
<file path=[Content_Types].xml><?xml version="1.0" encoding="utf-8"?>
<Types xmlns="http://schemas.openxmlformats.org/package/2006/content-types">
  <Default Extension="png" ContentType="image/png"/>
  <Default Extension="bin" ContentType="application/vnd.openxmlformats-officedocument.oleObject"/>
  <Default Extension="jpeg" ContentType="image/jpeg"/>
  <Default Extension="emf" ContentType="image/x-emf"/>
  <Default Extension="wmf" ContentType="image/x-wmf"/>
  <Default Extension="rels" ContentType="application/vnd.openxmlformats-package.relationships+xml"/>
  <Default Extension="xml" ContentType="application/xml"/>
  <Default Extension="vml" ContentType="application/vnd.openxmlformats-officedocument.vmlDrawin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ppt/notesSlides/notesSlide36.xml" ContentType="application/vnd.openxmlformats-officedocument.presentationml.notesSlide+xml"/>
  <Override PartName="/ppt/notesSlides/notesSlide37.xml" ContentType="application/vnd.openxmlformats-officedocument.presentationml.notesSlide+xml"/>
  <Override PartName="/ppt/notesSlides/notesSlide38.xml" ContentType="application/vnd.openxmlformats-officedocument.presentationml.notesSlide+xml"/>
  <Override PartName="/ppt/notesSlides/notesSlide39.xml" ContentType="application/vnd.openxmlformats-officedocument.presentationml.notesSlide+xml"/>
  <Override PartName="/ppt/notesSlides/notesSlide40.xml" ContentType="application/vnd.openxmlformats-officedocument.presentationml.notesSlide+xml"/>
  <Override PartName="/ppt/notesSlides/notesSlide41.xml" ContentType="application/vnd.openxmlformats-officedocument.presentationml.notesSlide+xml"/>
  <Override PartName="/ppt/notesSlides/notesSlide42.xml" ContentType="application/vnd.openxmlformats-officedocument.presentationml.notesSlide+xml"/>
  <Override PartName="/ppt/notesSlides/notesSlide43.xml" ContentType="application/vnd.openxmlformats-officedocument.presentationml.notesSlide+xml"/>
  <Override PartName="/ppt/notesSlides/notesSlide44.xml" ContentType="application/vnd.openxmlformats-officedocument.presentationml.notesSlide+xml"/>
  <Override PartName="/ppt/notesSlides/notesSlide45.xml" ContentType="application/vnd.openxmlformats-officedocument.presentationml.notesSlide+xml"/>
  <Override PartName="/ppt/notesSlides/notesSlide46.xml" ContentType="application/vnd.openxmlformats-officedocument.presentationml.notesSlide+xml"/>
  <Override PartName="/ppt/notesSlides/notesSlide47.xml" ContentType="application/vnd.openxmlformats-officedocument.presentationml.notesSlide+xml"/>
  <Override PartName="/ppt/notesSlides/notesSlide48.xml" ContentType="application/vnd.openxmlformats-officedocument.presentationml.notesSlide+xml"/>
  <Override PartName="/ppt/notesSlides/notesSlide49.xml" ContentType="application/vnd.openxmlformats-officedocument.presentationml.notesSlide+xml"/>
  <Override PartName="/ppt/notesSlides/notesSlide50.xml" ContentType="application/vnd.openxmlformats-officedocument.presentationml.notesSlide+xml"/>
  <Override PartName="/ppt/notesSlides/notesSlide51.xml" ContentType="application/vnd.openxmlformats-officedocument.presentationml.notesSlide+xml"/>
  <Override PartName="/ppt/notesSlides/notesSlide52.xml" ContentType="application/vnd.openxmlformats-officedocument.presentationml.notesSlide+xml"/>
  <Override PartName="/ppt/notesSlides/notesSlide53.xml" ContentType="application/vnd.openxmlformats-officedocument.presentationml.notesSlide+xml"/>
  <Override PartName="/ppt/notesSlides/notesSlide54.xml" ContentType="application/vnd.openxmlformats-officedocument.presentationml.notesSlide+xml"/>
  <Override PartName="/ppt/notesSlides/notesSlide55.xml" ContentType="application/vnd.openxmlformats-officedocument.presentationml.notesSlide+xml"/>
  <Override PartName="/ppt/notesSlides/notesSlide56.xml" ContentType="application/vnd.openxmlformats-officedocument.presentationml.notesSlide+xml"/>
  <Override PartName="/ppt/notesSlides/notesSlide57.xml" ContentType="application/vnd.openxmlformats-officedocument.presentationml.notesSlide+xml"/>
  <Override PartName="/ppt/notesSlides/notesSlide58.xml" ContentType="application/vnd.openxmlformats-officedocument.presentationml.notesSlide+xml"/>
  <Override PartName="/ppt/notesSlides/notesSlide59.xml" ContentType="application/vnd.openxmlformats-officedocument.presentationml.notesSlide+xml"/>
  <Override PartName="/ppt/notesSlides/notesSlide60.xml" ContentType="application/vnd.openxmlformats-officedocument.presentationml.notesSlide+xml"/>
  <Override PartName="/ppt/notesSlides/notesSlide61.xml" ContentType="application/vnd.openxmlformats-officedocument.presentationml.notesSlide+xml"/>
  <Override PartName="/ppt/notesSlides/notesSlide62.xml" ContentType="application/vnd.openxmlformats-officedocument.presentationml.notesSlide+xml"/>
  <Override PartName="/ppt/notesSlides/notesSlide63.xml" ContentType="application/vnd.openxmlformats-officedocument.presentationml.notesSlide+xml"/>
  <Override PartName="/ppt/notesSlides/notesSlide64.xml" ContentType="application/vnd.openxmlformats-officedocument.presentationml.notesSlide+xml"/>
  <Override PartName="/ppt/notesSlides/notesSlide65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trictFirstAndLastChars="0" saveSubsetFonts="1">
  <p:sldMasterIdLst>
    <p:sldMasterId id="2147483693" r:id="rId1"/>
  </p:sldMasterIdLst>
  <p:notesMasterIdLst>
    <p:notesMasterId r:id="rId80"/>
  </p:notesMasterIdLst>
  <p:handoutMasterIdLst>
    <p:handoutMasterId r:id="rId81"/>
  </p:handoutMasterIdLst>
  <p:sldIdLst>
    <p:sldId id="446" r:id="rId2"/>
    <p:sldId id="467" r:id="rId3"/>
    <p:sldId id="256" r:id="rId4"/>
    <p:sldId id="311" r:id="rId5"/>
    <p:sldId id="431" r:id="rId6"/>
    <p:sldId id="366" r:id="rId7"/>
    <p:sldId id="258" r:id="rId8"/>
    <p:sldId id="259" r:id="rId9"/>
    <p:sldId id="260" r:id="rId10"/>
    <p:sldId id="261" r:id="rId11"/>
    <p:sldId id="425" r:id="rId12"/>
    <p:sldId id="466" r:id="rId13"/>
    <p:sldId id="375" r:id="rId14"/>
    <p:sldId id="432" r:id="rId15"/>
    <p:sldId id="433" r:id="rId16"/>
    <p:sldId id="434" r:id="rId17"/>
    <p:sldId id="385" r:id="rId18"/>
    <p:sldId id="435" r:id="rId19"/>
    <p:sldId id="384" r:id="rId20"/>
    <p:sldId id="437" r:id="rId21"/>
    <p:sldId id="386" r:id="rId22"/>
    <p:sldId id="387" r:id="rId23"/>
    <p:sldId id="388" r:id="rId24"/>
    <p:sldId id="426" r:id="rId25"/>
    <p:sldId id="266" r:id="rId26"/>
    <p:sldId id="438" r:id="rId27"/>
    <p:sldId id="441" r:id="rId28"/>
    <p:sldId id="439" r:id="rId29"/>
    <p:sldId id="458" r:id="rId30"/>
    <p:sldId id="306" r:id="rId31"/>
    <p:sldId id="271" r:id="rId32"/>
    <p:sldId id="272" r:id="rId33"/>
    <p:sldId id="459" r:id="rId34"/>
    <p:sldId id="324" r:id="rId35"/>
    <p:sldId id="452" r:id="rId36"/>
    <p:sldId id="451" r:id="rId37"/>
    <p:sldId id="453" r:id="rId38"/>
    <p:sldId id="463" r:id="rId39"/>
    <p:sldId id="464" r:id="rId40"/>
    <p:sldId id="465" r:id="rId41"/>
    <p:sldId id="447" r:id="rId42"/>
    <p:sldId id="329" r:id="rId43"/>
    <p:sldId id="427" r:id="rId44"/>
    <p:sldId id="442" r:id="rId45"/>
    <p:sldId id="443" r:id="rId46"/>
    <p:sldId id="444" r:id="rId47"/>
    <p:sldId id="337" r:id="rId48"/>
    <p:sldId id="338" r:id="rId49"/>
    <p:sldId id="285" r:id="rId50"/>
    <p:sldId id="331" r:id="rId51"/>
    <p:sldId id="309" r:id="rId52"/>
    <p:sldId id="445" r:id="rId53"/>
    <p:sldId id="391" r:id="rId54"/>
    <p:sldId id="392" r:id="rId55"/>
    <p:sldId id="393" r:id="rId56"/>
    <p:sldId id="428" r:id="rId57"/>
    <p:sldId id="286" r:id="rId58"/>
    <p:sldId id="343" r:id="rId59"/>
    <p:sldId id="354" r:id="rId60"/>
    <p:sldId id="347" r:id="rId61"/>
    <p:sldId id="359" r:id="rId62"/>
    <p:sldId id="399" r:id="rId63"/>
    <p:sldId id="355" r:id="rId64"/>
    <p:sldId id="429" r:id="rId65"/>
    <p:sldId id="403" r:id="rId66"/>
    <p:sldId id="406" r:id="rId67"/>
    <p:sldId id="407" r:id="rId68"/>
    <p:sldId id="409" r:id="rId69"/>
    <p:sldId id="411" r:id="rId70"/>
    <p:sldId id="430" r:id="rId71"/>
    <p:sldId id="362" r:id="rId72"/>
    <p:sldId id="363" r:id="rId73"/>
    <p:sldId id="369" r:id="rId74"/>
    <p:sldId id="364" r:id="rId75"/>
    <p:sldId id="402" r:id="rId76"/>
    <p:sldId id="353" r:id="rId77"/>
    <p:sldId id="460" r:id="rId78"/>
    <p:sldId id="461" r:id="rId79"/>
  </p:sldIdLst>
  <p:sldSz cx="9144000" cy="6858000" type="screen4x3"/>
  <p:notesSz cx="6985000" cy="9271000"/>
  <p:defaultTextStyle>
    <a:defPPr>
      <a:defRPr lang="en-US"/>
    </a:defPPr>
    <a:lvl1pPr algn="l" rtl="0" eaLnBrk="0" fontAlgn="base" hangingPunct="0">
      <a:spcBef>
        <a:spcPct val="0"/>
      </a:spcBef>
      <a:spcAft>
        <a:spcPct val="0"/>
      </a:spcAft>
      <a:defRPr sz="2400" kern="1200">
        <a:solidFill>
          <a:schemeClr val="tx1"/>
        </a:solidFill>
        <a:latin typeface="Arial" pitchFamily="34" charset="0"/>
        <a:ea typeface="ＭＳ Ｐゴシック" charset="-128"/>
        <a:cs typeface="+mn-cs"/>
      </a:defRPr>
    </a:lvl1pPr>
    <a:lvl2pPr marL="457200" algn="l" rtl="0" eaLnBrk="0" fontAlgn="base" hangingPunct="0">
      <a:spcBef>
        <a:spcPct val="0"/>
      </a:spcBef>
      <a:spcAft>
        <a:spcPct val="0"/>
      </a:spcAft>
      <a:defRPr sz="2400" kern="1200">
        <a:solidFill>
          <a:schemeClr val="tx1"/>
        </a:solidFill>
        <a:latin typeface="Arial" pitchFamily="34" charset="0"/>
        <a:ea typeface="ＭＳ Ｐゴシック" charset="-128"/>
        <a:cs typeface="+mn-cs"/>
      </a:defRPr>
    </a:lvl2pPr>
    <a:lvl3pPr marL="914400" algn="l" rtl="0" eaLnBrk="0" fontAlgn="base" hangingPunct="0">
      <a:spcBef>
        <a:spcPct val="0"/>
      </a:spcBef>
      <a:spcAft>
        <a:spcPct val="0"/>
      </a:spcAft>
      <a:defRPr sz="2400" kern="1200">
        <a:solidFill>
          <a:schemeClr val="tx1"/>
        </a:solidFill>
        <a:latin typeface="Arial" pitchFamily="34" charset="0"/>
        <a:ea typeface="ＭＳ Ｐゴシック" charset="-128"/>
        <a:cs typeface="+mn-cs"/>
      </a:defRPr>
    </a:lvl3pPr>
    <a:lvl4pPr marL="1371600" algn="l" rtl="0" eaLnBrk="0" fontAlgn="base" hangingPunct="0">
      <a:spcBef>
        <a:spcPct val="0"/>
      </a:spcBef>
      <a:spcAft>
        <a:spcPct val="0"/>
      </a:spcAft>
      <a:defRPr sz="2400" kern="1200">
        <a:solidFill>
          <a:schemeClr val="tx1"/>
        </a:solidFill>
        <a:latin typeface="Arial" pitchFamily="34" charset="0"/>
        <a:ea typeface="ＭＳ Ｐゴシック" charset="-128"/>
        <a:cs typeface="+mn-cs"/>
      </a:defRPr>
    </a:lvl4pPr>
    <a:lvl5pPr marL="1828800" algn="l" rtl="0" eaLnBrk="0" fontAlgn="base" hangingPunct="0">
      <a:spcBef>
        <a:spcPct val="0"/>
      </a:spcBef>
      <a:spcAft>
        <a:spcPct val="0"/>
      </a:spcAft>
      <a:defRPr sz="2400" kern="1200">
        <a:solidFill>
          <a:schemeClr val="tx1"/>
        </a:solidFill>
        <a:latin typeface="Arial" pitchFamily="34" charset="0"/>
        <a:ea typeface="ＭＳ Ｐゴシック" charset="-128"/>
        <a:cs typeface="+mn-cs"/>
      </a:defRPr>
    </a:lvl5pPr>
    <a:lvl6pPr marL="2286000" algn="l" defTabSz="914400" rtl="0" eaLnBrk="1" latinLnBrk="0" hangingPunct="1">
      <a:defRPr sz="2400" kern="1200">
        <a:solidFill>
          <a:schemeClr val="tx1"/>
        </a:solidFill>
        <a:latin typeface="Arial" pitchFamily="34" charset="0"/>
        <a:ea typeface="ＭＳ Ｐゴシック" charset="-128"/>
        <a:cs typeface="+mn-cs"/>
      </a:defRPr>
    </a:lvl6pPr>
    <a:lvl7pPr marL="2743200" algn="l" defTabSz="914400" rtl="0" eaLnBrk="1" latinLnBrk="0" hangingPunct="1">
      <a:defRPr sz="2400" kern="1200">
        <a:solidFill>
          <a:schemeClr val="tx1"/>
        </a:solidFill>
        <a:latin typeface="Arial" pitchFamily="34" charset="0"/>
        <a:ea typeface="ＭＳ Ｐゴシック" charset="-128"/>
        <a:cs typeface="+mn-cs"/>
      </a:defRPr>
    </a:lvl7pPr>
    <a:lvl8pPr marL="3200400" algn="l" defTabSz="914400" rtl="0" eaLnBrk="1" latinLnBrk="0" hangingPunct="1">
      <a:defRPr sz="2400" kern="1200">
        <a:solidFill>
          <a:schemeClr val="tx1"/>
        </a:solidFill>
        <a:latin typeface="Arial" pitchFamily="34" charset="0"/>
        <a:ea typeface="ＭＳ Ｐゴシック" charset="-128"/>
        <a:cs typeface="+mn-cs"/>
      </a:defRPr>
    </a:lvl8pPr>
    <a:lvl9pPr marL="3657600" algn="l" defTabSz="914400" rtl="0" eaLnBrk="1" latinLnBrk="0" hangingPunct="1">
      <a:defRPr sz="2400" kern="1200">
        <a:solidFill>
          <a:schemeClr val="tx1"/>
        </a:solidFill>
        <a:latin typeface="Arial" pitchFamily="34" charset="0"/>
        <a:ea typeface="ＭＳ Ｐゴシック" charset="-128"/>
        <a:cs typeface="+mn-cs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FF4949"/>
    <a:srgbClr val="990716"/>
    <a:srgbClr val="339900"/>
    <a:srgbClr val="336600"/>
    <a:srgbClr val="000099"/>
    <a:srgbClr val="33CCFF"/>
    <a:srgbClr val="0099CC"/>
    <a:srgbClr val="FF0000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620"/>
    <p:restoredTop sz="94660"/>
  </p:normalViewPr>
  <p:slideViewPr>
    <p:cSldViewPr snapToGrid="0">
      <p:cViewPr varScale="1">
        <p:scale>
          <a:sx n="93" d="100"/>
          <a:sy n="93" d="100"/>
        </p:scale>
        <p:origin x="-426" y="-90"/>
      </p:cViewPr>
      <p:guideLst>
        <p:guide orient="horz" pos="2160"/>
        <p:guide pos="2880"/>
      </p:guideLst>
    </p:cSldViewPr>
  </p:slideViewPr>
  <p:notesTextViewPr>
    <p:cViewPr>
      <p:scale>
        <a:sx n="100" d="100"/>
        <a:sy n="100" d="100"/>
      </p:scale>
      <p:origin x="0" y="0"/>
    </p:cViewPr>
  </p:notesTextViewPr>
  <p:sorterViewPr>
    <p:cViewPr>
      <p:scale>
        <a:sx n="66" d="100"/>
        <a:sy n="66" d="100"/>
      </p:scale>
      <p:origin x="0" y="2244"/>
    </p:cViewPr>
  </p:sorter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9" Type="http://schemas.openxmlformats.org/officeDocument/2006/relationships/slide" Target="slides/slide38.xml"/><Relationship Id="rId21" Type="http://schemas.openxmlformats.org/officeDocument/2006/relationships/slide" Target="slides/slide20.xml"/><Relationship Id="rId34" Type="http://schemas.openxmlformats.org/officeDocument/2006/relationships/slide" Target="slides/slide33.xml"/><Relationship Id="rId42" Type="http://schemas.openxmlformats.org/officeDocument/2006/relationships/slide" Target="slides/slide41.xml"/><Relationship Id="rId47" Type="http://schemas.openxmlformats.org/officeDocument/2006/relationships/slide" Target="slides/slide46.xml"/><Relationship Id="rId50" Type="http://schemas.openxmlformats.org/officeDocument/2006/relationships/slide" Target="slides/slide49.xml"/><Relationship Id="rId55" Type="http://schemas.openxmlformats.org/officeDocument/2006/relationships/slide" Target="slides/slide54.xml"/><Relationship Id="rId63" Type="http://schemas.openxmlformats.org/officeDocument/2006/relationships/slide" Target="slides/slide62.xml"/><Relationship Id="rId68" Type="http://schemas.openxmlformats.org/officeDocument/2006/relationships/slide" Target="slides/slide67.xml"/><Relationship Id="rId76" Type="http://schemas.openxmlformats.org/officeDocument/2006/relationships/slide" Target="slides/slide75.xml"/><Relationship Id="rId84" Type="http://schemas.openxmlformats.org/officeDocument/2006/relationships/theme" Target="theme/theme1.xml"/><Relationship Id="rId7" Type="http://schemas.openxmlformats.org/officeDocument/2006/relationships/slide" Target="slides/slide6.xml"/><Relationship Id="rId71" Type="http://schemas.openxmlformats.org/officeDocument/2006/relationships/slide" Target="slides/slide70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9" Type="http://schemas.openxmlformats.org/officeDocument/2006/relationships/slide" Target="slides/slide28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53" Type="http://schemas.openxmlformats.org/officeDocument/2006/relationships/slide" Target="slides/slide52.xml"/><Relationship Id="rId58" Type="http://schemas.openxmlformats.org/officeDocument/2006/relationships/slide" Target="slides/slide57.xml"/><Relationship Id="rId66" Type="http://schemas.openxmlformats.org/officeDocument/2006/relationships/slide" Target="slides/slide65.xml"/><Relationship Id="rId74" Type="http://schemas.openxmlformats.org/officeDocument/2006/relationships/slide" Target="slides/slide73.xml"/><Relationship Id="rId79" Type="http://schemas.openxmlformats.org/officeDocument/2006/relationships/slide" Target="slides/slide78.xml"/><Relationship Id="rId5" Type="http://schemas.openxmlformats.org/officeDocument/2006/relationships/slide" Target="slides/slide4.xml"/><Relationship Id="rId61" Type="http://schemas.openxmlformats.org/officeDocument/2006/relationships/slide" Target="slides/slide60.xml"/><Relationship Id="rId82" Type="http://schemas.openxmlformats.org/officeDocument/2006/relationships/presProps" Target="presProps.xml"/><Relationship Id="rId19" Type="http://schemas.openxmlformats.org/officeDocument/2006/relationships/slide" Target="slides/slide18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slide" Target="slides/slide42.xml"/><Relationship Id="rId48" Type="http://schemas.openxmlformats.org/officeDocument/2006/relationships/slide" Target="slides/slide47.xml"/><Relationship Id="rId56" Type="http://schemas.openxmlformats.org/officeDocument/2006/relationships/slide" Target="slides/slide55.xml"/><Relationship Id="rId64" Type="http://schemas.openxmlformats.org/officeDocument/2006/relationships/slide" Target="slides/slide63.xml"/><Relationship Id="rId69" Type="http://schemas.openxmlformats.org/officeDocument/2006/relationships/slide" Target="slides/slide68.xml"/><Relationship Id="rId77" Type="http://schemas.openxmlformats.org/officeDocument/2006/relationships/slide" Target="slides/slide76.xml"/><Relationship Id="rId8" Type="http://schemas.openxmlformats.org/officeDocument/2006/relationships/slide" Target="slides/slide7.xml"/><Relationship Id="rId51" Type="http://schemas.openxmlformats.org/officeDocument/2006/relationships/slide" Target="slides/slide50.xml"/><Relationship Id="rId72" Type="http://schemas.openxmlformats.org/officeDocument/2006/relationships/slide" Target="slides/slide71.xml"/><Relationship Id="rId80" Type="http://schemas.openxmlformats.org/officeDocument/2006/relationships/notesMaster" Target="notesMasters/notesMaster1.xml"/><Relationship Id="rId85" Type="http://schemas.openxmlformats.org/officeDocument/2006/relationships/tableStyles" Target="tableStyles.xml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46" Type="http://schemas.openxmlformats.org/officeDocument/2006/relationships/slide" Target="slides/slide45.xml"/><Relationship Id="rId59" Type="http://schemas.openxmlformats.org/officeDocument/2006/relationships/slide" Target="slides/slide58.xml"/><Relationship Id="rId67" Type="http://schemas.openxmlformats.org/officeDocument/2006/relationships/slide" Target="slides/slide66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54" Type="http://schemas.openxmlformats.org/officeDocument/2006/relationships/slide" Target="slides/slide53.xml"/><Relationship Id="rId62" Type="http://schemas.openxmlformats.org/officeDocument/2006/relationships/slide" Target="slides/slide61.xml"/><Relationship Id="rId70" Type="http://schemas.openxmlformats.org/officeDocument/2006/relationships/slide" Target="slides/slide69.xml"/><Relationship Id="rId75" Type="http://schemas.openxmlformats.org/officeDocument/2006/relationships/slide" Target="slides/slide74.xml"/><Relationship Id="rId83" Type="http://schemas.openxmlformats.org/officeDocument/2006/relationships/viewProps" Target="view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49" Type="http://schemas.openxmlformats.org/officeDocument/2006/relationships/slide" Target="slides/slide48.xml"/><Relationship Id="rId57" Type="http://schemas.openxmlformats.org/officeDocument/2006/relationships/slide" Target="slides/slide56.xml"/><Relationship Id="rId10" Type="http://schemas.openxmlformats.org/officeDocument/2006/relationships/slide" Target="slides/slide9.xml"/><Relationship Id="rId31" Type="http://schemas.openxmlformats.org/officeDocument/2006/relationships/slide" Target="slides/slide30.xml"/><Relationship Id="rId44" Type="http://schemas.openxmlformats.org/officeDocument/2006/relationships/slide" Target="slides/slide43.xml"/><Relationship Id="rId52" Type="http://schemas.openxmlformats.org/officeDocument/2006/relationships/slide" Target="slides/slide51.xml"/><Relationship Id="rId60" Type="http://schemas.openxmlformats.org/officeDocument/2006/relationships/slide" Target="slides/slide59.xml"/><Relationship Id="rId65" Type="http://schemas.openxmlformats.org/officeDocument/2006/relationships/slide" Target="slides/slide64.xml"/><Relationship Id="rId73" Type="http://schemas.openxmlformats.org/officeDocument/2006/relationships/slide" Target="slides/slide72.xml"/><Relationship Id="rId78" Type="http://schemas.openxmlformats.org/officeDocument/2006/relationships/slide" Target="slides/slide77.xml"/><Relationship Id="rId81" Type="http://schemas.openxmlformats.org/officeDocument/2006/relationships/handoutMaster" Target="handoutMasters/handoutMaster1.xml"/></Relationships>
</file>

<file path=ppt/drawings/_rels/vmlDrawing1.vml.rels><?xml version="1.0" encoding="UTF-8" standalone="yes"?>
<Relationships xmlns="http://schemas.openxmlformats.org/package/2006/relationships"><Relationship Id="rId1" Type="http://schemas.openxmlformats.org/officeDocument/2006/relationships/image" Target="../media/image30.png"/></Relationships>
</file>

<file path=ppt/drawings/_rels/vmlDrawing2.vml.rels><?xml version="1.0" encoding="UTF-8" standalone="yes"?>
<Relationships xmlns="http://schemas.openxmlformats.org/package/2006/relationships"><Relationship Id="rId1" Type="http://schemas.openxmlformats.org/officeDocument/2006/relationships/image" Target="../media/image40.wmf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1074" name="Rectangle 2"/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0"/>
            <a:ext cx="3027137" cy="462937"/>
          </a:xfrm>
          <a:prstGeom prst="rect">
            <a:avLst/>
          </a:prstGeom>
          <a:noFill/>
          <a:ln>
            <a:noFill/>
          </a:ln>
          <a:extLst/>
        </p:spPr>
        <p:txBody>
          <a:bodyPr vert="horz" wrap="square" lIns="87854" tIns="43927" rIns="87854" bIns="43927" numCol="1" anchor="t" anchorCtr="0" compatLnSpc="1">
            <a:prstTxWarp prst="textNoShape">
              <a:avLst/>
            </a:prstTxWarp>
          </a:bodyPr>
          <a:lstStyle>
            <a:lvl1pPr>
              <a:defRPr sz="1200">
                <a:latin typeface="Times New Roman" charset="0"/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31075" name="Rectangle 3"/>
          <p:cNvSpPr>
            <a:spLocks noGrp="1" noChangeArrowheads="1"/>
          </p:cNvSpPr>
          <p:nvPr>
            <p:ph type="dt" sz="quarter" idx="1"/>
          </p:nvPr>
        </p:nvSpPr>
        <p:spPr bwMode="auto">
          <a:xfrm>
            <a:off x="3956348" y="0"/>
            <a:ext cx="3027137" cy="462937"/>
          </a:xfrm>
          <a:prstGeom prst="rect">
            <a:avLst/>
          </a:prstGeom>
          <a:noFill/>
          <a:ln>
            <a:noFill/>
          </a:ln>
          <a:extLst/>
        </p:spPr>
        <p:txBody>
          <a:bodyPr vert="horz" wrap="square" lIns="87854" tIns="43927" rIns="87854" bIns="43927" numCol="1" anchor="t" anchorCtr="0" compatLnSpc="1">
            <a:prstTxWarp prst="textNoShape">
              <a:avLst/>
            </a:prstTxWarp>
          </a:bodyPr>
          <a:lstStyle>
            <a:lvl1pPr algn="r">
              <a:defRPr sz="1200">
                <a:latin typeface="Times New Roman" charset="0"/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31076" name="Rectangle 4"/>
          <p:cNvSpPr>
            <a:spLocks noGrp="1" noChangeArrowheads="1"/>
          </p:cNvSpPr>
          <p:nvPr>
            <p:ph type="ftr" sz="quarter" idx="2"/>
          </p:nvPr>
        </p:nvSpPr>
        <p:spPr bwMode="auto">
          <a:xfrm>
            <a:off x="0" y="8806531"/>
            <a:ext cx="3027137" cy="462937"/>
          </a:xfrm>
          <a:prstGeom prst="rect">
            <a:avLst/>
          </a:prstGeom>
          <a:noFill/>
          <a:ln>
            <a:noFill/>
          </a:ln>
          <a:extLst/>
        </p:spPr>
        <p:txBody>
          <a:bodyPr vert="horz" wrap="square" lIns="87854" tIns="43927" rIns="87854" bIns="43927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Times New Roman" charset="0"/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31077" name="Rectangle 5"/>
          <p:cNvSpPr>
            <a:spLocks noGrp="1" noChangeArrowheads="1"/>
          </p:cNvSpPr>
          <p:nvPr>
            <p:ph type="sldNum" sz="quarter" idx="3"/>
          </p:nvPr>
        </p:nvSpPr>
        <p:spPr bwMode="auto">
          <a:xfrm>
            <a:off x="3956348" y="8806531"/>
            <a:ext cx="3027137" cy="462937"/>
          </a:xfrm>
          <a:prstGeom prst="rect">
            <a:avLst/>
          </a:prstGeom>
          <a:noFill/>
          <a:ln>
            <a:noFill/>
          </a:ln>
          <a:extLst/>
        </p:spPr>
        <p:txBody>
          <a:bodyPr vert="horz" wrap="square" lIns="87854" tIns="43927" rIns="87854" bIns="43927" numCol="1" anchor="b" anchorCtr="0" compatLnSpc="1">
            <a:prstTxWarp prst="textNoShape">
              <a:avLst/>
            </a:prstTxWarp>
          </a:bodyPr>
          <a:lstStyle>
            <a:lvl1pPr algn="r">
              <a:defRPr sz="1200">
                <a:latin typeface="Times New Roman" pitchFamily="18" charset="0"/>
              </a:defRPr>
            </a:lvl1pPr>
          </a:lstStyle>
          <a:p>
            <a:fld id="{1041B1DC-FF6C-4757-98DE-6A9F72631AD1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133492382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2"/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0"/>
            <a:ext cx="3027137" cy="462937"/>
          </a:xfrm>
          <a:prstGeom prst="rect">
            <a:avLst/>
          </a:prstGeom>
          <a:noFill/>
          <a:ln>
            <a:noFill/>
          </a:ln>
          <a:extLst/>
        </p:spPr>
        <p:txBody>
          <a:bodyPr vert="horz" wrap="square" lIns="92870" tIns="46435" rIns="92870" bIns="46435" numCol="1" anchor="t" anchorCtr="0" compatLnSpc="1">
            <a:prstTxWarp prst="textNoShape">
              <a:avLst/>
            </a:prstTxWarp>
          </a:bodyPr>
          <a:lstStyle>
            <a:lvl1pPr defTabSz="928987">
              <a:defRPr sz="1200">
                <a:latin typeface="Times New Roman" charset="0"/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075" name="Rectangle 3"/>
          <p:cNvSpPr>
            <a:spLocks noGrp="1" noChangeArrowheads="1"/>
          </p:cNvSpPr>
          <p:nvPr>
            <p:ph type="dt" idx="1"/>
          </p:nvPr>
        </p:nvSpPr>
        <p:spPr bwMode="auto">
          <a:xfrm>
            <a:off x="3957864" y="0"/>
            <a:ext cx="3027136" cy="462937"/>
          </a:xfrm>
          <a:prstGeom prst="rect">
            <a:avLst/>
          </a:prstGeom>
          <a:noFill/>
          <a:ln>
            <a:noFill/>
          </a:ln>
          <a:extLst/>
        </p:spPr>
        <p:txBody>
          <a:bodyPr vert="horz" wrap="square" lIns="92870" tIns="46435" rIns="92870" bIns="46435" numCol="1" anchor="t" anchorCtr="0" compatLnSpc="1">
            <a:prstTxWarp prst="textNoShape">
              <a:avLst/>
            </a:prstTxWarp>
          </a:bodyPr>
          <a:lstStyle>
            <a:lvl1pPr algn="r" defTabSz="928987">
              <a:defRPr sz="1200">
                <a:latin typeface="Times New Roman" charset="0"/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5364" name="Rectangle 4"/>
          <p:cNvSpPr>
            <a:spLocks noGrp="1" noRot="1" noChangeAspect="1" noChangeArrowheads="1" noTextEdit="1"/>
          </p:cNvSpPr>
          <p:nvPr>
            <p:ph type="sldImg" idx="2"/>
          </p:nvPr>
        </p:nvSpPr>
        <p:spPr bwMode="auto">
          <a:xfrm>
            <a:off x="1176338" y="695325"/>
            <a:ext cx="4635500" cy="3476625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077" name="Rectangle 5"/>
          <p:cNvSpPr>
            <a:spLocks noGrp="1" noChangeArrowheads="1"/>
          </p:cNvSpPr>
          <p:nvPr>
            <p:ph type="body" sz="quarter" idx="3"/>
          </p:nvPr>
        </p:nvSpPr>
        <p:spPr bwMode="auto">
          <a:xfrm>
            <a:off x="930727" y="4404032"/>
            <a:ext cx="5123546" cy="4171030"/>
          </a:xfrm>
          <a:prstGeom prst="rect">
            <a:avLst/>
          </a:prstGeom>
          <a:noFill/>
          <a:ln>
            <a:noFill/>
          </a:ln>
          <a:extLst/>
        </p:spPr>
        <p:txBody>
          <a:bodyPr vert="horz" wrap="square" lIns="92870" tIns="46435" rIns="92870" bIns="46435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noProof="0" smtClean="0"/>
              <a:t>Click to edit Master text styles</a:t>
            </a:r>
          </a:p>
          <a:p>
            <a:pPr lvl="1"/>
            <a:r>
              <a:rPr lang="en-US" noProof="0" smtClean="0"/>
              <a:t>Second level</a:t>
            </a:r>
          </a:p>
          <a:p>
            <a:pPr lvl="2"/>
            <a:r>
              <a:rPr lang="en-US" noProof="0" smtClean="0"/>
              <a:t>Third level</a:t>
            </a:r>
          </a:p>
          <a:p>
            <a:pPr lvl="3"/>
            <a:r>
              <a:rPr lang="en-US" noProof="0" smtClean="0"/>
              <a:t>Fourth level</a:t>
            </a:r>
          </a:p>
          <a:p>
            <a:pPr lvl="4"/>
            <a:r>
              <a:rPr lang="en-US" noProof="0" smtClean="0"/>
              <a:t>Fifth level</a:t>
            </a:r>
          </a:p>
        </p:txBody>
      </p:sp>
      <p:sp>
        <p:nvSpPr>
          <p:cNvPr id="3078" name="Rectangle 6"/>
          <p:cNvSpPr>
            <a:spLocks noGrp="1" noChangeArrowheads="1"/>
          </p:cNvSpPr>
          <p:nvPr>
            <p:ph type="ftr" sz="quarter" idx="4"/>
          </p:nvPr>
        </p:nvSpPr>
        <p:spPr bwMode="auto">
          <a:xfrm>
            <a:off x="0" y="8808064"/>
            <a:ext cx="3027137" cy="462937"/>
          </a:xfrm>
          <a:prstGeom prst="rect">
            <a:avLst/>
          </a:prstGeom>
          <a:noFill/>
          <a:ln>
            <a:noFill/>
          </a:ln>
          <a:extLst/>
        </p:spPr>
        <p:txBody>
          <a:bodyPr vert="horz" wrap="square" lIns="92870" tIns="46435" rIns="92870" bIns="46435" numCol="1" anchor="b" anchorCtr="0" compatLnSpc="1">
            <a:prstTxWarp prst="textNoShape">
              <a:avLst/>
            </a:prstTxWarp>
          </a:bodyPr>
          <a:lstStyle>
            <a:lvl1pPr defTabSz="928987">
              <a:defRPr sz="1200">
                <a:latin typeface="Times New Roman" charset="0"/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079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xfrm>
            <a:off x="3957864" y="8808064"/>
            <a:ext cx="3027136" cy="462937"/>
          </a:xfrm>
          <a:prstGeom prst="rect">
            <a:avLst/>
          </a:prstGeom>
          <a:noFill/>
          <a:ln>
            <a:noFill/>
          </a:ln>
          <a:extLst/>
        </p:spPr>
        <p:txBody>
          <a:bodyPr vert="horz" wrap="square" lIns="92870" tIns="46435" rIns="92870" bIns="46435" numCol="1" anchor="b" anchorCtr="0" compatLnSpc="1">
            <a:prstTxWarp prst="textNoShape">
              <a:avLst/>
            </a:prstTxWarp>
          </a:bodyPr>
          <a:lstStyle>
            <a:lvl1pPr algn="r" defTabSz="928987">
              <a:defRPr sz="1200">
                <a:latin typeface="Times New Roman" pitchFamily="18" charset="0"/>
              </a:defRPr>
            </a:lvl1pPr>
          </a:lstStyle>
          <a:p>
            <a:fld id="{0CA1CE9A-E844-48A3-A99E-BC42240EDB80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714352142"/>
      </p:ext>
    </p:extLst>
  </p:cSld>
  <p:clrMap bg1="lt1" tx1="dk1" bg2="lt2" tx2="dk2" accent1="accent1" accent2="accent2" accent3="accent3" accent4="accent4" accent5="accent5" accent6="accent6" hlink="hlink" folHlink="folHlink"/>
  <p:notesStyle>
    <a:lvl1pPr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 New Roman" pitchFamily="18" charset="0"/>
        <a:ea typeface="ＭＳ Ｐゴシック" charset="0"/>
        <a:cs typeface="ＭＳ Ｐゴシック" charset="0"/>
      </a:defRPr>
    </a:lvl1pPr>
    <a:lvl2pPr marL="4572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 New Roman" pitchFamily="18" charset="0"/>
        <a:ea typeface="ＭＳ Ｐゴシック" charset="0"/>
        <a:cs typeface="+mn-cs"/>
      </a:defRPr>
    </a:lvl2pPr>
    <a:lvl3pPr marL="9144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 New Roman" pitchFamily="18" charset="0"/>
        <a:ea typeface="ＭＳ Ｐゴシック" charset="0"/>
        <a:cs typeface="+mn-cs"/>
      </a:defRPr>
    </a:lvl3pPr>
    <a:lvl4pPr marL="13716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 New Roman" pitchFamily="18" charset="0"/>
        <a:ea typeface="ＭＳ Ｐゴシック" charset="0"/>
        <a:cs typeface="+mn-cs"/>
      </a:defRPr>
    </a:lvl4pPr>
    <a:lvl5pPr marL="18288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 New Roman" pitchFamily="18" charset="0"/>
        <a:ea typeface="ＭＳ Ｐゴシック" charset="0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3.xml"/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4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5.xml"/><Relationship Id="rId1" Type="http://schemas.openxmlformats.org/officeDocument/2006/relationships/notesMaster" Target="../notesMasters/notesMaster1.xml"/></Relationships>
</file>

<file path=ppt/notesSlides/_rels/notesSlide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6.xml"/><Relationship Id="rId1" Type="http://schemas.openxmlformats.org/officeDocument/2006/relationships/notesMaster" Target="../notesMasters/notesMaster1.xml"/></Relationships>
</file>

<file path=ppt/notesSlides/_rels/notesSlide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7.xml"/><Relationship Id="rId1" Type="http://schemas.openxmlformats.org/officeDocument/2006/relationships/notesMaster" Target="../notesMasters/notesMaster1.xml"/></Relationships>
</file>

<file path=ppt/notesSlides/_rels/notesSlide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8.xml"/><Relationship Id="rId1" Type="http://schemas.openxmlformats.org/officeDocument/2006/relationships/notesMaster" Target="../notesMasters/notesMaster1.xml"/></Relationships>
</file>

<file path=ppt/notesSlides/_rels/notesSlide4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9.xml"/><Relationship Id="rId1" Type="http://schemas.openxmlformats.org/officeDocument/2006/relationships/notesMaster" Target="../notesMasters/notesMaster1.xml"/></Relationships>
</file>

<file path=ppt/notesSlides/_rels/notesSlide4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0.xml"/><Relationship Id="rId1" Type="http://schemas.openxmlformats.org/officeDocument/2006/relationships/notesMaster" Target="../notesMasters/notesMaster1.xml"/></Relationships>
</file>

<file path=ppt/notesSlides/_rels/notesSlide4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1.xml"/><Relationship Id="rId1" Type="http://schemas.openxmlformats.org/officeDocument/2006/relationships/notesMaster" Target="../notesMasters/notesMaster1.xml"/></Relationships>
</file>

<file path=ppt/notesSlides/_rels/notesSlide4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2.xml"/><Relationship Id="rId1" Type="http://schemas.openxmlformats.org/officeDocument/2006/relationships/notesMaster" Target="../notesMasters/notesMaster1.xml"/></Relationships>
</file>

<file path=ppt/notesSlides/_rels/notesSlide4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6.xml"/><Relationship Id="rId1" Type="http://schemas.openxmlformats.org/officeDocument/2006/relationships/notesMaster" Target="../notesMasters/notesMaster1.xml"/></Relationships>
</file>

<file path=ppt/notesSlides/_rels/notesSlide4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7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5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8.xml"/><Relationship Id="rId1" Type="http://schemas.openxmlformats.org/officeDocument/2006/relationships/notesMaster" Target="../notesMasters/notesMaster1.xml"/></Relationships>
</file>

<file path=ppt/notesSlides/_rels/notesSlide5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9.xml"/><Relationship Id="rId1" Type="http://schemas.openxmlformats.org/officeDocument/2006/relationships/notesMaster" Target="../notesMasters/notesMaster1.xml"/></Relationships>
</file>

<file path=ppt/notesSlides/_rels/notesSlide5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0.xml"/><Relationship Id="rId1" Type="http://schemas.openxmlformats.org/officeDocument/2006/relationships/notesMaster" Target="../notesMasters/notesMaster1.xml"/></Relationships>
</file>

<file path=ppt/notesSlides/_rels/notesSlide5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1.xml"/><Relationship Id="rId1" Type="http://schemas.openxmlformats.org/officeDocument/2006/relationships/notesMaster" Target="../notesMasters/notesMaster1.xml"/></Relationships>
</file>

<file path=ppt/notesSlides/_rels/notesSlide5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2.xml"/><Relationship Id="rId1" Type="http://schemas.openxmlformats.org/officeDocument/2006/relationships/notesMaster" Target="../notesMasters/notesMaster1.xml"/></Relationships>
</file>

<file path=ppt/notesSlides/_rels/notesSlide5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3.xml"/><Relationship Id="rId1" Type="http://schemas.openxmlformats.org/officeDocument/2006/relationships/notesMaster" Target="../notesMasters/notesMaster1.xml"/></Relationships>
</file>

<file path=ppt/notesSlides/_rels/notesSlide5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4.xml"/><Relationship Id="rId1" Type="http://schemas.openxmlformats.org/officeDocument/2006/relationships/notesMaster" Target="../notesMasters/notesMaster1.xml"/></Relationships>
</file>

<file path=ppt/notesSlides/_rels/notesSlide5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0.xml"/><Relationship Id="rId1" Type="http://schemas.openxmlformats.org/officeDocument/2006/relationships/notesMaster" Target="../notesMasters/notesMaster1.xml"/></Relationships>
</file>

<file path=ppt/notesSlides/_rels/notesSlide5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1.xml"/><Relationship Id="rId1" Type="http://schemas.openxmlformats.org/officeDocument/2006/relationships/notesMaster" Target="../notesMasters/notesMaster1.xml"/></Relationships>
</file>

<file path=ppt/notesSlides/_rels/notesSlide5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2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6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3.xml"/><Relationship Id="rId1" Type="http://schemas.openxmlformats.org/officeDocument/2006/relationships/notesMaster" Target="../notesMasters/notesMaster1.xml"/></Relationships>
</file>

<file path=ppt/notesSlides/_rels/notesSlide6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4.xml"/><Relationship Id="rId1" Type="http://schemas.openxmlformats.org/officeDocument/2006/relationships/notesMaster" Target="../notesMasters/notesMaster1.xml"/></Relationships>
</file>

<file path=ppt/notesSlides/_rels/notesSlide6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5.xml"/><Relationship Id="rId1" Type="http://schemas.openxmlformats.org/officeDocument/2006/relationships/notesMaster" Target="../notesMasters/notesMaster1.xml"/></Relationships>
</file>

<file path=ppt/notesSlides/_rels/notesSlide6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6.xml"/><Relationship Id="rId1" Type="http://schemas.openxmlformats.org/officeDocument/2006/relationships/notesMaster" Target="../notesMasters/notesMaster1.xml"/></Relationships>
</file>

<file path=ppt/notesSlides/_rels/notesSlide6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7.xml"/><Relationship Id="rId1" Type="http://schemas.openxmlformats.org/officeDocument/2006/relationships/notesMaster" Target="../notesMasters/notesMaster1.xml"/></Relationships>
</file>

<file path=ppt/notesSlides/_rels/notesSlide6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8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 smtClean="0"/>
              <a:t>These</a:t>
            </a:r>
            <a:r>
              <a:rPr lang="en-US" baseline="0" dirty="0" smtClean="0"/>
              <a:t> slides could be shortened by a lot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CA1CE9A-E844-48A3-A99E-BC42240EDB80}" type="slidenum">
              <a:rPr lang="en-US" altLang="en-US" smtClean="0"/>
              <a:pPr/>
              <a:t>1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221802607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769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28987"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13901" indent="-274577" defTabSz="928987"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098309" indent="-219662" defTabSz="928987"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537632" indent="-219662" defTabSz="928987"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1976956" indent="-219662" defTabSz="928987"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416279" indent="-219662" defTabSz="928987" eaLnBrk="0" fontAlgn="base" hangingPunct="0">
              <a:spcBef>
                <a:spcPct val="0"/>
              </a:spcBef>
              <a:spcAft>
                <a:spcPct val="0"/>
              </a:spcAft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855603" indent="-219662" defTabSz="928987" eaLnBrk="0" fontAlgn="base" hangingPunct="0">
              <a:spcBef>
                <a:spcPct val="0"/>
              </a:spcBef>
              <a:spcAft>
                <a:spcPct val="0"/>
              </a:spcAft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294926" indent="-219662" defTabSz="928987" eaLnBrk="0" fontAlgn="base" hangingPunct="0">
              <a:spcBef>
                <a:spcPct val="0"/>
              </a:spcBef>
              <a:spcAft>
                <a:spcPct val="0"/>
              </a:spcAft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734250" indent="-219662" defTabSz="928987" eaLnBrk="0" fontAlgn="base" hangingPunct="0">
              <a:spcBef>
                <a:spcPct val="0"/>
              </a:spcBef>
              <a:spcAft>
                <a:spcPct val="0"/>
              </a:spcAft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fld id="{C649F444-D341-4351-B802-EE5E6237D3E3}" type="slidenum">
              <a:rPr lang="en-US" altLang="en-US" sz="1200">
                <a:latin typeface="Times New Roman" pitchFamily="18" charset="0"/>
              </a:rPr>
              <a:pPr/>
              <a:t>10</a:t>
            </a:fld>
            <a:endParaRPr lang="en-US" altLang="en-US" sz="1200">
              <a:latin typeface="Times New Roman" pitchFamily="18" charset="0"/>
            </a:endParaRPr>
          </a:p>
        </p:txBody>
      </p:sp>
      <p:sp>
        <p:nvSpPr>
          <p:cNvPr id="32770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2771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 smtClean="0">
              <a:ea typeface="ＭＳ Ｐゴシック" charset="-128"/>
            </a:endParaRPr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817" name="Rectangle 7"/>
          <p:cNvSpPr txBox="1">
            <a:spLocks noGrp="1" noChangeArrowheads="1"/>
          </p:cNvSpPr>
          <p:nvPr/>
        </p:nvSpPr>
        <p:spPr bwMode="auto">
          <a:xfrm>
            <a:off x="3957864" y="8808064"/>
            <a:ext cx="3027136" cy="4629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870" tIns="46435" rIns="92870" bIns="46435" anchor="b"/>
          <a:lstStyle>
            <a:lvl1pPr defTabSz="966788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 defTabSz="966788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 defTabSz="966788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 defTabSz="966788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 defTabSz="966788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 algn="r"/>
            <a:fld id="{7910BE38-B047-42AD-B258-F8284346EBC6}" type="slidenum">
              <a:rPr lang="en-US" altLang="en-US" sz="1200">
                <a:latin typeface="Times New Roman" pitchFamily="18" charset="0"/>
              </a:rPr>
              <a:pPr algn="r"/>
              <a:t>11</a:t>
            </a:fld>
            <a:endParaRPr lang="en-US" altLang="en-US" sz="1200">
              <a:latin typeface="Times New Roman" pitchFamily="18" charset="0"/>
            </a:endParaRPr>
          </a:p>
        </p:txBody>
      </p:sp>
      <p:sp>
        <p:nvSpPr>
          <p:cNvPr id="3481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4819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 smtClean="0">
              <a:ea typeface="ＭＳ Ｐゴシック" charset="-128"/>
            </a:endParaRPr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865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28987"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13901" indent="-274577" defTabSz="928987"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098309" indent="-219662" defTabSz="928987"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537632" indent="-219662" defTabSz="928987"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1976956" indent="-219662" defTabSz="928987"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416279" indent="-219662" defTabSz="928987" eaLnBrk="0" fontAlgn="base" hangingPunct="0">
              <a:spcBef>
                <a:spcPct val="0"/>
              </a:spcBef>
              <a:spcAft>
                <a:spcPct val="0"/>
              </a:spcAft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855603" indent="-219662" defTabSz="928987" eaLnBrk="0" fontAlgn="base" hangingPunct="0">
              <a:spcBef>
                <a:spcPct val="0"/>
              </a:spcBef>
              <a:spcAft>
                <a:spcPct val="0"/>
              </a:spcAft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294926" indent="-219662" defTabSz="928987" eaLnBrk="0" fontAlgn="base" hangingPunct="0">
              <a:spcBef>
                <a:spcPct val="0"/>
              </a:spcBef>
              <a:spcAft>
                <a:spcPct val="0"/>
              </a:spcAft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734250" indent="-219662" defTabSz="928987" eaLnBrk="0" fontAlgn="base" hangingPunct="0">
              <a:spcBef>
                <a:spcPct val="0"/>
              </a:spcBef>
              <a:spcAft>
                <a:spcPct val="0"/>
              </a:spcAft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fld id="{89731355-9DA6-46C0-8483-06E575B61B4E}" type="slidenum">
              <a:rPr lang="en-US" altLang="en-US" sz="1200">
                <a:latin typeface="Times New Roman" pitchFamily="18" charset="0"/>
              </a:rPr>
              <a:pPr/>
              <a:t>12</a:t>
            </a:fld>
            <a:endParaRPr lang="en-US" altLang="en-US" sz="1200">
              <a:latin typeface="Times New Roman" pitchFamily="18" charset="0"/>
            </a:endParaRPr>
          </a:p>
        </p:txBody>
      </p:sp>
      <p:sp>
        <p:nvSpPr>
          <p:cNvPr id="36866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6867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 smtClean="0">
              <a:ea typeface="ＭＳ Ｐゴシック" charset="-128"/>
            </a:endParaRPr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913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28987"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13901" indent="-274577" defTabSz="928987"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098309" indent="-219662" defTabSz="928987"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537632" indent="-219662" defTabSz="928987"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1976956" indent="-219662" defTabSz="928987"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416279" indent="-219662" defTabSz="928987" eaLnBrk="0" fontAlgn="base" hangingPunct="0">
              <a:spcBef>
                <a:spcPct val="0"/>
              </a:spcBef>
              <a:spcAft>
                <a:spcPct val="0"/>
              </a:spcAft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855603" indent="-219662" defTabSz="928987" eaLnBrk="0" fontAlgn="base" hangingPunct="0">
              <a:spcBef>
                <a:spcPct val="0"/>
              </a:spcBef>
              <a:spcAft>
                <a:spcPct val="0"/>
              </a:spcAft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294926" indent="-219662" defTabSz="928987" eaLnBrk="0" fontAlgn="base" hangingPunct="0">
              <a:spcBef>
                <a:spcPct val="0"/>
              </a:spcBef>
              <a:spcAft>
                <a:spcPct val="0"/>
              </a:spcAft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734250" indent="-219662" defTabSz="928987" eaLnBrk="0" fontAlgn="base" hangingPunct="0">
              <a:spcBef>
                <a:spcPct val="0"/>
              </a:spcBef>
              <a:spcAft>
                <a:spcPct val="0"/>
              </a:spcAft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fld id="{D2C0C885-DAA8-4330-84A1-8A4114F06EBF}" type="slidenum">
              <a:rPr lang="en-US" altLang="en-US" sz="1200">
                <a:latin typeface="Times New Roman" pitchFamily="18" charset="0"/>
              </a:rPr>
              <a:pPr/>
              <a:t>13</a:t>
            </a:fld>
            <a:endParaRPr lang="en-US" altLang="en-US" sz="1200">
              <a:latin typeface="Times New Roman" pitchFamily="18" charset="0"/>
            </a:endParaRPr>
          </a:p>
        </p:txBody>
      </p:sp>
      <p:sp>
        <p:nvSpPr>
          <p:cNvPr id="3891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8915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 smtClean="0">
              <a:ea typeface="ＭＳ Ｐゴシック" charset="-128"/>
            </a:endParaRPr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CA1CE9A-E844-48A3-A99E-BC42240EDB80}" type="slidenum">
              <a:rPr lang="en-US" altLang="en-US" smtClean="0"/>
              <a:pPr/>
              <a:t>14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502207607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033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28987"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13901" indent="-274577" defTabSz="928987"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098309" indent="-219662" defTabSz="928987"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537632" indent="-219662" defTabSz="928987"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1976956" indent="-219662" defTabSz="928987"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416279" indent="-219662" defTabSz="928987" eaLnBrk="0" fontAlgn="base" hangingPunct="0">
              <a:spcBef>
                <a:spcPct val="0"/>
              </a:spcBef>
              <a:spcAft>
                <a:spcPct val="0"/>
              </a:spcAft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855603" indent="-219662" defTabSz="928987" eaLnBrk="0" fontAlgn="base" hangingPunct="0">
              <a:spcBef>
                <a:spcPct val="0"/>
              </a:spcBef>
              <a:spcAft>
                <a:spcPct val="0"/>
              </a:spcAft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294926" indent="-219662" defTabSz="928987" eaLnBrk="0" fontAlgn="base" hangingPunct="0">
              <a:spcBef>
                <a:spcPct val="0"/>
              </a:spcBef>
              <a:spcAft>
                <a:spcPct val="0"/>
              </a:spcAft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734250" indent="-219662" defTabSz="928987" eaLnBrk="0" fontAlgn="base" hangingPunct="0">
              <a:spcBef>
                <a:spcPct val="0"/>
              </a:spcBef>
              <a:spcAft>
                <a:spcPct val="0"/>
              </a:spcAft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fld id="{F72CE124-5CD5-4338-94A8-3728A993B0B1}" type="slidenum">
              <a:rPr lang="en-US" altLang="en-US" sz="1200">
                <a:latin typeface="Times New Roman" pitchFamily="18" charset="0"/>
              </a:rPr>
              <a:pPr/>
              <a:t>17</a:t>
            </a:fld>
            <a:endParaRPr lang="en-US" altLang="en-US" sz="1200">
              <a:latin typeface="Times New Roman" pitchFamily="18" charset="0"/>
            </a:endParaRPr>
          </a:p>
        </p:txBody>
      </p:sp>
      <p:sp>
        <p:nvSpPr>
          <p:cNvPr id="4403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4035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 smtClean="0">
              <a:ea typeface="ＭＳ Ｐゴシック" charset="-128"/>
            </a:endParaRPr>
          </a:p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105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28987"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13901" indent="-274577" defTabSz="928987"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098309" indent="-219662" defTabSz="928987"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537632" indent="-219662" defTabSz="928987"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1976956" indent="-219662" defTabSz="928987"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416279" indent="-219662" defTabSz="928987" eaLnBrk="0" fontAlgn="base" hangingPunct="0">
              <a:spcBef>
                <a:spcPct val="0"/>
              </a:spcBef>
              <a:spcAft>
                <a:spcPct val="0"/>
              </a:spcAft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855603" indent="-219662" defTabSz="928987" eaLnBrk="0" fontAlgn="base" hangingPunct="0">
              <a:spcBef>
                <a:spcPct val="0"/>
              </a:spcBef>
              <a:spcAft>
                <a:spcPct val="0"/>
              </a:spcAft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294926" indent="-219662" defTabSz="928987" eaLnBrk="0" fontAlgn="base" hangingPunct="0">
              <a:spcBef>
                <a:spcPct val="0"/>
              </a:spcBef>
              <a:spcAft>
                <a:spcPct val="0"/>
              </a:spcAft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734250" indent="-219662" defTabSz="928987" eaLnBrk="0" fontAlgn="base" hangingPunct="0">
              <a:spcBef>
                <a:spcPct val="0"/>
              </a:spcBef>
              <a:spcAft>
                <a:spcPct val="0"/>
              </a:spcAft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fld id="{EE78106E-79FB-485F-9491-D8D9D0F24D91}" type="slidenum">
              <a:rPr lang="en-US" altLang="en-US" sz="1200">
                <a:latin typeface="Times New Roman" pitchFamily="18" charset="0"/>
              </a:rPr>
              <a:pPr/>
              <a:t>19</a:t>
            </a:fld>
            <a:endParaRPr lang="en-US" altLang="en-US" sz="1200">
              <a:latin typeface="Times New Roman" pitchFamily="18" charset="0"/>
            </a:endParaRPr>
          </a:p>
        </p:txBody>
      </p:sp>
      <p:sp>
        <p:nvSpPr>
          <p:cNvPr id="47106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7107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r>
              <a:rPr lang="en-US" altLang="en-US" dirty="0" smtClean="0">
                <a:ea typeface="ＭＳ Ｐゴシック" charset="-128"/>
              </a:rPr>
              <a:t>First day ended</a:t>
            </a:r>
            <a:r>
              <a:rPr lang="en-US" altLang="en-US" baseline="0" dirty="0" smtClean="0">
                <a:ea typeface="ＭＳ Ｐゴシック" charset="-128"/>
              </a:rPr>
              <a:t> here</a:t>
            </a:r>
            <a:endParaRPr lang="en-US" altLang="en-US" dirty="0" smtClean="0">
              <a:ea typeface="ＭＳ Ｐゴシック" charset="-128"/>
            </a:endParaRPr>
          </a:p>
        </p:txBody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177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28987"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13901" indent="-274577" defTabSz="928987"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098309" indent="-219662" defTabSz="928987"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537632" indent="-219662" defTabSz="928987"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1976956" indent="-219662" defTabSz="928987"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416279" indent="-219662" defTabSz="928987" eaLnBrk="0" fontAlgn="base" hangingPunct="0">
              <a:spcBef>
                <a:spcPct val="0"/>
              </a:spcBef>
              <a:spcAft>
                <a:spcPct val="0"/>
              </a:spcAft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855603" indent="-219662" defTabSz="928987" eaLnBrk="0" fontAlgn="base" hangingPunct="0">
              <a:spcBef>
                <a:spcPct val="0"/>
              </a:spcBef>
              <a:spcAft>
                <a:spcPct val="0"/>
              </a:spcAft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294926" indent="-219662" defTabSz="928987" eaLnBrk="0" fontAlgn="base" hangingPunct="0">
              <a:spcBef>
                <a:spcPct val="0"/>
              </a:spcBef>
              <a:spcAft>
                <a:spcPct val="0"/>
              </a:spcAft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734250" indent="-219662" defTabSz="928987" eaLnBrk="0" fontAlgn="base" hangingPunct="0">
              <a:spcBef>
                <a:spcPct val="0"/>
              </a:spcBef>
              <a:spcAft>
                <a:spcPct val="0"/>
              </a:spcAft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fld id="{129712A9-0662-4A56-A242-6D6363C8773B}" type="slidenum">
              <a:rPr lang="en-US" altLang="en-US" sz="1200">
                <a:latin typeface="Times New Roman" pitchFamily="18" charset="0"/>
              </a:rPr>
              <a:pPr/>
              <a:t>21</a:t>
            </a:fld>
            <a:endParaRPr lang="en-US" altLang="en-US" sz="1200">
              <a:latin typeface="Times New Roman" pitchFamily="18" charset="0"/>
            </a:endParaRPr>
          </a:p>
        </p:txBody>
      </p:sp>
      <p:sp>
        <p:nvSpPr>
          <p:cNvPr id="5017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0179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 smtClean="0">
              <a:ea typeface="ＭＳ Ｐゴシック" charset="-128"/>
            </a:endParaRPr>
          </a:p>
        </p:txBody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225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28987"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13901" indent="-274577" defTabSz="928987"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098309" indent="-219662" defTabSz="928987"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537632" indent="-219662" defTabSz="928987"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1976956" indent="-219662" defTabSz="928987"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416279" indent="-219662" defTabSz="928987" eaLnBrk="0" fontAlgn="base" hangingPunct="0">
              <a:spcBef>
                <a:spcPct val="0"/>
              </a:spcBef>
              <a:spcAft>
                <a:spcPct val="0"/>
              </a:spcAft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855603" indent="-219662" defTabSz="928987" eaLnBrk="0" fontAlgn="base" hangingPunct="0">
              <a:spcBef>
                <a:spcPct val="0"/>
              </a:spcBef>
              <a:spcAft>
                <a:spcPct val="0"/>
              </a:spcAft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294926" indent="-219662" defTabSz="928987" eaLnBrk="0" fontAlgn="base" hangingPunct="0">
              <a:spcBef>
                <a:spcPct val="0"/>
              </a:spcBef>
              <a:spcAft>
                <a:spcPct val="0"/>
              </a:spcAft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734250" indent="-219662" defTabSz="928987" eaLnBrk="0" fontAlgn="base" hangingPunct="0">
              <a:spcBef>
                <a:spcPct val="0"/>
              </a:spcBef>
              <a:spcAft>
                <a:spcPct val="0"/>
              </a:spcAft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fld id="{65181448-E0A2-49B8-8555-EBD10DF48726}" type="slidenum">
              <a:rPr lang="en-US" altLang="en-US" sz="1200">
                <a:latin typeface="Times New Roman" pitchFamily="18" charset="0"/>
              </a:rPr>
              <a:pPr/>
              <a:t>22</a:t>
            </a:fld>
            <a:endParaRPr lang="en-US" altLang="en-US" sz="1200">
              <a:latin typeface="Times New Roman" pitchFamily="18" charset="0"/>
            </a:endParaRPr>
          </a:p>
        </p:txBody>
      </p:sp>
      <p:sp>
        <p:nvSpPr>
          <p:cNvPr id="52226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2227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 smtClean="0">
              <a:ea typeface="ＭＳ Ｐゴシック" charset="-128"/>
            </a:endParaRPr>
          </a:p>
        </p:txBody>
      </p:sp>
    </p:spTree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273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28987"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13901" indent="-274577" defTabSz="928987"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098309" indent="-219662" defTabSz="928987"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537632" indent="-219662" defTabSz="928987"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1976956" indent="-219662" defTabSz="928987"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416279" indent="-219662" defTabSz="928987" eaLnBrk="0" fontAlgn="base" hangingPunct="0">
              <a:spcBef>
                <a:spcPct val="0"/>
              </a:spcBef>
              <a:spcAft>
                <a:spcPct val="0"/>
              </a:spcAft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855603" indent="-219662" defTabSz="928987" eaLnBrk="0" fontAlgn="base" hangingPunct="0">
              <a:spcBef>
                <a:spcPct val="0"/>
              </a:spcBef>
              <a:spcAft>
                <a:spcPct val="0"/>
              </a:spcAft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294926" indent="-219662" defTabSz="928987" eaLnBrk="0" fontAlgn="base" hangingPunct="0">
              <a:spcBef>
                <a:spcPct val="0"/>
              </a:spcBef>
              <a:spcAft>
                <a:spcPct val="0"/>
              </a:spcAft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734250" indent="-219662" defTabSz="928987" eaLnBrk="0" fontAlgn="base" hangingPunct="0">
              <a:spcBef>
                <a:spcPct val="0"/>
              </a:spcBef>
              <a:spcAft>
                <a:spcPct val="0"/>
              </a:spcAft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fld id="{5570405E-ADBE-48FF-9455-AE61399FC959}" type="slidenum">
              <a:rPr lang="en-US" altLang="en-US" sz="1200">
                <a:latin typeface="Times New Roman" pitchFamily="18" charset="0"/>
              </a:rPr>
              <a:pPr/>
              <a:t>23</a:t>
            </a:fld>
            <a:endParaRPr lang="en-US" altLang="en-US" sz="1200">
              <a:latin typeface="Times New Roman" pitchFamily="18" charset="0"/>
            </a:endParaRPr>
          </a:p>
        </p:txBody>
      </p:sp>
      <p:sp>
        <p:nvSpPr>
          <p:cNvPr id="5427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4275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 smtClean="0">
              <a:ea typeface="ＭＳ Ｐゴシック" charset="-128"/>
            </a:endParaRPr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81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28987"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13901" indent="-274577" defTabSz="928987"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098309" indent="-219662" defTabSz="928987"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537632" indent="-219662" defTabSz="928987"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1976956" indent="-219662" defTabSz="928987"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416279" indent="-219662" defTabSz="928987" eaLnBrk="0" fontAlgn="base" hangingPunct="0">
              <a:spcBef>
                <a:spcPct val="0"/>
              </a:spcBef>
              <a:spcAft>
                <a:spcPct val="0"/>
              </a:spcAft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855603" indent="-219662" defTabSz="928987" eaLnBrk="0" fontAlgn="base" hangingPunct="0">
              <a:spcBef>
                <a:spcPct val="0"/>
              </a:spcBef>
              <a:spcAft>
                <a:spcPct val="0"/>
              </a:spcAft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294926" indent="-219662" defTabSz="928987" eaLnBrk="0" fontAlgn="base" hangingPunct="0">
              <a:spcBef>
                <a:spcPct val="0"/>
              </a:spcBef>
              <a:spcAft>
                <a:spcPct val="0"/>
              </a:spcAft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734250" indent="-219662" defTabSz="928987" eaLnBrk="0" fontAlgn="base" hangingPunct="0">
              <a:spcBef>
                <a:spcPct val="0"/>
              </a:spcBef>
              <a:spcAft>
                <a:spcPct val="0"/>
              </a:spcAft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fld id="{92DE3011-B874-43E2-BFC2-DCF0F1E9F62A}" type="slidenum">
              <a:rPr lang="en-US" altLang="en-US" sz="1200">
                <a:latin typeface="Times New Roman" pitchFamily="18" charset="0"/>
              </a:rPr>
              <a:pPr/>
              <a:t>2</a:t>
            </a:fld>
            <a:endParaRPr lang="en-US" altLang="en-US" sz="1200">
              <a:latin typeface="Times New Roman" pitchFamily="18" charset="0"/>
            </a:endParaRPr>
          </a:p>
        </p:txBody>
      </p:sp>
      <p:sp>
        <p:nvSpPr>
          <p:cNvPr id="20482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0483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 smtClean="0">
              <a:ea typeface="ＭＳ Ｐゴシック" charset="-128"/>
            </a:endParaRPr>
          </a:p>
        </p:txBody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321" name="Rectangle 7"/>
          <p:cNvSpPr txBox="1">
            <a:spLocks noGrp="1" noChangeArrowheads="1"/>
          </p:cNvSpPr>
          <p:nvPr/>
        </p:nvSpPr>
        <p:spPr bwMode="auto">
          <a:xfrm>
            <a:off x="3957864" y="8808064"/>
            <a:ext cx="3027136" cy="4629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870" tIns="46435" rIns="92870" bIns="46435" anchor="b"/>
          <a:lstStyle>
            <a:lvl1pPr defTabSz="966788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 defTabSz="966788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 defTabSz="966788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 defTabSz="966788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 defTabSz="966788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 algn="r"/>
            <a:fld id="{165DC544-A6CC-48C1-9DEC-A52D1D5A7F4D}" type="slidenum">
              <a:rPr lang="en-US" altLang="en-US" sz="1200">
                <a:latin typeface="Times New Roman" pitchFamily="18" charset="0"/>
              </a:rPr>
              <a:pPr algn="r"/>
              <a:t>24</a:t>
            </a:fld>
            <a:endParaRPr lang="en-US" altLang="en-US" sz="1200">
              <a:latin typeface="Times New Roman" pitchFamily="18" charset="0"/>
            </a:endParaRPr>
          </a:p>
        </p:txBody>
      </p:sp>
      <p:sp>
        <p:nvSpPr>
          <p:cNvPr id="56322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6323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 smtClean="0">
              <a:ea typeface="ＭＳ Ｐゴシック" charset="-128"/>
            </a:endParaRPr>
          </a:p>
        </p:txBody>
      </p:sp>
    </p:spTree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369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28987"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13901" indent="-274577" defTabSz="928987"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098309" indent="-219662" defTabSz="928987"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537632" indent="-219662" defTabSz="928987"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1976956" indent="-219662" defTabSz="928987"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416279" indent="-219662" defTabSz="928987" eaLnBrk="0" fontAlgn="base" hangingPunct="0">
              <a:spcBef>
                <a:spcPct val="0"/>
              </a:spcBef>
              <a:spcAft>
                <a:spcPct val="0"/>
              </a:spcAft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855603" indent="-219662" defTabSz="928987" eaLnBrk="0" fontAlgn="base" hangingPunct="0">
              <a:spcBef>
                <a:spcPct val="0"/>
              </a:spcBef>
              <a:spcAft>
                <a:spcPct val="0"/>
              </a:spcAft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294926" indent="-219662" defTabSz="928987" eaLnBrk="0" fontAlgn="base" hangingPunct="0">
              <a:spcBef>
                <a:spcPct val="0"/>
              </a:spcBef>
              <a:spcAft>
                <a:spcPct val="0"/>
              </a:spcAft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734250" indent="-219662" defTabSz="928987" eaLnBrk="0" fontAlgn="base" hangingPunct="0">
              <a:spcBef>
                <a:spcPct val="0"/>
              </a:spcBef>
              <a:spcAft>
                <a:spcPct val="0"/>
              </a:spcAft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fld id="{E9FA80CA-3107-488D-885D-51ADE7E91477}" type="slidenum">
              <a:rPr lang="en-US" altLang="en-US" sz="1200">
                <a:latin typeface="Times New Roman" pitchFamily="18" charset="0"/>
              </a:rPr>
              <a:pPr/>
              <a:t>25</a:t>
            </a:fld>
            <a:endParaRPr lang="en-US" altLang="en-US" sz="1200">
              <a:latin typeface="Times New Roman" pitchFamily="18" charset="0"/>
            </a:endParaRPr>
          </a:p>
        </p:txBody>
      </p:sp>
      <p:sp>
        <p:nvSpPr>
          <p:cNvPr id="58370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8371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 smtClean="0">
              <a:ea typeface="ＭＳ Ｐゴシック" charset="-128"/>
            </a:endParaRPr>
          </a:p>
        </p:txBody>
      </p:sp>
    </p:spTree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417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28987"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13901" indent="-274577" defTabSz="928987"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098309" indent="-219662" defTabSz="928987"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537632" indent="-219662" defTabSz="928987"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1976956" indent="-219662" defTabSz="928987"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416279" indent="-219662" defTabSz="928987" eaLnBrk="0" fontAlgn="base" hangingPunct="0">
              <a:spcBef>
                <a:spcPct val="0"/>
              </a:spcBef>
              <a:spcAft>
                <a:spcPct val="0"/>
              </a:spcAft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855603" indent="-219662" defTabSz="928987" eaLnBrk="0" fontAlgn="base" hangingPunct="0">
              <a:spcBef>
                <a:spcPct val="0"/>
              </a:spcBef>
              <a:spcAft>
                <a:spcPct val="0"/>
              </a:spcAft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294926" indent="-219662" defTabSz="928987" eaLnBrk="0" fontAlgn="base" hangingPunct="0">
              <a:spcBef>
                <a:spcPct val="0"/>
              </a:spcBef>
              <a:spcAft>
                <a:spcPct val="0"/>
              </a:spcAft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734250" indent="-219662" defTabSz="928987" eaLnBrk="0" fontAlgn="base" hangingPunct="0">
              <a:spcBef>
                <a:spcPct val="0"/>
              </a:spcBef>
              <a:spcAft>
                <a:spcPct val="0"/>
              </a:spcAft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fld id="{C3135A81-944F-407B-BE9E-06D1D28DB6F3}" type="slidenum">
              <a:rPr lang="en-US" altLang="en-US" sz="1200">
                <a:solidFill>
                  <a:srgbClr val="000000"/>
                </a:solidFill>
                <a:latin typeface="Times New Roman" pitchFamily="18" charset="0"/>
              </a:rPr>
              <a:pPr/>
              <a:t>26</a:t>
            </a:fld>
            <a:endParaRPr lang="en-US" altLang="en-US" sz="120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6041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60419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 smtClean="0">
              <a:ea typeface="ＭＳ Ｐゴシック" charset="-128"/>
            </a:endParaRPr>
          </a:p>
        </p:txBody>
      </p:sp>
    </p:spTree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465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28987"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13901" indent="-274577" defTabSz="928987"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098309" indent="-219662" defTabSz="928987"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537632" indent="-219662" defTabSz="928987"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1976956" indent="-219662" defTabSz="928987"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416279" indent="-219662" defTabSz="928987" eaLnBrk="0" fontAlgn="base" hangingPunct="0">
              <a:spcBef>
                <a:spcPct val="0"/>
              </a:spcBef>
              <a:spcAft>
                <a:spcPct val="0"/>
              </a:spcAft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855603" indent="-219662" defTabSz="928987" eaLnBrk="0" fontAlgn="base" hangingPunct="0">
              <a:spcBef>
                <a:spcPct val="0"/>
              </a:spcBef>
              <a:spcAft>
                <a:spcPct val="0"/>
              </a:spcAft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294926" indent="-219662" defTabSz="928987" eaLnBrk="0" fontAlgn="base" hangingPunct="0">
              <a:spcBef>
                <a:spcPct val="0"/>
              </a:spcBef>
              <a:spcAft>
                <a:spcPct val="0"/>
              </a:spcAft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734250" indent="-219662" defTabSz="928987" eaLnBrk="0" fontAlgn="base" hangingPunct="0">
              <a:spcBef>
                <a:spcPct val="0"/>
              </a:spcBef>
              <a:spcAft>
                <a:spcPct val="0"/>
              </a:spcAft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fld id="{CC75E16C-AA35-4E53-9876-09DA7DFB3BA5}" type="slidenum">
              <a:rPr lang="en-US" altLang="en-US" sz="1200">
                <a:latin typeface="Times New Roman" pitchFamily="18" charset="0"/>
              </a:rPr>
              <a:pPr/>
              <a:t>27</a:t>
            </a:fld>
            <a:endParaRPr lang="en-US" altLang="en-US" sz="1200">
              <a:latin typeface="Times New Roman" pitchFamily="18" charset="0"/>
            </a:endParaRPr>
          </a:p>
        </p:txBody>
      </p:sp>
      <p:sp>
        <p:nvSpPr>
          <p:cNvPr id="62466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62467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 smtClean="0">
              <a:ea typeface="ＭＳ Ｐゴシック" charset="-128"/>
            </a:endParaRPr>
          </a:p>
        </p:txBody>
      </p:sp>
    </p:spTree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537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28987"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13901" indent="-274577" defTabSz="928987"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098309" indent="-219662" defTabSz="928987"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537632" indent="-219662" defTabSz="928987"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1976956" indent="-219662" defTabSz="928987"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416279" indent="-219662" defTabSz="928987" eaLnBrk="0" fontAlgn="base" hangingPunct="0">
              <a:spcBef>
                <a:spcPct val="0"/>
              </a:spcBef>
              <a:spcAft>
                <a:spcPct val="0"/>
              </a:spcAft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855603" indent="-219662" defTabSz="928987" eaLnBrk="0" fontAlgn="base" hangingPunct="0">
              <a:spcBef>
                <a:spcPct val="0"/>
              </a:spcBef>
              <a:spcAft>
                <a:spcPct val="0"/>
              </a:spcAft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294926" indent="-219662" defTabSz="928987" eaLnBrk="0" fontAlgn="base" hangingPunct="0">
              <a:spcBef>
                <a:spcPct val="0"/>
              </a:spcBef>
              <a:spcAft>
                <a:spcPct val="0"/>
              </a:spcAft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734250" indent="-219662" defTabSz="928987" eaLnBrk="0" fontAlgn="base" hangingPunct="0">
              <a:spcBef>
                <a:spcPct val="0"/>
              </a:spcBef>
              <a:spcAft>
                <a:spcPct val="0"/>
              </a:spcAft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fld id="{93520A6B-EF9E-4D24-8096-CD1FA3A9B409}" type="slidenum">
              <a:rPr lang="en-US" altLang="en-US" sz="1200">
                <a:latin typeface="Times New Roman" pitchFamily="18" charset="0"/>
              </a:rPr>
              <a:pPr/>
              <a:t>29</a:t>
            </a:fld>
            <a:endParaRPr lang="en-US" altLang="en-US" sz="1200">
              <a:latin typeface="Times New Roman" pitchFamily="18" charset="0"/>
            </a:endParaRPr>
          </a:p>
        </p:txBody>
      </p:sp>
      <p:sp>
        <p:nvSpPr>
          <p:cNvPr id="6553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65539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 smtClean="0">
              <a:ea typeface="ＭＳ Ｐゴシック" charset="-128"/>
            </a:endParaRPr>
          </a:p>
        </p:txBody>
      </p:sp>
    </p:spTree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585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28987"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13901" indent="-274577" defTabSz="928987"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098309" indent="-219662" defTabSz="928987"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537632" indent="-219662" defTabSz="928987"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1976956" indent="-219662" defTabSz="928987"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416279" indent="-219662" defTabSz="928987" eaLnBrk="0" fontAlgn="base" hangingPunct="0">
              <a:spcBef>
                <a:spcPct val="0"/>
              </a:spcBef>
              <a:spcAft>
                <a:spcPct val="0"/>
              </a:spcAft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855603" indent="-219662" defTabSz="928987" eaLnBrk="0" fontAlgn="base" hangingPunct="0">
              <a:spcBef>
                <a:spcPct val="0"/>
              </a:spcBef>
              <a:spcAft>
                <a:spcPct val="0"/>
              </a:spcAft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294926" indent="-219662" defTabSz="928987" eaLnBrk="0" fontAlgn="base" hangingPunct="0">
              <a:spcBef>
                <a:spcPct val="0"/>
              </a:spcBef>
              <a:spcAft>
                <a:spcPct val="0"/>
              </a:spcAft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734250" indent="-219662" defTabSz="928987" eaLnBrk="0" fontAlgn="base" hangingPunct="0">
              <a:spcBef>
                <a:spcPct val="0"/>
              </a:spcBef>
              <a:spcAft>
                <a:spcPct val="0"/>
              </a:spcAft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fld id="{A9BC68B9-F6D0-4922-805C-02B5CF4A6737}" type="slidenum">
              <a:rPr lang="en-US" altLang="en-US" sz="1200">
                <a:latin typeface="Times New Roman" pitchFamily="18" charset="0"/>
              </a:rPr>
              <a:pPr/>
              <a:t>30</a:t>
            </a:fld>
            <a:endParaRPr lang="en-US" altLang="en-US" sz="1200">
              <a:latin typeface="Times New Roman" pitchFamily="18" charset="0"/>
            </a:endParaRPr>
          </a:p>
        </p:txBody>
      </p:sp>
      <p:sp>
        <p:nvSpPr>
          <p:cNvPr id="67586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67587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r>
              <a:rPr lang="en-US" altLang="en-US" smtClean="0">
                <a:ea typeface="ＭＳ Ｐゴシック" charset="-128"/>
              </a:rPr>
              <a:t>Two simple multiple access control techniques.</a:t>
            </a:r>
          </a:p>
          <a:p>
            <a:endParaRPr lang="en-US" altLang="en-US" smtClean="0">
              <a:ea typeface="ＭＳ Ｐゴシック" charset="-128"/>
            </a:endParaRPr>
          </a:p>
          <a:p>
            <a:r>
              <a:rPr lang="en-US" altLang="en-US" smtClean="0">
                <a:ea typeface="ＭＳ Ｐゴシック" charset="-128"/>
              </a:rPr>
              <a:t>Each mobile</a:t>
            </a:r>
            <a:r>
              <a:rPr lang="ja-JP" altLang="en-US" smtClean="0">
                <a:ea typeface="ＭＳ Ｐゴシック" charset="-128"/>
              </a:rPr>
              <a:t>’</a:t>
            </a:r>
            <a:r>
              <a:rPr lang="en-US" altLang="ja-JP" smtClean="0">
                <a:ea typeface="ＭＳ Ｐゴシック" charset="-128"/>
              </a:rPr>
              <a:t>s share of the bandwidth is divided into portions for the uplink and the downlink. Also, possibly, out of band signaling.</a:t>
            </a:r>
          </a:p>
          <a:p>
            <a:endParaRPr lang="en-US" altLang="en-US" smtClean="0">
              <a:ea typeface="ＭＳ Ｐゴシック" charset="-128"/>
            </a:endParaRPr>
          </a:p>
          <a:p>
            <a:r>
              <a:rPr lang="en-US" altLang="en-US" smtClean="0">
                <a:ea typeface="ＭＳ Ｐゴシック" charset="-128"/>
              </a:rPr>
              <a:t>As we will see, used in AMPS, GSM, IS-54/136</a:t>
            </a:r>
          </a:p>
        </p:txBody>
      </p:sp>
    </p:spTree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633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28987"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13901" indent="-274577" defTabSz="928987"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098309" indent="-219662" defTabSz="928987"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537632" indent="-219662" defTabSz="928987"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1976956" indent="-219662" defTabSz="928987"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416279" indent="-219662" defTabSz="928987" eaLnBrk="0" fontAlgn="base" hangingPunct="0">
              <a:spcBef>
                <a:spcPct val="0"/>
              </a:spcBef>
              <a:spcAft>
                <a:spcPct val="0"/>
              </a:spcAft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855603" indent="-219662" defTabSz="928987" eaLnBrk="0" fontAlgn="base" hangingPunct="0">
              <a:spcBef>
                <a:spcPct val="0"/>
              </a:spcBef>
              <a:spcAft>
                <a:spcPct val="0"/>
              </a:spcAft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294926" indent="-219662" defTabSz="928987" eaLnBrk="0" fontAlgn="base" hangingPunct="0">
              <a:spcBef>
                <a:spcPct val="0"/>
              </a:spcBef>
              <a:spcAft>
                <a:spcPct val="0"/>
              </a:spcAft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734250" indent="-219662" defTabSz="928987" eaLnBrk="0" fontAlgn="base" hangingPunct="0">
              <a:spcBef>
                <a:spcPct val="0"/>
              </a:spcBef>
              <a:spcAft>
                <a:spcPct val="0"/>
              </a:spcAft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fld id="{5A14E7E3-FD9F-496A-84B2-9C52B3AFF29E}" type="slidenum">
              <a:rPr lang="en-US" altLang="en-US" sz="1200">
                <a:latin typeface="Times New Roman" pitchFamily="18" charset="0"/>
              </a:rPr>
              <a:pPr/>
              <a:t>31</a:t>
            </a:fld>
            <a:endParaRPr lang="en-US" altLang="en-US" sz="1200">
              <a:latin typeface="Times New Roman" pitchFamily="18" charset="0"/>
            </a:endParaRPr>
          </a:p>
        </p:txBody>
      </p:sp>
      <p:sp>
        <p:nvSpPr>
          <p:cNvPr id="6963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69635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 smtClean="0">
              <a:ea typeface="ＭＳ Ｐゴシック" charset="-128"/>
            </a:endParaRPr>
          </a:p>
        </p:txBody>
      </p:sp>
    </p:spTree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681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28987"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13901" indent="-274577" defTabSz="928987"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098309" indent="-219662" defTabSz="928987"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537632" indent="-219662" defTabSz="928987"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1976956" indent="-219662" defTabSz="928987"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416279" indent="-219662" defTabSz="928987" eaLnBrk="0" fontAlgn="base" hangingPunct="0">
              <a:spcBef>
                <a:spcPct val="0"/>
              </a:spcBef>
              <a:spcAft>
                <a:spcPct val="0"/>
              </a:spcAft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855603" indent="-219662" defTabSz="928987" eaLnBrk="0" fontAlgn="base" hangingPunct="0">
              <a:spcBef>
                <a:spcPct val="0"/>
              </a:spcBef>
              <a:spcAft>
                <a:spcPct val="0"/>
              </a:spcAft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294926" indent="-219662" defTabSz="928987" eaLnBrk="0" fontAlgn="base" hangingPunct="0">
              <a:spcBef>
                <a:spcPct val="0"/>
              </a:spcBef>
              <a:spcAft>
                <a:spcPct val="0"/>
              </a:spcAft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734250" indent="-219662" defTabSz="928987" eaLnBrk="0" fontAlgn="base" hangingPunct="0">
              <a:spcBef>
                <a:spcPct val="0"/>
              </a:spcBef>
              <a:spcAft>
                <a:spcPct val="0"/>
              </a:spcAft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fld id="{17556859-6EAB-4BAB-82CD-EEEB54E9698D}" type="slidenum">
              <a:rPr lang="en-US" altLang="en-US" sz="1200">
                <a:latin typeface="Times New Roman" pitchFamily="18" charset="0"/>
              </a:rPr>
              <a:pPr/>
              <a:t>32</a:t>
            </a:fld>
            <a:endParaRPr lang="en-US" altLang="en-US" sz="1200">
              <a:latin typeface="Times New Roman" pitchFamily="18" charset="0"/>
            </a:endParaRPr>
          </a:p>
        </p:txBody>
      </p:sp>
      <p:sp>
        <p:nvSpPr>
          <p:cNvPr id="71682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71683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 smtClean="0">
              <a:ea typeface="ＭＳ Ｐゴシック" charset="-128"/>
            </a:endParaRPr>
          </a:p>
        </p:txBody>
      </p:sp>
    </p:spTree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729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28987"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13901" indent="-274577" defTabSz="928987"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098309" indent="-219662" defTabSz="928987"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537632" indent="-219662" defTabSz="928987"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1976956" indent="-219662" defTabSz="928987"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416279" indent="-219662" defTabSz="928987" eaLnBrk="0" fontAlgn="base" hangingPunct="0">
              <a:spcBef>
                <a:spcPct val="0"/>
              </a:spcBef>
              <a:spcAft>
                <a:spcPct val="0"/>
              </a:spcAft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855603" indent="-219662" defTabSz="928987" eaLnBrk="0" fontAlgn="base" hangingPunct="0">
              <a:spcBef>
                <a:spcPct val="0"/>
              </a:spcBef>
              <a:spcAft>
                <a:spcPct val="0"/>
              </a:spcAft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294926" indent="-219662" defTabSz="928987" eaLnBrk="0" fontAlgn="base" hangingPunct="0">
              <a:spcBef>
                <a:spcPct val="0"/>
              </a:spcBef>
              <a:spcAft>
                <a:spcPct val="0"/>
              </a:spcAft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734250" indent="-219662" defTabSz="928987" eaLnBrk="0" fontAlgn="base" hangingPunct="0">
              <a:spcBef>
                <a:spcPct val="0"/>
              </a:spcBef>
              <a:spcAft>
                <a:spcPct val="0"/>
              </a:spcAft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fld id="{47DA5A5E-0C16-4F24-AF2C-AAA5DBD08CEE}" type="slidenum">
              <a:rPr lang="en-US" altLang="en-US" sz="1200">
                <a:latin typeface="Times New Roman" pitchFamily="18" charset="0"/>
              </a:rPr>
              <a:pPr/>
              <a:t>33</a:t>
            </a:fld>
            <a:endParaRPr lang="en-US" altLang="en-US" sz="1200">
              <a:latin typeface="Times New Roman" pitchFamily="18" charset="0"/>
            </a:endParaRPr>
          </a:p>
        </p:txBody>
      </p:sp>
      <p:sp>
        <p:nvSpPr>
          <p:cNvPr id="73730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73731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 smtClean="0">
              <a:ea typeface="ＭＳ Ｐゴシック" charset="-128"/>
            </a:endParaRPr>
          </a:p>
        </p:txBody>
      </p:sp>
    </p:spTree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777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28987"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13901" indent="-274577" defTabSz="928987"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098309" indent="-219662" defTabSz="928987"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537632" indent="-219662" defTabSz="928987"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1976956" indent="-219662" defTabSz="928987"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416279" indent="-219662" defTabSz="928987" eaLnBrk="0" fontAlgn="base" hangingPunct="0">
              <a:spcBef>
                <a:spcPct val="0"/>
              </a:spcBef>
              <a:spcAft>
                <a:spcPct val="0"/>
              </a:spcAft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855603" indent="-219662" defTabSz="928987" eaLnBrk="0" fontAlgn="base" hangingPunct="0">
              <a:spcBef>
                <a:spcPct val="0"/>
              </a:spcBef>
              <a:spcAft>
                <a:spcPct val="0"/>
              </a:spcAft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294926" indent="-219662" defTabSz="928987" eaLnBrk="0" fontAlgn="base" hangingPunct="0">
              <a:spcBef>
                <a:spcPct val="0"/>
              </a:spcBef>
              <a:spcAft>
                <a:spcPct val="0"/>
              </a:spcAft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734250" indent="-219662" defTabSz="928987" eaLnBrk="0" fontAlgn="base" hangingPunct="0">
              <a:spcBef>
                <a:spcPct val="0"/>
              </a:spcBef>
              <a:spcAft>
                <a:spcPct val="0"/>
              </a:spcAft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fld id="{8CB4DC97-8DCD-4AAA-8AB9-2696C228BFAB}" type="slidenum">
              <a:rPr lang="en-US" altLang="en-US" sz="1200">
                <a:latin typeface="Times New Roman" pitchFamily="18" charset="0"/>
              </a:rPr>
              <a:pPr/>
              <a:t>34</a:t>
            </a:fld>
            <a:endParaRPr lang="en-US" altLang="en-US" sz="1200">
              <a:latin typeface="Times New Roman" pitchFamily="18" charset="0"/>
            </a:endParaRPr>
          </a:p>
        </p:txBody>
      </p:sp>
      <p:sp>
        <p:nvSpPr>
          <p:cNvPr id="7577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75779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 smtClean="0">
              <a:ea typeface="ＭＳ Ｐゴシック" charset="-128"/>
            </a:endParaRPr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33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28987"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13901" indent="-274577" defTabSz="928987"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098309" indent="-219662" defTabSz="928987"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537632" indent="-219662" defTabSz="928987"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1976956" indent="-219662" defTabSz="928987"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416279" indent="-219662" defTabSz="928987" eaLnBrk="0" fontAlgn="base" hangingPunct="0">
              <a:spcBef>
                <a:spcPct val="0"/>
              </a:spcBef>
              <a:spcAft>
                <a:spcPct val="0"/>
              </a:spcAft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855603" indent="-219662" defTabSz="928987" eaLnBrk="0" fontAlgn="base" hangingPunct="0">
              <a:spcBef>
                <a:spcPct val="0"/>
              </a:spcBef>
              <a:spcAft>
                <a:spcPct val="0"/>
              </a:spcAft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294926" indent="-219662" defTabSz="928987" eaLnBrk="0" fontAlgn="base" hangingPunct="0">
              <a:spcBef>
                <a:spcPct val="0"/>
              </a:spcBef>
              <a:spcAft>
                <a:spcPct val="0"/>
              </a:spcAft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734250" indent="-219662" defTabSz="928987" eaLnBrk="0" fontAlgn="base" hangingPunct="0">
              <a:spcBef>
                <a:spcPct val="0"/>
              </a:spcBef>
              <a:spcAft>
                <a:spcPct val="0"/>
              </a:spcAft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fld id="{3A162FC3-BB6F-4FC8-8308-489AF36A0C64}" type="slidenum">
              <a:rPr lang="en-US" altLang="en-US" sz="1200">
                <a:latin typeface="Times New Roman" pitchFamily="18" charset="0"/>
              </a:rPr>
              <a:pPr/>
              <a:t>3</a:t>
            </a:fld>
            <a:endParaRPr lang="en-US" altLang="en-US" sz="1200">
              <a:latin typeface="Times New Roman" pitchFamily="18" charset="0"/>
            </a:endParaRPr>
          </a:p>
        </p:txBody>
      </p:sp>
      <p:sp>
        <p:nvSpPr>
          <p:cNvPr id="1843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8435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 smtClean="0">
              <a:ea typeface="ＭＳ Ｐゴシック" charset="-128"/>
            </a:endParaRPr>
          </a:p>
        </p:txBody>
      </p:sp>
    </p:spTree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825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28987"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13901" indent="-274577" defTabSz="928987"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098309" indent="-219662" defTabSz="928987"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537632" indent="-219662" defTabSz="928987"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1976956" indent="-219662" defTabSz="928987"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416279" indent="-219662" defTabSz="928987" eaLnBrk="0" fontAlgn="base" hangingPunct="0">
              <a:spcBef>
                <a:spcPct val="0"/>
              </a:spcBef>
              <a:spcAft>
                <a:spcPct val="0"/>
              </a:spcAft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855603" indent="-219662" defTabSz="928987" eaLnBrk="0" fontAlgn="base" hangingPunct="0">
              <a:spcBef>
                <a:spcPct val="0"/>
              </a:spcBef>
              <a:spcAft>
                <a:spcPct val="0"/>
              </a:spcAft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294926" indent="-219662" defTabSz="928987" eaLnBrk="0" fontAlgn="base" hangingPunct="0">
              <a:spcBef>
                <a:spcPct val="0"/>
              </a:spcBef>
              <a:spcAft>
                <a:spcPct val="0"/>
              </a:spcAft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734250" indent="-219662" defTabSz="928987" eaLnBrk="0" fontAlgn="base" hangingPunct="0">
              <a:spcBef>
                <a:spcPct val="0"/>
              </a:spcBef>
              <a:spcAft>
                <a:spcPct val="0"/>
              </a:spcAft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fld id="{A719C97D-8D38-4A19-B79E-D397DEB86CA0}" type="slidenum">
              <a:rPr lang="en-US" altLang="en-US" sz="1200">
                <a:latin typeface="Times New Roman" pitchFamily="18" charset="0"/>
              </a:rPr>
              <a:pPr/>
              <a:t>35</a:t>
            </a:fld>
            <a:endParaRPr lang="en-US" altLang="en-US" sz="1200">
              <a:latin typeface="Times New Roman" pitchFamily="18" charset="0"/>
            </a:endParaRPr>
          </a:p>
        </p:txBody>
      </p:sp>
      <p:sp>
        <p:nvSpPr>
          <p:cNvPr id="77826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77827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 smtClean="0">
              <a:ea typeface="ＭＳ Ｐゴシック" charset="-128"/>
            </a:endParaRPr>
          </a:p>
        </p:txBody>
      </p:sp>
    </p:spTree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873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28987"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13901" indent="-274577" defTabSz="928987"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098309" indent="-219662" defTabSz="928987"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537632" indent="-219662" defTabSz="928987"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1976956" indent="-219662" defTabSz="928987"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416279" indent="-219662" defTabSz="928987" eaLnBrk="0" fontAlgn="base" hangingPunct="0">
              <a:spcBef>
                <a:spcPct val="0"/>
              </a:spcBef>
              <a:spcAft>
                <a:spcPct val="0"/>
              </a:spcAft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855603" indent="-219662" defTabSz="928987" eaLnBrk="0" fontAlgn="base" hangingPunct="0">
              <a:spcBef>
                <a:spcPct val="0"/>
              </a:spcBef>
              <a:spcAft>
                <a:spcPct val="0"/>
              </a:spcAft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294926" indent="-219662" defTabSz="928987" eaLnBrk="0" fontAlgn="base" hangingPunct="0">
              <a:spcBef>
                <a:spcPct val="0"/>
              </a:spcBef>
              <a:spcAft>
                <a:spcPct val="0"/>
              </a:spcAft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734250" indent="-219662" defTabSz="928987" eaLnBrk="0" fontAlgn="base" hangingPunct="0">
              <a:spcBef>
                <a:spcPct val="0"/>
              </a:spcBef>
              <a:spcAft>
                <a:spcPct val="0"/>
              </a:spcAft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fld id="{044CE3F2-D8E0-453D-A5EB-73696AACD9B7}" type="slidenum">
              <a:rPr lang="en-US" altLang="en-US" sz="1200">
                <a:latin typeface="Times New Roman" pitchFamily="18" charset="0"/>
              </a:rPr>
              <a:pPr/>
              <a:t>36</a:t>
            </a:fld>
            <a:endParaRPr lang="en-US" altLang="en-US" sz="1200">
              <a:latin typeface="Times New Roman" pitchFamily="18" charset="0"/>
            </a:endParaRPr>
          </a:p>
        </p:txBody>
      </p:sp>
      <p:sp>
        <p:nvSpPr>
          <p:cNvPr id="7987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79875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 smtClean="0">
              <a:ea typeface="ＭＳ Ｐゴシック" charset="-128"/>
            </a:endParaRPr>
          </a:p>
        </p:txBody>
      </p:sp>
    </p:spTree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921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28987"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13901" indent="-274577" defTabSz="928987"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098309" indent="-219662" defTabSz="928987"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537632" indent="-219662" defTabSz="928987"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1976956" indent="-219662" defTabSz="928987"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416279" indent="-219662" defTabSz="928987" eaLnBrk="0" fontAlgn="base" hangingPunct="0">
              <a:spcBef>
                <a:spcPct val="0"/>
              </a:spcBef>
              <a:spcAft>
                <a:spcPct val="0"/>
              </a:spcAft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855603" indent="-219662" defTabSz="928987" eaLnBrk="0" fontAlgn="base" hangingPunct="0">
              <a:spcBef>
                <a:spcPct val="0"/>
              </a:spcBef>
              <a:spcAft>
                <a:spcPct val="0"/>
              </a:spcAft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294926" indent="-219662" defTabSz="928987" eaLnBrk="0" fontAlgn="base" hangingPunct="0">
              <a:spcBef>
                <a:spcPct val="0"/>
              </a:spcBef>
              <a:spcAft>
                <a:spcPct val="0"/>
              </a:spcAft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734250" indent="-219662" defTabSz="928987" eaLnBrk="0" fontAlgn="base" hangingPunct="0">
              <a:spcBef>
                <a:spcPct val="0"/>
              </a:spcBef>
              <a:spcAft>
                <a:spcPct val="0"/>
              </a:spcAft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fld id="{41DCCC6B-F0A7-4FC0-AA97-562899D5AF3C}" type="slidenum">
              <a:rPr lang="en-US" altLang="en-US" sz="1200">
                <a:latin typeface="Times New Roman" pitchFamily="18" charset="0"/>
              </a:rPr>
              <a:pPr/>
              <a:t>37</a:t>
            </a:fld>
            <a:endParaRPr lang="en-US" altLang="en-US" sz="1200">
              <a:latin typeface="Times New Roman" pitchFamily="18" charset="0"/>
            </a:endParaRPr>
          </a:p>
        </p:txBody>
      </p:sp>
      <p:sp>
        <p:nvSpPr>
          <p:cNvPr id="81922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81923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 smtClean="0">
              <a:ea typeface="ＭＳ Ｐゴシック" charset="-128"/>
            </a:endParaRPr>
          </a:p>
        </p:txBody>
      </p:sp>
    </p:spTree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969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28987"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13901" indent="-274577" defTabSz="928987"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098309" indent="-219662" defTabSz="928987"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537632" indent="-219662" defTabSz="928987"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1976956" indent="-219662" defTabSz="928987"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416279" indent="-219662" defTabSz="928987" eaLnBrk="0" fontAlgn="base" hangingPunct="0">
              <a:spcBef>
                <a:spcPct val="0"/>
              </a:spcBef>
              <a:spcAft>
                <a:spcPct val="0"/>
              </a:spcAft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855603" indent="-219662" defTabSz="928987" eaLnBrk="0" fontAlgn="base" hangingPunct="0">
              <a:spcBef>
                <a:spcPct val="0"/>
              </a:spcBef>
              <a:spcAft>
                <a:spcPct val="0"/>
              </a:spcAft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294926" indent="-219662" defTabSz="928987" eaLnBrk="0" fontAlgn="base" hangingPunct="0">
              <a:spcBef>
                <a:spcPct val="0"/>
              </a:spcBef>
              <a:spcAft>
                <a:spcPct val="0"/>
              </a:spcAft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734250" indent="-219662" defTabSz="928987" eaLnBrk="0" fontAlgn="base" hangingPunct="0">
              <a:spcBef>
                <a:spcPct val="0"/>
              </a:spcBef>
              <a:spcAft>
                <a:spcPct val="0"/>
              </a:spcAft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fld id="{A149BFE0-EB98-4B7C-9819-47B66AE3C50F}" type="slidenum">
              <a:rPr lang="en-US" altLang="en-US" sz="1200">
                <a:latin typeface="Times New Roman" pitchFamily="18" charset="0"/>
              </a:rPr>
              <a:pPr/>
              <a:t>38</a:t>
            </a:fld>
            <a:endParaRPr lang="en-US" altLang="en-US" sz="1200">
              <a:latin typeface="Times New Roman" pitchFamily="18" charset="0"/>
            </a:endParaRPr>
          </a:p>
        </p:txBody>
      </p:sp>
      <p:sp>
        <p:nvSpPr>
          <p:cNvPr id="83970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83971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 smtClean="0">
              <a:ea typeface="ＭＳ Ｐゴシック" charset="-128"/>
            </a:endParaRPr>
          </a:p>
        </p:txBody>
      </p:sp>
    </p:spTree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017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28987"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13901" indent="-274577" defTabSz="928987"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098309" indent="-219662" defTabSz="928987"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537632" indent="-219662" defTabSz="928987"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1976956" indent="-219662" defTabSz="928987"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416279" indent="-219662" defTabSz="928987" eaLnBrk="0" fontAlgn="base" hangingPunct="0">
              <a:spcBef>
                <a:spcPct val="0"/>
              </a:spcBef>
              <a:spcAft>
                <a:spcPct val="0"/>
              </a:spcAft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855603" indent="-219662" defTabSz="928987" eaLnBrk="0" fontAlgn="base" hangingPunct="0">
              <a:spcBef>
                <a:spcPct val="0"/>
              </a:spcBef>
              <a:spcAft>
                <a:spcPct val="0"/>
              </a:spcAft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294926" indent="-219662" defTabSz="928987" eaLnBrk="0" fontAlgn="base" hangingPunct="0">
              <a:spcBef>
                <a:spcPct val="0"/>
              </a:spcBef>
              <a:spcAft>
                <a:spcPct val="0"/>
              </a:spcAft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734250" indent="-219662" defTabSz="928987" eaLnBrk="0" fontAlgn="base" hangingPunct="0">
              <a:spcBef>
                <a:spcPct val="0"/>
              </a:spcBef>
              <a:spcAft>
                <a:spcPct val="0"/>
              </a:spcAft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fld id="{C12C5374-FFB7-4DAB-9398-CA560E69344D}" type="slidenum">
              <a:rPr lang="en-US" altLang="en-US" sz="1200">
                <a:latin typeface="Times New Roman" pitchFamily="18" charset="0"/>
              </a:rPr>
              <a:pPr/>
              <a:t>39</a:t>
            </a:fld>
            <a:endParaRPr lang="en-US" altLang="en-US" sz="1200">
              <a:latin typeface="Times New Roman" pitchFamily="18" charset="0"/>
            </a:endParaRPr>
          </a:p>
        </p:txBody>
      </p:sp>
      <p:sp>
        <p:nvSpPr>
          <p:cNvPr id="8601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86019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 smtClean="0">
              <a:ea typeface="ＭＳ Ｐゴシック" charset="-128"/>
            </a:endParaRPr>
          </a:p>
        </p:txBody>
      </p:sp>
    </p:spTree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065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28987"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13901" indent="-274577" defTabSz="928987"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098309" indent="-219662" defTabSz="928987"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537632" indent="-219662" defTabSz="928987"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1976956" indent="-219662" defTabSz="928987"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416279" indent="-219662" defTabSz="928987" eaLnBrk="0" fontAlgn="base" hangingPunct="0">
              <a:spcBef>
                <a:spcPct val="0"/>
              </a:spcBef>
              <a:spcAft>
                <a:spcPct val="0"/>
              </a:spcAft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855603" indent="-219662" defTabSz="928987" eaLnBrk="0" fontAlgn="base" hangingPunct="0">
              <a:spcBef>
                <a:spcPct val="0"/>
              </a:spcBef>
              <a:spcAft>
                <a:spcPct val="0"/>
              </a:spcAft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294926" indent="-219662" defTabSz="928987" eaLnBrk="0" fontAlgn="base" hangingPunct="0">
              <a:spcBef>
                <a:spcPct val="0"/>
              </a:spcBef>
              <a:spcAft>
                <a:spcPct val="0"/>
              </a:spcAft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734250" indent="-219662" defTabSz="928987" eaLnBrk="0" fontAlgn="base" hangingPunct="0">
              <a:spcBef>
                <a:spcPct val="0"/>
              </a:spcBef>
              <a:spcAft>
                <a:spcPct val="0"/>
              </a:spcAft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fld id="{46B348D3-E4F0-42FF-84E3-A2BE232B151D}" type="slidenum">
              <a:rPr lang="en-US" altLang="en-US" sz="1200">
                <a:latin typeface="Times New Roman" pitchFamily="18" charset="0"/>
              </a:rPr>
              <a:pPr/>
              <a:t>40</a:t>
            </a:fld>
            <a:endParaRPr lang="en-US" altLang="en-US" sz="1200">
              <a:latin typeface="Times New Roman" pitchFamily="18" charset="0"/>
            </a:endParaRPr>
          </a:p>
        </p:txBody>
      </p:sp>
      <p:sp>
        <p:nvSpPr>
          <p:cNvPr id="88066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88067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 smtClean="0">
              <a:ea typeface="ＭＳ Ｐゴシック" charset="-128"/>
            </a:endParaRPr>
          </a:p>
        </p:txBody>
      </p:sp>
    </p:spTree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113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28987"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13901" indent="-274577" defTabSz="928987"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098309" indent="-219662" defTabSz="928987"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537632" indent="-219662" defTabSz="928987"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1976956" indent="-219662" defTabSz="928987"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416279" indent="-219662" defTabSz="928987" eaLnBrk="0" fontAlgn="base" hangingPunct="0">
              <a:spcBef>
                <a:spcPct val="0"/>
              </a:spcBef>
              <a:spcAft>
                <a:spcPct val="0"/>
              </a:spcAft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855603" indent="-219662" defTabSz="928987" eaLnBrk="0" fontAlgn="base" hangingPunct="0">
              <a:spcBef>
                <a:spcPct val="0"/>
              </a:spcBef>
              <a:spcAft>
                <a:spcPct val="0"/>
              </a:spcAft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294926" indent="-219662" defTabSz="928987" eaLnBrk="0" fontAlgn="base" hangingPunct="0">
              <a:spcBef>
                <a:spcPct val="0"/>
              </a:spcBef>
              <a:spcAft>
                <a:spcPct val="0"/>
              </a:spcAft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734250" indent="-219662" defTabSz="928987" eaLnBrk="0" fontAlgn="base" hangingPunct="0">
              <a:spcBef>
                <a:spcPct val="0"/>
              </a:spcBef>
              <a:spcAft>
                <a:spcPct val="0"/>
              </a:spcAft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fld id="{C9220F41-A701-4F27-AB12-0E8FCD731E1B}" type="slidenum">
              <a:rPr lang="en-US" altLang="en-US" sz="1200">
                <a:latin typeface="Times New Roman" pitchFamily="18" charset="0"/>
              </a:rPr>
              <a:pPr/>
              <a:t>41</a:t>
            </a:fld>
            <a:endParaRPr lang="en-US" altLang="en-US" sz="1200">
              <a:latin typeface="Times New Roman" pitchFamily="18" charset="0"/>
            </a:endParaRPr>
          </a:p>
        </p:txBody>
      </p:sp>
      <p:sp>
        <p:nvSpPr>
          <p:cNvPr id="9011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90115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 smtClean="0">
              <a:ea typeface="ＭＳ Ｐゴシック" charset="-128"/>
            </a:endParaRPr>
          </a:p>
        </p:txBody>
      </p:sp>
    </p:spTree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161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28987"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13901" indent="-274577" defTabSz="928987"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098309" indent="-219662" defTabSz="928987"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537632" indent="-219662" defTabSz="928987"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1976956" indent="-219662" defTabSz="928987"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416279" indent="-219662" defTabSz="928987" eaLnBrk="0" fontAlgn="base" hangingPunct="0">
              <a:spcBef>
                <a:spcPct val="0"/>
              </a:spcBef>
              <a:spcAft>
                <a:spcPct val="0"/>
              </a:spcAft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855603" indent="-219662" defTabSz="928987" eaLnBrk="0" fontAlgn="base" hangingPunct="0">
              <a:spcBef>
                <a:spcPct val="0"/>
              </a:spcBef>
              <a:spcAft>
                <a:spcPct val="0"/>
              </a:spcAft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294926" indent="-219662" defTabSz="928987" eaLnBrk="0" fontAlgn="base" hangingPunct="0">
              <a:spcBef>
                <a:spcPct val="0"/>
              </a:spcBef>
              <a:spcAft>
                <a:spcPct val="0"/>
              </a:spcAft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734250" indent="-219662" defTabSz="928987" eaLnBrk="0" fontAlgn="base" hangingPunct="0">
              <a:spcBef>
                <a:spcPct val="0"/>
              </a:spcBef>
              <a:spcAft>
                <a:spcPct val="0"/>
              </a:spcAft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fld id="{B15F366A-9B11-47EF-A609-C3480E5879F2}" type="slidenum">
              <a:rPr lang="en-US" altLang="en-US" sz="1200">
                <a:latin typeface="Times New Roman" pitchFamily="18" charset="0"/>
              </a:rPr>
              <a:pPr/>
              <a:t>42</a:t>
            </a:fld>
            <a:endParaRPr lang="en-US" altLang="en-US" sz="1200">
              <a:latin typeface="Times New Roman" pitchFamily="18" charset="0"/>
            </a:endParaRPr>
          </a:p>
        </p:txBody>
      </p:sp>
      <p:sp>
        <p:nvSpPr>
          <p:cNvPr id="92162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92163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 smtClean="0">
              <a:ea typeface="ＭＳ Ｐゴシック" charset="-128"/>
            </a:endParaRPr>
          </a:p>
        </p:txBody>
      </p:sp>
    </p:spTree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209" name="Rectangle 7"/>
          <p:cNvSpPr txBox="1">
            <a:spLocks noGrp="1" noChangeArrowheads="1"/>
          </p:cNvSpPr>
          <p:nvPr/>
        </p:nvSpPr>
        <p:spPr bwMode="auto">
          <a:xfrm>
            <a:off x="3957864" y="8808064"/>
            <a:ext cx="3027136" cy="4629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870" tIns="46435" rIns="92870" bIns="46435" anchor="b"/>
          <a:lstStyle>
            <a:lvl1pPr defTabSz="966788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 defTabSz="966788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 defTabSz="966788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 defTabSz="966788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 defTabSz="966788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 algn="r"/>
            <a:fld id="{3933EADE-C29C-4E00-A656-4FBAC36796A2}" type="slidenum">
              <a:rPr lang="en-US" altLang="en-US" sz="1200">
                <a:latin typeface="Times New Roman" pitchFamily="18" charset="0"/>
              </a:rPr>
              <a:pPr algn="r"/>
              <a:t>43</a:t>
            </a:fld>
            <a:endParaRPr lang="en-US" altLang="en-US" sz="1200">
              <a:latin typeface="Times New Roman" pitchFamily="18" charset="0"/>
            </a:endParaRPr>
          </a:p>
        </p:txBody>
      </p:sp>
      <p:sp>
        <p:nvSpPr>
          <p:cNvPr id="94210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94211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 smtClean="0">
              <a:ea typeface="ＭＳ Ｐゴシック" charset="-128"/>
            </a:endParaRPr>
          </a:p>
        </p:txBody>
      </p:sp>
    </p:spTree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257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28987"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13901" indent="-274577" defTabSz="928987"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098309" indent="-219662" defTabSz="928987"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537632" indent="-219662" defTabSz="928987"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1976956" indent="-219662" defTabSz="928987"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416279" indent="-219662" defTabSz="928987" eaLnBrk="0" fontAlgn="base" hangingPunct="0">
              <a:spcBef>
                <a:spcPct val="0"/>
              </a:spcBef>
              <a:spcAft>
                <a:spcPct val="0"/>
              </a:spcAft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855603" indent="-219662" defTabSz="928987" eaLnBrk="0" fontAlgn="base" hangingPunct="0">
              <a:spcBef>
                <a:spcPct val="0"/>
              </a:spcBef>
              <a:spcAft>
                <a:spcPct val="0"/>
              </a:spcAft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294926" indent="-219662" defTabSz="928987" eaLnBrk="0" fontAlgn="base" hangingPunct="0">
              <a:spcBef>
                <a:spcPct val="0"/>
              </a:spcBef>
              <a:spcAft>
                <a:spcPct val="0"/>
              </a:spcAft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734250" indent="-219662" defTabSz="928987" eaLnBrk="0" fontAlgn="base" hangingPunct="0">
              <a:spcBef>
                <a:spcPct val="0"/>
              </a:spcBef>
              <a:spcAft>
                <a:spcPct val="0"/>
              </a:spcAft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fld id="{225A7269-CFFC-4026-A48B-6752824EB50C}" type="slidenum">
              <a:rPr lang="en-US" altLang="en-US" sz="1200">
                <a:solidFill>
                  <a:srgbClr val="000000"/>
                </a:solidFill>
                <a:latin typeface="Times New Roman" pitchFamily="18" charset="0"/>
              </a:rPr>
              <a:pPr/>
              <a:t>44</a:t>
            </a:fld>
            <a:endParaRPr lang="en-US" altLang="en-US" sz="120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9625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96259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 smtClean="0">
              <a:ea typeface="ＭＳ Ｐゴシック" charset="-128"/>
            </a:endParaRPr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81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28987"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13901" indent="-274577" defTabSz="928987"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098309" indent="-219662" defTabSz="928987"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537632" indent="-219662" defTabSz="928987"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1976956" indent="-219662" defTabSz="928987"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416279" indent="-219662" defTabSz="928987" eaLnBrk="0" fontAlgn="base" hangingPunct="0">
              <a:spcBef>
                <a:spcPct val="0"/>
              </a:spcBef>
              <a:spcAft>
                <a:spcPct val="0"/>
              </a:spcAft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855603" indent="-219662" defTabSz="928987" eaLnBrk="0" fontAlgn="base" hangingPunct="0">
              <a:spcBef>
                <a:spcPct val="0"/>
              </a:spcBef>
              <a:spcAft>
                <a:spcPct val="0"/>
              </a:spcAft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294926" indent="-219662" defTabSz="928987" eaLnBrk="0" fontAlgn="base" hangingPunct="0">
              <a:spcBef>
                <a:spcPct val="0"/>
              </a:spcBef>
              <a:spcAft>
                <a:spcPct val="0"/>
              </a:spcAft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734250" indent="-219662" defTabSz="928987" eaLnBrk="0" fontAlgn="base" hangingPunct="0">
              <a:spcBef>
                <a:spcPct val="0"/>
              </a:spcBef>
              <a:spcAft>
                <a:spcPct val="0"/>
              </a:spcAft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fld id="{92DE3011-B874-43E2-BFC2-DCF0F1E9F62A}" type="slidenum">
              <a:rPr lang="en-US" altLang="en-US" sz="1200">
                <a:latin typeface="Times New Roman" pitchFamily="18" charset="0"/>
              </a:rPr>
              <a:pPr/>
              <a:t>4</a:t>
            </a:fld>
            <a:endParaRPr lang="en-US" altLang="en-US" sz="1200">
              <a:latin typeface="Times New Roman" pitchFamily="18" charset="0"/>
            </a:endParaRPr>
          </a:p>
        </p:txBody>
      </p:sp>
      <p:sp>
        <p:nvSpPr>
          <p:cNvPr id="20482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0483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 smtClean="0">
              <a:ea typeface="ＭＳ Ｐゴシック" charset="-128"/>
            </a:endParaRPr>
          </a:p>
        </p:txBody>
      </p:sp>
    </p:spTree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305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28987"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13901" indent="-274577" defTabSz="928987"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098309" indent="-219662" defTabSz="928987"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537632" indent="-219662" defTabSz="928987"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1976956" indent="-219662" defTabSz="928987"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416279" indent="-219662" defTabSz="928987" eaLnBrk="0" fontAlgn="base" hangingPunct="0">
              <a:spcBef>
                <a:spcPct val="0"/>
              </a:spcBef>
              <a:spcAft>
                <a:spcPct val="0"/>
              </a:spcAft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855603" indent="-219662" defTabSz="928987" eaLnBrk="0" fontAlgn="base" hangingPunct="0">
              <a:spcBef>
                <a:spcPct val="0"/>
              </a:spcBef>
              <a:spcAft>
                <a:spcPct val="0"/>
              </a:spcAft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294926" indent="-219662" defTabSz="928987" eaLnBrk="0" fontAlgn="base" hangingPunct="0">
              <a:spcBef>
                <a:spcPct val="0"/>
              </a:spcBef>
              <a:spcAft>
                <a:spcPct val="0"/>
              </a:spcAft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734250" indent="-219662" defTabSz="928987" eaLnBrk="0" fontAlgn="base" hangingPunct="0">
              <a:spcBef>
                <a:spcPct val="0"/>
              </a:spcBef>
              <a:spcAft>
                <a:spcPct val="0"/>
              </a:spcAft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fld id="{10D2FB78-8519-4560-879C-2A715A752343}" type="slidenum">
              <a:rPr lang="en-US" altLang="en-US" sz="1200">
                <a:solidFill>
                  <a:srgbClr val="000000"/>
                </a:solidFill>
                <a:latin typeface="Times New Roman" pitchFamily="18" charset="0"/>
              </a:rPr>
              <a:pPr/>
              <a:t>45</a:t>
            </a:fld>
            <a:endParaRPr lang="en-US" altLang="en-US" sz="120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98306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98307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 smtClean="0">
              <a:ea typeface="ＭＳ Ｐゴシック" charset="-128"/>
            </a:endParaRPr>
          </a:p>
        </p:txBody>
      </p:sp>
    </p:spTree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353" name="Rectangle 7"/>
          <p:cNvSpPr txBox="1">
            <a:spLocks noGrp="1" noChangeArrowheads="1"/>
          </p:cNvSpPr>
          <p:nvPr/>
        </p:nvSpPr>
        <p:spPr bwMode="auto">
          <a:xfrm>
            <a:off x="3957864" y="8808064"/>
            <a:ext cx="3027136" cy="4629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870" tIns="46435" rIns="92870" bIns="46435" anchor="b"/>
          <a:lstStyle>
            <a:lvl1pPr defTabSz="966788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 defTabSz="966788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 defTabSz="966788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 defTabSz="966788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 defTabSz="966788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 algn="r"/>
            <a:fld id="{3565E9DB-16CF-464B-97B2-838620BC4B67}" type="slidenum">
              <a:rPr lang="en-US" altLang="en-US" sz="1200">
                <a:solidFill>
                  <a:srgbClr val="000000"/>
                </a:solidFill>
                <a:latin typeface="Times New Roman" pitchFamily="18" charset="0"/>
              </a:rPr>
              <a:pPr algn="r"/>
              <a:t>46</a:t>
            </a:fld>
            <a:endParaRPr lang="en-US" altLang="en-US" sz="120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10035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00355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 smtClean="0">
              <a:ea typeface="ＭＳ Ｐゴシック" charset="-128"/>
            </a:endParaRPr>
          </a:p>
        </p:txBody>
      </p:sp>
    </p:spTree>
  </p:cSld>
  <p:clrMapOvr>
    <a:masterClrMapping/>
  </p:clrMapOvr>
</p:notes>
</file>

<file path=ppt/notesSlides/notesSlide4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401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28987"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13901" indent="-274577" defTabSz="928987"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098309" indent="-219662" defTabSz="928987"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537632" indent="-219662" defTabSz="928987"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1976956" indent="-219662" defTabSz="928987"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416279" indent="-219662" defTabSz="928987" eaLnBrk="0" fontAlgn="base" hangingPunct="0">
              <a:spcBef>
                <a:spcPct val="0"/>
              </a:spcBef>
              <a:spcAft>
                <a:spcPct val="0"/>
              </a:spcAft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855603" indent="-219662" defTabSz="928987" eaLnBrk="0" fontAlgn="base" hangingPunct="0">
              <a:spcBef>
                <a:spcPct val="0"/>
              </a:spcBef>
              <a:spcAft>
                <a:spcPct val="0"/>
              </a:spcAft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294926" indent="-219662" defTabSz="928987" eaLnBrk="0" fontAlgn="base" hangingPunct="0">
              <a:spcBef>
                <a:spcPct val="0"/>
              </a:spcBef>
              <a:spcAft>
                <a:spcPct val="0"/>
              </a:spcAft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734250" indent="-219662" defTabSz="928987" eaLnBrk="0" fontAlgn="base" hangingPunct="0">
              <a:spcBef>
                <a:spcPct val="0"/>
              </a:spcBef>
              <a:spcAft>
                <a:spcPct val="0"/>
              </a:spcAft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fld id="{C952A308-FFF2-4FE9-897D-AF69D5F1D54C}" type="slidenum">
              <a:rPr lang="en-US" altLang="en-US" sz="1200">
                <a:latin typeface="Times New Roman" pitchFamily="18" charset="0"/>
              </a:rPr>
              <a:pPr/>
              <a:t>47</a:t>
            </a:fld>
            <a:endParaRPr lang="en-US" altLang="en-US" sz="1200">
              <a:latin typeface="Times New Roman" pitchFamily="18" charset="0"/>
            </a:endParaRPr>
          </a:p>
        </p:txBody>
      </p:sp>
      <p:sp>
        <p:nvSpPr>
          <p:cNvPr id="102402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02403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 smtClean="0">
              <a:ea typeface="ＭＳ Ｐゴシック" charset="-128"/>
            </a:endParaRPr>
          </a:p>
        </p:txBody>
      </p:sp>
    </p:spTree>
  </p:cSld>
  <p:clrMapOvr>
    <a:masterClrMapping/>
  </p:clrMapOvr>
</p:notes>
</file>

<file path=ppt/notesSlides/notesSlide4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449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28987"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13901" indent="-274577" defTabSz="928987"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098309" indent="-219662" defTabSz="928987"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537632" indent="-219662" defTabSz="928987"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1976956" indent="-219662" defTabSz="928987"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416279" indent="-219662" defTabSz="928987" eaLnBrk="0" fontAlgn="base" hangingPunct="0">
              <a:spcBef>
                <a:spcPct val="0"/>
              </a:spcBef>
              <a:spcAft>
                <a:spcPct val="0"/>
              </a:spcAft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855603" indent="-219662" defTabSz="928987" eaLnBrk="0" fontAlgn="base" hangingPunct="0">
              <a:spcBef>
                <a:spcPct val="0"/>
              </a:spcBef>
              <a:spcAft>
                <a:spcPct val="0"/>
              </a:spcAft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294926" indent="-219662" defTabSz="928987" eaLnBrk="0" fontAlgn="base" hangingPunct="0">
              <a:spcBef>
                <a:spcPct val="0"/>
              </a:spcBef>
              <a:spcAft>
                <a:spcPct val="0"/>
              </a:spcAft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734250" indent="-219662" defTabSz="928987" eaLnBrk="0" fontAlgn="base" hangingPunct="0">
              <a:spcBef>
                <a:spcPct val="0"/>
              </a:spcBef>
              <a:spcAft>
                <a:spcPct val="0"/>
              </a:spcAft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fld id="{6955F0C6-96EE-4AF0-9886-6230F9DD61BC}" type="slidenum">
              <a:rPr lang="en-US" altLang="en-US" sz="1200">
                <a:latin typeface="Times New Roman" pitchFamily="18" charset="0"/>
              </a:rPr>
              <a:pPr/>
              <a:t>48</a:t>
            </a:fld>
            <a:endParaRPr lang="en-US" altLang="en-US" sz="1200">
              <a:latin typeface="Times New Roman" pitchFamily="18" charset="0"/>
            </a:endParaRPr>
          </a:p>
        </p:txBody>
      </p:sp>
      <p:sp>
        <p:nvSpPr>
          <p:cNvPr id="104450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04451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 smtClean="0">
              <a:ea typeface="ＭＳ Ｐゴシック" charset="-128"/>
            </a:endParaRPr>
          </a:p>
        </p:txBody>
      </p:sp>
    </p:spTree>
  </p:cSld>
  <p:clrMapOvr>
    <a:masterClrMapping/>
  </p:clrMapOvr>
</p:notes>
</file>

<file path=ppt/notesSlides/notesSlide4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497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28987"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13901" indent="-274577" defTabSz="928987"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098309" indent="-219662" defTabSz="928987"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537632" indent="-219662" defTabSz="928987"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1976956" indent="-219662" defTabSz="928987"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416279" indent="-219662" defTabSz="928987" eaLnBrk="0" fontAlgn="base" hangingPunct="0">
              <a:spcBef>
                <a:spcPct val="0"/>
              </a:spcBef>
              <a:spcAft>
                <a:spcPct val="0"/>
              </a:spcAft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855603" indent="-219662" defTabSz="928987" eaLnBrk="0" fontAlgn="base" hangingPunct="0">
              <a:spcBef>
                <a:spcPct val="0"/>
              </a:spcBef>
              <a:spcAft>
                <a:spcPct val="0"/>
              </a:spcAft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294926" indent="-219662" defTabSz="928987" eaLnBrk="0" fontAlgn="base" hangingPunct="0">
              <a:spcBef>
                <a:spcPct val="0"/>
              </a:spcBef>
              <a:spcAft>
                <a:spcPct val="0"/>
              </a:spcAft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734250" indent="-219662" defTabSz="928987" eaLnBrk="0" fontAlgn="base" hangingPunct="0">
              <a:spcBef>
                <a:spcPct val="0"/>
              </a:spcBef>
              <a:spcAft>
                <a:spcPct val="0"/>
              </a:spcAft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fld id="{FD10EBED-E0C7-4FB3-9826-DB12C2977D6C}" type="slidenum">
              <a:rPr lang="en-US" altLang="en-US" sz="1200">
                <a:latin typeface="Times New Roman" pitchFamily="18" charset="0"/>
              </a:rPr>
              <a:pPr/>
              <a:t>49</a:t>
            </a:fld>
            <a:endParaRPr lang="en-US" altLang="en-US" sz="1200">
              <a:latin typeface="Times New Roman" pitchFamily="18" charset="0"/>
            </a:endParaRPr>
          </a:p>
        </p:txBody>
      </p:sp>
      <p:sp>
        <p:nvSpPr>
          <p:cNvPr id="10649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06499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 smtClean="0">
              <a:ea typeface="ＭＳ Ｐゴシック" charset="-128"/>
            </a:endParaRPr>
          </a:p>
        </p:txBody>
      </p:sp>
    </p:spTree>
  </p:cSld>
  <p:clrMapOvr>
    <a:masterClrMapping/>
  </p:clrMapOvr>
</p:notes>
</file>

<file path=ppt/notesSlides/notesSlide4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545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28987"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13901" indent="-274577" defTabSz="928987"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098309" indent="-219662" defTabSz="928987"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537632" indent="-219662" defTabSz="928987"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1976956" indent="-219662" defTabSz="928987"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416279" indent="-219662" defTabSz="928987" eaLnBrk="0" fontAlgn="base" hangingPunct="0">
              <a:spcBef>
                <a:spcPct val="0"/>
              </a:spcBef>
              <a:spcAft>
                <a:spcPct val="0"/>
              </a:spcAft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855603" indent="-219662" defTabSz="928987" eaLnBrk="0" fontAlgn="base" hangingPunct="0">
              <a:spcBef>
                <a:spcPct val="0"/>
              </a:spcBef>
              <a:spcAft>
                <a:spcPct val="0"/>
              </a:spcAft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294926" indent="-219662" defTabSz="928987" eaLnBrk="0" fontAlgn="base" hangingPunct="0">
              <a:spcBef>
                <a:spcPct val="0"/>
              </a:spcBef>
              <a:spcAft>
                <a:spcPct val="0"/>
              </a:spcAft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734250" indent="-219662" defTabSz="928987" eaLnBrk="0" fontAlgn="base" hangingPunct="0">
              <a:spcBef>
                <a:spcPct val="0"/>
              </a:spcBef>
              <a:spcAft>
                <a:spcPct val="0"/>
              </a:spcAft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fld id="{F58FA93B-0C90-4AD4-9BE7-511A0D217076}" type="slidenum">
              <a:rPr lang="en-US" altLang="en-US" sz="1200">
                <a:latin typeface="Times New Roman" pitchFamily="18" charset="0"/>
              </a:rPr>
              <a:pPr/>
              <a:t>50</a:t>
            </a:fld>
            <a:endParaRPr lang="en-US" altLang="en-US" sz="1200">
              <a:latin typeface="Times New Roman" pitchFamily="18" charset="0"/>
            </a:endParaRPr>
          </a:p>
        </p:txBody>
      </p:sp>
      <p:sp>
        <p:nvSpPr>
          <p:cNvPr id="108546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08547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 smtClean="0">
              <a:ea typeface="ＭＳ Ｐゴシック" charset="-128"/>
            </a:endParaRPr>
          </a:p>
        </p:txBody>
      </p:sp>
    </p:spTree>
  </p:cSld>
  <p:clrMapOvr>
    <a:masterClrMapping/>
  </p:clrMapOvr>
</p:notes>
</file>

<file path=ppt/notesSlides/notesSlide4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593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28987"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13901" indent="-274577" defTabSz="928987"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098309" indent="-219662" defTabSz="928987"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537632" indent="-219662" defTabSz="928987"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1976956" indent="-219662" defTabSz="928987"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416279" indent="-219662" defTabSz="928987" eaLnBrk="0" fontAlgn="base" hangingPunct="0">
              <a:spcBef>
                <a:spcPct val="0"/>
              </a:spcBef>
              <a:spcAft>
                <a:spcPct val="0"/>
              </a:spcAft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855603" indent="-219662" defTabSz="928987" eaLnBrk="0" fontAlgn="base" hangingPunct="0">
              <a:spcBef>
                <a:spcPct val="0"/>
              </a:spcBef>
              <a:spcAft>
                <a:spcPct val="0"/>
              </a:spcAft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294926" indent="-219662" defTabSz="928987" eaLnBrk="0" fontAlgn="base" hangingPunct="0">
              <a:spcBef>
                <a:spcPct val="0"/>
              </a:spcBef>
              <a:spcAft>
                <a:spcPct val="0"/>
              </a:spcAft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734250" indent="-219662" defTabSz="928987" eaLnBrk="0" fontAlgn="base" hangingPunct="0">
              <a:spcBef>
                <a:spcPct val="0"/>
              </a:spcBef>
              <a:spcAft>
                <a:spcPct val="0"/>
              </a:spcAft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fld id="{5C341474-26A6-4998-BD3E-F4364BE9D789}" type="slidenum">
              <a:rPr lang="en-US" altLang="en-US" sz="1200">
                <a:latin typeface="Times New Roman" pitchFamily="18" charset="0"/>
              </a:rPr>
              <a:pPr/>
              <a:t>51</a:t>
            </a:fld>
            <a:endParaRPr lang="en-US" altLang="en-US" sz="1200">
              <a:latin typeface="Times New Roman" pitchFamily="18" charset="0"/>
            </a:endParaRPr>
          </a:p>
        </p:txBody>
      </p:sp>
      <p:sp>
        <p:nvSpPr>
          <p:cNvPr id="11059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10595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r>
              <a:rPr lang="en-US" altLang="en-US" dirty="0" smtClean="0">
                <a:ea typeface="ＭＳ Ｐゴシック" charset="-128"/>
              </a:rPr>
              <a:t>Second day ended here, with live traceroute demo</a:t>
            </a:r>
            <a:endParaRPr lang="en-US" altLang="en-US" dirty="0" smtClean="0">
              <a:ea typeface="ＭＳ Ｐゴシック" charset="-128"/>
            </a:endParaRPr>
          </a:p>
        </p:txBody>
      </p:sp>
    </p:spTree>
  </p:cSld>
  <p:clrMapOvr>
    <a:masterClrMapping/>
  </p:clrMapOvr>
</p:notes>
</file>

<file path=ppt/notesSlides/notesSlide4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641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28987"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13901" indent="-274577" defTabSz="928987"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098309" indent="-219662" defTabSz="928987"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537632" indent="-219662" defTabSz="928987"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1976956" indent="-219662" defTabSz="928987"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416279" indent="-219662" defTabSz="928987" eaLnBrk="0" fontAlgn="base" hangingPunct="0">
              <a:spcBef>
                <a:spcPct val="0"/>
              </a:spcBef>
              <a:spcAft>
                <a:spcPct val="0"/>
              </a:spcAft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855603" indent="-219662" defTabSz="928987" eaLnBrk="0" fontAlgn="base" hangingPunct="0">
              <a:spcBef>
                <a:spcPct val="0"/>
              </a:spcBef>
              <a:spcAft>
                <a:spcPct val="0"/>
              </a:spcAft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294926" indent="-219662" defTabSz="928987" eaLnBrk="0" fontAlgn="base" hangingPunct="0">
              <a:spcBef>
                <a:spcPct val="0"/>
              </a:spcBef>
              <a:spcAft>
                <a:spcPct val="0"/>
              </a:spcAft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734250" indent="-219662" defTabSz="928987" eaLnBrk="0" fontAlgn="base" hangingPunct="0">
              <a:spcBef>
                <a:spcPct val="0"/>
              </a:spcBef>
              <a:spcAft>
                <a:spcPct val="0"/>
              </a:spcAft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fld id="{51CD7314-67EB-498A-A936-C7DFC1180026}" type="slidenum">
              <a:rPr lang="en-US" altLang="en-US" sz="1200">
                <a:latin typeface="Times New Roman" pitchFamily="18" charset="0"/>
              </a:rPr>
              <a:pPr/>
              <a:t>52</a:t>
            </a:fld>
            <a:endParaRPr lang="en-US" altLang="en-US" sz="1200">
              <a:latin typeface="Times New Roman" pitchFamily="18" charset="0"/>
            </a:endParaRPr>
          </a:p>
        </p:txBody>
      </p:sp>
      <p:sp>
        <p:nvSpPr>
          <p:cNvPr id="112642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12643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 smtClean="0">
              <a:ea typeface="ＭＳ Ｐゴシック" charset="-128"/>
            </a:endParaRPr>
          </a:p>
        </p:txBody>
      </p:sp>
    </p:spTree>
  </p:cSld>
  <p:clrMapOvr>
    <a:masterClrMapping/>
  </p:clrMapOvr>
</p:notes>
</file>

<file path=ppt/notesSlides/notesSlide4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761" name="Rectangle 7"/>
          <p:cNvSpPr txBox="1">
            <a:spLocks noGrp="1" noChangeArrowheads="1"/>
          </p:cNvSpPr>
          <p:nvPr/>
        </p:nvSpPr>
        <p:spPr bwMode="auto">
          <a:xfrm>
            <a:off x="3957864" y="8808064"/>
            <a:ext cx="3027136" cy="4629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870" tIns="46435" rIns="92870" bIns="46435" anchor="b"/>
          <a:lstStyle>
            <a:lvl1pPr defTabSz="966788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 defTabSz="966788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 defTabSz="966788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 defTabSz="966788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 defTabSz="966788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 algn="r"/>
            <a:fld id="{CB0743A0-7289-4F75-86D2-362CDC7C6991}" type="slidenum">
              <a:rPr lang="en-US" altLang="en-US" sz="1200">
                <a:latin typeface="Times New Roman" pitchFamily="18" charset="0"/>
              </a:rPr>
              <a:pPr algn="r"/>
              <a:t>56</a:t>
            </a:fld>
            <a:endParaRPr lang="en-US" altLang="en-US" sz="1200">
              <a:latin typeface="Times New Roman" pitchFamily="18" charset="0"/>
            </a:endParaRPr>
          </a:p>
        </p:txBody>
      </p:sp>
      <p:sp>
        <p:nvSpPr>
          <p:cNvPr id="117762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17763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 smtClean="0">
              <a:ea typeface="ＭＳ Ｐゴシック" charset="-128"/>
            </a:endParaRPr>
          </a:p>
        </p:txBody>
      </p:sp>
    </p:spTree>
  </p:cSld>
  <p:clrMapOvr>
    <a:masterClrMapping/>
  </p:clrMapOvr>
</p:notes>
</file>

<file path=ppt/notesSlides/notesSlide4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809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28987"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13901" indent="-274577" defTabSz="928987"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098309" indent="-219662" defTabSz="928987"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537632" indent="-219662" defTabSz="928987"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1976956" indent="-219662" defTabSz="928987"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416279" indent="-219662" defTabSz="928987" eaLnBrk="0" fontAlgn="base" hangingPunct="0">
              <a:spcBef>
                <a:spcPct val="0"/>
              </a:spcBef>
              <a:spcAft>
                <a:spcPct val="0"/>
              </a:spcAft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855603" indent="-219662" defTabSz="928987" eaLnBrk="0" fontAlgn="base" hangingPunct="0">
              <a:spcBef>
                <a:spcPct val="0"/>
              </a:spcBef>
              <a:spcAft>
                <a:spcPct val="0"/>
              </a:spcAft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294926" indent="-219662" defTabSz="928987" eaLnBrk="0" fontAlgn="base" hangingPunct="0">
              <a:spcBef>
                <a:spcPct val="0"/>
              </a:spcBef>
              <a:spcAft>
                <a:spcPct val="0"/>
              </a:spcAft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734250" indent="-219662" defTabSz="928987" eaLnBrk="0" fontAlgn="base" hangingPunct="0">
              <a:spcBef>
                <a:spcPct val="0"/>
              </a:spcBef>
              <a:spcAft>
                <a:spcPct val="0"/>
              </a:spcAft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fld id="{9DF30D1B-BF00-444A-9B17-CB605E1FAA0B}" type="slidenum">
              <a:rPr lang="en-US" altLang="en-US" sz="1200">
                <a:latin typeface="Times New Roman" pitchFamily="18" charset="0"/>
              </a:rPr>
              <a:pPr/>
              <a:t>57</a:t>
            </a:fld>
            <a:endParaRPr lang="en-US" altLang="en-US" sz="1200">
              <a:latin typeface="Times New Roman" pitchFamily="18" charset="0"/>
            </a:endParaRPr>
          </a:p>
        </p:txBody>
      </p:sp>
      <p:sp>
        <p:nvSpPr>
          <p:cNvPr id="119810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19811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 smtClean="0">
              <a:ea typeface="ＭＳ Ｐゴシック" charset="-128"/>
            </a:endParaRPr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529" name="Rectangle 7"/>
          <p:cNvSpPr txBox="1">
            <a:spLocks noGrp="1" noChangeArrowheads="1"/>
          </p:cNvSpPr>
          <p:nvPr/>
        </p:nvSpPr>
        <p:spPr bwMode="auto">
          <a:xfrm>
            <a:off x="3957864" y="8808064"/>
            <a:ext cx="3027136" cy="4629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870" tIns="46435" rIns="92870" bIns="46435" anchor="b"/>
          <a:lstStyle>
            <a:lvl1pPr defTabSz="966788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 defTabSz="966788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 defTabSz="966788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 defTabSz="966788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 defTabSz="966788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 algn="r"/>
            <a:fld id="{EEDC8DD8-7059-4BF1-988D-AF851108667E}" type="slidenum">
              <a:rPr lang="en-US" altLang="en-US" sz="1200">
                <a:latin typeface="Times New Roman" pitchFamily="18" charset="0"/>
              </a:rPr>
              <a:pPr algn="r"/>
              <a:t>5</a:t>
            </a:fld>
            <a:endParaRPr lang="en-US" altLang="en-US" sz="1200">
              <a:latin typeface="Times New Roman" pitchFamily="18" charset="0"/>
            </a:endParaRPr>
          </a:p>
        </p:txBody>
      </p:sp>
      <p:sp>
        <p:nvSpPr>
          <p:cNvPr id="22530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2531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 smtClean="0">
              <a:ea typeface="ＭＳ Ｐゴシック" charset="-128"/>
            </a:endParaRPr>
          </a:p>
        </p:txBody>
      </p:sp>
    </p:spTree>
  </p:cSld>
  <p:clrMapOvr>
    <a:masterClrMapping/>
  </p:clrMapOvr>
</p:notes>
</file>

<file path=ppt/notesSlides/notesSlide5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857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28987"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13901" indent="-274577" defTabSz="928987"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098309" indent="-219662" defTabSz="928987"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537632" indent="-219662" defTabSz="928987"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1976956" indent="-219662" defTabSz="928987"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416279" indent="-219662" defTabSz="928987" eaLnBrk="0" fontAlgn="base" hangingPunct="0">
              <a:spcBef>
                <a:spcPct val="0"/>
              </a:spcBef>
              <a:spcAft>
                <a:spcPct val="0"/>
              </a:spcAft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855603" indent="-219662" defTabSz="928987" eaLnBrk="0" fontAlgn="base" hangingPunct="0">
              <a:spcBef>
                <a:spcPct val="0"/>
              </a:spcBef>
              <a:spcAft>
                <a:spcPct val="0"/>
              </a:spcAft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294926" indent="-219662" defTabSz="928987" eaLnBrk="0" fontAlgn="base" hangingPunct="0">
              <a:spcBef>
                <a:spcPct val="0"/>
              </a:spcBef>
              <a:spcAft>
                <a:spcPct val="0"/>
              </a:spcAft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734250" indent="-219662" defTabSz="928987" eaLnBrk="0" fontAlgn="base" hangingPunct="0">
              <a:spcBef>
                <a:spcPct val="0"/>
              </a:spcBef>
              <a:spcAft>
                <a:spcPct val="0"/>
              </a:spcAft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fld id="{481A2AF7-C67D-48A5-AE68-34E3A7283495}" type="slidenum">
              <a:rPr lang="en-US" altLang="en-US" sz="1200">
                <a:latin typeface="Times New Roman" pitchFamily="18" charset="0"/>
              </a:rPr>
              <a:pPr/>
              <a:t>58</a:t>
            </a:fld>
            <a:endParaRPr lang="en-US" altLang="en-US" sz="1200">
              <a:latin typeface="Times New Roman" pitchFamily="18" charset="0"/>
            </a:endParaRPr>
          </a:p>
        </p:txBody>
      </p:sp>
      <p:sp>
        <p:nvSpPr>
          <p:cNvPr id="12185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21859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 smtClean="0">
              <a:ea typeface="ＭＳ Ｐゴシック" charset="-128"/>
            </a:endParaRPr>
          </a:p>
        </p:txBody>
      </p:sp>
    </p:spTree>
  </p:cSld>
  <p:clrMapOvr>
    <a:masterClrMapping/>
  </p:clrMapOvr>
</p:notes>
</file>

<file path=ppt/notesSlides/notesSlide5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905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28987"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13901" indent="-274577" defTabSz="928987"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098309" indent="-219662" defTabSz="928987"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537632" indent="-219662" defTabSz="928987"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1976956" indent="-219662" defTabSz="928987"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416279" indent="-219662" defTabSz="928987" eaLnBrk="0" fontAlgn="base" hangingPunct="0">
              <a:spcBef>
                <a:spcPct val="0"/>
              </a:spcBef>
              <a:spcAft>
                <a:spcPct val="0"/>
              </a:spcAft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855603" indent="-219662" defTabSz="928987" eaLnBrk="0" fontAlgn="base" hangingPunct="0">
              <a:spcBef>
                <a:spcPct val="0"/>
              </a:spcBef>
              <a:spcAft>
                <a:spcPct val="0"/>
              </a:spcAft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294926" indent="-219662" defTabSz="928987" eaLnBrk="0" fontAlgn="base" hangingPunct="0">
              <a:spcBef>
                <a:spcPct val="0"/>
              </a:spcBef>
              <a:spcAft>
                <a:spcPct val="0"/>
              </a:spcAft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734250" indent="-219662" defTabSz="928987" eaLnBrk="0" fontAlgn="base" hangingPunct="0">
              <a:spcBef>
                <a:spcPct val="0"/>
              </a:spcBef>
              <a:spcAft>
                <a:spcPct val="0"/>
              </a:spcAft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fld id="{7721BA63-7028-4AD7-A2A9-175301D87A76}" type="slidenum">
              <a:rPr lang="en-US" altLang="en-US" sz="1200">
                <a:latin typeface="Times New Roman" pitchFamily="18" charset="0"/>
              </a:rPr>
              <a:pPr/>
              <a:t>59</a:t>
            </a:fld>
            <a:endParaRPr lang="en-US" altLang="en-US" sz="1200">
              <a:latin typeface="Times New Roman" pitchFamily="18" charset="0"/>
            </a:endParaRPr>
          </a:p>
        </p:txBody>
      </p:sp>
      <p:sp>
        <p:nvSpPr>
          <p:cNvPr id="123906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23907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 smtClean="0">
              <a:ea typeface="ＭＳ Ｐゴシック" charset="-128"/>
            </a:endParaRPr>
          </a:p>
        </p:txBody>
      </p:sp>
    </p:spTree>
  </p:cSld>
  <p:clrMapOvr>
    <a:masterClrMapping/>
  </p:clrMapOvr>
</p:notes>
</file>

<file path=ppt/notesSlides/notesSlide5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953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28987"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13901" indent="-274577" defTabSz="928987"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098309" indent="-219662" defTabSz="928987"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537632" indent="-219662" defTabSz="928987"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1976956" indent="-219662" defTabSz="928987"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416279" indent="-219662" defTabSz="928987" eaLnBrk="0" fontAlgn="base" hangingPunct="0">
              <a:spcBef>
                <a:spcPct val="0"/>
              </a:spcBef>
              <a:spcAft>
                <a:spcPct val="0"/>
              </a:spcAft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855603" indent="-219662" defTabSz="928987" eaLnBrk="0" fontAlgn="base" hangingPunct="0">
              <a:spcBef>
                <a:spcPct val="0"/>
              </a:spcBef>
              <a:spcAft>
                <a:spcPct val="0"/>
              </a:spcAft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294926" indent="-219662" defTabSz="928987" eaLnBrk="0" fontAlgn="base" hangingPunct="0">
              <a:spcBef>
                <a:spcPct val="0"/>
              </a:spcBef>
              <a:spcAft>
                <a:spcPct val="0"/>
              </a:spcAft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734250" indent="-219662" defTabSz="928987" eaLnBrk="0" fontAlgn="base" hangingPunct="0">
              <a:spcBef>
                <a:spcPct val="0"/>
              </a:spcBef>
              <a:spcAft>
                <a:spcPct val="0"/>
              </a:spcAft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fld id="{707FECFE-48E6-426D-BAF8-B3C66FE71322}" type="slidenum">
              <a:rPr lang="en-US" altLang="en-US" sz="1200">
                <a:latin typeface="Times New Roman" pitchFamily="18" charset="0"/>
              </a:rPr>
              <a:pPr/>
              <a:t>60</a:t>
            </a:fld>
            <a:endParaRPr lang="en-US" altLang="en-US" sz="1200">
              <a:latin typeface="Times New Roman" pitchFamily="18" charset="0"/>
            </a:endParaRPr>
          </a:p>
        </p:txBody>
      </p:sp>
      <p:sp>
        <p:nvSpPr>
          <p:cNvPr id="12595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25955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 smtClean="0">
              <a:ea typeface="ＭＳ Ｐゴシック" charset="-128"/>
            </a:endParaRPr>
          </a:p>
        </p:txBody>
      </p:sp>
    </p:spTree>
  </p:cSld>
  <p:clrMapOvr>
    <a:masterClrMapping/>
  </p:clrMapOvr>
</p:notes>
</file>

<file path=ppt/notesSlides/notesSlide5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8001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28987"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13901" indent="-274577" defTabSz="928987"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098309" indent="-219662" defTabSz="928987"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537632" indent="-219662" defTabSz="928987"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1976956" indent="-219662" defTabSz="928987"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416279" indent="-219662" defTabSz="928987" eaLnBrk="0" fontAlgn="base" hangingPunct="0">
              <a:spcBef>
                <a:spcPct val="0"/>
              </a:spcBef>
              <a:spcAft>
                <a:spcPct val="0"/>
              </a:spcAft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855603" indent="-219662" defTabSz="928987" eaLnBrk="0" fontAlgn="base" hangingPunct="0">
              <a:spcBef>
                <a:spcPct val="0"/>
              </a:spcBef>
              <a:spcAft>
                <a:spcPct val="0"/>
              </a:spcAft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294926" indent="-219662" defTabSz="928987" eaLnBrk="0" fontAlgn="base" hangingPunct="0">
              <a:spcBef>
                <a:spcPct val="0"/>
              </a:spcBef>
              <a:spcAft>
                <a:spcPct val="0"/>
              </a:spcAft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734250" indent="-219662" defTabSz="928987" eaLnBrk="0" fontAlgn="base" hangingPunct="0">
              <a:spcBef>
                <a:spcPct val="0"/>
              </a:spcBef>
              <a:spcAft>
                <a:spcPct val="0"/>
              </a:spcAft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fld id="{C29FCC97-3988-4140-B4D5-6E5183451841}" type="slidenum">
              <a:rPr lang="en-US" altLang="en-US" sz="1200">
                <a:latin typeface="Times New Roman" pitchFamily="18" charset="0"/>
              </a:rPr>
              <a:pPr/>
              <a:t>61</a:t>
            </a:fld>
            <a:endParaRPr lang="en-US" altLang="en-US" sz="1200">
              <a:latin typeface="Times New Roman" pitchFamily="18" charset="0"/>
            </a:endParaRPr>
          </a:p>
        </p:txBody>
      </p:sp>
      <p:sp>
        <p:nvSpPr>
          <p:cNvPr id="128002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28003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 smtClean="0">
              <a:ea typeface="ＭＳ Ｐゴシック" charset="-128"/>
            </a:endParaRPr>
          </a:p>
        </p:txBody>
      </p:sp>
    </p:spTree>
  </p:cSld>
  <p:clrMapOvr>
    <a:masterClrMapping/>
  </p:clrMapOvr>
</p:notes>
</file>

<file path=ppt/notesSlides/notesSlide5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0049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28987"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13901" indent="-274577" defTabSz="928987"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098309" indent="-219662" defTabSz="928987"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537632" indent="-219662" defTabSz="928987"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1976956" indent="-219662" defTabSz="928987"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416279" indent="-219662" defTabSz="928987" eaLnBrk="0" fontAlgn="base" hangingPunct="0">
              <a:spcBef>
                <a:spcPct val="0"/>
              </a:spcBef>
              <a:spcAft>
                <a:spcPct val="0"/>
              </a:spcAft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855603" indent="-219662" defTabSz="928987" eaLnBrk="0" fontAlgn="base" hangingPunct="0">
              <a:spcBef>
                <a:spcPct val="0"/>
              </a:spcBef>
              <a:spcAft>
                <a:spcPct val="0"/>
              </a:spcAft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294926" indent="-219662" defTabSz="928987" eaLnBrk="0" fontAlgn="base" hangingPunct="0">
              <a:spcBef>
                <a:spcPct val="0"/>
              </a:spcBef>
              <a:spcAft>
                <a:spcPct val="0"/>
              </a:spcAft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734250" indent="-219662" defTabSz="928987" eaLnBrk="0" fontAlgn="base" hangingPunct="0">
              <a:spcBef>
                <a:spcPct val="0"/>
              </a:spcBef>
              <a:spcAft>
                <a:spcPct val="0"/>
              </a:spcAft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fld id="{C16ABED6-3877-4584-A88B-8D645096A05A}" type="slidenum">
              <a:rPr lang="en-US" altLang="en-US" sz="1200">
                <a:latin typeface="Times New Roman" pitchFamily="18" charset="0"/>
              </a:rPr>
              <a:pPr/>
              <a:t>62</a:t>
            </a:fld>
            <a:endParaRPr lang="en-US" altLang="en-US" sz="1200">
              <a:latin typeface="Times New Roman" pitchFamily="18" charset="0"/>
            </a:endParaRPr>
          </a:p>
        </p:txBody>
      </p:sp>
      <p:sp>
        <p:nvSpPr>
          <p:cNvPr id="130050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30051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 smtClean="0">
              <a:ea typeface="ＭＳ Ｐゴシック" charset="-128"/>
            </a:endParaRPr>
          </a:p>
        </p:txBody>
      </p:sp>
    </p:spTree>
  </p:cSld>
  <p:clrMapOvr>
    <a:masterClrMapping/>
  </p:clrMapOvr>
</p:notes>
</file>

<file path=ppt/notesSlides/notesSlide5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2097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28987"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13901" indent="-274577" defTabSz="928987"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098309" indent="-219662" defTabSz="928987"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537632" indent="-219662" defTabSz="928987"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1976956" indent="-219662" defTabSz="928987"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416279" indent="-219662" defTabSz="928987" eaLnBrk="0" fontAlgn="base" hangingPunct="0">
              <a:spcBef>
                <a:spcPct val="0"/>
              </a:spcBef>
              <a:spcAft>
                <a:spcPct val="0"/>
              </a:spcAft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855603" indent="-219662" defTabSz="928987" eaLnBrk="0" fontAlgn="base" hangingPunct="0">
              <a:spcBef>
                <a:spcPct val="0"/>
              </a:spcBef>
              <a:spcAft>
                <a:spcPct val="0"/>
              </a:spcAft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294926" indent="-219662" defTabSz="928987" eaLnBrk="0" fontAlgn="base" hangingPunct="0">
              <a:spcBef>
                <a:spcPct val="0"/>
              </a:spcBef>
              <a:spcAft>
                <a:spcPct val="0"/>
              </a:spcAft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734250" indent="-219662" defTabSz="928987" eaLnBrk="0" fontAlgn="base" hangingPunct="0">
              <a:spcBef>
                <a:spcPct val="0"/>
              </a:spcBef>
              <a:spcAft>
                <a:spcPct val="0"/>
              </a:spcAft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fld id="{D852922D-4092-417D-B619-1429A85CEF1F}" type="slidenum">
              <a:rPr lang="en-US" altLang="en-US" sz="1200">
                <a:latin typeface="Times New Roman" pitchFamily="18" charset="0"/>
              </a:rPr>
              <a:pPr/>
              <a:t>63</a:t>
            </a:fld>
            <a:endParaRPr lang="en-US" altLang="en-US" sz="1200">
              <a:latin typeface="Times New Roman" pitchFamily="18" charset="0"/>
            </a:endParaRPr>
          </a:p>
        </p:txBody>
      </p:sp>
      <p:sp>
        <p:nvSpPr>
          <p:cNvPr id="13209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32099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 smtClean="0">
              <a:ea typeface="ＭＳ Ｐゴシック" charset="-128"/>
            </a:endParaRPr>
          </a:p>
        </p:txBody>
      </p:sp>
    </p:spTree>
  </p:cSld>
  <p:clrMapOvr>
    <a:masterClrMapping/>
  </p:clrMapOvr>
</p:notes>
</file>

<file path=ppt/notesSlides/notesSlide5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4145" name="Rectangle 7"/>
          <p:cNvSpPr txBox="1">
            <a:spLocks noGrp="1" noChangeArrowheads="1"/>
          </p:cNvSpPr>
          <p:nvPr/>
        </p:nvSpPr>
        <p:spPr bwMode="auto">
          <a:xfrm>
            <a:off x="3957864" y="8808064"/>
            <a:ext cx="3027136" cy="4629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870" tIns="46435" rIns="92870" bIns="46435" anchor="b"/>
          <a:lstStyle>
            <a:lvl1pPr defTabSz="966788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 defTabSz="966788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 defTabSz="966788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 defTabSz="966788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 defTabSz="966788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 algn="r"/>
            <a:fld id="{D10D1EFC-0C02-4A48-99BE-BC6182DFC402}" type="slidenum">
              <a:rPr lang="en-US" altLang="en-US" sz="1200">
                <a:latin typeface="Times New Roman" pitchFamily="18" charset="0"/>
              </a:rPr>
              <a:pPr algn="r"/>
              <a:t>64</a:t>
            </a:fld>
            <a:endParaRPr lang="en-US" altLang="en-US" sz="1200">
              <a:latin typeface="Times New Roman" pitchFamily="18" charset="0"/>
            </a:endParaRPr>
          </a:p>
        </p:txBody>
      </p:sp>
      <p:sp>
        <p:nvSpPr>
          <p:cNvPr id="134146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34147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 smtClean="0">
              <a:ea typeface="ＭＳ Ｐゴシック" charset="-128"/>
            </a:endParaRPr>
          </a:p>
        </p:txBody>
      </p:sp>
    </p:spTree>
  </p:cSld>
  <p:clrMapOvr>
    <a:masterClrMapping/>
  </p:clrMapOvr>
</p:notes>
</file>

<file path=ppt/notesSlides/notesSlide5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1313" name="Rectangle 7"/>
          <p:cNvSpPr txBox="1">
            <a:spLocks noGrp="1" noChangeArrowheads="1"/>
          </p:cNvSpPr>
          <p:nvPr/>
        </p:nvSpPr>
        <p:spPr bwMode="auto">
          <a:xfrm>
            <a:off x="3957864" y="8808064"/>
            <a:ext cx="3027136" cy="4629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870" tIns="46435" rIns="92870" bIns="46435" anchor="b"/>
          <a:lstStyle>
            <a:lvl1pPr defTabSz="966788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 defTabSz="966788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 defTabSz="966788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 defTabSz="966788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 defTabSz="966788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 algn="r"/>
            <a:fld id="{A449CC7A-E5FA-4AB7-BAE1-9041B38E7BE6}" type="slidenum">
              <a:rPr lang="en-US" altLang="en-US" sz="1200">
                <a:latin typeface="Times New Roman" pitchFamily="18" charset="0"/>
              </a:rPr>
              <a:pPr algn="r"/>
              <a:t>70</a:t>
            </a:fld>
            <a:endParaRPr lang="en-US" altLang="en-US" sz="1200">
              <a:latin typeface="Times New Roman" pitchFamily="18" charset="0"/>
            </a:endParaRPr>
          </a:p>
        </p:txBody>
      </p:sp>
      <p:sp>
        <p:nvSpPr>
          <p:cNvPr id="14131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41315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 smtClean="0">
              <a:ea typeface="ＭＳ Ｐゴシック" charset="-128"/>
            </a:endParaRPr>
          </a:p>
        </p:txBody>
      </p:sp>
    </p:spTree>
  </p:cSld>
  <p:clrMapOvr>
    <a:masterClrMapping/>
  </p:clrMapOvr>
</p:notes>
</file>

<file path=ppt/notesSlides/notesSlide5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361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28987"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13901" indent="-274577" defTabSz="928987"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098309" indent="-219662" defTabSz="928987"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537632" indent="-219662" defTabSz="928987"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1976956" indent="-219662" defTabSz="928987"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416279" indent="-219662" defTabSz="928987" eaLnBrk="0" fontAlgn="base" hangingPunct="0">
              <a:spcBef>
                <a:spcPct val="0"/>
              </a:spcBef>
              <a:spcAft>
                <a:spcPct val="0"/>
              </a:spcAft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855603" indent="-219662" defTabSz="928987" eaLnBrk="0" fontAlgn="base" hangingPunct="0">
              <a:spcBef>
                <a:spcPct val="0"/>
              </a:spcBef>
              <a:spcAft>
                <a:spcPct val="0"/>
              </a:spcAft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294926" indent="-219662" defTabSz="928987" eaLnBrk="0" fontAlgn="base" hangingPunct="0">
              <a:spcBef>
                <a:spcPct val="0"/>
              </a:spcBef>
              <a:spcAft>
                <a:spcPct val="0"/>
              </a:spcAft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734250" indent="-219662" defTabSz="928987" eaLnBrk="0" fontAlgn="base" hangingPunct="0">
              <a:spcBef>
                <a:spcPct val="0"/>
              </a:spcBef>
              <a:spcAft>
                <a:spcPct val="0"/>
              </a:spcAft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fld id="{E18ACBA7-B353-4DD0-B3D4-5C81270FAB21}" type="slidenum">
              <a:rPr lang="en-US" altLang="en-US" sz="1200">
                <a:latin typeface="Times New Roman" pitchFamily="18" charset="0"/>
              </a:rPr>
              <a:pPr/>
              <a:t>71</a:t>
            </a:fld>
            <a:endParaRPr lang="en-US" altLang="en-US" sz="1200">
              <a:latin typeface="Times New Roman" pitchFamily="18" charset="0"/>
            </a:endParaRPr>
          </a:p>
        </p:txBody>
      </p:sp>
      <p:sp>
        <p:nvSpPr>
          <p:cNvPr id="143362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43363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 smtClean="0">
              <a:ea typeface="ＭＳ Ｐゴシック" charset="-128"/>
            </a:endParaRPr>
          </a:p>
        </p:txBody>
      </p:sp>
    </p:spTree>
  </p:cSld>
  <p:clrMapOvr>
    <a:masterClrMapping/>
  </p:clrMapOvr>
</p:notes>
</file>

<file path=ppt/notesSlides/notesSlide5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5409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28987"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13901" indent="-274577" defTabSz="928987"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098309" indent="-219662" defTabSz="928987"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537632" indent="-219662" defTabSz="928987"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1976956" indent="-219662" defTabSz="928987"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416279" indent="-219662" defTabSz="928987" eaLnBrk="0" fontAlgn="base" hangingPunct="0">
              <a:spcBef>
                <a:spcPct val="0"/>
              </a:spcBef>
              <a:spcAft>
                <a:spcPct val="0"/>
              </a:spcAft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855603" indent="-219662" defTabSz="928987" eaLnBrk="0" fontAlgn="base" hangingPunct="0">
              <a:spcBef>
                <a:spcPct val="0"/>
              </a:spcBef>
              <a:spcAft>
                <a:spcPct val="0"/>
              </a:spcAft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294926" indent="-219662" defTabSz="928987" eaLnBrk="0" fontAlgn="base" hangingPunct="0">
              <a:spcBef>
                <a:spcPct val="0"/>
              </a:spcBef>
              <a:spcAft>
                <a:spcPct val="0"/>
              </a:spcAft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734250" indent="-219662" defTabSz="928987" eaLnBrk="0" fontAlgn="base" hangingPunct="0">
              <a:spcBef>
                <a:spcPct val="0"/>
              </a:spcBef>
              <a:spcAft>
                <a:spcPct val="0"/>
              </a:spcAft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fld id="{30111FBD-F24A-435B-9406-2B4822062E50}" type="slidenum">
              <a:rPr lang="en-US" altLang="en-US" sz="1200">
                <a:latin typeface="Times New Roman" pitchFamily="18" charset="0"/>
              </a:rPr>
              <a:pPr/>
              <a:t>72</a:t>
            </a:fld>
            <a:endParaRPr lang="en-US" altLang="en-US" sz="1200">
              <a:latin typeface="Times New Roman" pitchFamily="18" charset="0"/>
            </a:endParaRPr>
          </a:p>
        </p:txBody>
      </p:sp>
      <p:sp>
        <p:nvSpPr>
          <p:cNvPr id="145410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45411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 smtClean="0">
              <a:ea typeface="ＭＳ Ｐゴシック" charset="-128"/>
            </a:endParaRPr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77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28987"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13901" indent="-274577" defTabSz="928987"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098309" indent="-219662" defTabSz="928987"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537632" indent="-219662" defTabSz="928987"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1976956" indent="-219662" defTabSz="928987"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416279" indent="-219662" defTabSz="928987" eaLnBrk="0" fontAlgn="base" hangingPunct="0">
              <a:spcBef>
                <a:spcPct val="0"/>
              </a:spcBef>
              <a:spcAft>
                <a:spcPct val="0"/>
              </a:spcAft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855603" indent="-219662" defTabSz="928987" eaLnBrk="0" fontAlgn="base" hangingPunct="0">
              <a:spcBef>
                <a:spcPct val="0"/>
              </a:spcBef>
              <a:spcAft>
                <a:spcPct val="0"/>
              </a:spcAft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294926" indent="-219662" defTabSz="928987" eaLnBrk="0" fontAlgn="base" hangingPunct="0">
              <a:spcBef>
                <a:spcPct val="0"/>
              </a:spcBef>
              <a:spcAft>
                <a:spcPct val="0"/>
              </a:spcAft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734250" indent="-219662" defTabSz="928987" eaLnBrk="0" fontAlgn="base" hangingPunct="0">
              <a:spcBef>
                <a:spcPct val="0"/>
              </a:spcBef>
              <a:spcAft>
                <a:spcPct val="0"/>
              </a:spcAft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fld id="{9144E359-D47C-4759-9B83-77E30473B477}" type="slidenum">
              <a:rPr lang="en-US" altLang="en-US" sz="1200">
                <a:latin typeface="Times New Roman" pitchFamily="18" charset="0"/>
              </a:rPr>
              <a:pPr/>
              <a:t>6</a:t>
            </a:fld>
            <a:endParaRPr lang="en-US" altLang="en-US" sz="1200">
              <a:latin typeface="Times New Roman" pitchFamily="18" charset="0"/>
            </a:endParaRPr>
          </a:p>
        </p:txBody>
      </p:sp>
      <p:sp>
        <p:nvSpPr>
          <p:cNvPr id="2457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4579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 smtClean="0">
              <a:ea typeface="ＭＳ Ｐゴシック" charset="-128"/>
            </a:endParaRPr>
          </a:p>
        </p:txBody>
      </p:sp>
    </p:spTree>
  </p:cSld>
  <p:clrMapOvr>
    <a:masterClrMapping/>
  </p:clrMapOvr>
</p:notes>
</file>

<file path=ppt/notesSlides/notesSlide6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7457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28987"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13901" indent="-274577" defTabSz="928987"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098309" indent="-219662" defTabSz="928987"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537632" indent="-219662" defTabSz="928987"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1976956" indent="-219662" defTabSz="928987"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416279" indent="-219662" defTabSz="928987" eaLnBrk="0" fontAlgn="base" hangingPunct="0">
              <a:spcBef>
                <a:spcPct val="0"/>
              </a:spcBef>
              <a:spcAft>
                <a:spcPct val="0"/>
              </a:spcAft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855603" indent="-219662" defTabSz="928987" eaLnBrk="0" fontAlgn="base" hangingPunct="0">
              <a:spcBef>
                <a:spcPct val="0"/>
              </a:spcBef>
              <a:spcAft>
                <a:spcPct val="0"/>
              </a:spcAft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294926" indent="-219662" defTabSz="928987" eaLnBrk="0" fontAlgn="base" hangingPunct="0">
              <a:spcBef>
                <a:spcPct val="0"/>
              </a:spcBef>
              <a:spcAft>
                <a:spcPct val="0"/>
              </a:spcAft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734250" indent="-219662" defTabSz="928987" eaLnBrk="0" fontAlgn="base" hangingPunct="0">
              <a:spcBef>
                <a:spcPct val="0"/>
              </a:spcBef>
              <a:spcAft>
                <a:spcPct val="0"/>
              </a:spcAft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fld id="{853134A5-E6A8-474A-965A-45255CCC91D5}" type="slidenum">
              <a:rPr lang="en-US" altLang="en-US" sz="1200">
                <a:latin typeface="Times New Roman" pitchFamily="18" charset="0"/>
              </a:rPr>
              <a:pPr/>
              <a:t>73</a:t>
            </a:fld>
            <a:endParaRPr lang="en-US" altLang="en-US" sz="1200">
              <a:latin typeface="Times New Roman" pitchFamily="18" charset="0"/>
            </a:endParaRPr>
          </a:p>
        </p:txBody>
      </p:sp>
      <p:sp>
        <p:nvSpPr>
          <p:cNvPr id="14745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47459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 smtClean="0">
              <a:ea typeface="ＭＳ Ｐゴシック" charset="-128"/>
            </a:endParaRPr>
          </a:p>
        </p:txBody>
      </p:sp>
    </p:spTree>
  </p:cSld>
  <p:clrMapOvr>
    <a:masterClrMapping/>
  </p:clrMapOvr>
</p:notes>
</file>

<file path=ppt/notesSlides/notesSlide6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9505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28987"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13901" indent="-274577" defTabSz="928987"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098309" indent="-219662" defTabSz="928987"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537632" indent="-219662" defTabSz="928987"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1976956" indent="-219662" defTabSz="928987"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416279" indent="-219662" defTabSz="928987" eaLnBrk="0" fontAlgn="base" hangingPunct="0">
              <a:spcBef>
                <a:spcPct val="0"/>
              </a:spcBef>
              <a:spcAft>
                <a:spcPct val="0"/>
              </a:spcAft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855603" indent="-219662" defTabSz="928987" eaLnBrk="0" fontAlgn="base" hangingPunct="0">
              <a:spcBef>
                <a:spcPct val="0"/>
              </a:spcBef>
              <a:spcAft>
                <a:spcPct val="0"/>
              </a:spcAft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294926" indent="-219662" defTabSz="928987" eaLnBrk="0" fontAlgn="base" hangingPunct="0">
              <a:spcBef>
                <a:spcPct val="0"/>
              </a:spcBef>
              <a:spcAft>
                <a:spcPct val="0"/>
              </a:spcAft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734250" indent="-219662" defTabSz="928987" eaLnBrk="0" fontAlgn="base" hangingPunct="0">
              <a:spcBef>
                <a:spcPct val="0"/>
              </a:spcBef>
              <a:spcAft>
                <a:spcPct val="0"/>
              </a:spcAft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fld id="{9631F674-88CD-4CA2-A518-EF455A915BF8}" type="slidenum">
              <a:rPr lang="en-US" altLang="en-US" sz="1200">
                <a:latin typeface="Times New Roman" pitchFamily="18" charset="0"/>
              </a:rPr>
              <a:pPr/>
              <a:t>74</a:t>
            </a:fld>
            <a:endParaRPr lang="en-US" altLang="en-US" sz="1200">
              <a:latin typeface="Times New Roman" pitchFamily="18" charset="0"/>
            </a:endParaRPr>
          </a:p>
        </p:txBody>
      </p:sp>
      <p:sp>
        <p:nvSpPr>
          <p:cNvPr id="149506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49507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 smtClean="0">
              <a:ea typeface="ＭＳ Ｐゴシック" charset="-128"/>
            </a:endParaRPr>
          </a:p>
        </p:txBody>
      </p:sp>
    </p:spTree>
  </p:cSld>
  <p:clrMapOvr>
    <a:masterClrMapping/>
  </p:clrMapOvr>
</p:notes>
</file>

<file path=ppt/notesSlides/notesSlide6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1553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28987"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13901" indent="-274577" defTabSz="928987"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098309" indent="-219662" defTabSz="928987"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537632" indent="-219662" defTabSz="928987"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1976956" indent="-219662" defTabSz="928987"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416279" indent="-219662" defTabSz="928987" eaLnBrk="0" fontAlgn="base" hangingPunct="0">
              <a:spcBef>
                <a:spcPct val="0"/>
              </a:spcBef>
              <a:spcAft>
                <a:spcPct val="0"/>
              </a:spcAft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855603" indent="-219662" defTabSz="928987" eaLnBrk="0" fontAlgn="base" hangingPunct="0">
              <a:spcBef>
                <a:spcPct val="0"/>
              </a:spcBef>
              <a:spcAft>
                <a:spcPct val="0"/>
              </a:spcAft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294926" indent="-219662" defTabSz="928987" eaLnBrk="0" fontAlgn="base" hangingPunct="0">
              <a:spcBef>
                <a:spcPct val="0"/>
              </a:spcBef>
              <a:spcAft>
                <a:spcPct val="0"/>
              </a:spcAft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734250" indent="-219662" defTabSz="928987" eaLnBrk="0" fontAlgn="base" hangingPunct="0">
              <a:spcBef>
                <a:spcPct val="0"/>
              </a:spcBef>
              <a:spcAft>
                <a:spcPct val="0"/>
              </a:spcAft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fld id="{2723200F-2A70-46D0-9971-CA3BF9CD8454}" type="slidenum">
              <a:rPr lang="en-US" altLang="en-US" sz="1200">
                <a:latin typeface="Times New Roman" pitchFamily="18" charset="0"/>
              </a:rPr>
              <a:pPr/>
              <a:t>75</a:t>
            </a:fld>
            <a:endParaRPr lang="en-US" altLang="en-US" sz="1200">
              <a:latin typeface="Times New Roman" pitchFamily="18" charset="0"/>
            </a:endParaRPr>
          </a:p>
        </p:txBody>
      </p:sp>
      <p:sp>
        <p:nvSpPr>
          <p:cNvPr id="15155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51555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 smtClean="0">
              <a:ea typeface="ＭＳ Ｐゴシック" charset="-128"/>
            </a:endParaRPr>
          </a:p>
        </p:txBody>
      </p:sp>
    </p:spTree>
  </p:cSld>
  <p:clrMapOvr>
    <a:masterClrMapping/>
  </p:clrMapOvr>
</p:notes>
</file>

<file path=ppt/notesSlides/notesSlide6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601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28987"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13901" indent="-274577" defTabSz="928987"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098309" indent="-219662" defTabSz="928987"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537632" indent="-219662" defTabSz="928987"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1976956" indent="-219662" defTabSz="928987"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416279" indent="-219662" defTabSz="928987" eaLnBrk="0" fontAlgn="base" hangingPunct="0">
              <a:spcBef>
                <a:spcPct val="0"/>
              </a:spcBef>
              <a:spcAft>
                <a:spcPct val="0"/>
              </a:spcAft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855603" indent="-219662" defTabSz="928987" eaLnBrk="0" fontAlgn="base" hangingPunct="0">
              <a:spcBef>
                <a:spcPct val="0"/>
              </a:spcBef>
              <a:spcAft>
                <a:spcPct val="0"/>
              </a:spcAft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294926" indent="-219662" defTabSz="928987" eaLnBrk="0" fontAlgn="base" hangingPunct="0">
              <a:spcBef>
                <a:spcPct val="0"/>
              </a:spcBef>
              <a:spcAft>
                <a:spcPct val="0"/>
              </a:spcAft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734250" indent="-219662" defTabSz="928987" eaLnBrk="0" fontAlgn="base" hangingPunct="0">
              <a:spcBef>
                <a:spcPct val="0"/>
              </a:spcBef>
              <a:spcAft>
                <a:spcPct val="0"/>
              </a:spcAft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fld id="{95F4F93F-92ED-445C-BFED-F6604D3D7A65}" type="slidenum">
              <a:rPr lang="en-US" altLang="en-US" sz="1200">
                <a:latin typeface="Times New Roman" pitchFamily="18" charset="0"/>
              </a:rPr>
              <a:pPr/>
              <a:t>76</a:t>
            </a:fld>
            <a:endParaRPr lang="en-US" altLang="en-US" sz="1200">
              <a:latin typeface="Times New Roman" pitchFamily="18" charset="0"/>
            </a:endParaRPr>
          </a:p>
        </p:txBody>
      </p:sp>
      <p:sp>
        <p:nvSpPr>
          <p:cNvPr id="153602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53603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 smtClean="0">
              <a:ea typeface="ＭＳ Ｐゴシック" charset="-128"/>
            </a:endParaRPr>
          </a:p>
        </p:txBody>
      </p:sp>
    </p:spTree>
  </p:cSld>
  <p:clrMapOvr>
    <a:masterClrMapping/>
  </p:clrMapOvr>
</p:notes>
</file>

<file path=ppt/notesSlides/notesSlide6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5649" name="Slide Image Placeholder 1"/>
          <p:cNvSpPr>
            <a:spLocks noGrp="1" noRot="1" noChangeAspect="1"/>
          </p:cNvSpPr>
          <p:nvPr>
            <p:ph type="sldImg"/>
          </p:nvPr>
        </p:nvSpPr>
        <p:spPr>
          <a:ln/>
        </p:spPr>
      </p:sp>
      <p:sp>
        <p:nvSpPr>
          <p:cNvPr id="155650" name="Notes Placeholder 2"/>
          <p:cNvSpPr>
            <a:spLocks noGrp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 smtClean="0">
              <a:ea typeface="ＭＳ Ｐゴシック" charset="-128"/>
            </a:endParaRPr>
          </a:p>
        </p:txBody>
      </p:sp>
      <p:sp>
        <p:nvSpPr>
          <p:cNvPr id="155651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28987"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13901" indent="-274577" defTabSz="928987"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098309" indent="-219662" defTabSz="928987"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537632" indent="-219662" defTabSz="928987"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1976956" indent="-219662" defTabSz="928987"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416279" indent="-219662" defTabSz="928987" eaLnBrk="0" fontAlgn="base" hangingPunct="0">
              <a:spcBef>
                <a:spcPct val="0"/>
              </a:spcBef>
              <a:spcAft>
                <a:spcPct val="0"/>
              </a:spcAft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855603" indent="-219662" defTabSz="928987" eaLnBrk="0" fontAlgn="base" hangingPunct="0">
              <a:spcBef>
                <a:spcPct val="0"/>
              </a:spcBef>
              <a:spcAft>
                <a:spcPct val="0"/>
              </a:spcAft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294926" indent="-219662" defTabSz="928987" eaLnBrk="0" fontAlgn="base" hangingPunct="0">
              <a:spcBef>
                <a:spcPct val="0"/>
              </a:spcBef>
              <a:spcAft>
                <a:spcPct val="0"/>
              </a:spcAft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734250" indent="-219662" defTabSz="928987" eaLnBrk="0" fontAlgn="base" hangingPunct="0">
              <a:spcBef>
                <a:spcPct val="0"/>
              </a:spcBef>
              <a:spcAft>
                <a:spcPct val="0"/>
              </a:spcAft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fld id="{73A9241A-BCB6-4F2F-8C33-253B7D302195}" type="slidenum">
              <a:rPr lang="en-US" altLang="en-US" sz="1200">
                <a:latin typeface="Times New Roman" pitchFamily="18" charset="0"/>
              </a:rPr>
              <a:pPr/>
              <a:t>77</a:t>
            </a:fld>
            <a:endParaRPr lang="en-US" altLang="en-US" sz="1200">
              <a:latin typeface="Times New Roman" pitchFamily="18" charset="0"/>
            </a:endParaRPr>
          </a:p>
        </p:txBody>
      </p:sp>
    </p:spTree>
  </p:cSld>
  <p:clrMapOvr>
    <a:masterClrMapping/>
  </p:clrMapOvr>
</p:notes>
</file>

<file path=ppt/notesSlides/notesSlide6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7697" name="Slide Image Placeholder 1"/>
          <p:cNvSpPr>
            <a:spLocks noGrp="1" noRot="1" noChangeAspect="1"/>
          </p:cNvSpPr>
          <p:nvPr>
            <p:ph type="sldImg"/>
          </p:nvPr>
        </p:nvSpPr>
        <p:spPr>
          <a:ln/>
        </p:spPr>
      </p:sp>
      <p:sp>
        <p:nvSpPr>
          <p:cNvPr id="157698" name="Notes Placeholder 2"/>
          <p:cNvSpPr>
            <a:spLocks noGrp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 smtClean="0">
              <a:ea typeface="ＭＳ Ｐゴシック" charset="-128"/>
            </a:endParaRPr>
          </a:p>
        </p:txBody>
      </p:sp>
      <p:sp>
        <p:nvSpPr>
          <p:cNvPr id="157699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28987"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13901" indent="-274577" defTabSz="928987"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098309" indent="-219662" defTabSz="928987"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537632" indent="-219662" defTabSz="928987"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1976956" indent="-219662" defTabSz="928987"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416279" indent="-219662" defTabSz="928987" eaLnBrk="0" fontAlgn="base" hangingPunct="0">
              <a:spcBef>
                <a:spcPct val="0"/>
              </a:spcBef>
              <a:spcAft>
                <a:spcPct val="0"/>
              </a:spcAft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855603" indent="-219662" defTabSz="928987" eaLnBrk="0" fontAlgn="base" hangingPunct="0">
              <a:spcBef>
                <a:spcPct val="0"/>
              </a:spcBef>
              <a:spcAft>
                <a:spcPct val="0"/>
              </a:spcAft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294926" indent="-219662" defTabSz="928987" eaLnBrk="0" fontAlgn="base" hangingPunct="0">
              <a:spcBef>
                <a:spcPct val="0"/>
              </a:spcBef>
              <a:spcAft>
                <a:spcPct val="0"/>
              </a:spcAft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734250" indent="-219662" defTabSz="928987" eaLnBrk="0" fontAlgn="base" hangingPunct="0">
              <a:spcBef>
                <a:spcPct val="0"/>
              </a:spcBef>
              <a:spcAft>
                <a:spcPct val="0"/>
              </a:spcAft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fld id="{EB8EBC2F-1884-4221-BBAF-AD26C996110D}" type="slidenum">
              <a:rPr lang="en-US" altLang="en-US" sz="1200">
                <a:latin typeface="Times New Roman" pitchFamily="18" charset="0"/>
              </a:rPr>
              <a:pPr/>
              <a:t>78</a:t>
            </a:fld>
            <a:endParaRPr lang="en-US" altLang="en-US" sz="1200">
              <a:latin typeface="Times New Roman" pitchFamily="18" charset="0"/>
            </a:endParaRPr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5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28987"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13901" indent="-274577" defTabSz="928987"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098309" indent="-219662" defTabSz="928987"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537632" indent="-219662" defTabSz="928987"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1976956" indent="-219662" defTabSz="928987"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416279" indent="-219662" defTabSz="928987" eaLnBrk="0" fontAlgn="base" hangingPunct="0">
              <a:spcBef>
                <a:spcPct val="0"/>
              </a:spcBef>
              <a:spcAft>
                <a:spcPct val="0"/>
              </a:spcAft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855603" indent="-219662" defTabSz="928987" eaLnBrk="0" fontAlgn="base" hangingPunct="0">
              <a:spcBef>
                <a:spcPct val="0"/>
              </a:spcBef>
              <a:spcAft>
                <a:spcPct val="0"/>
              </a:spcAft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294926" indent="-219662" defTabSz="928987" eaLnBrk="0" fontAlgn="base" hangingPunct="0">
              <a:spcBef>
                <a:spcPct val="0"/>
              </a:spcBef>
              <a:spcAft>
                <a:spcPct val="0"/>
              </a:spcAft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734250" indent="-219662" defTabSz="928987" eaLnBrk="0" fontAlgn="base" hangingPunct="0">
              <a:spcBef>
                <a:spcPct val="0"/>
              </a:spcBef>
              <a:spcAft>
                <a:spcPct val="0"/>
              </a:spcAft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fld id="{505EC0AA-E930-4DCB-92EC-09481D714D50}" type="slidenum">
              <a:rPr lang="en-US" altLang="en-US" sz="1200">
                <a:latin typeface="Times New Roman" pitchFamily="18" charset="0"/>
              </a:rPr>
              <a:pPr/>
              <a:t>7</a:t>
            </a:fld>
            <a:endParaRPr lang="en-US" altLang="en-US" sz="1200">
              <a:latin typeface="Times New Roman" pitchFamily="18" charset="0"/>
            </a:endParaRPr>
          </a:p>
        </p:txBody>
      </p:sp>
      <p:sp>
        <p:nvSpPr>
          <p:cNvPr id="26626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6627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 smtClean="0">
              <a:ea typeface="ＭＳ Ｐゴシック" charset="-128"/>
            </a:endParaRPr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673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28987"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13901" indent="-274577" defTabSz="928987"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098309" indent="-219662" defTabSz="928987"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537632" indent="-219662" defTabSz="928987"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1976956" indent="-219662" defTabSz="928987"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416279" indent="-219662" defTabSz="928987" eaLnBrk="0" fontAlgn="base" hangingPunct="0">
              <a:spcBef>
                <a:spcPct val="0"/>
              </a:spcBef>
              <a:spcAft>
                <a:spcPct val="0"/>
              </a:spcAft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855603" indent="-219662" defTabSz="928987" eaLnBrk="0" fontAlgn="base" hangingPunct="0">
              <a:spcBef>
                <a:spcPct val="0"/>
              </a:spcBef>
              <a:spcAft>
                <a:spcPct val="0"/>
              </a:spcAft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294926" indent="-219662" defTabSz="928987" eaLnBrk="0" fontAlgn="base" hangingPunct="0">
              <a:spcBef>
                <a:spcPct val="0"/>
              </a:spcBef>
              <a:spcAft>
                <a:spcPct val="0"/>
              </a:spcAft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734250" indent="-219662" defTabSz="928987" eaLnBrk="0" fontAlgn="base" hangingPunct="0">
              <a:spcBef>
                <a:spcPct val="0"/>
              </a:spcBef>
              <a:spcAft>
                <a:spcPct val="0"/>
              </a:spcAft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fld id="{20BC1667-653D-4B40-AA91-A6A69D3D3156}" type="slidenum">
              <a:rPr lang="en-US" altLang="en-US" sz="1200">
                <a:latin typeface="Times New Roman" pitchFamily="18" charset="0"/>
              </a:rPr>
              <a:pPr/>
              <a:t>8</a:t>
            </a:fld>
            <a:endParaRPr lang="en-US" altLang="en-US" sz="1200">
              <a:latin typeface="Times New Roman" pitchFamily="18" charset="0"/>
            </a:endParaRPr>
          </a:p>
        </p:txBody>
      </p:sp>
      <p:sp>
        <p:nvSpPr>
          <p:cNvPr id="2867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8675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 smtClean="0">
              <a:ea typeface="ＭＳ Ｐゴシック" charset="-128"/>
            </a:endParaRPr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21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28987"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13901" indent="-274577" defTabSz="928987"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098309" indent="-219662" defTabSz="928987"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537632" indent="-219662" defTabSz="928987"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1976956" indent="-219662" defTabSz="928987"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416279" indent="-219662" defTabSz="928987" eaLnBrk="0" fontAlgn="base" hangingPunct="0">
              <a:spcBef>
                <a:spcPct val="0"/>
              </a:spcBef>
              <a:spcAft>
                <a:spcPct val="0"/>
              </a:spcAft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855603" indent="-219662" defTabSz="928987" eaLnBrk="0" fontAlgn="base" hangingPunct="0">
              <a:spcBef>
                <a:spcPct val="0"/>
              </a:spcBef>
              <a:spcAft>
                <a:spcPct val="0"/>
              </a:spcAft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294926" indent="-219662" defTabSz="928987" eaLnBrk="0" fontAlgn="base" hangingPunct="0">
              <a:spcBef>
                <a:spcPct val="0"/>
              </a:spcBef>
              <a:spcAft>
                <a:spcPct val="0"/>
              </a:spcAft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734250" indent="-219662" defTabSz="928987" eaLnBrk="0" fontAlgn="base" hangingPunct="0">
              <a:spcBef>
                <a:spcPct val="0"/>
              </a:spcBef>
              <a:spcAft>
                <a:spcPct val="0"/>
              </a:spcAft>
              <a:defRPr sz="23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fld id="{C523F1D0-CDAC-4B34-A923-D5C11D8E52ED}" type="slidenum">
              <a:rPr lang="en-US" altLang="en-US" sz="1200">
                <a:latin typeface="Times New Roman" pitchFamily="18" charset="0"/>
              </a:rPr>
              <a:pPr/>
              <a:t>9</a:t>
            </a:fld>
            <a:endParaRPr lang="en-US" altLang="en-US" sz="1200">
              <a:latin typeface="Times New Roman" pitchFamily="18" charset="0"/>
            </a:endParaRPr>
          </a:p>
        </p:txBody>
      </p:sp>
      <p:sp>
        <p:nvSpPr>
          <p:cNvPr id="30722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0723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 smtClean="0">
              <a:ea typeface="ＭＳ Ｐゴシック" charset="-128"/>
            </a:endParaRPr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Introduction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altLang="en-US"/>
              <a:t>2-</a:t>
            </a:r>
            <a:fld id="{4E8EE1C2-1F5A-46EF-BC47-271571B6E48D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001343199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>
            <a:lvl3pPr>
              <a:defRPr>
                <a:latin typeface="+mn-lt"/>
              </a:defRPr>
            </a:lvl3pPr>
            <a:lvl4pPr>
              <a:defRPr>
                <a:latin typeface="+mn-lt"/>
              </a:defRPr>
            </a:lvl4pPr>
            <a:lvl5pPr>
              <a:defRPr>
                <a:latin typeface="+mn-lt"/>
              </a:defRPr>
            </a:lvl5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4CFDC651-78AF-4F31-B342-59D8B43FD03A}" type="datetime1">
              <a:rPr lang="en-US" altLang="en-US"/>
              <a:pPr/>
              <a:t>9/11/2017</a:t>
            </a:fld>
            <a:endParaRPr lang="en-US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Introduction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altLang="en-US"/>
              <a:t>1-</a:t>
            </a:r>
            <a:fld id="{DBE481D2-8356-4E09-8555-CA344BF604C9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622069477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362700" y="228600"/>
            <a:ext cx="1943100" cy="6030913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533400" y="228600"/>
            <a:ext cx="5676900" cy="6030913"/>
          </a:xfrm>
        </p:spPr>
        <p:txBody>
          <a:bodyPr vert="eaVert"/>
          <a:lstStyle>
            <a:lvl3pPr>
              <a:defRPr>
                <a:latin typeface="+mn-lt"/>
              </a:defRPr>
            </a:lvl3pPr>
            <a:lvl4pPr>
              <a:defRPr>
                <a:latin typeface="+mn-lt"/>
              </a:defRPr>
            </a:lvl4pPr>
            <a:lvl5pPr>
              <a:defRPr>
                <a:latin typeface="+mn-lt"/>
              </a:defRPr>
            </a:lvl5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3052B7D1-1142-4D48-B9E3-10CAF8A7CCB1}" type="datetime1">
              <a:rPr lang="en-US" altLang="en-US"/>
              <a:pPr/>
              <a:t>9/11/2017</a:t>
            </a:fld>
            <a:endParaRPr lang="en-US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Introduction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altLang="en-US"/>
              <a:t>1-</a:t>
            </a:r>
            <a:fld id="{F2B8B135-BFF3-4620-A59E-B385501FA549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949398878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 preserve="1">
  <p:cSld name="Title, Conten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33400" y="228600"/>
            <a:ext cx="7772400" cy="11430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533400" y="1611313"/>
            <a:ext cx="3810000" cy="4648200"/>
          </a:xfrm>
        </p:spPr>
        <p:txBody>
          <a:bodyPr/>
          <a:lstStyle>
            <a:lvl3pPr>
              <a:defRPr>
                <a:latin typeface="+mn-lt"/>
              </a:defRPr>
            </a:lvl3pPr>
            <a:lvl4pPr>
              <a:defRPr>
                <a:latin typeface="+mn-lt"/>
              </a:defRPr>
            </a:lvl4pPr>
            <a:lvl5pPr>
              <a:defRPr>
                <a:latin typeface="+mn-lt"/>
              </a:defRPr>
            </a:lvl5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495800" y="1611313"/>
            <a:ext cx="3810000" cy="2247900"/>
          </a:xfrm>
        </p:spPr>
        <p:txBody>
          <a:bodyPr/>
          <a:lstStyle>
            <a:lvl3pPr>
              <a:defRPr>
                <a:latin typeface="+mn-lt"/>
              </a:defRPr>
            </a:lvl3pPr>
            <a:lvl4pPr>
              <a:defRPr>
                <a:latin typeface="+mn-lt"/>
              </a:defRPr>
            </a:lvl4pPr>
            <a:lvl5pPr>
              <a:defRPr>
                <a:latin typeface="+mn-lt"/>
              </a:defRPr>
            </a:lvl5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495800" y="4011613"/>
            <a:ext cx="3810000" cy="2247900"/>
          </a:xfrm>
        </p:spPr>
        <p:txBody>
          <a:bodyPr/>
          <a:lstStyle>
            <a:lvl3pPr>
              <a:defRPr>
                <a:latin typeface="+mn-lt"/>
              </a:defRPr>
            </a:lvl3pPr>
            <a:lvl4pPr>
              <a:defRPr>
                <a:latin typeface="+mn-lt"/>
              </a:defRPr>
            </a:lvl4pPr>
            <a:lvl5pPr>
              <a:defRPr>
                <a:latin typeface="+mn-lt"/>
              </a:defRPr>
            </a:lvl5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6" name="Date Placeholder 5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73054C4E-BA07-42D3-A632-BFDA96EDBFFC}" type="datetime1">
              <a:rPr lang="en-US" altLang="en-US"/>
              <a:pPr/>
              <a:t>9/11/2017</a:t>
            </a:fld>
            <a:endParaRPr lang="en-US" altLang="en-US"/>
          </a:p>
        </p:txBody>
      </p:sp>
      <p:sp>
        <p:nvSpPr>
          <p:cNvPr id="7" name="Footer Placeholder 6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 dirty="0"/>
              <a:t>Introduction</a:t>
            </a:r>
          </a:p>
        </p:txBody>
      </p:sp>
      <p:sp>
        <p:nvSpPr>
          <p:cNvPr id="8" name="Slide Number Placeholder 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altLang="en-US"/>
              <a:t>1</a:t>
            </a:r>
            <a:fld id="{06B69B4B-1E07-40EB-981C-62C94C193273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568032440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A8B9F7E-DE60-49FC-8832-7AF7AA4F1CF9}" type="datetime1">
              <a:rPr lang="en-US" altLang="en-US"/>
              <a:pPr/>
              <a:t>9/11/2017</a:t>
            </a:fld>
            <a:endParaRPr lang="en-US" alt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Introduction</a:t>
            </a: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r>
              <a:rPr lang="en-US" altLang="en-US"/>
              <a:t>2-</a:t>
            </a:r>
            <a:fld id="{22C77729-D351-4D73-A590-932E9C075B64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627847677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26C2FEF0-291C-4AAE-B968-83FDF1284F92}" type="datetime1">
              <a:rPr lang="en-US" altLang="en-US"/>
              <a:pPr/>
              <a:t>9/11/2017</a:t>
            </a:fld>
            <a:endParaRPr lang="en-US" alt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Introduction</a:t>
            </a: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r>
              <a:rPr lang="en-US" altLang="en-US"/>
              <a:t>2-</a:t>
            </a:r>
            <a:fld id="{BAF18603-714E-430E-8772-4C4C4DB22031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98339285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533400" y="1611313"/>
            <a:ext cx="3810000" cy="46482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495800" y="1611313"/>
            <a:ext cx="3810000" cy="46482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6AEF44F-765A-4F16-BD08-B58B152E2E05}" type="datetime1">
              <a:rPr lang="en-US" altLang="en-US"/>
              <a:pPr/>
              <a:t>9/11/2017</a:t>
            </a:fld>
            <a:endParaRPr lang="en-US" alt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Introduction</a:t>
            </a: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r>
              <a:rPr lang="en-US" altLang="en-US"/>
              <a:t>2-</a:t>
            </a:r>
            <a:fld id="{4FEED883-F087-47BD-9024-3B5F825946B2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970884245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73B84E0F-19E0-4C51-8995-C09FA5579E50}" type="datetime1">
              <a:rPr lang="en-US" altLang="en-US"/>
              <a:pPr/>
              <a:t>9/11/2017</a:t>
            </a:fld>
            <a:endParaRPr lang="en-US" altLang="en-US"/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Introduction</a:t>
            </a: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r>
              <a:rPr lang="en-US" altLang="en-US"/>
              <a:t>2-</a:t>
            </a:r>
            <a:fld id="{5931D9A4-2007-446A-899A-99894F62B057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749658950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7482D56B-1F6B-4287-BBE6-FCC27CD1E3CD}" type="datetime1">
              <a:rPr lang="en-US" altLang="en-US"/>
              <a:pPr/>
              <a:t>9/11/2017</a:t>
            </a:fld>
            <a:endParaRPr lang="en-US" alt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Introduction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r>
              <a:rPr lang="en-US" altLang="en-US"/>
              <a:t>2-</a:t>
            </a:r>
            <a:fld id="{7CB1D65B-45CA-419F-9AAE-ADD7C181D87F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760067080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9FD80BBA-C9FB-4579-836F-A9406B6AF1AD}" type="datetime1">
              <a:rPr lang="en-US" altLang="en-US"/>
              <a:pPr/>
              <a:t>9/11/2017</a:t>
            </a:fld>
            <a:endParaRPr lang="en-US" alt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Introduction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altLang="en-US"/>
              <a:t>1-</a:t>
            </a:r>
            <a:fld id="{5F541582-8ED6-476E-AA2B-66F3968ACC42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660335156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>
                <a:latin typeface="+mn-lt"/>
              </a:defRPr>
            </a:lvl3pPr>
            <a:lvl4pPr>
              <a:defRPr sz="2000">
                <a:latin typeface="+mn-lt"/>
              </a:defRPr>
            </a:lvl4pPr>
            <a:lvl5pPr>
              <a:defRPr sz="2000">
                <a:latin typeface="+mn-lt"/>
              </a:defRPr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54343009-708C-44BA-8E5D-80EF9DE1F477}" type="datetime1">
              <a:rPr lang="en-US" altLang="en-US"/>
              <a:pPr/>
              <a:t>9/11/2017</a:t>
            </a:fld>
            <a:endParaRPr lang="en-US" alt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Introduction</a:t>
            </a: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altLang="en-US"/>
              <a:t>1-</a:t>
            </a:r>
            <a:fld id="{3BFCE12B-533B-44F5-B73E-D6130C10228D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469005715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 smtClean="0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522D2147-293F-4A88-B9F5-8A86DC2D7586}" type="datetime1">
              <a:rPr lang="en-US" altLang="en-US"/>
              <a:pPr/>
              <a:t>9/11/2017</a:t>
            </a:fld>
            <a:endParaRPr lang="en-US" alt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Introduction</a:t>
            </a: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r>
              <a:rPr lang="en-US" altLang="en-US"/>
              <a:t>2-</a:t>
            </a:r>
            <a:fld id="{B3E21A59-53A3-46CD-A170-B8E2237891E4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1709961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533400" y="228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title style</a:t>
            </a: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533400" y="1611313"/>
            <a:ext cx="7772400" cy="4648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text styles</a:t>
            </a:r>
          </a:p>
          <a:p>
            <a:pPr lvl="1"/>
            <a:r>
              <a:rPr lang="en-US" altLang="en-US" smtClean="0"/>
              <a:t>second level</a:t>
            </a:r>
          </a:p>
          <a:p>
            <a:pPr lvl="2"/>
            <a:r>
              <a:rPr lang="en-US" altLang="en-US" smtClean="0"/>
              <a:t>Third level</a:t>
            </a:r>
          </a:p>
          <a:p>
            <a:pPr lvl="3"/>
            <a:r>
              <a:rPr lang="en-US" altLang="en-US" smtClean="0"/>
              <a:t>Fourth level</a:t>
            </a:r>
          </a:p>
          <a:p>
            <a:pPr lvl="4"/>
            <a:r>
              <a:rPr lang="en-US" altLang="en-US" smtClean="0"/>
              <a:t>Fifth level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>
                <a:latin typeface="Times New Roman" pitchFamily="18" charset="0"/>
              </a:defRPr>
            </a:lvl1pPr>
          </a:lstStyle>
          <a:p>
            <a:fld id="{B2349977-231D-4B22-AB47-372F2FE78FF6}" type="datetime1">
              <a:rPr lang="en-US" altLang="en-US"/>
              <a:pPr/>
              <a:t>9/11/2017</a:t>
            </a:fld>
            <a:endParaRPr lang="en-US" altLang="en-US"/>
          </a:p>
        </p:txBody>
      </p:sp>
      <p:sp>
        <p:nvSpPr>
          <p:cNvPr id="19558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5576888" y="6467475"/>
            <a:ext cx="2895600" cy="2873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200">
                <a:latin typeface="Tahoma" pitchFamily="34" charset="0"/>
                <a:ea typeface="+mn-ea"/>
                <a:cs typeface="+mn-cs"/>
              </a:defRPr>
            </a:lvl1pPr>
          </a:lstStyle>
          <a:p>
            <a:pPr>
              <a:defRPr/>
            </a:pPr>
            <a:r>
              <a:rPr lang="en-US"/>
              <a:t>Introduction</a:t>
            </a:r>
          </a:p>
        </p:txBody>
      </p:sp>
      <p:sp>
        <p:nvSpPr>
          <p:cNvPr id="19559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324850" y="6462713"/>
            <a:ext cx="676275" cy="2762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200">
                <a:latin typeface="Tahoma" pitchFamily="34" charset="0"/>
              </a:defRPr>
            </a:lvl1pPr>
          </a:lstStyle>
          <a:p>
            <a:r>
              <a:rPr lang="en-US" altLang="en-US"/>
              <a:t>2-</a:t>
            </a:r>
            <a:fld id="{0FA461D7-411B-43C7-96A9-D696C18EEBE5}" type="slidenum">
              <a:rPr lang="en-US" altLang="en-US"/>
              <a:pPr/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075" r:id="rId1"/>
    <p:sldLayoutId id="2147484069" r:id="rId2"/>
    <p:sldLayoutId id="2147484070" r:id="rId3"/>
    <p:sldLayoutId id="2147484071" r:id="rId4"/>
    <p:sldLayoutId id="2147484072" r:id="rId5"/>
    <p:sldLayoutId id="2147484073" r:id="rId6"/>
    <p:sldLayoutId id="2147484076" r:id="rId7"/>
    <p:sldLayoutId id="2147484077" r:id="rId8"/>
    <p:sldLayoutId id="2147484074" r:id="rId9"/>
    <p:sldLayoutId id="2147484078" r:id="rId10"/>
    <p:sldLayoutId id="2147484079" r:id="rId11"/>
    <p:sldLayoutId id="2147484080" r:id="rId12"/>
  </p:sldLayoutIdLst>
  <p:timing>
    <p:tnLst>
      <p:par>
        <p:cTn id="1" dur="indefinite" restart="never" nodeType="tmRoot"/>
      </p:par>
    </p:tnLst>
  </p:timing>
  <p:hf hd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400">
          <a:solidFill>
            <a:srgbClr val="000099"/>
          </a:solidFill>
          <a:latin typeface="+mj-lt"/>
          <a:ea typeface="ＭＳ Ｐゴシック" charset="0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400">
          <a:solidFill>
            <a:srgbClr val="000099"/>
          </a:solidFill>
          <a:latin typeface="Gill Sans MT" pitchFamily="34" charset="0"/>
          <a:ea typeface="ＭＳ Ｐゴシック" charset="0"/>
          <a:cs typeface="Arial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400">
          <a:solidFill>
            <a:srgbClr val="000099"/>
          </a:solidFill>
          <a:latin typeface="Gill Sans MT" pitchFamily="34" charset="0"/>
          <a:ea typeface="ＭＳ Ｐゴシック" charset="0"/>
          <a:cs typeface="Arial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400">
          <a:solidFill>
            <a:srgbClr val="000099"/>
          </a:solidFill>
          <a:latin typeface="Gill Sans MT" pitchFamily="34" charset="0"/>
          <a:ea typeface="ＭＳ Ｐゴシック" charset="0"/>
          <a:cs typeface="Arial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400">
          <a:solidFill>
            <a:srgbClr val="000099"/>
          </a:solidFill>
          <a:latin typeface="Gill Sans MT" pitchFamily="34" charset="0"/>
          <a:ea typeface="ＭＳ Ｐゴシック" charset="0"/>
          <a:cs typeface="Arial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400">
          <a:solidFill>
            <a:srgbClr val="000099"/>
          </a:solidFill>
          <a:latin typeface="Gill Sans MT" pitchFamily="34" charset="0"/>
          <a:cs typeface="Arial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400">
          <a:solidFill>
            <a:srgbClr val="000099"/>
          </a:solidFill>
          <a:latin typeface="Gill Sans MT" pitchFamily="34" charset="0"/>
          <a:cs typeface="Arial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400">
          <a:solidFill>
            <a:srgbClr val="000099"/>
          </a:solidFill>
          <a:latin typeface="Gill Sans MT" pitchFamily="34" charset="0"/>
          <a:cs typeface="Arial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400">
          <a:solidFill>
            <a:srgbClr val="000099"/>
          </a:solidFill>
          <a:latin typeface="Gill Sans MT" pitchFamily="34" charset="0"/>
          <a:cs typeface="Arial" charset="0"/>
        </a:defRPr>
      </a:lvl9pPr>
    </p:titleStyle>
    <p:bodyStyle>
      <a:lvl1pPr marL="342900" indent="-342900" algn="l" rtl="0" eaLnBrk="0" fontAlgn="base" hangingPunct="0">
        <a:lnSpc>
          <a:spcPct val="85000"/>
        </a:lnSpc>
        <a:spcBef>
          <a:spcPct val="20000"/>
        </a:spcBef>
        <a:spcAft>
          <a:spcPct val="0"/>
        </a:spcAft>
        <a:buClr>
          <a:srgbClr val="000090"/>
        </a:buClr>
        <a:buSzPct val="100000"/>
        <a:buFont typeface="Wingdings" pitchFamily="2" charset="2"/>
        <a:buChar char="§"/>
        <a:defRPr sz="2800">
          <a:solidFill>
            <a:schemeClr val="tx1"/>
          </a:solidFill>
          <a:latin typeface="+mn-lt"/>
          <a:ea typeface="ＭＳ Ｐゴシック" charset="0"/>
          <a:cs typeface="+mn-cs"/>
        </a:defRPr>
      </a:lvl1pPr>
      <a:lvl2pPr marL="742950" indent="-285750" algn="l" rtl="0" eaLnBrk="0" fontAlgn="base" hangingPunct="0">
        <a:lnSpc>
          <a:spcPct val="85000"/>
        </a:lnSpc>
        <a:spcBef>
          <a:spcPct val="20000"/>
        </a:spcBef>
        <a:spcAft>
          <a:spcPct val="0"/>
        </a:spcAft>
        <a:buClr>
          <a:srgbClr val="000090"/>
        </a:buClr>
        <a:buFont typeface="Arial" pitchFamily="34" charset="0"/>
        <a:buChar char="•"/>
        <a:defRPr sz="2400">
          <a:solidFill>
            <a:schemeClr val="tx1"/>
          </a:solidFill>
          <a:latin typeface="+mn-lt"/>
          <a:ea typeface="Arial" charset="0"/>
          <a:cs typeface="+mn-cs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lr>
          <a:srgbClr val="000090"/>
        </a:buClr>
        <a:buFont typeface="Wingdings" pitchFamily="2" charset="2"/>
        <a:buChar char="§"/>
        <a:defRPr sz="2000">
          <a:solidFill>
            <a:schemeClr val="tx1"/>
          </a:solidFill>
          <a:latin typeface="Comic Sans MS" pitchFamily="66" charset="0"/>
          <a:ea typeface="Arial" charset="0"/>
          <a:cs typeface="+mn-cs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lr>
          <a:srgbClr val="000090"/>
        </a:buClr>
        <a:buFont typeface="Wingdings" pitchFamily="2" charset="2"/>
        <a:buChar char="§"/>
        <a:defRPr sz="2000">
          <a:solidFill>
            <a:schemeClr val="tx1"/>
          </a:solidFill>
          <a:latin typeface="Times New Roman" pitchFamily="18" charset="0"/>
          <a:ea typeface="Arial" charset="0"/>
          <a:cs typeface="+mn-cs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lr>
          <a:srgbClr val="000090"/>
        </a:buClr>
        <a:buFont typeface="Wingdings" pitchFamily="2" charset="2"/>
        <a:buChar char="§"/>
        <a:defRPr sz="2000">
          <a:solidFill>
            <a:schemeClr val="tx1"/>
          </a:solidFill>
          <a:latin typeface="Times New Roman" pitchFamily="18" charset="0"/>
          <a:ea typeface="Arial" charset="0"/>
          <a:cs typeface="+mn-cs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Times New Roman" pitchFamily="18" charset="0"/>
          <a:cs typeface="+mn-cs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Times New Roman" pitchFamily="18" charset="0"/>
          <a:cs typeface="+mn-cs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Times New Roman" pitchFamily="18" charset="0"/>
          <a:cs typeface="+mn-cs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Times New Roman" pitchFamily="18" charset="0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3.jpeg"/><Relationship Id="rId4" Type="http://schemas.openxmlformats.org/officeDocument/2006/relationships/image" Target="../media/image2.pn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.pn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39.png"/><Relationship Id="rId5" Type="http://schemas.openxmlformats.org/officeDocument/2006/relationships/image" Target="../media/image2.png"/><Relationship Id="rId4" Type="http://schemas.openxmlformats.org/officeDocument/2006/relationships/image" Target="../media/image38.png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7.xml"/></Relationships>
</file>

<file path=ppt/slides/_rels/slide12.xml.rels><?xml version="1.0" encoding="UTF-8" standalone="yes"?>
<Relationships xmlns="http://schemas.openxmlformats.org/package/2006/relationships"><Relationship Id="rId8" Type="http://schemas.openxmlformats.org/officeDocument/2006/relationships/image" Target="../media/image16.png"/><Relationship Id="rId13" Type="http://schemas.openxmlformats.org/officeDocument/2006/relationships/image" Target="../media/image21.png"/><Relationship Id="rId18" Type="http://schemas.openxmlformats.org/officeDocument/2006/relationships/image" Target="../media/image26.png"/><Relationship Id="rId3" Type="http://schemas.openxmlformats.org/officeDocument/2006/relationships/image" Target="../media/image2.png"/><Relationship Id="rId21" Type="http://schemas.openxmlformats.org/officeDocument/2006/relationships/image" Target="../media/image29.png"/><Relationship Id="rId7" Type="http://schemas.openxmlformats.org/officeDocument/2006/relationships/image" Target="../media/image15.png"/><Relationship Id="rId12" Type="http://schemas.openxmlformats.org/officeDocument/2006/relationships/image" Target="../media/image20.png"/><Relationship Id="rId17" Type="http://schemas.openxmlformats.org/officeDocument/2006/relationships/image" Target="../media/image25.png"/><Relationship Id="rId2" Type="http://schemas.openxmlformats.org/officeDocument/2006/relationships/notesSlide" Target="../notesSlides/notesSlide12.xml"/><Relationship Id="rId16" Type="http://schemas.openxmlformats.org/officeDocument/2006/relationships/image" Target="../media/image24.png"/><Relationship Id="rId20" Type="http://schemas.openxmlformats.org/officeDocument/2006/relationships/image" Target="../media/image28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4.png"/><Relationship Id="rId11" Type="http://schemas.openxmlformats.org/officeDocument/2006/relationships/image" Target="../media/image19.png"/><Relationship Id="rId5" Type="http://schemas.openxmlformats.org/officeDocument/2006/relationships/image" Target="../media/image13.png"/><Relationship Id="rId15" Type="http://schemas.openxmlformats.org/officeDocument/2006/relationships/image" Target="../media/image23.png"/><Relationship Id="rId10" Type="http://schemas.openxmlformats.org/officeDocument/2006/relationships/image" Target="../media/image18.png"/><Relationship Id="rId19" Type="http://schemas.openxmlformats.org/officeDocument/2006/relationships/image" Target="../media/image27.png"/><Relationship Id="rId4" Type="http://schemas.openxmlformats.org/officeDocument/2006/relationships/image" Target="../media/image5.png"/><Relationship Id="rId9" Type="http://schemas.openxmlformats.org/officeDocument/2006/relationships/image" Target="../media/image17.png"/><Relationship Id="rId14" Type="http://schemas.openxmlformats.org/officeDocument/2006/relationships/image" Target="../media/image22.png"/><Relationship Id="rId22" Type="http://schemas.openxmlformats.org/officeDocument/2006/relationships/image" Target="../media/image4.png"/></Relationships>
</file>

<file path=ppt/slides/_rels/slide13.xml.rels><?xml version="1.0" encoding="UTF-8" standalone="yes"?>
<Relationships xmlns="http://schemas.openxmlformats.org/package/2006/relationships"><Relationship Id="rId8" Type="http://schemas.openxmlformats.org/officeDocument/2006/relationships/image" Target="../media/image16.png"/><Relationship Id="rId13" Type="http://schemas.openxmlformats.org/officeDocument/2006/relationships/image" Target="../media/image21.png"/><Relationship Id="rId18" Type="http://schemas.openxmlformats.org/officeDocument/2006/relationships/image" Target="../media/image26.png"/><Relationship Id="rId3" Type="http://schemas.openxmlformats.org/officeDocument/2006/relationships/image" Target="../media/image2.png"/><Relationship Id="rId21" Type="http://schemas.openxmlformats.org/officeDocument/2006/relationships/image" Target="../media/image29.png"/><Relationship Id="rId7" Type="http://schemas.openxmlformats.org/officeDocument/2006/relationships/image" Target="../media/image15.png"/><Relationship Id="rId12" Type="http://schemas.openxmlformats.org/officeDocument/2006/relationships/image" Target="../media/image20.png"/><Relationship Id="rId17" Type="http://schemas.openxmlformats.org/officeDocument/2006/relationships/image" Target="../media/image25.png"/><Relationship Id="rId2" Type="http://schemas.openxmlformats.org/officeDocument/2006/relationships/notesSlide" Target="../notesSlides/notesSlide13.xml"/><Relationship Id="rId16" Type="http://schemas.openxmlformats.org/officeDocument/2006/relationships/image" Target="../media/image24.png"/><Relationship Id="rId20" Type="http://schemas.openxmlformats.org/officeDocument/2006/relationships/image" Target="../media/image28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4.png"/><Relationship Id="rId11" Type="http://schemas.openxmlformats.org/officeDocument/2006/relationships/image" Target="../media/image19.png"/><Relationship Id="rId5" Type="http://schemas.openxmlformats.org/officeDocument/2006/relationships/image" Target="../media/image13.png"/><Relationship Id="rId15" Type="http://schemas.openxmlformats.org/officeDocument/2006/relationships/image" Target="../media/image23.png"/><Relationship Id="rId10" Type="http://schemas.openxmlformats.org/officeDocument/2006/relationships/image" Target="../media/image18.png"/><Relationship Id="rId19" Type="http://schemas.openxmlformats.org/officeDocument/2006/relationships/image" Target="../media/image27.png"/><Relationship Id="rId4" Type="http://schemas.openxmlformats.org/officeDocument/2006/relationships/image" Target="../media/image5.png"/><Relationship Id="rId9" Type="http://schemas.openxmlformats.org/officeDocument/2006/relationships/image" Target="../media/image17.png"/><Relationship Id="rId14" Type="http://schemas.openxmlformats.org/officeDocument/2006/relationships/image" Target="../media/image22.png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4.xml"/><Relationship Id="rId7" Type="http://schemas.openxmlformats.org/officeDocument/2006/relationships/image" Target="../media/image39.png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2.vml"/><Relationship Id="rId6" Type="http://schemas.openxmlformats.org/officeDocument/2006/relationships/image" Target="../media/image40.wmf"/><Relationship Id="rId5" Type="http://schemas.openxmlformats.org/officeDocument/2006/relationships/oleObject" Target="../embeddings/oleObject2.bin"/><Relationship Id="rId4" Type="http://schemas.openxmlformats.org/officeDocument/2006/relationships/image" Target="../media/image2.png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2.png"/><Relationship Id="rId2" Type="http://schemas.openxmlformats.org/officeDocument/2006/relationships/image" Target="../media/image41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39.png"/><Relationship Id="rId5" Type="http://schemas.openxmlformats.org/officeDocument/2006/relationships/image" Target="../media/image2.png"/><Relationship Id="rId4" Type="http://schemas.openxmlformats.org/officeDocument/2006/relationships/image" Target="../media/image43.png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2.png"/><Relationship Id="rId2" Type="http://schemas.openxmlformats.org/officeDocument/2006/relationships/image" Target="../media/image41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39.png"/><Relationship Id="rId5" Type="http://schemas.openxmlformats.org/officeDocument/2006/relationships/image" Target="../media/image2.png"/><Relationship Id="rId4" Type="http://schemas.openxmlformats.org/officeDocument/2006/relationships/image" Target="../media/image43.png"/></Relationships>
</file>

<file path=ppt/slides/_rels/slide17.xml.rels><?xml version="1.0" encoding="UTF-8" standalone="yes"?>
<Relationships xmlns="http://schemas.openxmlformats.org/package/2006/relationships"><Relationship Id="rId8" Type="http://schemas.openxmlformats.org/officeDocument/2006/relationships/image" Target="../media/image47.png"/><Relationship Id="rId3" Type="http://schemas.openxmlformats.org/officeDocument/2006/relationships/image" Target="../media/image2.png"/><Relationship Id="rId7" Type="http://schemas.openxmlformats.org/officeDocument/2006/relationships/image" Target="../media/image46.png"/><Relationship Id="rId12" Type="http://schemas.openxmlformats.org/officeDocument/2006/relationships/image" Target="../media/image50.png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45.png"/><Relationship Id="rId11" Type="http://schemas.openxmlformats.org/officeDocument/2006/relationships/image" Target="../media/image49.png"/><Relationship Id="rId5" Type="http://schemas.openxmlformats.org/officeDocument/2006/relationships/image" Target="../media/image44.png"/><Relationship Id="rId10" Type="http://schemas.openxmlformats.org/officeDocument/2006/relationships/image" Target="../media/image39.png"/><Relationship Id="rId4" Type="http://schemas.openxmlformats.org/officeDocument/2006/relationships/image" Target="../media/image5.png"/><Relationship Id="rId9" Type="http://schemas.openxmlformats.org/officeDocument/2006/relationships/image" Target="../media/image48.png"/></Relationships>
</file>

<file path=ppt/slides/_rels/slide18.xml.rels><?xml version="1.0" encoding="UTF-8" standalone="yes"?>
<Relationships xmlns="http://schemas.openxmlformats.org/package/2006/relationships"><Relationship Id="rId8" Type="http://schemas.openxmlformats.org/officeDocument/2006/relationships/image" Target="../media/image55.png"/><Relationship Id="rId13" Type="http://schemas.openxmlformats.org/officeDocument/2006/relationships/image" Target="../media/image2.png"/><Relationship Id="rId3" Type="http://schemas.openxmlformats.org/officeDocument/2006/relationships/image" Target="../media/image44.png"/><Relationship Id="rId7" Type="http://schemas.openxmlformats.org/officeDocument/2006/relationships/image" Target="../media/image54.png"/><Relationship Id="rId12" Type="http://schemas.openxmlformats.org/officeDocument/2006/relationships/image" Target="../media/image59.png"/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3.png"/><Relationship Id="rId11" Type="http://schemas.openxmlformats.org/officeDocument/2006/relationships/image" Target="../media/image58.png"/><Relationship Id="rId5" Type="http://schemas.openxmlformats.org/officeDocument/2006/relationships/image" Target="../media/image52.png"/><Relationship Id="rId10" Type="http://schemas.openxmlformats.org/officeDocument/2006/relationships/image" Target="../media/image57.png"/><Relationship Id="rId4" Type="http://schemas.openxmlformats.org/officeDocument/2006/relationships/image" Target="../media/image51.png"/><Relationship Id="rId9" Type="http://schemas.openxmlformats.org/officeDocument/2006/relationships/image" Target="../media/image56.png"/><Relationship Id="rId14" Type="http://schemas.openxmlformats.org/officeDocument/2006/relationships/image" Target="../media/image39.png"/></Relationships>
</file>

<file path=ppt/slides/_rels/slide19.xml.rels><?xml version="1.0" encoding="UTF-8" standalone="yes"?>
<Relationships xmlns="http://schemas.openxmlformats.org/package/2006/relationships"><Relationship Id="rId8" Type="http://schemas.openxmlformats.org/officeDocument/2006/relationships/image" Target="../media/image62.png"/><Relationship Id="rId13" Type="http://schemas.openxmlformats.org/officeDocument/2006/relationships/image" Target="../media/image66.png"/><Relationship Id="rId3" Type="http://schemas.openxmlformats.org/officeDocument/2006/relationships/image" Target="../media/image2.png"/><Relationship Id="rId7" Type="http://schemas.openxmlformats.org/officeDocument/2006/relationships/image" Target="../media/image61.png"/><Relationship Id="rId12" Type="http://schemas.openxmlformats.org/officeDocument/2006/relationships/image" Target="../media/image4.png"/><Relationship Id="rId17" Type="http://schemas.openxmlformats.org/officeDocument/2006/relationships/image" Target="../media/image50.png"/><Relationship Id="rId2" Type="http://schemas.openxmlformats.org/officeDocument/2006/relationships/notesSlide" Target="../notesSlides/notesSlide16.xml"/><Relationship Id="rId16" Type="http://schemas.openxmlformats.org/officeDocument/2006/relationships/image" Target="../media/image49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60.png"/><Relationship Id="rId11" Type="http://schemas.openxmlformats.org/officeDocument/2006/relationships/image" Target="../media/image65.png"/><Relationship Id="rId5" Type="http://schemas.openxmlformats.org/officeDocument/2006/relationships/image" Target="../media/image44.png"/><Relationship Id="rId15" Type="http://schemas.openxmlformats.org/officeDocument/2006/relationships/image" Target="../media/image68.png"/><Relationship Id="rId10" Type="http://schemas.openxmlformats.org/officeDocument/2006/relationships/image" Target="../media/image64.png"/><Relationship Id="rId4" Type="http://schemas.openxmlformats.org/officeDocument/2006/relationships/image" Target="../media/image5.png"/><Relationship Id="rId9" Type="http://schemas.openxmlformats.org/officeDocument/2006/relationships/image" Target="../media/image63.png"/><Relationship Id="rId14" Type="http://schemas.openxmlformats.org/officeDocument/2006/relationships/image" Target="../media/image67.png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7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69.pn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70.emf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71.png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72.png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73.png"/><Relationship Id="rId4" Type="http://schemas.openxmlformats.org/officeDocument/2006/relationships/image" Target="../media/image2.png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7.xml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12.xml"/></Relationships>
</file>

<file path=ppt/slides/_rels/slide25.xml.rels><?xml version="1.0" encoding="UTF-8" standalone="yes"?>
<Relationships xmlns="http://schemas.openxmlformats.org/package/2006/relationships"><Relationship Id="rId8" Type="http://schemas.openxmlformats.org/officeDocument/2006/relationships/image" Target="../media/image78.png"/><Relationship Id="rId13" Type="http://schemas.openxmlformats.org/officeDocument/2006/relationships/image" Target="../media/image83.png"/><Relationship Id="rId3" Type="http://schemas.openxmlformats.org/officeDocument/2006/relationships/image" Target="../media/image5.png"/><Relationship Id="rId7" Type="http://schemas.openxmlformats.org/officeDocument/2006/relationships/image" Target="../media/image77.png"/><Relationship Id="rId12" Type="http://schemas.openxmlformats.org/officeDocument/2006/relationships/image" Target="../media/image82.png"/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76.png"/><Relationship Id="rId11" Type="http://schemas.openxmlformats.org/officeDocument/2006/relationships/image" Target="../media/image81.png"/><Relationship Id="rId5" Type="http://schemas.openxmlformats.org/officeDocument/2006/relationships/image" Target="../media/image75.png"/><Relationship Id="rId10" Type="http://schemas.openxmlformats.org/officeDocument/2006/relationships/image" Target="../media/image80.png"/><Relationship Id="rId4" Type="http://schemas.openxmlformats.org/officeDocument/2006/relationships/image" Target="../media/image74.png"/><Relationship Id="rId9" Type="http://schemas.openxmlformats.org/officeDocument/2006/relationships/image" Target="../media/image79.png"/><Relationship Id="rId14" Type="http://schemas.openxmlformats.org/officeDocument/2006/relationships/image" Target="../media/image2.png"/></Relationships>
</file>

<file path=ppt/slides/_rels/slide26.xml.rels><?xml version="1.0" encoding="UTF-8" standalone="yes"?>
<Relationships xmlns="http://schemas.openxmlformats.org/package/2006/relationships"><Relationship Id="rId8" Type="http://schemas.openxmlformats.org/officeDocument/2006/relationships/image" Target="../media/image39.png"/><Relationship Id="rId3" Type="http://schemas.openxmlformats.org/officeDocument/2006/relationships/image" Target="../media/image2.png"/><Relationship Id="rId7" Type="http://schemas.openxmlformats.org/officeDocument/2006/relationships/image" Target="../media/image70.emf"/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86.png"/><Relationship Id="rId5" Type="http://schemas.openxmlformats.org/officeDocument/2006/relationships/image" Target="../media/image85.png"/><Relationship Id="rId4" Type="http://schemas.openxmlformats.org/officeDocument/2006/relationships/image" Target="../media/image84.png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9.png"/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2.png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.xml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39.png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7.xml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7.xml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39.png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7.xml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7.xml"/></Relationships>
</file>

<file path=ppt/slides/_rels/slide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7.xml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7.xml"/></Relationships>
</file>

<file path=ppt/slides/_rels/slide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7.xml"/></Relationships>
</file>

<file path=ppt/slides/_rels/slide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7.xml"/></Relationships>
</file>

<file path=ppt/slides/_rels/slide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7.xml"/></Relationships>
</file>

<file path=ppt/slides/_rels/slide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7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7.xml"/></Relationships>
</file>

<file path=ppt/slides/_rels/slide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35.xml"/><Relationship Id="rId1" Type="http://schemas.openxmlformats.org/officeDocument/2006/relationships/slideLayout" Target="../slideLayouts/slideLayout7.xml"/></Relationships>
</file>

<file path=ppt/slides/_rels/slide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36.xml"/><Relationship Id="rId1" Type="http://schemas.openxmlformats.org/officeDocument/2006/relationships/slideLayout" Target="../slideLayouts/slideLayout7.xml"/></Relationships>
</file>

<file path=ppt/slides/_rels/slide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37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87.wmf"/></Relationships>
</file>

<file path=ppt/slides/_rels/slide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38.xml"/><Relationship Id="rId1" Type="http://schemas.openxmlformats.org/officeDocument/2006/relationships/slideLayout" Target="../slideLayouts/slideLayout7.xml"/></Relationships>
</file>

<file path=ppt/slides/_rels/slide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9.png"/><Relationship Id="rId2" Type="http://schemas.openxmlformats.org/officeDocument/2006/relationships/notesSlide" Target="../notesSlides/notesSlide39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2.png"/></Relationships>
</file>

<file path=ppt/slides/_rels/slide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40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39.png"/></Relationships>
</file>

<file path=ppt/slides/_rels/slide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41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39.png"/></Relationships>
</file>

<file path=ppt/slides/_rels/slide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42.xml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89.png"/><Relationship Id="rId4" Type="http://schemas.openxmlformats.org/officeDocument/2006/relationships/image" Target="../media/image88.wmf"/></Relationships>
</file>

<file path=ppt/slides/_rels/slide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43.xml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89.png"/><Relationship Id="rId4" Type="http://schemas.openxmlformats.org/officeDocument/2006/relationships/image" Target="../media/image88.wmf"/></Relationships>
</file>

<file path=ppt/slides/_rels/slide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90.jpeg"/><Relationship Id="rId2" Type="http://schemas.openxmlformats.org/officeDocument/2006/relationships/notesSlide" Target="../notesSlides/notesSlide44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2.png"/><Relationship Id="rId5" Type="http://schemas.openxmlformats.org/officeDocument/2006/relationships/image" Target="../media/image92.png"/><Relationship Id="rId4" Type="http://schemas.openxmlformats.org/officeDocument/2006/relationships/image" Target="../media/image91.png"/></Relationships>
</file>

<file path=ppt/slides/_rels/slide5.xml.rels><?xml version="1.0" encoding="UTF-8" standalone="yes"?>
<Relationships xmlns="http://schemas.openxmlformats.org/package/2006/relationships"><Relationship Id="rId8" Type="http://schemas.openxmlformats.org/officeDocument/2006/relationships/image" Target="../media/image8.png"/><Relationship Id="rId13" Type="http://schemas.openxmlformats.org/officeDocument/2006/relationships/image" Target="../media/image13.png"/><Relationship Id="rId18" Type="http://schemas.openxmlformats.org/officeDocument/2006/relationships/image" Target="../media/image18.png"/><Relationship Id="rId26" Type="http://schemas.openxmlformats.org/officeDocument/2006/relationships/image" Target="../media/image26.png"/><Relationship Id="rId3" Type="http://schemas.openxmlformats.org/officeDocument/2006/relationships/image" Target="../media/image4.png"/><Relationship Id="rId21" Type="http://schemas.openxmlformats.org/officeDocument/2006/relationships/image" Target="../media/image21.png"/><Relationship Id="rId7" Type="http://schemas.openxmlformats.org/officeDocument/2006/relationships/image" Target="../media/image7.png"/><Relationship Id="rId12" Type="http://schemas.openxmlformats.org/officeDocument/2006/relationships/image" Target="../media/image12.png"/><Relationship Id="rId17" Type="http://schemas.openxmlformats.org/officeDocument/2006/relationships/image" Target="../media/image17.png"/><Relationship Id="rId25" Type="http://schemas.openxmlformats.org/officeDocument/2006/relationships/image" Target="../media/image25.png"/><Relationship Id="rId2" Type="http://schemas.openxmlformats.org/officeDocument/2006/relationships/notesSlide" Target="../notesSlides/notesSlide5.xml"/><Relationship Id="rId16" Type="http://schemas.openxmlformats.org/officeDocument/2006/relationships/image" Target="../media/image16.png"/><Relationship Id="rId20" Type="http://schemas.openxmlformats.org/officeDocument/2006/relationships/image" Target="../media/image20.png"/><Relationship Id="rId29" Type="http://schemas.openxmlformats.org/officeDocument/2006/relationships/image" Target="../media/image29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2.png"/><Relationship Id="rId11" Type="http://schemas.openxmlformats.org/officeDocument/2006/relationships/image" Target="../media/image11.png"/><Relationship Id="rId24" Type="http://schemas.openxmlformats.org/officeDocument/2006/relationships/image" Target="../media/image24.png"/><Relationship Id="rId5" Type="http://schemas.openxmlformats.org/officeDocument/2006/relationships/image" Target="../media/image6.png"/><Relationship Id="rId15" Type="http://schemas.openxmlformats.org/officeDocument/2006/relationships/image" Target="../media/image15.png"/><Relationship Id="rId23" Type="http://schemas.openxmlformats.org/officeDocument/2006/relationships/image" Target="../media/image23.png"/><Relationship Id="rId28" Type="http://schemas.openxmlformats.org/officeDocument/2006/relationships/image" Target="../media/image28.png"/><Relationship Id="rId10" Type="http://schemas.openxmlformats.org/officeDocument/2006/relationships/image" Target="../media/image10.png"/><Relationship Id="rId19" Type="http://schemas.openxmlformats.org/officeDocument/2006/relationships/image" Target="../media/image19.png"/><Relationship Id="rId4" Type="http://schemas.openxmlformats.org/officeDocument/2006/relationships/image" Target="../media/image5.png"/><Relationship Id="rId9" Type="http://schemas.openxmlformats.org/officeDocument/2006/relationships/image" Target="../media/image9.png"/><Relationship Id="rId14" Type="http://schemas.openxmlformats.org/officeDocument/2006/relationships/image" Target="../media/image14.png"/><Relationship Id="rId22" Type="http://schemas.openxmlformats.org/officeDocument/2006/relationships/image" Target="../media/image22.png"/><Relationship Id="rId27" Type="http://schemas.openxmlformats.org/officeDocument/2006/relationships/image" Target="../media/image27.png"/></Relationships>
</file>

<file path=ppt/slides/_rels/slide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45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39.png"/></Relationships>
</file>

<file path=ppt/slides/_rels/slide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46.xml"/><Relationship Id="rId1" Type="http://schemas.openxmlformats.org/officeDocument/2006/relationships/slideLayout" Target="../slideLayouts/slideLayout7.xml"/></Relationships>
</file>

<file path=ppt/slides/_rels/slide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47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39.png"/></Relationships>
</file>

<file path=ppt/slides/_rels/slide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39.png"/><Relationship Id="rId1" Type="http://schemas.openxmlformats.org/officeDocument/2006/relationships/slideLayout" Target="../slideLayouts/slideLayout7.xml"/></Relationships>
</file>

<file path=ppt/slides/_rels/slide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9.pn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7.xml"/></Relationships>
</file>

<file path=ppt/slides/_rels/slide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9.pn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7.xml"/></Relationships>
</file>

<file path=ppt/slides/_rels/slide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48.xml"/><Relationship Id="rId1" Type="http://schemas.openxmlformats.org/officeDocument/2006/relationships/slideLayout" Target="../slideLayouts/slideLayout7.xml"/></Relationships>
</file>

<file path=ppt/slides/_rels/slide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49.xml"/><Relationship Id="rId1" Type="http://schemas.openxmlformats.org/officeDocument/2006/relationships/slideLayout" Target="../slideLayouts/slideLayout7.xml"/></Relationships>
</file>

<file path=ppt/slides/_rels/slide5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50.xml"/><Relationship Id="rId1" Type="http://schemas.openxmlformats.org/officeDocument/2006/relationships/slideLayout" Target="../slideLayouts/slideLayout7.xml"/></Relationships>
</file>

<file path=ppt/slides/_rels/slide5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51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93.wmf"/></Relationships>
</file>

<file path=ppt/slides/_rels/slide6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1.bin"/><Relationship Id="rId3" Type="http://schemas.openxmlformats.org/officeDocument/2006/relationships/notesSlide" Target="../notesSlides/notesSlide6.xml"/><Relationship Id="rId7" Type="http://schemas.openxmlformats.org/officeDocument/2006/relationships/image" Target="../media/image33.jpeg"/><Relationship Id="rId12" Type="http://schemas.openxmlformats.org/officeDocument/2006/relationships/image" Target="../media/image36.png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1.vml"/><Relationship Id="rId6" Type="http://schemas.openxmlformats.org/officeDocument/2006/relationships/image" Target="../media/image32.jpeg"/><Relationship Id="rId11" Type="http://schemas.openxmlformats.org/officeDocument/2006/relationships/image" Target="../media/image35.emf"/><Relationship Id="rId5" Type="http://schemas.openxmlformats.org/officeDocument/2006/relationships/image" Target="../media/image31.png"/><Relationship Id="rId10" Type="http://schemas.openxmlformats.org/officeDocument/2006/relationships/image" Target="../media/image34.png"/><Relationship Id="rId4" Type="http://schemas.openxmlformats.org/officeDocument/2006/relationships/image" Target="../media/image2.png"/><Relationship Id="rId9" Type="http://schemas.openxmlformats.org/officeDocument/2006/relationships/image" Target="../media/image30.png"/></Relationships>
</file>

<file path=ppt/slides/_rels/slide6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52.xml"/><Relationship Id="rId1" Type="http://schemas.openxmlformats.org/officeDocument/2006/relationships/slideLayout" Target="../slideLayouts/slideLayout7.xml"/></Relationships>
</file>

<file path=ppt/slides/_rels/slide6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53.xml"/><Relationship Id="rId1" Type="http://schemas.openxmlformats.org/officeDocument/2006/relationships/slideLayout" Target="../slideLayouts/slideLayout7.xml"/></Relationships>
</file>

<file path=ppt/slides/_rels/slide6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54.xml"/><Relationship Id="rId1" Type="http://schemas.openxmlformats.org/officeDocument/2006/relationships/slideLayout" Target="../slideLayouts/slideLayout7.xml"/></Relationships>
</file>

<file path=ppt/slides/_rels/slide6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55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39.png"/></Relationships>
</file>

<file path=ppt/slides/_rels/slide6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56.xml"/><Relationship Id="rId1" Type="http://schemas.openxmlformats.org/officeDocument/2006/relationships/slideLayout" Target="../slideLayouts/slideLayout7.xml"/></Relationships>
</file>

<file path=ppt/slides/_rels/slide6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7.xml"/></Relationships>
</file>

<file path=ppt/slides/_rels/slide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7.xml"/></Relationships>
</file>

<file path=ppt/slides/_rels/slide6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39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94.wmf"/></Relationships>
</file>

<file path=ppt/slides/_rels/slide68.xml.rels><?xml version="1.0" encoding="UTF-8" standalone="yes"?>
<Relationships xmlns="http://schemas.openxmlformats.org/package/2006/relationships"><Relationship Id="rId3" Type="http://schemas.openxmlformats.org/officeDocument/2006/relationships/image" Target="../media/image94.wmf"/><Relationship Id="rId2" Type="http://schemas.openxmlformats.org/officeDocument/2006/relationships/image" Target="../media/image39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2.png"/></Relationships>
</file>

<file path=ppt/slides/_rels/slide6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9.pn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94.wmf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image" Target="../media/image16.png"/><Relationship Id="rId13" Type="http://schemas.openxmlformats.org/officeDocument/2006/relationships/image" Target="../media/image21.png"/><Relationship Id="rId18" Type="http://schemas.openxmlformats.org/officeDocument/2006/relationships/image" Target="../media/image26.png"/><Relationship Id="rId3" Type="http://schemas.openxmlformats.org/officeDocument/2006/relationships/image" Target="../media/image2.png"/><Relationship Id="rId21" Type="http://schemas.openxmlformats.org/officeDocument/2006/relationships/image" Target="../media/image29.png"/><Relationship Id="rId7" Type="http://schemas.openxmlformats.org/officeDocument/2006/relationships/image" Target="../media/image15.png"/><Relationship Id="rId12" Type="http://schemas.openxmlformats.org/officeDocument/2006/relationships/image" Target="../media/image20.png"/><Relationship Id="rId17" Type="http://schemas.openxmlformats.org/officeDocument/2006/relationships/image" Target="../media/image25.png"/><Relationship Id="rId2" Type="http://schemas.openxmlformats.org/officeDocument/2006/relationships/notesSlide" Target="../notesSlides/notesSlide7.xml"/><Relationship Id="rId16" Type="http://schemas.openxmlformats.org/officeDocument/2006/relationships/image" Target="../media/image24.png"/><Relationship Id="rId20" Type="http://schemas.openxmlformats.org/officeDocument/2006/relationships/image" Target="../media/image28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4.png"/><Relationship Id="rId11" Type="http://schemas.openxmlformats.org/officeDocument/2006/relationships/image" Target="../media/image19.png"/><Relationship Id="rId5" Type="http://schemas.openxmlformats.org/officeDocument/2006/relationships/image" Target="../media/image13.png"/><Relationship Id="rId15" Type="http://schemas.openxmlformats.org/officeDocument/2006/relationships/image" Target="../media/image23.png"/><Relationship Id="rId10" Type="http://schemas.openxmlformats.org/officeDocument/2006/relationships/image" Target="../media/image18.png"/><Relationship Id="rId19" Type="http://schemas.openxmlformats.org/officeDocument/2006/relationships/image" Target="../media/image27.png"/><Relationship Id="rId4" Type="http://schemas.openxmlformats.org/officeDocument/2006/relationships/image" Target="../media/image5.png"/><Relationship Id="rId9" Type="http://schemas.openxmlformats.org/officeDocument/2006/relationships/image" Target="../media/image17.png"/><Relationship Id="rId14" Type="http://schemas.openxmlformats.org/officeDocument/2006/relationships/image" Target="../media/image22.png"/><Relationship Id="rId22" Type="http://schemas.openxmlformats.org/officeDocument/2006/relationships/image" Target="../media/image4.png"/></Relationships>
</file>

<file path=ppt/slides/_rels/slide7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57.xml"/><Relationship Id="rId1" Type="http://schemas.openxmlformats.org/officeDocument/2006/relationships/slideLayout" Target="../slideLayouts/slideLayout7.xml"/></Relationships>
</file>

<file path=ppt/slides/_rels/slide71.xml.rels><?xml version="1.0" encoding="UTF-8" standalone="yes"?>
<Relationships xmlns="http://schemas.openxmlformats.org/package/2006/relationships"><Relationship Id="rId3" Type="http://schemas.openxmlformats.org/officeDocument/2006/relationships/image" Target="../media/image95.png"/><Relationship Id="rId2" Type="http://schemas.openxmlformats.org/officeDocument/2006/relationships/notesSlide" Target="../notesSlides/notesSlide58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2.png"/></Relationships>
</file>

<file path=ppt/slides/_rels/slide7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59.xml"/><Relationship Id="rId1" Type="http://schemas.openxmlformats.org/officeDocument/2006/relationships/slideLayout" Target="../slideLayouts/slideLayout7.xml"/></Relationships>
</file>

<file path=ppt/slides/_rels/slide7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60.xml"/><Relationship Id="rId1" Type="http://schemas.openxmlformats.org/officeDocument/2006/relationships/slideLayout" Target="../slideLayouts/slideLayout7.xml"/></Relationships>
</file>

<file path=ppt/slides/_rels/slide7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61.xml"/><Relationship Id="rId1" Type="http://schemas.openxmlformats.org/officeDocument/2006/relationships/slideLayout" Target="../slideLayouts/slideLayout7.xml"/></Relationships>
</file>

<file path=ppt/slides/_rels/slide7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62.xml"/><Relationship Id="rId1" Type="http://schemas.openxmlformats.org/officeDocument/2006/relationships/slideLayout" Target="../slideLayouts/slideLayout7.xml"/></Relationships>
</file>

<file path=ppt/slides/_rels/slide7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63.xml"/><Relationship Id="rId1" Type="http://schemas.openxmlformats.org/officeDocument/2006/relationships/slideLayout" Target="../slideLayouts/slideLayout7.xml"/></Relationships>
</file>

<file path=ppt/slides/_rels/slide7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4.xml"/><Relationship Id="rId1" Type="http://schemas.openxmlformats.org/officeDocument/2006/relationships/slideLayout" Target="../slideLayouts/slideLayout7.xml"/></Relationships>
</file>

<file path=ppt/slides/_rels/slide78.xml.rels><?xml version="1.0" encoding="UTF-8" standalone="yes"?>
<Relationships xmlns="http://schemas.openxmlformats.org/package/2006/relationships"><Relationship Id="rId3" Type="http://schemas.openxmlformats.org/officeDocument/2006/relationships/image" Target="../media/image96.png"/><Relationship Id="rId7" Type="http://schemas.openxmlformats.org/officeDocument/2006/relationships/image" Target="../media/image98.png"/><Relationship Id="rId2" Type="http://schemas.openxmlformats.org/officeDocument/2006/relationships/notesSlide" Target="../notesSlides/notesSlide65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97.png"/><Relationship Id="rId5" Type="http://schemas.openxmlformats.org/officeDocument/2006/relationships/image" Target="../media/image5.png"/><Relationship Id="rId4" Type="http://schemas.openxmlformats.org/officeDocument/2006/relationships/image" Target="../media/image39.png"/></Relationships>
</file>

<file path=ppt/slides/_rels/slide8.xml.rels><?xml version="1.0" encoding="UTF-8" standalone="yes"?>
<Relationships xmlns="http://schemas.openxmlformats.org/package/2006/relationships"><Relationship Id="rId8" Type="http://schemas.openxmlformats.org/officeDocument/2006/relationships/image" Target="../media/image16.png"/><Relationship Id="rId13" Type="http://schemas.openxmlformats.org/officeDocument/2006/relationships/image" Target="../media/image21.png"/><Relationship Id="rId18" Type="http://schemas.openxmlformats.org/officeDocument/2006/relationships/image" Target="../media/image26.png"/><Relationship Id="rId3" Type="http://schemas.openxmlformats.org/officeDocument/2006/relationships/image" Target="../media/image2.png"/><Relationship Id="rId21" Type="http://schemas.openxmlformats.org/officeDocument/2006/relationships/image" Target="../media/image29.png"/><Relationship Id="rId7" Type="http://schemas.openxmlformats.org/officeDocument/2006/relationships/image" Target="../media/image15.png"/><Relationship Id="rId12" Type="http://schemas.openxmlformats.org/officeDocument/2006/relationships/image" Target="../media/image20.png"/><Relationship Id="rId17" Type="http://schemas.openxmlformats.org/officeDocument/2006/relationships/image" Target="../media/image25.png"/><Relationship Id="rId2" Type="http://schemas.openxmlformats.org/officeDocument/2006/relationships/notesSlide" Target="../notesSlides/notesSlide8.xml"/><Relationship Id="rId16" Type="http://schemas.openxmlformats.org/officeDocument/2006/relationships/image" Target="../media/image24.png"/><Relationship Id="rId20" Type="http://schemas.openxmlformats.org/officeDocument/2006/relationships/image" Target="../media/image28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4.png"/><Relationship Id="rId11" Type="http://schemas.openxmlformats.org/officeDocument/2006/relationships/image" Target="../media/image19.png"/><Relationship Id="rId5" Type="http://schemas.openxmlformats.org/officeDocument/2006/relationships/image" Target="../media/image13.png"/><Relationship Id="rId15" Type="http://schemas.openxmlformats.org/officeDocument/2006/relationships/image" Target="../media/image23.png"/><Relationship Id="rId10" Type="http://schemas.openxmlformats.org/officeDocument/2006/relationships/image" Target="../media/image18.png"/><Relationship Id="rId19" Type="http://schemas.openxmlformats.org/officeDocument/2006/relationships/image" Target="../media/image27.png"/><Relationship Id="rId4" Type="http://schemas.openxmlformats.org/officeDocument/2006/relationships/image" Target="../media/image5.png"/><Relationship Id="rId9" Type="http://schemas.openxmlformats.org/officeDocument/2006/relationships/image" Target="../media/image17.png"/><Relationship Id="rId14" Type="http://schemas.openxmlformats.org/officeDocument/2006/relationships/image" Target="../media/image22.png"/><Relationship Id="rId22" Type="http://schemas.openxmlformats.org/officeDocument/2006/relationships/image" Target="../media/image4.pn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7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85" name="Footer Placeholder 2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 smtClean="0">
                <a:latin typeface="Tahoma" pitchFamily="34" charset="0"/>
              </a:rPr>
              <a:t>Introduction</a:t>
            </a:r>
          </a:p>
        </p:txBody>
      </p:sp>
      <p:sp>
        <p:nvSpPr>
          <p:cNvPr id="16386" name="Slide Number Placeholder 3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>
                <a:latin typeface="Tahoma" pitchFamily="34" charset="0"/>
              </a:rPr>
              <a:t>1-</a:t>
            </a:r>
            <a:fld id="{5D2DA5B7-20BD-4EDC-A29E-7B83653C0D08}" type="slidenum">
              <a:rPr lang="en-US" altLang="en-US" sz="1200">
                <a:latin typeface="Tahoma" pitchFamily="34" charset="0"/>
              </a:rPr>
              <a:pPr/>
              <a:t>1</a:t>
            </a:fld>
            <a:endParaRPr lang="en-US" altLang="en-US" sz="1200">
              <a:latin typeface="Tahoma" pitchFamily="34" charset="0"/>
            </a:endParaRPr>
          </a:p>
        </p:txBody>
      </p:sp>
      <p:sp>
        <p:nvSpPr>
          <p:cNvPr id="16387" name="Rectangle 3"/>
          <p:cNvSpPr>
            <a:spLocks noChangeArrowheads="1"/>
          </p:cNvSpPr>
          <p:nvPr/>
        </p:nvSpPr>
        <p:spPr bwMode="auto">
          <a:xfrm>
            <a:off x="371474" y="715963"/>
            <a:ext cx="5053281" cy="1724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 eaLnBrk="1" hangingPunct="1">
              <a:lnSpc>
                <a:spcPct val="85000"/>
              </a:lnSpc>
            </a:pPr>
            <a:r>
              <a:rPr lang="en-US" altLang="en-US" sz="4400" dirty="0" smtClean="0">
                <a:solidFill>
                  <a:srgbClr val="000099"/>
                </a:solidFill>
                <a:latin typeface="Gill Sans MT" pitchFamily="34" charset="0"/>
              </a:rPr>
              <a:t>CS 125</a:t>
            </a:r>
          </a:p>
          <a:p>
            <a:pPr eaLnBrk="1" hangingPunct="1">
              <a:lnSpc>
                <a:spcPct val="85000"/>
              </a:lnSpc>
            </a:pPr>
            <a:r>
              <a:rPr lang="en-US" altLang="en-US" sz="4400" dirty="0" smtClean="0">
                <a:solidFill>
                  <a:srgbClr val="000099"/>
                </a:solidFill>
                <a:latin typeface="Gill Sans MT" pitchFamily="34" charset="0"/>
              </a:rPr>
              <a:t>Computer Networks</a:t>
            </a:r>
            <a:endParaRPr lang="en-US" altLang="en-US" sz="4400" dirty="0">
              <a:solidFill>
                <a:srgbClr val="000099"/>
              </a:solidFill>
              <a:latin typeface="Gill Sans MT" pitchFamily="34" charset="0"/>
            </a:endParaRPr>
          </a:p>
        </p:txBody>
      </p:sp>
      <p:sp>
        <p:nvSpPr>
          <p:cNvPr id="16388" name="Rectangle 4"/>
          <p:cNvSpPr>
            <a:spLocks noChangeArrowheads="1"/>
          </p:cNvSpPr>
          <p:nvPr/>
        </p:nvSpPr>
        <p:spPr bwMode="auto">
          <a:xfrm>
            <a:off x="5608638" y="3489325"/>
            <a:ext cx="3260725" cy="2860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 eaLnBrk="1" hangingPunct="1">
              <a:lnSpc>
                <a:spcPts val="3063"/>
              </a:lnSpc>
            </a:pPr>
            <a:r>
              <a:rPr lang="en-US" altLang="en-US" sz="2800" i="1">
                <a:solidFill>
                  <a:srgbClr val="008000"/>
                </a:solidFill>
              </a:rPr>
              <a:t>Computer Networking: A Top Down Approach </a:t>
            </a:r>
            <a:r>
              <a:rPr lang="en-US" altLang="en-US" sz="2800">
                <a:solidFill>
                  <a:srgbClr val="008000"/>
                </a:solidFill>
              </a:rPr>
              <a:t/>
            </a:r>
            <a:br>
              <a:rPr lang="en-US" altLang="en-US" sz="2800">
                <a:solidFill>
                  <a:srgbClr val="008000"/>
                </a:solidFill>
              </a:rPr>
            </a:br>
            <a:endParaRPr lang="en-US" altLang="en-US" sz="2000">
              <a:solidFill>
                <a:srgbClr val="008000"/>
              </a:solidFill>
            </a:endParaRPr>
          </a:p>
        </p:txBody>
      </p:sp>
      <p:sp>
        <p:nvSpPr>
          <p:cNvPr id="16389" name="Text Box 6"/>
          <p:cNvSpPr txBox="1">
            <a:spLocks noChangeArrowheads="1"/>
          </p:cNvSpPr>
          <p:nvPr/>
        </p:nvSpPr>
        <p:spPr bwMode="auto">
          <a:xfrm>
            <a:off x="369888" y="3241675"/>
            <a:ext cx="5378450" cy="147578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800" dirty="0"/>
              <a:t>A note on </a:t>
            </a:r>
            <a:r>
              <a:rPr lang="en-US" altLang="en-US" sz="1800" dirty="0" smtClean="0"/>
              <a:t>these slides</a:t>
            </a:r>
            <a:r>
              <a:rPr lang="en-US" altLang="en-US" sz="1800" dirty="0"/>
              <a:t>:</a:t>
            </a:r>
          </a:p>
          <a:p>
            <a:r>
              <a:rPr lang="en-US" altLang="en-US" sz="1200" dirty="0" smtClean="0"/>
              <a:t>The slides used in this class were derived from ones provided by Jim Kurose and Keith Ross, authors of the textbook for the course.</a:t>
            </a:r>
          </a:p>
          <a:p>
            <a:endParaRPr lang="en-US" altLang="ja-JP" sz="1200" dirty="0"/>
          </a:p>
          <a:p>
            <a:r>
              <a:rPr lang="en-US" altLang="ja-JP" sz="1200" dirty="0" smtClean="0"/>
              <a:t>I would like to thank the authors for making the slides available.  They retain copyright in all of the original material.</a:t>
            </a:r>
          </a:p>
          <a:p>
            <a:pPr>
              <a:lnSpc>
                <a:spcPct val="85000"/>
              </a:lnSpc>
            </a:pPr>
            <a:endParaRPr lang="en-US" altLang="en-US" sz="1400" dirty="0"/>
          </a:p>
        </p:txBody>
      </p:sp>
      <p:sp>
        <p:nvSpPr>
          <p:cNvPr id="29702" name="Text Box 7"/>
          <p:cNvSpPr txBox="1">
            <a:spLocks noChangeArrowheads="1"/>
          </p:cNvSpPr>
          <p:nvPr/>
        </p:nvSpPr>
        <p:spPr bwMode="auto">
          <a:xfrm>
            <a:off x="373063" y="4267200"/>
            <a:ext cx="5378450" cy="83407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173038" indent="-173038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endParaRPr lang="en-US" altLang="en-US" sz="1400" dirty="0">
              <a:latin typeface="Gill Sans MT" pitchFamily="34" charset="0"/>
            </a:endParaRPr>
          </a:p>
          <a:p>
            <a:pPr>
              <a:lnSpc>
                <a:spcPct val="85000"/>
              </a:lnSpc>
            </a:pPr>
            <a:endParaRPr lang="en-US" altLang="en-US" sz="1200" dirty="0"/>
          </a:p>
          <a:p>
            <a:r>
              <a:rPr lang="en-US" altLang="en-US" sz="1200" dirty="0"/>
              <a:t>     </a:t>
            </a:r>
            <a:r>
              <a:rPr lang="en-US" altLang="en-US" sz="1200" dirty="0" smtClean="0"/>
              <a:t>Copyright </a:t>
            </a:r>
            <a:r>
              <a:rPr lang="en-US" altLang="en-US" sz="1200" dirty="0"/>
              <a:t>1996-2016</a:t>
            </a:r>
          </a:p>
          <a:p>
            <a:r>
              <a:rPr lang="en-US" altLang="en-US" sz="1200" dirty="0"/>
              <a:t>     </a:t>
            </a:r>
            <a:r>
              <a:rPr lang="en-US" altLang="en-US" sz="1200" dirty="0" err="1"/>
              <a:t>J.F</a:t>
            </a:r>
            <a:r>
              <a:rPr lang="en-US" altLang="en-US" sz="1200" dirty="0"/>
              <a:t> Kurose and </a:t>
            </a:r>
            <a:r>
              <a:rPr lang="en-US" altLang="en-US" sz="1200" dirty="0" err="1"/>
              <a:t>K.W</a:t>
            </a:r>
            <a:r>
              <a:rPr lang="en-US" altLang="en-US" sz="1200" dirty="0"/>
              <a:t>. Ross, All Rights Reserved</a:t>
            </a:r>
          </a:p>
        </p:txBody>
      </p:sp>
      <p:pic>
        <p:nvPicPr>
          <p:cNvPr id="16391" name="Picture 8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2600" y="4678311"/>
            <a:ext cx="187325" cy="187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6392" name="Picture 9" descr="underline_base"/>
          <p:cNvPicPr>
            <a:picLocks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2438" y="2097088"/>
            <a:ext cx="3082925" cy="168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6393" name="Picture 1" descr="kurose7e_cover_small.jpg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10238" y="325438"/>
            <a:ext cx="3087687" cy="3819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6394" name="Rectangle 4"/>
          <p:cNvSpPr>
            <a:spLocks noChangeArrowheads="1"/>
          </p:cNvSpPr>
          <p:nvPr/>
        </p:nvSpPr>
        <p:spPr bwMode="auto">
          <a:xfrm>
            <a:off x="5634038" y="4510088"/>
            <a:ext cx="3260725" cy="2860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 eaLnBrk="1" hangingPunct="1"/>
            <a:r>
              <a:rPr lang="en-US" altLang="en-US" sz="1800">
                <a:solidFill>
                  <a:srgbClr val="008000"/>
                </a:solidFill>
              </a:rPr>
              <a:t>7</a:t>
            </a:r>
            <a:r>
              <a:rPr lang="en-US" altLang="en-US" sz="1800" baseline="30000">
                <a:solidFill>
                  <a:srgbClr val="008000"/>
                </a:solidFill>
              </a:rPr>
              <a:t>th</a:t>
            </a:r>
            <a:r>
              <a:rPr lang="en-US" altLang="en-US" sz="1800">
                <a:solidFill>
                  <a:srgbClr val="008000"/>
                </a:solidFill>
              </a:rPr>
              <a:t> edition </a:t>
            </a:r>
            <a:br>
              <a:rPr lang="en-US" altLang="en-US" sz="1800">
                <a:solidFill>
                  <a:srgbClr val="008000"/>
                </a:solidFill>
              </a:rPr>
            </a:br>
            <a:r>
              <a:rPr lang="en-US" altLang="en-US" sz="1800">
                <a:solidFill>
                  <a:srgbClr val="008000"/>
                </a:solidFill>
              </a:rPr>
              <a:t>Jim Kurose, Keith Ross</a:t>
            </a:r>
            <a:br>
              <a:rPr lang="en-US" altLang="en-US" sz="1800">
                <a:solidFill>
                  <a:srgbClr val="008000"/>
                </a:solidFill>
              </a:rPr>
            </a:br>
            <a:r>
              <a:rPr lang="en-US" altLang="en-US" sz="1400">
                <a:solidFill>
                  <a:srgbClr val="008000"/>
                </a:solidFill>
              </a:rPr>
              <a:t>Pearson/Addison Wesley</a:t>
            </a:r>
            <a:br>
              <a:rPr lang="en-US" altLang="en-US" sz="1400">
                <a:solidFill>
                  <a:srgbClr val="008000"/>
                </a:solidFill>
              </a:rPr>
            </a:br>
            <a:r>
              <a:rPr lang="en-US" altLang="en-US" sz="1400">
                <a:solidFill>
                  <a:srgbClr val="008000"/>
                </a:solidFill>
              </a:rPr>
              <a:t>April 2016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745" name="Footer Placeholder 2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 smtClean="0">
                <a:latin typeface="Tahoma" pitchFamily="34" charset="0"/>
              </a:rPr>
              <a:t>Introduction</a:t>
            </a:r>
          </a:p>
        </p:txBody>
      </p:sp>
      <p:sp>
        <p:nvSpPr>
          <p:cNvPr id="31746" name="Rectangle 3"/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533400" y="1371600"/>
            <a:ext cx="8153400" cy="685800"/>
          </a:xfrm>
        </p:spPr>
        <p:txBody>
          <a:bodyPr/>
          <a:lstStyle/>
          <a:p>
            <a:pPr eaLnBrk="1" hangingPunct="1">
              <a:buFont typeface="Wingdings" pitchFamily="2" charset="2"/>
              <a:buNone/>
            </a:pPr>
            <a:r>
              <a:rPr lang="en-US" altLang="en-US" smtClean="0">
                <a:ea typeface="ＭＳ Ｐゴシック" charset="-128"/>
              </a:rPr>
              <a:t>a human protocol and a computer network protocol:</a:t>
            </a:r>
          </a:p>
          <a:p>
            <a:pPr eaLnBrk="1" hangingPunct="1">
              <a:buFont typeface="Wingdings" pitchFamily="2" charset="2"/>
              <a:buNone/>
            </a:pPr>
            <a:endParaRPr lang="en-US" altLang="en-US" smtClean="0">
              <a:ea typeface="ＭＳ Ｐゴシック" charset="-128"/>
            </a:endParaRPr>
          </a:p>
        </p:txBody>
      </p:sp>
      <p:sp>
        <p:nvSpPr>
          <p:cNvPr id="31747" name="Rectangle 8"/>
          <p:cNvSpPr>
            <a:spLocks noChangeArrowheads="1"/>
          </p:cNvSpPr>
          <p:nvPr/>
        </p:nvSpPr>
        <p:spPr bwMode="auto">
          <a:xfrm>
            <a:off x="628650" y="5862638"/>
            <a:ext cx="4419600" cy="53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>
              <a:spcBef>
                <a:spcPct val="20000"/>
              </a:spcBef>
              <a:buClr>
                <a:schemeClr val="accent2"/>
              </a:buClr>
              <a:buSzPct val="85000"/>
              <a:buFont typeface="Wingdings" pitchFamily="2" charset="2"/>
              <a:buNone/>
            </a:pPr>
            <a:r>
              <a:rPr lang="en-US" altLang="en-US" sz="2800" i="1">
                <a:solidFill>
                  <a:srgbClr val="CC0000"/>
                </a:solidFill>
                <a:latin typeface="Gill Sans MT" pitchFamily="34" charset="0"/>
              </a:rPr>
              <a:t>Q:</a:t>
            </a:r>
            <a:r>
              <a:rPr lang="en-US" altLang="en-US" sz="2800">
                <a:latin typeface="Gill Sans MT" pitchFamily="34" charset="0"/>
              </a:rPr>
              <a:t> other human protocols? </a:t>
            </a:r>
          </a:p>
        </p:txBody>
      </p:sp>
      <p:sp>
        <p:nvSpPr>
          <p:cNvPr id="31748" name="Line 10"/>
          <p:cNvSpPr>
            <a:spLocks noChangeShapeType="1"/>
          </p:cNvSpPr>
          <p:nvPr/>
        </p:nvSpPr>
        <p:spPr bwMode="auto">
          <a:xfrm>
            <a:off x="1257300" y="2771775"/>
            <a:ext cx="1762125" cy="276225"/>
          </a:xfrm>
          <a:prstGeom prst="line">
            <a:avLst/>
          </a:prstGeom>
          <a:noFill/>
          <a:ln w="28575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pic>
        <p:nvPicPr>
          <p:cNvPr id="31749" name="Picture 62" descr="Alice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09613" y="2376488"/>
            <a:ext cx="561975" cy="6937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1750" name="Picture 63" descr="Bob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128963" y="2771775"/>
            <a:ext cx="676275" cy="690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1751" name="Text Box 64"/>
          <p:cNvSpPr txBox="1">
            <a:spLocks noChangeArrowheads="1"/>
          </p:cNvSpPr>
          <p:nvPr/>
        </p:nvSpPr>
        <p:spPr bwMode="auto">
          <a:xfrm>
            <a:off x="1698625" y="2484438"/>
            <a:ext cx="47307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>
                <a:solidFill>
                  <a:srgbClr val="CC0000"/>
                </a:solidFill>
              </a:rPr>
              <a:t>Hi</a:t>
            </a:r>
          </a:p>
        </p:txBody>
      </p:sp>
      <p:sp>
        <p:nvSpPr>
          <p:cNvPr id="31752" name="Line 66"/>
          <p:cNvSpPr>
            <a:spLocks noChangeShapeType="1"/>
          </p:cNvSpPr>
          <p:nvPr/>
        </p:nvSpPr>
        <p:spPr bwMode="auto">
          <a:xfrm flipV="1">
            <a:off x="949325" y="3330575"/>
            <a:ext cx="2085975" cy="361950"/>
          </a:xfrm>
          <a:prstGeom prst="line">
            <a:avLst/>
          </a:prstGeom>
          <a:noFill/>
          <a:ln w="28575">
            <a:solidFill>
              <a:srgbClr val="CC0000"/>
            </a:solidFill>
            <a:round/>
            <a:headEnd type="triangle" w="med" len="med"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1753" name="Text Box 67"/>
          <p:cNvSpPr txBox="1">
            <a:spLocks noChangeArrowheads="1"/>
          </p:cNvSpPr>
          <p:nvPr/>
        </p:nvSpPr>
        <p:spPr bwMode="auto">
          <a:xfrm>
            <a:off x="1689100" y="3108325"/>
            <a:ext cx="47307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>
                <a:solidFill>
                  <a:srgbClr val="CC0000"/>
                </a:solidFill>
              </a:rPr>
              <a:t>Hi</a:t>
            </a:r>
          </a:p>
        </p:txBody>
      </p:sp>
      <p:sp>
        <p:nvSpPr>
          <p:cNvPr id="31754" name="Line 70"/>
          <p:cNvSpPr>
            <a:spLocks noChangeShapeType="1"/>
          </p:cNvSpPr>
          <p:nvPr/>
        </p:nvSpPr>
        <p:spPr bwMode="auto">
          <a:xfrm>
            <a:off x="933450" y="3762375"/>
            <a:ext cx="2162175" cy="438150"/>
          </a:xfrm>
          <a:prstGeom prst="line">
            <a:avLst/>
          </a:prstGeom>
          <a:noFill/>
          <a:ln w="28575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31755" name="Group 72"/>
          <p:cNvGrpSpPr>
            <a:grpSpLocks/>
          </p:cNvGrpSpPr>
          <p:nvPr/>
        </p:nvGrpSpPr>
        <p:grpSpPr bwMode="auto">
          <a:xfrm>
            <a:off x="1471613" y="3694113"/>
            <a:ext cx="1014412" cy="701675"/>
            <a:chOff x="761" y="2747"/>
            <a:chExt cx="639" cy="442"/>
          </a:xfrm>
        </p:grpSpPr>
        <p:sp>
          <p:nvSpPr>
            <p:cNvPr id="31816" name="Rectangle 71"/>
            <p:cNvSpPr>
              <a:spLocks noChangeArrowheads="1"/>
            </p:cNvSpPr>
            <p:nvPr/>
          </p:nvSpPr>
          <p:spPr bwMode="auto">
            <a:xfrm>
              <a:off x="786" y="2790"/>
              <a:ext cx="588" cy="3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>
                <a:solidFill>
                  <a:srgbClr val="CC0000"/>
                </a:solidFill>
              </a:endParaRPr>
            </a:p>
          </p:txBody>
        </p:sp>
        <p:sp>
          <p:nvSpPr>
            <p:cNvPr id="31817" name="Text Box 69"/>
            <p:cNvSpPr txBox="1">
              <a:spLocks noChangeArrowheads="1"/>
            </p:cNvSpPr>
            <p:nvPr/>
          </p:nvSpPr>
          <p:spPr bwMode="auto">
            <a:xfrm>
              <a:off x="761" y="2747"/>
              <a:ext cx="639" cy="44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/>
              <a:r>
                <a:rPr lang="en-US" altLang="en-US" sz="2000">
                  <a:solidFill>
                    <a:srgbClr val="CC0000"/>
                  </a:solidFill>
                </a:rPr>
                <a:t>Got the</a:t>
              </a:r>
            </a:p>
            <a:p>
              <a:pPr algn="ctr"/>
              <a:r>
                <a:rPr lang="en-US" altLang="en-US" sz="2000">
                  <a:solidFill>
                    <a:srgbClr val="CC0000"/>
                  </a:solidFill>
                </a:rPr>
                <a:t>time?</a:t>
              </a:r>
            </a:p>
          </p:txBody>
        </p:sp>
      </p:grpSp>
      <p:sp>
        <p:nvSpPr>
          <p:cNvPr id="31756" name="Line 73"/>
          <p:cNvSpPr>
            <a:spLocks noChangeShapeType="1"/>
          </p:cNvSpPr>
          <p:nvPr/>
        </p:nvSpPr>
        <p:spPr bwMode="auto">
          <a:xfrm flipV="1">
            <a:off x="1095375" y="4333875"/>
            <a:ext cx="1952625" cy="333375"/>
          </a:xfrm>
          <a:prstGeom prst="line">
            <a:avLst/>
          </a:prstGeom>
          <a:noFill/>
          <a:ln w="28575">
            <a:solidFill>
              <a:srgbClr val="CC0000"/>
            </a:solidFill>
            <a:round/>
            <a:headEnd type="triangle" w="med" len="med"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31757" name="Group 76"/>
          <p:cNvGrpSpPr>
            <a:grpSpLocks/>
          </p:cNvGrpSpPr>
          <p:nvPr/>
        </p:nvGrpSpPr>
        <p:grpSpPr bwMode="auto">
          <a:xfrm>
            <a:off x="1565275" y="4338638"/>
            <a:ext cx="796925" cy="457200"/>
            <a:chOff x="1046" y="2771"/>
            <a:chExt cx="502" cy="288"/>
          </a:xfrm>
        </p:grpSpPr>
        <p:sp>
          <p:nvSpPr>
            <p:cNvPr id="31814" name="Rectangle 75"/>
            <p:cNvSpPr>
              <a:spLocks noChangeArrowheads="1"/>
            </p:cNvSpPr>
            <p:nvPr/>
          </p:nvSpPr>
          <p:spPr bwMode="auto">
            <a:xfrm>
              <a:off x="1104" y="2820"/>
              <a:ext cx="444" cy="186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>
                <a:solidFill>
                  <a:srgbClr val="CC0000"/>
                </a:solidFill>
              </a:endParaRPr>
            </a:p>
          </p:txBody>
        </p:sp>
        <p:sp>
          <p:nvSpPr>
            <p:cNvPr id="31815" name="Text Box 74"/>
            <p:cNvSpPr txBox="1">
              <a:spLocks noChangeArrowheads="1"/>
            </p:cNvSpPr>
            <p:nvPr/>
          </p:nvSpPr>
          <p:spPr bwMode="auto">
            <a:xfrm>
              <a:off x="1046" y="2771"/>
              <a:ext cx="490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r>
                <a:rPr lang="en-US" altLang="en-US">
                  <a:solidFill>
                    <a:srgbClr val="CC0000"/>
                  </a:solidFill>
                </a:rPr>
                <a:t>2:00</a:t>
              </a:r>
            </a:p>
          </p:txBody>
        </p:sp>
      </p:grpSp>
      <p:sp>
        <p:nvSpPr>
          <p:cNvPr id="31758" name="Line 85"/>
          <p:cNvSpPr>
            <a:spLocks noChangeShapeType="1"/>
          </p:cNvSpPr>
          <p:nvPr/>
        </p:nvSpPr>
        <p:spPr bwMode="auto">
          <a:xfrm flipV="1">
            <a:off x="5165725" y="4525963"/>
            <a:ext cx="2343150" cy="428625"/>
          </a:xfrm>
          <a:prstGeom prst="line">
            <a:avLst/>
          </a:prstGeom>
          <a:noFill/>
          <a:ln w="28575">
            <a:solidFill>
              <a:srgbClr val="CC0000"/>
            </a:solidFill>
            <a:round/>
            <a:headEnd type="triangle" w="med" len="med"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1759" name="Line 89"/>
          <p:cNvSpPr>
            <a:spLocks noChangeShapeType="1"/>
          </p:cNvSpPr>
          <p:nvPr/>
        </p:nvSpPr>
        <p:spPr bwMode="auto">
          <a:xfrm>
            <a:off x="5180013" y="2811463"/>
            <a:ext cx="2176462" cy="347662"/>
          </a:xfrm>
          <a:prstGeom prst="line">
            <a:avLst/>
          </a:prstGeom>
          <a:noFill/>
          <a:ln w="28575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1760" name="Line 90"/>
          <p:cNvSpPr>
            <a:spLocks noChangeShapeType="1"/>
          </p:cNvSpPr>
          <p:nvPr/>
        </p:nvSpPr>
        <p:spPr bwMode="auto">
          <a:xfrm flipV="1">
            <a:off x="5118100" y="3317875"/>
            <a:ext cx="2216150" cy="398463"/>
          </a:xfrm>
          <a:prstGeom prst="line">
            <a:avLst/>
          </a:prstGeom>
          <a:noFill/>
          <a:ln w="28575">
            <a:solidFill>
              <a:srgbClr val="CC0000"/>
            </a:solidFill>
            <a:round/>
            <a:headEnd type="triangle" w="med" len="med"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1761" name="Rectangle 92"/>
          <p:cNvSpPr>
            <a:spLocks noChangeArrowheads="1"/>
          </p:cNvSpPr>
          <p:nvPr/>
        </p:nvSpPr>
        <p:spPr bwMode="auto">
          <a:xfrm>
            <a:off x="5553075" y="3340100"/>
            <a:ext cx="1438275" cy="3937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endParaRPr lang="en-US" altLang="en-US">
              <a:solidFill>
                <a:srgbClr val="CC0000"/>
              </a:solidFill>
            </a:endParaRPr>
          </a:p>
        </p:txBody>
      </p:sp>
      <p:sp>
        <p:nvSpPr>
          <p:cNvPr id="31762" name="Text Box 91"/>
          <p:cNvSpPr txBox="1">
            <a:spLocks noChangeArrowheads="1"/>
          </p:cNvSpPr>
          <p:nvPr/>
        </p:nvSpPr>
        <p:spPr bwMode="auto">
          <a:xfrm>
            <a:off x="5370513" y="3341688"/>
            <a:ext cx="1809750" cy="558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 algn="ctr">
              <a:lnSpc>
                <a:spcPct val="85000"/>
              </a:lnSpc>
            </a:pPr>
            <a:r>
              <a:rPr lang="en-US" altLang="en-US" sz="1800">
                <a:solidFill>
                  <a:srgbClr val="CC0000"/>
                </a:solidFill>
              </a:rPr>
              <a:t>TCP connection</a:t>
            </a:r>
          </a:p>
          <a:p>
            <a:pPr algn="ctr">
              <a:lnSpc>
                <a:spcPct val="85000"/>
              </a:lnSpc>
            </a:pPr>
            <a:r>
              <a:rPr lang="en-US" altLang="en-US" sz="1800">
                <a:solidFill>
                  <a:srgbClr val="CC0000"/>
                </a:solidFill>
              </a:rPr>
              <a:t>response</a:t>
            </a:r>
          </a:p>
        </p:txBody>
      </p:sp>
      <p:sp>
        <p:nvSpPr>
          <p:cNvPr id="31763" name="Line 94"/>
          <p:cNvSpPr>
            <a:spLocks noChangeShapeType="1"/>
          </p:cNvSpPr>
          <p:nvPr/>
        </p:nvSpPr>
        <p:spPr bwMode="auto">
          <a:xfrm>
            <a:off x="5165725" y="3963988"/>
            <a:ext cx="2400300" cy="419100"/>
          </a:xfrm>
          <a:prstGeom prst="line">
            <a:avLst/>
          </a:prstGeom>
          <a:noFill/>
          <a:ln w="28575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31764" name="Group 97"/>
          <p:cNvGrpSpPr>
            <a:grpSpLocks/>
          </p:cNvGrpSpPr>
          <p:nvPr/>
        </p:nvGrpSpPr>
        <p:grpSpPr bwMode="auto">
          <a:xfrm>
            <a:off x="5378450" y="4029075"/>
            <a:ext cx="3794125" cy="366713"/>
            <a:chOff x="3212" y="2597"/>
            <a:chExt cx="2390" cy="231"/>
          </a:xfrm>
        </p:grpSpPr>
        <p:sp>
          <p:nvSpPr>
            <p:cNvPr id="31812" name="Rectangle 96"/>
            <p:cNvSpPr>
              <a:spLocks noChangeArrowheads="1"/>
            </p:cNvSpPr>
            <p:nvPr/>
          </p:nvSpPr>
          <p:spPr bwMode="auto">
            <a:xfrm>
              <a:off x="3252" y="2628"/>
              <a:ext cx="2100" cy="11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>
                <a:solidFill>
                  <a:srgbClr val="CC0000"/>
                </a:solidFill>
              </a:endParaRPr>
            </a:p>
          </p:txBody>
        </p:sp>
        <p:sp>
          <p:nvSpPr>
            <p:cNvPr id="31813" name="Text Box 95"/>
            <p:cNvSpPr txBox="1">
              <a:spLocks noChangeArrowheads="1"/>
            </p:cNvSpPr>
            <p:nvPr/>
          </p:nvSpPr>
          <p:spPr bwMode="auto">
            <a:xfrm>
              <a:off x="3212" y="2597"/>
              <a:ext cx="2390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r>
                <a:rPr lang="en-US" altLang="en-US" sz="1800" dirty="0" smtClean="0">
                  <a:solidFill>
                    <a:srgbClr val="CC0000"/>
                  </a:solidFill>
                </a:rPr>
                <a:t>GET</a:t>
              </a:r>
              <a:r>
                <a:rPr lang="en-US" altLang="en-US" sz="1400" dirty="0" smtClean="0">
                  <a:solidFill>
                    <a:srgbClr val="CC0000"/>
                  </a:solidFill>
                </a:rPr>
                <a:t> </a:t>
              </a:r>
              <a:r>
                <a:rPr lang="en-US" altLang="en-US" sz="1400" dirty="0" smtClean="0">
                  <a:solidFill>
                    <a:srgbClr val="CC0000"/>
                  </a:solidFill>
                </a:rPr>
                <a:t>https://www.hmc.edu/clinic</a:t>
              </a:r>
              <a:endParaRPr lang="en-US" altLang="en-US" dirty="0">
                <a:solidFill>
                  <a:srgbClr val="CC0000"/>
                </a:solidFill>
              </a:endParaRPr>
            </a:p>
          </p:txBody>
        </p:sp>
      </p:grpSp>
      <p:sp>
        <p:nvSpPr>
          <p:cNvPr id="31765" name="Rectangle 99"/>
          <p:cNvSpPr>
            <a:spLocks noChangeArrowheads="1"/>
          </p:cNvSpPr>
          <p:nvPr/>
        </p:nvSpPr>
        <p:spPr bwMode="auto">
          <a:xfrm>
            <a:off x="5934075" y="4624388"/>
            <a:ext cx="919163" cy="29527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endParaRPr lang="en-US" altLang="en-US">
              <a:solidFill>
                <a:srgbClr val="CC0000"/>
              </a:solidFill>
            </a:endParaRPr>
          </a:p>
        </p:txBody>
      </p:sp>
      <p:sp>
        <p:nvSpPr>
          <p:cNvPr id="31766" name="Text Box 100"/>
          <p:cNvSpPr txBox="1">
            <a:spLocks noChangeArrowheads="1"/>
          </p:cNvSpPr>
          <p:nvPr/>
        </p:nvSpPr>
        <p:spPr bwMode="auto">
          <a:xfrm>
            <a:off x="5900738" y="4510088"/>
            <a:ext cx="93027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>
                <a:solidFill>
                  <a:srgbClr val="CC0000"/>
                </a:solidFill>
              </a:rPr>
              <a:t>&lt;file&gt;</a:t>
            </a:r>
          </a:p>
        </p:txBody>
      </p:sp>
      <p:sp>
        <p:nvSpPr>
          <p:cNvPr id="31767" name="Line 101"/>
          <p:cNvSpPr>
            <a:spLocks noChangeShapeType="1"/>
          </p:cNvSpPr>
          <p:nvPr/>
        </p:nvSpPr>
        <p:spPr bwMode="auto">
          <a:xfrm>
            <a:off x="4057650" y="2068513"/>
            <a:ext cx="0" cy="3573462"/>
          </a:xfrm>
          <a:prstGeom prst="line">
            <a:avLst/>
          </a:prstGeom>
          <a:noFill/>
          <a:ln w="1905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31768" name="Group 105"/>
          <p:cNvGrpSpPr>
            <a:grpSpLocks/>
          </p:cNvGrpSpPr>
          <p:nvPr/>
        </p:nvGrpSpPr>
        <p:grpSpPr bwMode="auto">
          <a:xfrm>
            <a:off x="3735388" y="4972050"/>
            <a:ext cx="720725" cy="396875"/>
            <a:chOff x="2198" y="3221"/>
            <a:chExt cx="454" cy="250"/>
          </a:xfrm>
        </p:grpSpPr>
        <p:sp>
          <p:nvSpPr>
            <p:cNvPr id="31810" name="Rectangle 104"/>
            <p:cNvSpPr>
              <a:spLocks noChangeArrowheads="1"/>
            </p:cNvSpPr>
            <p:nvPr/>
          </p:nvSpPr>
          <p:spPr bwMode="auto">
            <a:xfrm>
              <a:off x="2244" y="3282"/>
              <a:ext cx="408" cy="16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>
                <a:latin typeface="Times New Roman" pitchFamily="18" charset="0"/>
              </a:endParaRPr>
            </a:p>
          </p:txBody>
        </p:sp>
        <p:sp>
          <p:nvSpPr>
            <p:cNvPr id="31811" name="Text Box 102"/>
            <p:cNvSpPr txBox="1">
              <a:spLocks noChangeArrowheads="1"/>
            </p:cNvSpPr>
            <p:nvPr/>
          </p:nvSpPr>
          <p:spPr bwMode="auto">
            <a:xfrm>
              <a:off x="2198" y="3221"/>
              <a:ext cx="418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r>
                <a:rPr lang="en-US" altLang="en-US" sz="2000">
                  <a:solidFill>
                    <a:schemeClr val="bg2"/>
                  </a:solidFill>
                </a:rPr>
                <a:t>time</a:t>
              </a:r>
            </a:p>
          </p:txBody>
        </p:sp>
      </p:grpSp>
      <p:sp>
        <p:nvSpPr>
          <p:cNvPr id="31769" name="Rectangle 52"/>
          <p:cNvSpPr>
            <a:spLocks noChangeArrowheads="1"/>
          </p:cNvSpPr>
          <p:nvPr/>
        </p:nvSpPr>
        <p:spPr bwMode="auto">
          <a:xfrm>
            <a:off x="5465763" y="2751138"/>
            <a:ext cx="1365250" cy="43973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endParaRPr lang="en-US" altLang="en-US"/>
          </a:p>
        </p:txBody>
      </p:sp>
      <p:sp>
        <p:nvSpPr>
          <p:cNvPr id="31770" name="Text Box 91"/>
          <p:cNvSpPr txBox="1">
            <a:spLocks noChangeArrowheads="1"/>
          </p:cNvSpPr>
          <p:nvPr/>
        </p:nvSpPr>
        <p:spPr bwMode="auto">
          <a:xfrm>
            <a:off x="5414963" y="2682875"/>
            <a:ext cx="1809750" cy="558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 algn="ctr">
              <a:lnSpc>
                <a:spcPct val="85000"/>
              </a:lnSpc>
            </a:pPr>
            <a:r>
              <a:rPr lang="en-US" altLang="en-US" sz="1800">
                <a:solidFill>
                  <a:srgbClr val="CC0000"/>
                </a:solidFill>
              </a:rPr>
              <a:t>TCP connection</a:t>
            </a:r>
          </a:p>
          <a:p>
            <a:pPr algn="ctr">
              <a:lnSpc>
                <a:spcPct val="85000"/>
              </a:lnSpc>
            </a:pPr>
            <a:r>
              <a:rPr lang="en-US" altLang="en-US" sz="1800">
                <a:solidFill>
                  <a:srgbClr val="CC0000"/>
                </a:solidFill>
              </a:rPr>
              <a:t>request</a:t>
            </a:r>
          </a:p>
        </p:txBody>
      </p:sp>
      <p:pic>
        <p:nvPicPr>
          <p:cNvPr id="31771" name="Picture 53" descr="underline_base"/>
          <p:cNvPicPr>
            <a:picLocks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2775" y="879475"/>
            <a:ext cx="4570413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1772" name="Rectangle 2"/>
          <p:cNvSpPr>
            <a:spLocks noChangeArrowheads="1"/>
          </p:cNvSpPr>
          <p:nvPr/>
        </p:nvSpPr>
        <p:spPr bwMode="auto">
          <a:xfrm>
            <a:off x="487363" y="206375"/>
            <a:ext cx="5657850" cy="868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 eaLnBrk="1" hangingPunct="1"/>
            <a:r>
              <a:rPr lang="en-US" altLang="en-US" sz="4400">
                <a:solidFill>
                  <a:srgbClr val="000099"/>
                </a:solidFill>
                <a:latin typeface="Gill Sans MT" pitchFamily="34" charset="0"/>
              </a:rPr>
              <a:t>What</a:t>
            </a:r>
            <a:r>
              <a:rPr lang="ja-JP" altLang="en-US" sz="4400">
                <a:solidFill>
                  <a:srgbClr val="000099"/>
                </a:solidFill>
                <a:latin typeface="Gill Sans MT" pitchFamily="34" charset="0"/>
              </a:rPr>
              <a:t>’</a:t>
            </a:r>
            <a:r>
              <a:rPr lang="en-US" altLang="ja-JP" sz="4400">
                <a:solidFill>
                  <a:srgbClr val="000099"/>
                </a:solidFill>
                <a:latin typeface="Gill Sans MT" pitchFamily="34" charset="0"/>
              </a:rPr>
              <a:t>s a protocol?</a:t>
            </a:r>
            <a:endParaRPr lang="en-US" altLang="en-US" sz="4400">
              <a:solidFill>
                <a:srgbClr val="000099"/>
              </a:solidFill>
              <a:latin typeface="Gill Sans MT" pitchFamily="34" charset="0"/>
            </a:endParaRPr>
          </a:p>
        </p:txBody>
      </p:sp>
      <p:grpSp>
        <p:nvGrpSpPr>
          <p:cNvPr id="31773" name="Group 57"/>
          <p:cNvGrpSpPr>
            <a:grpSpLocks/>
          </p:cNvGrpSpPr>
          <p:nvPr/>
        </p:nvGrpSpPr>
        <p:grpSpPr bwMode="auto">
          <a:xfrm>
            <a:off x="7412038" y="2782888"/>
            <a:ext cx="431800" cy="755650"/>
            <a:chOff x="4140" y="429"/>
            <a:chExt cx="1425" cy="2396"/>
          </a:xfrm>
        </p:grpSpPr>
        <p:sp>
          <p:nvSpPr>
            <p:cNvPr id="31778" name="Freeform 58"/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79" name="Rectangle 59"/>
            <p:cNvSpPr>
              <a:spLocks noChangeArrowheads="1"/>
            </p:cNvSpPr>
            <p:nvPr/>
          </p:nvSpPr>
          <p:spPr bwMode="auto">
            <a:xfrm>
              <a:off x="4208" y="429"/>
              <a:ext cx="1043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31780" name="Freeform 60"/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81" name="Freeform 61"/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82" name="Rectangle 62"/>
            <p:cNvSpPr>
              <a:spLocks noChangeArrowheads="1"/>
            </p:cNvSpPr>
            <p:nvPr/>
          </p:nvSpPr>
          <p:spPr bwMode="auto">
            <a:xfrm>
              <a:off x="4213" y="691"/>
              <a:ext cx="597" cy="5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31783" name="Group 63"/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31808" name="AutoShape 64"/>
              <p:cNvSpPr>
                <a:spLocks noChangeArrowheads="1"/>
              </p:cNvSpPr>
              <p:nvPr/>
            </p:nvSpPr>
            <p:spPr bwMode="auto">
              <a:xfrm>
                <a:off x="612" y="2566"/>
                <a:ext cx="726" cy="140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31809" name="AutoShape 65"/>
              <p:cNvSpPr>
                <a:spLocks noChangeArrowheads="1"/>
              </p:cNvSpPr>
              <p:nvPr/>
            </p:nvSpPr>
            <p:spPr bwMode="auto">
              <a:xfrm>
                <a:off x="625" y="2580"/>
                <a:ext cx="693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31784" name="Rectangle 66"/>
            <p:cNvSpPr>
              <a:spLocks noChangeArrowheads="1"/>
            </p:cNvSpPr>
            <p:nvPr/>
          </p:nvSpPr>
          <p:spPr bwMode="auto">
            <a:xfrm>
              <a:off x="4224" y="1018"/>
              <a:ext cx="597" cy="5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31785" name="Group 67"/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31806" name="AutoShape 68"/>
              <p:cNvSpPr>
                <a:spLocks noChangeArrowheads="1"/>
              </p:cNvSpPr>
              <p:nvPr/>
            </p:nvSpPr>
            <p:spPr bwMode="auto">
              <a:xfrm>
                <a:off x="615" y="2567"/>
                <a:ext cx="726" cy="141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31807" name="AutoShape 69"/>
              <p:cNvSpPr>
                <a:spLocks noChangeArrowheads="1"/>
              </p:cNvSpPr>
              <p:nvPr/>
            </p:nvSpPr>
            <p:spPr bwMode="auto">
              <a:xfrm>
                <a:off x="628" y="2582"/>
                <a:ext cx="693" cy="11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31786" name="Rectangle 70"/>
            <p:cNvSpPr>
              <a:spLocks noChangeArrowheads="1"/>
            </p:cNvSpPr>
            <p:nvPr/>
          </p:nvSpPr>
          <p:spPr bwMode="auto">
            <a:xfrm>
              <a:off x="4219" y="1360"/>
              <a:ext cx="592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31787" name="Rectangle 71"/>
            <p:cNvSpPr>
              <a:spLocks noChangeArrowheads="1"/>
            </p:cNvSpPr>
            <p:nvPr/>
          </p:nvSpPr>
          <p:spPr bwMode="auto">
            <a:xfrm>
              <a:off x="4229" y="1657"/>
              <a:ext cx="597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31788" name="Group 72"/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31804" name="AutoShape 73"/>
              <p:cNvSpPr>
                <a:spLocks noChangeArrowheads="1"/>
              </p:cNvSpPr>
              <p:nvPr/>
            </p:nvSpPr>
            <p:spPr bwMode="auto">
              <a:xfrm>
                <a:off x="617" y="2568"/>
                <a:ext cx="724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31805" name="AutoShape 74"/>
              <p:cNvSpPr>
                <a:spLocks noChangeArrowheads="1"/>
              </p:cNvSpPr>
              <p:nvPr/>
            </p:nvSpPr>
            <p:spPr bwMode="auto">
              <a:xfrm>
                <a:off x="630" y="2582"/>
                <a:ext cx="692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31789" name="Freeform 75"/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31790" name="Group 76"/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31802" name="AutoShape 77"/>
              <p:cNvSpPr>
                <a:spLocks noChangeArrowheads="1"/>
              </p:cNvSpPr>
              <p:nvPr/>
            </p:nvSpPr>
            <p:spPr bwMode="auto">
              <a:xfrm>
                <a:off x="612" y="2566"/>
                <a:ext cx="724" cy="141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31803" name="AutoShape 78"/>
              <p:cNvSpPr>
                <a:spLocks noChangeArrowheads="1"/>
              </p:cNvSpPr>
              <p:nvPr/>
            </p:nvSpPr>
            <p:spPr bwMode="auto">
              <a:xfrm>
                <a:off x="625" y="2581"/>
                <a:ext cx="692" cy="11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31791" name="Rectangle 79"/>
            <p:cNvSpPr>
              <a:spLocks noChangeArrowheads="1"/>
            </p:cNvSpPr>
            <p:nvPr/>
          </p:nvSpPr>
          <p:spPr bwMode="auto">
            <a:xfrm>
              <a:off x="5251" y="429"/>
              <a:ext cx="68" cy="2290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31792" name="Freeform 80"/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93" name="Freeform 81"/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94" name="Oval 82"/>
            <p:cNvSpPr>
              <a:spLocks noChangeArrowheads="1"/>
            </p:cNvSpPr>
            <p:nvPr/>
          </p:nvSpPr>
          <p:spPr bwMode="auto">
            <a:xfrm>
              <a:off x="5518" y="2609"/>
              <a:ext cx="47" cy="101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31795" name="Freeform 83"/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96" name="AutoShape 84"/>
            <p:cNvSpPr>
              <a:spLocks noChangeArrowheads="1"/>
            </p:cNvSpPr>
            <p:nvPr/>
          </p:nvSpPr>
          <p:spPr bwMode="auto">
            <a:xfrm>
              <a:off x="4140" y="2679"/>
              <a:ext cx="1200" cy="146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31797" name="AutoShape 85"/>
            <p:cNvSpPr>
              <a:spLocks noChangeArrowheads="1"/>
            </p:cNvSpPr>
            <p:nvPr/>
          </p:nvSpPr>
          <p:spPr bwMode="auto">
            <a:xfrm>
              <a:off x="4208" y="2709"/>
              <a:ext cx="1069" cy="86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31798" name="Oval 86"/>
            <p:cNvSpPr>
              <a:spLocks noChangeArrowheads="1"/>
            </p:cNvSpPr>
            <p:nvPr/>
          </p:nvSpPr>
          <p:spPr bwMode="auto">
            <a:xfrm>
              <a:off x="4308" y="2382"/>
              <a:ext cx="157" cy="146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31799" name="Oval 87"/>
            <p:cNvSpPr>
              <a:spLocks noChangeArrowheads="1"/>
            </p:cNvSpPr>
            <p:nvPr/>
          </p:nvSpPr>
          <p:spPr bwMode="auto">
            <a:xfrm>
              <a:off x="4486" y="2382"/>
              <a:ext cx="162" cy="146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 eaLnBrk="1" hangingPunct="1"/>
              <a:endParaRPr lang="en-US" altLang="en-US" sz="1800">
                <a:solidFill>
                  <a:srgbClr val="FF0000"/>
                </a:solidFill>
              </a:endParaRPr>
            </a:p>
          </p:txBody>
        </p:sp>
        <p:sp>
          <p:nvSpPr>
            <p:cNvPr id="31800" name="Oval 88"/>
            <p:cNvSpPr>
              <a:spLocks noChangeArrowheads="1"/>
            </p:cNvSpPr>
            <p:nvPr/>
          </p:nvSpPr>
          <p:spPr bwMode="auto">
            <a:xfrm>
              <a:off x="4664" y="2382"/>
              <a:ext cx="157" cy="141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31801" name="Rectangle 89"/>
            <p:cNvSpPr>
              <a:spLocks noChangeArrowheads="1"/>
            </p:cNvSpPr>
            <p:nvPr/>
          </p:nvSpPr>
          <p:spPr bwMode="auto">
            <a:xfrm>
              <a:off x="5062" y="1833"/>
              <a:ext cx="84" cy="765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</p:grpSp>
      <p:grpSp>
        <p:nvGrpSpPr>
          <p:cNvPr id="31774" name="Group 90"/>
          <p:cNvGrpSpPr>
            <a:grpSpLocks/>
          </p:cNvGrpSpPr>
          <p:nvPr/>
        </p:nvGrpSpPr>
        <p:grpSpPr bwMode="auto">
          <a:xfrm>
            <a:off x="4275138" y="2339975"/>
            <a:ext cx="893762" cy="828675"/>
            <a:chOff x="-44" y="1473"/>
            <a:chExt cx="981" cy="1105"/>
          </a:xfrm>
        </p:grpSpPr>
        <p:pic>
          <p:nvPicPr>
            <p:cNvPr id="31776" name="Picture 91" descr="desktop_computer_stylized_medium"/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1777" name="Freeform 92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sp>
        <p:nvSpPr>
          <p:cNvPr id="31775" name="Slide Number Placeholder 3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>
                <a:latin typeface="Tahoma" pitchFamily="34" charset="0"/>
              </a:rPr>
              <a:t>1-</a:t>
            </a:r>
            <a:fld id="{DFB05BE5-2281-43D3-958B-1E037F17A778}" type="slidenum">
              <a:rPr lang="en-US" altLang="en-US" sz="1200">
                <a:latin typeface="Tahoma" pitchFamily="34" charset="0"/>
              </a:rPr>
              <a:pPr/>
              <a:t>10</a:t>
            </a:fld>
            <a:endParaRPr lang="en-US" altLang="en-US" sz="1200">
              <a:latin typeface="Tahoma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793" name="Footer Placeholder 2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 smtClean="0">
                <a:latin typeface="Tahoma" pitchFamily="34" charset="0"/>
              </a:rPr>
              <a:t>Introduction</a:t>
            </a:r>
          </a:p>
        </p:txBody>
      </p:sp>
      <p:pic>
        <p:nvPicPr>
          <p:cNvPr id="33794" name="Picture 2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9450" y="1028700"/>
            <a:ext cx="4570413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3795" name="Rectangle 2"/>
          <p:cNvSpPr>
            <a:spLocks noGrp="1" noChangeArrowheads="1"/>
          </p:cNvSpPr>
          <p:nvPr>
            <p:ph type="title" idx="4294967295"/>
          </p:nvPr>
        </p:nvSpPr>
        <p:spPr/>
        <p:txBody>
          <a:bodyPr/>
          <a:lstStyle/>
          <a:p>
            <a:pPr eaLnBrk="1" hangingPunct="1"/>
            <a:r>
              <a:rPr lang="en-US" altLang="en-US" smtClean="0">
                <a:ea typeface="ＭＳ Ｐゴシック" charset="-128"/>
              </a:rPr>
              <a:t>Chapter 1: roadmap</a:t>
            </a:r>
          </a:p>
        </p:txBody>
      </p:sp>
      <p:sp>
        <p:nvSpPr>
          <p:cNvPr id="33796" name="Rectangle 3"/>
          <p:cNvSpPr>
            <a:spLocks noGrp="1" noChangeArrowheads="1"/>
          </p:cNvSpPr>
          <p:nvPr>
            <p:ph type="body" idx="4294967295"/>
          </p:nvPr>
        </p:nvSpPr>
        <p:spPr>
          <a:xfrm>
            <a:off x="487363" y="1406525"/>
            <a:ext cx="8207375" cy="4648200"/>
          </a:xfrm>
        </p:spPr>
        <p:txBody>
          <a:bodyPr/>
          <a:lstStyle/>
          <a:p>
            <a:pPr lvl="1" eaLnBrk="1" hangingPunct="1">
              <a:buFont typeface="Wingdings" pitchFamily="2" charset="2"/>
              <a:buNone/>
            </a:pPr>
            <a:r>
              <a:rPr lang="en-US" altLang="en-US" sz="2800" smtClean="0">
                <a:solidFill>
                  <a:srgbClr val="000099"/>
                </a:solidFill>
                <a:ea typeface="Arial" pitchFamily="34" charset="0"/>
              </a:rPr>
              <a:t>1.1 what </a:t>
            </a:r>
            <a:r>
              <a:rPr lang="en-US" altLang="en-US" sz="2800" i="1" smtClean="0">
                <a:solidFill>
                  <a:srgbClr val="000099"/>
                </a:solidFill>
                <a:ea typeface="Arial" pitchFamily="34" charset="0"/>
              </a:rPr>
              <a:t>is</a:t>
            </a:r>
            <a:r>
              <a:rPr lang="en-US" altLang="en-US" sz="2800" smtClean="0">
                <a:solidFill>
                  <a:srgbClr val="000099"/>
                </a:solidFill>
                <a:ea typeface="Arial" pitchFamily="34" charset="0"/>
              </a:rPr>
              <a:t> the Internet?</a:t>
            </a:r>
          </a:p>
          <a:p>
            <a:pPr lvl="1" eaLnBrk="1" hangingPunct="1">
              <a:buFont typeface="Wingdings" pitchFamily="2" charset="2"/>
              <a:buNone/>
            </a:pPr>
            <a:r>
              <a:rPr lang="en-US" altLang="en-US" sz="2800" smtClean="0">
                <a:solidFill>
                  <a:srgbClr val="CC0000"/>
                </a:solidFill>
                <a:ea typeface="Arial" pitchFamily="34" charset="0"/>
              </a:rPr>
              <a:t>1.2 network edge</a:t>
            </a:r>
          </a:p>
          <a:p>
            <a:pPr lvl="2" eaLnBrk="1" hangingPunct="1">
              <a:buClr>
                <a:srgbClr val="000099"/>
              </a:buClr>
            </a:pPr>
            <a:r>
              <a:rPr lang="en-US" altLang="en-US" sz="2400" smtClean="0">
                <a:solidFill>
                  <a:srgbClr val="CC0000"/>
                </a:solidFill>
                <a:latin typeface="Gill Sans MT" pitchFamily="34" charset="0"/>
                <a:ea typeface="Arial" pitchFamily="34" charset="0"/>
              </a:rPr>
              <a:t>end systems, access networks, links</a:t>
            </a:r>
          </a:p>
          <a:p>
            <a:pPr lvl="1" eaLnBrk="1" hangingPunct="1">
              <a:buFont typeface="Wingdings" pitchFamily="2" charset="2"/>
              <a:buNone/>
            </a:pPr>
            <a:r>
              <a:rPr lang="en-US" altLang="en-US" sz="2800" smtClean="0">
                <a:solidFill>
                  <a:srgbClr val="000099"/>
                </a:solidFill>
                <a:ea typeface="Arial" pitchFamily="34" charset="0"/>
              </a:rPr>
              <a:t>1.3 </a:t>
            </a:r>
            <a:r>
              <a:rPr lang="en-US" altLang="en-US" sz="2800" smtClean="0">
                <a:ea typeface="Arial" pitchFamily="34" charset="0"/>
              </a:rPr>
              <a:t>network core</a:t>
            </a:r>
          </a:p>
          <a:p>
            <a:pPr lvl="2" eaLnBrk="1" hangingPunct="1">
              <a:buClr>
                <a:srgbClr val="000099"/>
              </a:buClr>
            </a:pPr>
            <a:r>
              <a:rPr lang="en-US" altLang="en-US" sz="2400" smtClean="0">
                <a:latin typeface="Gill Sans MT" pitchFamily="34" charset="0"/>
                <a:ea typeface="Arial" pitchFamily="34" charset="0"/>
              </a:rPr>
              <a:t>packet switching, circuit switching, network structure</a:t>
            </a:r>
          </a:p>
          <a:p>
            <a:pPr lvl="1" eaLnBrk="1" hangingPunct="1">
              <a:buFont typeface="Wingdings" pitchFamily="2" charset="2"/>
              <a:buNone/>
            </a:pPr>
            <a:r>
              <a:rPr lang="en-US" altLang="en-US" sz="2800" smtClean="0">
                <a:solidFill>
                  <a:srgbClr val="000099"/>
                </a:solidFill>
                <a:ea typeface="Arial" pitchFamily="34" charset="0"/>
              </a:rPr>
              <a:t>1.4 </a:t>
            </a:r>
            <a:r>
              <a:rPr lang="en-US" altLang="en-US" sz="2800" smtClean="0">
                <a:ea typeface="Arial" pitchFamily="34" charset="0"/>
              </a:rPr>
              <a:t>delay, loss, throughput in networks</a:t>
            </a:r>
          </a:p>
          <a:p>
            <a:pPr lvl="1" eaLnBrk="1" hangingPunct="1">
              <a:buFont typeface="Wingdings" pitchFamily="2" charset="2"/>
              <a:buNone/>
            </a:pPr>
            <a:r>
              <a:rPr lang="en-US" altLang="en-US" sz="2800" smtClean="0">
                <a:solidFill>
                  <a:srgbClr val="000099"/>
                </a:solidFill>
                <a:ea typeface="Arial" pitchFamily="34" charset="0"/>
              </a:rPr>
              <a:t>1.5</a:t>
            </a:r>
            <a:r>
              <a:rPr lang="en-US" altLang="en-US" sz="2800" smtClean="0">
                <a:ea typeface="Arial" pitchFamily="34" charset="0"/>
              </a:rPr>
              <a:t> protocol layers, service models</a:t>
            </a:r>
          </a:p>
          <a:p>
            <a:pPr lvl="1" eaLnBrk="1" hangingPunct="1">
              <a:buFont typeface="Wingdings" pitchFamily="2" charset="2"/>
              <a:buNone/>
            </a:pPr>
            <a:r>
              <a:rPr lang="en-US" altLang="en-US" sz="2800" smtClean="0">
                <a:solidFill>
                  <a:srgbClr val="000099"/>
                </a:solidFill>
                <a:ea typeface="Arial" pitchFamily="34" charset="0"/>
              </a:rPr>
              <a:t>1.6</a:t>
            </a:r>
            <a:r>
              <a:rPr lang="en-US" altLang="en-US" sz="2800" smtClean="0">
                <a:ea typeface="Arial" pitchFamily="34" charset="0"/>
              </a:rPr>
              <a:t> networks under attack: security</a:t>
            </a:r>
          </a:p>
          <a:p>
            <a:pPr lvl="1" eaLnBrk="1" hangingPunct="1">
              <a:buFont typeface="Wingdings" pitchFamily="2" charset="2"/>
              <a:buNone/>
            </a:pPr>
            <a:r>
              <a:rPr lang="en-US" altLang="en-US" sz="2800" smtClean="0">
                <a:solidFill>
                  <a:srgbClr val="000099"/>
                </a:solidFill>
                <a:ea typeface="Arial" pitchFamily="34" charset="0"/>
              </a:rPr>
              <a:t>1.7</a:t>
            </a:r>
            <a:r>
              <a:rPr lang="en-US" altLang="en-US" sz="2800" smtClean="0">
                <a:ea typeface="Arial" pitchFamily="34" charset="0"/>
              </a:rPr>
              <a:t> history</a:t>
            </a:r>
          </a:p>
          <a:p>
            <a:pPr eaLnBrk="1" hangingPunct="1"/>
            <a:endParaRPr lang="en-US" altLang="en-US" smtClean="0">
              <a:ea typeface="ＭＳ Ｐゴシック" charset="-128"/>
            </a:endParaRPr>
          </a:p>
        </p:txBody>
      </p:sp>
      <p:sp>
        <p:nvSpPr>
          <p:cNvPr id="33797" name="Slide Number Placeholder 3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>
                <a:latin typeface="Tahoma" pitchFamily="34" charset="0"/>
              </a:rPr>
              <a:t>1-</a:t>
            </a:r>
            <a:fld id="{CDFA1316-DD85-4CF0-82D0-5A0AFA65E6F4}" type="slidenum">
              <a:rPr lang="en-US" altLang="en-US" sz="1200">
                <a:latin typeface="Tahoma" pitchFamily="34" charset="0"/>
              </a:rPr>
              <a:pPr/>
              <a:t>11</a:t>
            </a:fld>
            <a:endParaRPr lang="en-US" altLang="en-US" sz="1200">
              <a:latin typeface="Tahoma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841" name="Footer Placeholder 2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 smtClean="0">
                <a:latin typeface="Tahoma" pitchFamily="34" charset="0"/>
              </a:rPr>
              <a:t>Introduction</a:t>
            </a:r>
          </a:p>
        </p:txBody>
      </p:sp>
      <p:sp>
        <p:nvSpPr>
          <p:cNvPr id="35842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533400" y="201613"/>
            <a:ext cx="7772400" cy="892175"/>
          </a:xfrm>
        </p:spPr>
        <p:txBody>
          <a:bodyPr/>
          <a:lstStyle/>
          <a:p>
            <a:pPr eaLnBrk="1" hangingPunct="1"/>
            <a:r>
              <a:rPr lang="en-US" altLang="en-US" sz="4000" smtClean="0">
                <a:ea typeface="ＭＳ Ｐゴシック" charset="-128"/>
              </a:rPr>
              <a:t>A closer look at network structure:</a:t>
            </a:r>
            <a:endParaRPr lang="en-US" altLang="en-US" smtClean="0">
              <a:ea typeface="ＭＳ Ｐゴシック" charset="-128"/>
            </a:endParaRPr>
          </a:p>
        </p:txBody>
      </p:sp>
      <p:sp>
        <p:nvSpPr>
          <p:cNvPr id="9219" name="Rectangle 3"/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417513" y="1381125"/>
            <a:ext cx="4203700" cy="1047750"/>
          </a:xfrm>
        </p:spPr>
        <p:txBody>
          <a:bodyPr/>
          <a:lstStyle/>
          <a:p>
            <a:pPr marL="287338" indent="-287338" eaLnBrk="1" hangingPunct="1">
              <a:buFont typeface="Wingdings" charset="2"/>
              <a:buChar char="§"/>
              <a:defRPr/>
            </a:pPr>
            <a:r>
              <a:rPr lang="en-US" i="1" dirty="0">
                <a:solidFill>
                  <a:srgbClr val="CC0000"/>
                </a:solidFill>
              </a:rPr>
              <a:t>network edge:</a:t>
            </a:r>
          </a:p>
          <a:p>
            <a:pPr marL="682625" lvl="1" indent="-225425" eaLnBrk="1" hangingPunct="1">
              <a:buSzPct val="100000"/>
              <a:buFont typeface="Arial"/>
              <a:buChar char="•"/>
              <a:defRPr/>
            </a:pPr>
            <a:r>
              <a:rPr lang="en-US" dirty="0">
                <a:ea typeface="ＭＳ Ｐゴシック" charset="0"/>
                <a:cs typeface="ＭＳ Ｐゴシック" charset="0"/>
              </a:rPr>
              <a:t>hosts: clients and servers</a:t>
            </a:r>
          </a:p>
          <a:p>
            <a:pPr marL="682625" lvl="1" indent="-225425" eaLnBrk="1" hangingPunct="1">
              <a:buSzPct val="100000"/>
              <a:buFont typeface="Arial"/>
              <a:buChar char="•"/>
              <a:defRPr/>
            </a:pPr>
            <a:r>
              <a:rPr lang="en-US" dirty="0">
                <a:ea typeface="ＭＳ Ｐゴシック" charset="0"/>
                <a:cs typeface="ＭＳ Ｐゴシック" charset="0"/>
              </a:rPr>
              <a:t>servers often in data centers</a:t>
            </a:r>
          </a:p>
          <a:p>
            <a:pPr lvl="1" eaLnBrk="1" hangingPunct="1">
              <a:buSzPct val="75000"/>
              <a:buFont typeface="Arial"/>
              <a:buChar char="•"/>
              <a:defRPr/>
            </a:pPr>
            <a:endParaRPr lang="en-US" dirty="0">
              <a:ea typeface="ＭＳ Ｐゴシック" charset="0"/>
              <a:cs typeface="ＭＳ Ｐゴシック" charset="0"/>
            </a:endParaRPr>
          </a:p>
        </p:txBody>
      </p:sp>
      <p:sp>
        <p:nvSpPr>
          <p:cNvPr id="10088" name="Rectangle 872"/>
          <p:cNvSpPr>
            <a:spLocks noChangeArrowheads="1"/>
          </p:cNvSpPr>
          <p:nvPr/>
        </p:nvSpPr>
        <p:spPr bwMode="auto">
          <a:xfrm>
            <a:off x="419100" y="3068638"/>
            <a:ext cx="4027488" cy="14144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95288" indent="-395288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itchFamily="2" charset="2"/>
              <a:buChar char="§"/>
            </a:pPr>
            <a:r>
              <a:rPr lang="en-US" altLang="en-US" sz="2800" i="1">
                <a:solidFill>
                  <a:srgbClr val="CC0000"/>
                </a:solidFill>
                <a:latin typeface="Gill Sans MT" pitchFamily="34" charset="0"/>
              </a:rPr>
              <a:t>access networks, physical media:</a:t>
            </a:r>
            <a:r>
              <a:rPr lang="en-US" altLang="en-US" sz="2800">
                <a:latin typeface="Gill Sans MT" pitchFamily="34" charset="0"/>
              </a:rPr>
              <a:t> wired, wireless communication links</a:t>
            </a:r>
            <a:r>
              <a:rPr lang="en-US" altLang="en-US" sz="2800">
                <a:solidFill>
                  <a:srgbClr val="FF0000"/>
                </a:solidFill>
                <a:latin typeface="Gill Sans MT" pitchFamily="34" charset="0"/>
              </a:rPr>
              <a:t> </a:t>
            </a:r>
            <a:endParaRPr lang="en-US" altLang="en-US">
              <a:latin typeface="Gill Sans MT" pitchFamily="34" charset="0"/>
            </a:endParaRPr>
          </a:p>
        </p:txBody>
      </p:sp>
      <p:sp>
        <p:nvSpPr>
          <p:cNvPr id="10089" name="Rectangle 873"/>
          <p:cNvSpPr>
            <a:spLocks noChangeArrowheads="1"/>
          </p:cNvSpPr>
          <p:nvPr/>
        </p:nvSpPr>
        <p:spPr bwMode="auto">
          <a:xfrm>
            <a:off x="447675" y="4784725"/>
            <a:ext cx="3810000" cy="1419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marL="395288" indent="-395288">
              <a:lnSpc>
                <a:spcPct val="85000"/>
              </a:lnSpc>
              <a:spcBef>
                <a:spcPct val="15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sz="2800" i="1" dirty="0">
                <a:solidFill>
                  <a:srgbClr val="CC0000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network core: </a:t>
            </a:r>
          </a:p>
          <a:p>
            <a:pPr marL="628650" lvl="1" indent="-177800">
              <a:lnSpc>
                <a:spcPct val="85000"/>
              </a:lnSpc>
              <a:spcBef>
                <a:spcPct val="15000"/>
              </a:spcBef>
              <a:buClr>
                <a:srgbClr val="000099"/>
              </a:buClr>
              <a:buSzPct val="100000"/>
              <a:buFont typeface="Arial"/>
              <a:buChar char="•"/>
              <a:defRPr/>
            </a:pPr>
            <a:r>
              <a:rPr lang="en-US" dirty="0">
                <a:latin typeface="Gill Sans MT" charset="0"/>
                <a:ea typeface="ＭＳ Ｐゴシック" charset="0"/>
                <a:cs typeface="ＭＳ Ｐゴシック" charset="0"/>
              </a:rPr>
              <a:t>interconnected routers</a:t>
            </a:r>
          </a:p>
          <a:p>
            <a:pPr marL="628650" lvl="1" indent="-177800">
              <a:lnSpc>
                <a:spcPct val="85000"/>
              </a:lnSpc>
              <a:spcBef>
                <a:spcPct val="15000"/>
              </a:spcBef>
              <a:buClr>
                <a:srgbClr val="000099"/>
              </a:buClr>
              <a:buSzPct val="100000"/>
              <a:buFont typeface="Arial"/>
              <a:buChar char="•"/>
              <a:defRPr/>
            </a:pPr>
            <a:r>
              <a:rPr lang="en-US" dirty="0">
                <a:latin typeface="Gill Sans MT" charset="0"/>
                <a:ea typeface="ＭＳ Ｐゴシック" charset="0"/>
                <a:cs typeface="ＭＳ Ｐゴシック" charset="0"/>
              </a:rPr>
              <a:t>network of networks</a:t>
            </a:r>
          </a:p>
          <a:p>
            <a:pPr marL="342900" indent="-342900">
              <a:spcBef>
                <a:spcPct val="20000"/>
              </a:spcBef>
              <a:buClr>
                <a:schemeClr val="accent2"/>
              </a:buClr>
              <a:buSzPct val="85000"/>
              <a:buFont typeface="Wingdings" charset="0"/>
              <a:buChar char="q"/>
              <a:defRPr/>
            </a:pPr>
            <a:endParaRPr lang="en-US" dirty="0">
              <a:latin typeface="Gill Sans MT" charset="0"/>
              <a:ea typeface="ＭＳ Ｐゴシック" charset="0"/>
              <a:cs typeface="ＭＳ Ｐゴシック" charset="0"/>
            </a:endParaRPr>
          </a:p>
        </p:txBody>
      </p:sp>
      <p:pic>
        <p:nvPicPr>
          <p:cNvPr id="35846" name="Picture 544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1663" y="877888"/>
            <a:ext cx="7769225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5847" name="Slide Number Placeholder 3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>
                <a:latin typeface="Tahoma" pitchFamily="34" charset="0"/>
              </a:rPr>
              <a:t>1-</a:t>
            </a:r>
            <a:fld id="{BF75C437-588A-4F98-A289-EA7D41E8BF9A}" type="slidenum">
              <a:rPr lang="en-US" altLang="en-US" sz="1200">
                <a:latin typeface="Tahoma" pitchFamily="34" charset="0"/>
              </a:rPr>
              <a:pPr/>
              <a:t>12</a:t>
            </a:fld>
            <a:endParaRPr lang="en-US" altLang="en-US" sz="1200">
              <a:latin typeface="Tahoma" pitchFamily="34" charset="0"/>
            </a:endParaRPr>
          </a:p>
        </p:txBody>
      </p:sp>
      <p:grpSp>
        <p:nvGrpSpPr>
          <p:cNvPr id="35848" name="Group 621"/>
          <p:cNvGrpSpPr>
            <a:grpSpLocks/>
          </p:cNvGrpSpPr>
          <p:nvPr/>
        </p:nvGrpSpPr>
        <p:grpSpPr bwMode="auto">
          <a:xfrm>
            <a:off x="5202238" y="1384300"/>
            <a:ext cx="3551237" cy="4743450"/>
            <a:chOff x="5202238" y="1384300"/>
            <a:chExt cx="3551237" cy="4743450"/>
          </a:xfrm>
        </p:grpSpPr>
        <p:sp>
          <p:nvSpPr>
            <p:cNvPr id="35849" name="Freeform 416"/>
            <p:cNvSpPr>
              <a:spLocks/>
            </p:cNvSpPr>
            <p:nvPr/>
          </p:nvSpPr>
          <p:spPr bwMode="auto">
            <a:xfrm>
              <a:off x="7023100" y="2001838"/>
              <a:ext cx="1730375" cy="1125537"/>
            </a:xfrm>
            <a:custGeom>
              <a:avLst/>
              <a:gdLst>
                <a:gd name="T0" fmla="*/ 2147483647 w 765"/>
                <a:gd name="T1" fmla="*/ 2147483647 h 459"/>
                <a:gd name="T2" fmla="*/ 2147483647 w 765"/>
                <a:gd name="T3" fmla="*/ 2147483647 h 459"/>
                <a:gd name="T4" fmla="*/ 2147483647 w 765"/>
                <a:gd name="T5" fmla="*/ 2147483647 h 459"/>
                <a:gd name="T6" fmla="*/ 2147483647 w 765"/>
                <a:gd name="T7" fmla="*/ 2147483647 h 459"/>
                <a:gd name="T8" fmla="*/ 2147483647 w 765"/>
                <a:gd name="T9" fmla="*/ 2147483647 h 459"/>
                <a:gd name="T10" fmla="*/ 2147483647 w 765"/>
                <a:gd name="T11" fmla="*/ 2147483647 h 459"/>
                <a:gd name="T12" fmla="*/ 2147483647 w 765"/>
                <a:gd name="T13" fmla="*/ 2147483647 h 459"/>
                <a:gd name="T14" fmla="*/ 2147483647 w 765"/>
                <a:gd name="T15" fmla="*/ 2147483647 h 459"/>
                <a:gd name="T16" fmla="*/ 2147483647 w 765"/>
                <a:gd name="T17" fmla="*/ 2147483647 h 459"/>
                <a:gd name="T18" fmla="*/ 2147483647 w 765"/>
                <a:gd name="T19" fmla="*/ 2147483647 h 459"/>
                <a:gd name="T20" fmla="*/ 2147483647 w 765"/>
                <a:gd name="T21" fmla="*/ 2147483647 h 459"/>
                <a:gd name="T22" fmla="*/ 2147483647 w 765"/>
                <a:gd name="T23" fmla="*/ 2147483647 h 45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765"/>
                <a:gd name="T37" fmla="*/ 0 h 459"/>
                <a:gd name="T38" fmla="*/ 765 w 765"/>
                <a:gd name="T39" fmla="*/ 459 h 459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765" h="459">
                  <a:moveTo>
                    <a:pt x="424" y="10"/>
                  </a:moveTo>
                  <a:cubicBezTo>
                    <a:pt x="362" y="16"/>
                    <a:pt x="343" y="55"/>
                    <a:pt x="288" y="70"/>
                  </a:cubicBezTo>
                  <a:cubicBezTo>
                    <a:pt x="233" y="85"/>
                    <a:pt x="142" y="56"/>
                    <a:pt x="96" y="100"/>
                  </a:cubicBezTo>
                  <a:cubicBezTo>
                    <a:pt x="50" y="144"/>
                    <a:pt x="0" y="279"/>
                    <a:pt x="14" y="336"/>
                  </a:cubicBezTo>
                  <a:cubicBezTo>
                    <a:pt x="28" y="393"/>
                    <a:pt x="125" y="429"/>
                    <a:pt x="180" y="444"/>
                  </a:cubicBezTo>
                  <a:cubicBezTo>
                    <a:pt x="235" y="459"/>
                    <a:pt x="279" y="426"/>
                    <a:pt x="346" y="426"/>
                  </a:cubicBezTo>
                  <a:cubicBezTo>
                    <a:pt x="413" y="426"/>
                    <a:pt x="525" y="443"/>
                    <a:pt x="584" y="444"/>
                  </a:cubicBezTo>
                  <a:cubicBezTo>
                    <a:pt x="643" y="445"/>
                    <a:pt x="670" y="446"/>
                    <a:pt x="698" y="434"/>
                  </a:cubicBezTo>
                  <a:cubicBezTo>
                    <a:pt x="726" y="422"/>
                    <a:pt x="743" y="418"/>
                    <a:pt x="752" y="372"/>
                  </a:cubicBezTo>
                  <a:cubicBezTo>
                    <a:pt x="761" y="326"/>
                    <a:pt x="765" y="214"/>
                    <a:pt x="750" y="158"/>
                  </a:cubicBezTo>
                  <a:cubicBezTo>
                    <a:pt x="735" y="102"/>
                    <a:pt x="716" y="58"/>
                    <a:pt x="662" y="34"/>
                  </a:cubicBezTo>
                  <a:cubicBezTo>
                    <a:pt x="608" y="10"/>
                    <a:pt x="505" y="0"/>
                    <a:pt x="424" y="10"/>
                  </a:cubicBezTo>
                  <a:close/>
                </a:path>
              </a:pathLst>
            </a:custGeom>
            <a:gradFill rotWithShape="1">
              <a:gsLst>
                <a:gs pos="0">
                  <a:srgbClr val="00CCFF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50" name="Freeform 415"/>
            <p:cNvSpPr>
              <a:spLocks/>
            </p:cNvSpPr>
            <p:nvPr/>
          </p:nvSpPr>
          <p:spPr bwMode="auto">
            <a:xfrm>
              <a:off x="7004050" y="3527425"/>
              <a:ext cx="1314450" cy="674688"/>
            </a:xfrm>
            <a:custGeom>
              <a:avLst/>
              <a:gdLst>
                <a:gd name="T0" fmla="*/ 2147483647 w 828"/>
                <a:gd name="T1" fmla="*/ 2147483647 h 425"/>
                <a:gd name="T2" fmla="*/ 2147483647 w 828"/>
                <a:gd name="T3" fmla="*/ 2147483647 h 425"/>
                <a:gd name="T4" fmla="*/ 2147483647 w 828"/>
                <a:gd name="T5" fmla="*/ 2147483647 h 425"/>
                <a:gd name="T6" fmla="*/ 2147483647 w 828"/>
                <a:gd name="T7" fmla="*/ 2147483647 h 425"/>
                <a:gd name="T8" fmla="*/ 2147483647 w 828"/>
                <a:gd name="T9" fmla="*/ 2147483647 h 425"/>
                <a:gd name="T10" fmla="*/ 2147483647 w 828"/>
                <a:gd name="T11" fmla="*/ 2147483647 h 425"/>
                <a:gd name="T12" fmla="*/ 2147483647 w 828"/>
                <a:gd name="T13" fmla="*/ 2147483647 h 425"/>
                <a:gd name="T14" fmla="*/ 2147483647 w 828"/>
                <a:gd name="T15" fmla="*/ 2147483647 h 425"/>
                <a:gd name="T16" fmla="*/ 2147483647 w 828"/>
                <a:gd name="T17" fmla="*/ 2147483647 h 425"/>
                <a:gd name="T18" fmla="*/ 2147483647 w 828"/>
                <a:gd name="T19" fmla="*/ 2147483647 h 425"/>
                <a:gd name="T20" fmla="*/ 2147483647 w 828"/>
                <a:gd name="T21" fmla="*/ 2147483647 h 425"/>
                <a:gd name="T22" fmla="*/ 2147483647 w 828"/>
                <a:gd name="T23" fmla="*/ 2147483647 h 42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828"/>
                <a:gd name="T37" fmla="*/ 0 h 425"/>
                <a:gd name="T38" fmla="*/ 828 w 828"/>
                <a:gd name="T39" fmla="*/ 425 h 42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828" h="425">
                  <a:moveTo>
                    <a:pt x="382" y="30"/>
                  </a:moveTo>
                  <a:cubicBezTo>
                    <a:pt x="350" y="29"/>
                    <a:pt x="413" y="30"/>
                    <a:pt x="370" y="30"/>
                  </a:cubicBezTo>
                  <a:cubicBezTo>
                    <a:pt x="327" y="30"/>
                    <a:pt x="187" y="16"/>
                    <a:pt x="126" y="32"/>
                  </a:cubicBezTo>
                  <a:cubicBezTo>
                    <a:pt x="65" y="48"/>
                    <a:pt x="12" y="86"/>
                    <a:pt x="6" y="126"/>
                  </a:cubicBezTo>
                  <a:cubicBezTo>
                    <a:pt x="0" y="166"/>
                    <a:pt x="44" y="231"/>
                    <a:pt x="92" y="274"/>
                  </a:cubicBezTo>
                  <a:cubicBezTo>
                    <a:pt x="140" y="317"/>
                    <a:pt x="217" y="360"/>
                    <a:pt x="292" y="384"/>
                  </a:cubicBezTo>
                  <a:cubicBezTo>
                    <a:pt x="367" y="408"/>
                    <a:pt x="472" y="425"/>
                    <a:pt x="540" y="416"/>
                  </a:cubicBezTo>
                  <a:cubicBezTo>
                    <a:pt x="608" y="407"/>
                    <a:pt x="659" y="371"/>
                    <a:pt x="698" y="330"/>
                  </a:cubicBezTo>
                  <a:cubicBezTo>
                    <a:pt x="737" y="289"/>
                    <a:pt x="760" y="221"/>
                    <a:pt x="776" y="170"/>
                  </a:cubicBezTo>
                  <a:cubicBezTo>
                    <a:pt x="792" y="119"/>
                    <a:pt x="828" y="44"/>
                    <a:pt x="792" y="22"/>
                  </a:cubicBezTo>
                  <a:cubicBezTo>
                    <a:pt x="756" y="0"/>
                    <a:pt x="630" y="37"/>
                    <a:pt x="560" y="38"/>
                  </a:cubicBezTo>
                  <a:cubicBezTo>
                    <a:pt x="490" y="39"/>
                    <a:pt x="414" y="31"/>
                    <a:pt x="382" y="30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51" name="Freeform 665"/>
            <p:cNvSpPr>
              <a:spLocks/>
            </p:cNvSpPr>
            <p:nvPr/>
          </p:nvSpPr>
          <p:spPr bwMode="auto">
            <a:xfrm>
              <a:off x="5202238" y="1712913"/>
              <a:ext cx="1736725" cy="1071562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35852" name="Group 666"/>
            <p:cNvGrpSpPr>
              <a:grpSpLocks/>
            </p:cNvGrpSpPr>
            <p:nvPr/>
          </p:nvGrpSpPr>
          <p:grpSpPr bwMode="auto">
            <a:xfrm>
              <a:off x="5329977" y="2980450"/>
              <a:ext cx="1458912" cy="933450"/>
              <a:chOff x="2889" y="1631"/>
              <a:chExt cx="980" cy="743"/>
            </a:xfrm>
          </p:grpSpPr>
          <p:sp>
            <p:nvSpPr>
              <p:cNvPr id="36459" name="Rectangle 667"/>
              <p:cNvSpPr>
                <a:spLocks noChangeArrowheads="1"/>
              </p:cNvSpPr>
              <p:nvPr/>
            </p:nvSpPr>
            <p:spPr bwMode="auto">
              <a:xfrm>
                <a:off x="3046" y="1841"/>
                <a:ext cx="663" cy="533"/>
              </a:xfrm>
              <a:prstGeom prst="rect">
                <a:avLst/>
              </a:pr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36460" name="AutoShape 668"/>
              <p:cNvSpPr>
                <a:spLocks noChangeArrowheads="1"/>
              </p:cNvSpPr>
              <p:nvPr/>
            </p:nvSpPr>
            <p:spPr bwMode="auto">
              <a:xfrm>
                <a:off x="2889" y="1631"/>
                <a:ext cx="980" cy="253"/>
              </a:xfrm>
              <a:prstGeom prst="triangle">
                <a:avLst>
                  <a:gd name="adj" fmla="val 50000"/>
                </a:avLst>
              </a:pr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 algn="ctr"/>
                <a:endParaRPr lang="en-US" altLang="en-US">
                  <a:solidFill>
                    <a:srgbClr val="00CCFF"/>
                  </a:solidFill>
                </a:endParaRPr>
              </a:p>
            </p:txBody>
          </p:sp>
        </p:grpSp>
        <p:sp>
          <p:nvSpPr>
            <p:cNvPr id="35853" name="Freeform 669"/>
            <p:cNvSpPr>
              <a:spLocks/>
            </p:cNvSpPr>
            <p:nvPr/>
          </p:nvSpPr>
          <p:spPr bwMode="auto">
            <a:xfrm>
              <a:off x="5364163" y="4331380"/>
              <a:ext cx="3225800" cy="1665288"/>
            </a:xfrm>
            <a:custGeom>
              <a:avLst/>
              <a:gdLst>
                <a:gd name="T0" fmla="*/ 2147483647 w 2032"/>
                <a:gd name="T1" fmla="*/ 2147483647 h 1049"/>
                <a:gd name="T2" fmla="*/ 2147483647 w 2032"/>
                <a:gd name="T3" fmla="*/ 2147483647 h 1049"/>
                <a:gd name="T4" fmla="*/ 2147483647 w 2032"/>
                <a:gd name="T5" fmla="*/ 2147483647 h 1049"/>
                <a:gd name="T6" fmla="*/ 2147483647 w 2032"/>
                <a:gd name="T7" fmla="*/ 2147483647 h 1049"/>
                <a:gd name="T8" fmla="*/ 2147483647 w 2032"/>
                <a:gd name="T9" fmla="*/ 2147483647 h 1049"/>
                <a:gd name="T10" fmla="*/ 2147483647 w 2032"/>
                <a:gd name="T11" fmla="*/ 2147483647 h 1049"/>
                <a:gd name="T12" fmla="*/ 2147483647 w 2032"/>
                <a:gd name="T13" fmla="*/ 2147483647 h 1049"/>
                <a:gd name="T14" fmla="*/ 2147483647 w 2032"/>
                <a:gd name="T15" fmla="*/ 2147483647 h 1049"/>
                <a:gd name="T16" fmla="*/ 2147483647 w 2032"/>
                <a:gd name="T17" fmla="*/ 2147483647 h 1049"/>
                <a:gd name="T18" fmla="*/ 2147483647 w 2032"/>
                <a:gd name="T19" fmla="*/ 2147483647 h 1049"/>
                <a:gd name="T20" fmla="*/ 2147483647 w 2032"/>
                <a:gd name="T21" fmla="*/ 2147483647 h 1049"/>
                <a:gd name="T22" fmla="*/ 2147483647 w 2032"/>
                <a:gd name="T23" fmla="*/ 2147483647 h 1049"/>
                <a:gd name="T24" fmla="*/ 2147483647 w 2032"/>
                <a:gd name="T25" fmla="*/ 2147483647 h 1049"/>
                <a:gd name="T26" fmla="*/ 2147483647 w 2032"/>
                <a:gd name="T27" fmla="*/ 2147483647 h 1049"/>
                <a:gd name="T28" fmla="*/ 2147483647 w 2032"/>
                <a:gd name="T29" fmla="*/ 2147483647 h 1049"/>
                <a:gd name="T30" fmla="*/ 2147483647 w 2032"/>
                <a:gd name="T31" fmla="*/ 2147483647 h 104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032"/>
                <a:gd name="T49" fmla="*/ 0 h 1049"/>
                <a:gd name="T50" fmla="*/ 2032 w 2032"/>
                <a:gd name="T51" fmla="*/ 1049 h 1049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032" h="1049">
                  <a:moveTo>
                    <a:pt x="1044" y="26"/>
                  </a:moveTo>
                  <a:cubicBezTo>
                    <a:pt x="959" y="45"/>
                    <a:pt x="924" y="118"/>
                    <a:pt x="847" y="125"/>
                  </a:cubicBezTo>
                  <a:cubicBezTo>
                    <a:pt x="770" y="132"/>
                    <a:pt x="697" y="61"/>
                    <a:pt x="580" y="68"/>
                  </a:cubicBezTo>
                  <a:cubicBezTo>
                    <a:pt x="463" y="75"/>
                    <a:pt x="232" y="119"/>
                    <a:pt x="143" y="170"/>
                  </a:cubicBezTo>
                  <a:cubicBezTo>
                    <a:pt x="54" y="221"/>
                    <a:pt x="65" y="289"/>
                    <a:pt x="48" y="374"/>
                  </a:cubicBezTo>
                  <a:cubicBezTo>
                    <a:pt x="31" y="459"/>
                    <a:pt x="0" y="618"/>
                    <a:pt x="41" y="680"/>
                  </a:cubicBezTo>
                  <a:cubicBezTo>
                    <a:pt x="82" y="742"/>
                    <a:pt x="191" y="709"/>
                    <a:pt x="294" y="744"/>
                  </a:cubicBezTo>
                  <a:cubicBezTo>
                    <a:pt x="397" y="779"/>
                    <a:pt x="527" y="849"/>
                    <a:pt x="660" y="893"/>
                  </a:cubicBezTo>
                  <a:cubicBezTo>
                    <a:pt x="793" y="938"/>
                    <a:pt x="944" y="991"/>
                    <a:pt x="1088" y="1014"/>
                  </a:cubicBezTo>
                  <a:cubicBezTo>
                    <a:pt x="1232" y="1036"/>
                    <a:pt x="1401" y="1049"/>
                    <a:pt x="1525" y="1031"/>
                  </a:cubicBezTo>
                  <a:cubicBezTo>
                    <a:pt x="1649" y="1012"/>
                    <a:pt x="1749" y="960"/>
                    <a:pt x="1831" y="907"/>
                  </a:cubicBezTo>
                  <a:cubicBezTo>
                    <a:pt x="1913" y="855"/>
                    <a:pt x="1998" y="824"/>
                    <a:pt x="2015" y="714"/>
                  </a:cubicBezTo>
                  <a:cubicBezTo>
                    <a:pt x="2032" y="604"/>
                    <a:pt x="1990" y="350"/>
                    <a:pt x="1931" y="251"/>
                  </a:cubicBezTo>
                  <a:cubicBezTo>
                    <a:pt x="1872" y="151"/>
                    <a:pt x="1754" y="153"/>
                    <a:pt x="1658" y="114"/>
                  </a:cubicBezTo>
                  <a:cubicBezTo>
                    <a:pt x="1562" y="76"/>
                    <a:pt x="1457" y="30"/>
                    <a:pt x="1355" y="15"/>
                  </a:cubicBezTo>
                  <a:cubicBezTo>
                    <a:pt x="1253" y="0"/>
                    <a:pt x="1129" y="8"/>
                    <a:pt x="1044" y="26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54" name="Line 670"/>
            <p:cNvSpPr>
              <a:spLocks noChangeShapeType="1"/>
            </p:cNvSpPr>
            <p:nvPr/>
          </p:nvSpPr>
          <p:spPr bwMode="auto">
            <a:xfrm rot="-5400000">
              <a:off x="7845425" y="5162551"/>
              <a:ext cx="523875" cy="13970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5855" name="Line 671"/>
            <p:cNvSpPr>
              <a:spLocks noChangeShapeType="1"/>
            </p:cNvSpPr>
            <p:nvPr/>
          </p:nvSpPr>
          <p:spPr bwMode="auto">
            <a:xfrm rot="5400000" flipV="1">
              <a:off x="7991475" y="5443538"/>
              <a:ext cx="3175" cy="85725"/>
            </a:xfrm>
            <a:prstGeom prst="line">
              <a:avLst/>
            </a:prstGeom>
            <a:noFill/>
            <a:ln w="12700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5856" name="Line 672"/>
            <p:cNvSpPr>
              <a:spLocks noChangeShapeType="1"/>
            </p:cNvSpPr>
            <p:nvPr/>
          </p:nvSpPr>
          <p:spPr bwMode="auto">
            <a:xfrm rot="-5400000">
              <a:off x="8177213" y="5116513"/>
              <a:ext cx="0" cy="11430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5857" name="Line 674"/>
            <p:cNvSpPr>
              <a:spLocks noChangeShapeType="1"/>
            </p:cNvSpPr>
            <p:nvPr/>
          </p:nvSpPr>
          <p:spPr bwMode="auto">
            <a:xfrm>
              <a:off x="6100763" y="4776788"/>
              <a:ext cx="217487" cy="100012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58" name="Line 675"/>
            <p:cNvSpPr>
              <a:spLocks noChangeShapeType="1"/>
            </p:cNvSpPr>
            <p:nvPr/>
          </p:nvSpPr>
          <p:spPr bwMode="auto">
            <a:xfrm flipV="1">
              <a:off x="5842000" y="5038725"/>
              <a:ext cx="407988" cy="74613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59" name="Line 678"/>
            <p:cNvSpPr>
              <a:spLocks noChangeShapeType="1"/>
            </p:cNvSpPr>
            <p:nvPr/>
          </p:nvSpPr>
          <p:spPr bwMode="auto">
            <a:xfrm flipH="1">
              <a:off x="6267450" y="5102225"/>
              <a:ext cx="144463" cy="169863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60" name="Line 679"/>
            <p:cNvSpPr>
              <a:spLocks noChangeShapeType="1"/>
            </p:cNvSpPr>
            <p:nvPr/>
          </p:nvSpPr>
          <p:spPr bwMode="auto">
            <a:xfrm flipH="1" flipV="1">
              <a:off x="6586538" y="5110163"/>
              <a:ext cx="76200" cy="163512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61" name="Line 680"/>
            <p:cNvSpPr>
              <a:spLocks noChangeShapeType="1"/>
            </p:cNvSpPr>
            <p:nvPr/>
          </p:nvSpPr>
          <p:spPr bwMode="auto">
            <a:xfrm>
              <a:off x="6743700" y="5056188"/>
              <a:ext cx="503238" cy="269875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62" name="Line 682"/>
            <p:cNvSpPr>
              <a:spLocks noChangeShapeType="1"/>
            </p:cNvSpPr>
            <p:nvPr/>
          </p:nvSpPr>
          <p:spPr bwMode="auto">
            <a:xfrm>
              <a:off x="6284913" y="3551238"/>
              <a:ext cx="0" cy="10636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63" name="Line 683"/>
            <p:cNvSpPr>
              <a:spLocks noChangeShapeType="1"/>
            </p:cNvSpPr>
            <p:nvPr/>
          </p:nvSpPr>
          <p:spPr bwMode="auto">
            <a:xfrm flipV="1">
              <a:off x="5891213" y="3736975"/>
              <a:ext cx="168275" cy="3175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pic>
          <p:nvPicPr>
            <p:cNvPr id="35864" name="Picture 684" descr="access_point_stylized_small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640388" y="3548063"/>
              <a:ext cx="369887" cy="3063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5865" name="Line 685"/>
            <p:cNvSpPr>
              <a:spLocks noChangeShapeType="1"/>
            </p:cNvSpPr>
            <p:nvPr/>
          </p:nvSpPr>
          <p:spPr bwMode="auto">
            <a:xfrm rot="5400000" flipV="1">
              <a:off x="7994650" y="5440363"/>
              <a:ext cx="3175" cy="85725"/>
            </a:xfrm>
            <a:prstGeom prst="line">
              <a:avLst/>
            </a:prstGeom>
            <a:noFill/>
            <a:ln w="12700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5866" name="Line 686"/>
            <p:cNvSpPr>
              <a:spLocks noChangeShapeType="1"/>
            </p:cNvSpPr>
            <p:nvPr/>
          </p:nvSpPr>
          <p:spPr bwMode="auto">
            <a:xfrm flipV="1">
              <a:off x="5894388" y="3733800"/>
              <a:ext cx="168275" cy="3175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pic>
          <p:nvPicPr>
            <p:cNvPr id="35867" name="Picture 708" descr="access_point_stylized_small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641975" y="3546475"/>
              <a:ext cx="369888" cy="306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5868" name="Line 711"/>
            <p:cNvSpPr>
              <a:spLocks noChangeShapeType="1"/>
            </p:cNvSpPr>
            <p:nvPr/>
          </p:nvSpPr>
          <p:spPr bwMode="auto">
            <a:xfrm>
              <a:off x="7396163" y="3816350"/>
              <a:ext cx="163512" cy="12065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69" name="Line 712"/>
            <p:cNvSpPr>
              <a:spLocks noChangeShapeType="1"/>
            </p:cNvSpPr>
            <p:nvPr/>
          </p:nvSpPr>
          <p:spPr bwMode="auto">
            <a:xfrm>
              <a:off x="7493000" y="3736975"/>
              <a:ext cx="279400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70" name="Line 713"/>
            <p:cNvSpPr>
              <a:spLocks noChangeShapeType="1"/>
            </p:cNvSpPr>
            <p:nvPr/>
          </p:nvSpPr>
          <p:spPr bwMode="auto">
            <a:xfrm flipV="1">
              <a:off x="7729538" y="3822700"/>
              <a:ext cx="134937" cy="104775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71" name="Line 714"/>
            <p:cNvSpPr>
              <a:spLocks noChangeShapeType="1"/>
            </p:cNvSpPr>
            <p:nvPr/>
          </p:nvSpPr>
          <p:spPr bwMode="auto">
            <a:xfrm>
              <a:off x="6723063" y="2590800"/>
              <a:ext cx="509587" cy="317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72" name="Line 715"/>
            <p:cNvSpPr>
              <a:spLocks noChangeShapeType="1"/>
            </p:cNvSpPr>
            <p:nvPr/>
          </p:nvSpPr>
          <p:spPr bwMode="auto">
            <a:xfrm>
              <a:off x="7358063" y="4700588"/>
              <a:ext cx="390525" cy="18415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73" name="Line 716"/>
            <p:cNvSpPr>
              <a:spLocks noChangeShapeType="1"/>
            </p:cNvSpPr>
            <p:nvPr/>
          </p:nvSpPr>
          <p:spPr bwMode="auto">
            <a:xfrm flipV="1">
              <a:off x="6737350" y="4687888"/>
              <a:ext cx="322263" cy="198437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74" name="Line 717"/>
            <p:cNvSpPr>
              <a:spLocks noChangeShapeType="1"/>
            </p:cNvSpPr>
            <p:nvPr/>
          </p:nvSpPr>
          <p:spPr bwMode="auto">
            <a:xfrm flipV="1">
              <a:off x="6780213" y="4979988"/>
              <a:ext cx="971550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75" name="Line 718"/>
            <p:cNvSpPr>
              <a:spLocks noChangeShapeType="1"/>
            </p:cNvSpPr>
            <p:nvPr/>
          </p:nvSpPr>
          <p:spPr bwMode="auto">
            <a:xfrm flipV="1">
              <a:off x="7577138" y="2495550"/>
              <a:ext cx="123825" cy="87313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76" name="Line 719"/>
            <p:cNvSpPr>
              <a:spLocks noChangeShapeType="1"/>
            </p:cNvSpPr>
            <p:nvPr/>
          </p:nvSpPr>
          <p:spPr bwMode="auto">
            <a:xfrm>
              <a:off x="7405688" y="2668588"/>
              <a:ext cx="0" cy="82550"/>
            </a:xfrm>
            <a:prstGeom prst="line">
              <a:avLst/>
            </a:prstGeom>
            <a:noFill/>
            <a:ln w="9525">
              <a:solidFill>
                <a:srgbClr val="96969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77" name="Line 720"/>
            <p:cNvSpPr>
              <a:spLocks noChangeShapeType="1"/>
            </p:cNvSpPr>
            <p:nvPr/>
          </p:nvSpPr>
          <p:spPr bwMode="auto">
            <a:xfrm flipV="1">
              <a:off x="7577138" y="2565400"/>
              <a:ext cx="263525" cy="288925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78" name="Line 721"/>
            <p:cNvSpPr>
              <a:spLocks noChangeShapeType="1"/>
            </p:cNvSpPr>
            <p:nvPr/>
          </p:nvSpPr>
          <p:spPr bwMode="auto">
            <a:xfrm>
              <a:off x="7942263" y="2563813"/>
              <a:ext cx="0" cy="19685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79" name="Line 722"/>
            <p:cNvSpPr>
              <a:spLocks noChangeShapeType="1"/>
            </p:cNvSpPr>
            <p:nvPr/>
          </p:nvSpPr>
          <p:spPr bwMode="auto">
            <a:xfrm>
              <a:off x="7596188" y="2870200"/>
              <a:ext cx="188912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80" name="Line 723"/>
            <p:cNvSpPr>
              <a:spLocks noChangeShapeType="1"/>
            </p:cNvSpPr>
            <p:nvPr/>
          </p:nvSpPr>
          <p:spPr bwMode="auto">
            <a:xfrm>
              <a:off x="8150225" y="2860675"/>
              <a:ext cx="177800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81" name="Line 724"/>
            <p:cNvSpPr>
              <a:spLocks noChangeShapeType="1"/>
            </p:cNvSpPr>
            <p:nvPr/>
          </p:nvSpPr>
          <p:spPr bwMode="auto">
            <a:xfrm flipH="1">
              <a:off x="7296150" y="2936875"/>
              <a:ext cx="98425" cy="704850"/>
            </a:xfrm>
            <a:prstGeom prst="line">
              <a:avLst/>
            </a:prstGeom>
            <a:noFill/>
            <a:ln w="9525">
              <a:solidFill>
                <a:srgbClr val="96969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82" name="Line 725"/>
            <p:cNvSpPr>
              <a:spLocks noChangeShapeType="1"/>
            </p:cNvSpPr>
            <p:nvPr/>
          </p:nvSpPr>
          <p:spPr bwMode="auto">
            <a:xfrm flipH="1">
              <a:off x="7888288" y="2936875"/>
              <a:ext cx="111125" cy="727075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83" name="Line 726"/>
            <p:cNvSpPr>
              <a:spLocks noChangeShapeType="1"/>
            </p:cNvSpPr>
            <p:nvPr/>
          </p:nvSpPr>
          <p:spPr bwMode="auto">
            <a:xfrm flipV="1">
              <a:off x="7272338" y="4078288"/>
              <a:ext cx="227012" cy="436562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84" name="Line 727"/>
            <p:cNvSpPr>
              <a:spLocks noChangeShapeType="1"/>
            </p:cNvSpPr>
            <p:nvPr/>
          </p:nvSpPr>
          <p:spPr bwMode="auto">
            <a:xfrm>
              <a:off x="8345488" y="2859088"/>
              <a:ext cx="177800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85" name="Line 728"/>
            <p:cNvSpPr>
              <a:spLocks noChangeShapeType="1"/>
            </p:cNvSpPr>
            <p:nvPr/>
          </p:nvSpPr>
          <p:spPr bwMode="auto">
            <a:xfrm>
              <a:off x="6289675" y="2406650"/>
              <a:ext cx="152400" cy="9525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86" name="Oval 407"/>
            <p:cNvSpPr>
              <a:spLocks noChangeArrowheads="1"/>
            </p:cNvSpPr>
            <p:nvPr/>
          </p:nvSpPr>
          <p:spPr bwMode="auto">
            <a:xfrm>
              <a:off x="6354763" y="2565400"/>
              <a:ext cx="387350" cy="95250"/>
            </a:xfrm>
            <a:prstGeom prst="ellipse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rgbClr val="EAEAEA"/>
                </a:gs>
              </a:gsLst>
              <a:lin ang="0" scaled="1"/>
            </a:gradFill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>
                <a:latin typeface="Times New Roman" pitchFamily="18" charset="0"/>
              </a:endParaRPr>
            </a:p>
          </p:txBody>
        </p:sp>
        <p:sp>
          <p:nvSpPr>
            <p:cNvPr id="35887" name="Rectangle 410"/>
            <p:cNvSpPr>
              <a:spLocks noChangeArrowheads="1"/>
            </p:cNvSpPr>
            <p:nvPr/>
          </p:nvSpPr>
          <p:spPr bwMode="auto">
            <a:xfrm>
              <a:off x="6354763" y="2555875"/>
              <a:ext cx="388937" cy="58738"/>
            </a:xfrm>
            <a:prstGeom prst="rect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/>
              <a:endParaRPr lang="en-US" altLang="en-US">
                <a:latin typeface="Times New Roman" pitchFamily="18" charset="0"/>
              </a:endParaRPr>
            </a:p>
          </p:txBody>
        </p:sp>
        <p:sp>
          <p:nvSpPr>
            <p:cNvPr id="35888" name="Oval 411"/>
            <p:cNvSpPr>
              <a:spLocks noChangeArrowheads="1"/>
            </p:cNvSpPr>
            <p:nvPr/>
          </p:nvSpPr>
          <p:spPr bwMode="auto">
            <a:xfrm>
              <a:off x="6353175" y="2490788"/>
              <a:ext cx="387350" cy="111125"/>
            </a:xfrm>
            <a:prstGeom prst="ellipse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rgbClr val="EAEAEA"/>
                </a:gs>
              </a:gsLst>
              <a:lin ang="0" scaled="1"/>
            </a:gradFill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>
                <a:latin typeface="Times New Roman" pitchFamily="18" charset="0"/>
              </a:endParaRPr>
            </a:p>
          </p:txBody>
        </p:sp>
        <p:grpSp>
          <p:nvGrpSpPr>
            <p:cNvPr id="35889" name="Group 732"/>
            <p:cNvGrpSpPr>
              <a:grpSpLocks/>
            </p:cNvGrpSpPr>
            <p:nvPr/>
          </p:nvGrpSpPr>
          <p:grpSpPr bwMode="auto">
            <a:xfrm>
              <a:off x="6430963" y="2519363"/>
              <a:ext cx="219075" cy="52387"/>
              <a:chOff x="2468" y="1332"/>
              <a:chExt cx="310" cy="60"/>
            </a:xfrm>
          </p:grpSpPr>
          <p:sp>
            <p:nvSpPr>
              <p:cNvPr id="36457" name="Freeform 733"/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12700" cmpd="sng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458" name="Freeform 734"/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12700" cmpd="sng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35890" name="Line 735"/>
            <p:cNvSpPr>
              <a:spLocks noChangeShapeType="1"/>
            </p:cNvSpPr>
            <p:nvPr/>
          </p:nvSpPr>
          <p:spPr bwMode="auto">
            <a:xfrm>
              <a:off x="6354763" y="2543175"/>
              <a:ext cx="0" cy="7461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91" name="Line 736"/>
            <p:cNvSpPr>
              <a:spLocks noChangeShapeType="1"/>
            </p:cNvSpPr>
            <p:nvPr/>
          </p:nvSpPr>
          <p:spPr bwMode="auto">
            <a:xfrm>
              <a:off x="6740525" y="2546350"/>
              <a:ext cx="0" cy="73025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35892" name="Group 737"/>
            <p:cNvGrpSpPr>
              <a:grpSpLocks/>
            </p:cNvGrpSpPr>
            <p:nvPr/>
          </p:nvGrpSpPr>
          <p:grpSpPr bwMode="auto">
            <a:xfrm>
              <a:off x="7202488" y="2493963"/>
              <a:ext cx="390525" cy="174625"/>
              <a:chOff x="4334" y="1470"/>
              <a:chExt cx="246" cy="107"/>
            </a:xfrm>
          </p:grpSpPr>
          <p:sp>
            <p:nvSpPr>
              <p:cNvPr id="36449" name="Oval 407"/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36450" name="Rectangle 410"/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 algn="ctr"/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36451" name="Oval 411"/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grpSp>
            <p:nvGrpSpPr>
              <p:cNvPr id="36452" name="Group 741"/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36455" name="Freeform 742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456" name="Freeform 743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36453" name="Line 744"/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454" name="Line 745"/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6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5893" name="Group 746"/>
            <p:cNvGrpSpPr>
              <a:grpSpLocks/>
            </p:cNvGrpSpPr>
            <p:nvPr/>
          </p:nvGrpSpPr>
          <p:grpSpPr bwMode="auto">
            <a:xfrm>
              <a:off x="7213600" y="2757488"/>
              <a:ext cx="390525" cy="174625"/>
              <a:chOff x="4334" y="1470"/>
              <a:chExt cx="246" cy="107"/>
            </a:xfrm>
          </p:grpSpPr>
          <p:sp>
            <p:nvSpPr>
              <p:cNvPr id="36441" name="Oval 407"/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36442" name="Rectangle 410"/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 algn="ctr"/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36443" name="Oval 411"/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grpSp>
            <p:nvGrpSpPr>
              <p:cNvPr id="36444" name="Group 750"/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36447" name="Freeform 751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448" name="Freeform 752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36445" name="Line 753"/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446" name="Line 754"/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6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5894" name="Group 764"/>
            <p:cNvGrpSpPr>
              <a:grpSpLocks/>
            </p:cNvGrpSpPr>
            <p:nvPr/>
          </p:nvGrpSpPr>
          <p:grpSpPr bwMode="auto">
            <a:xfrm>
              <a:off x="7689850" y="2393950"/>
              <a:ext cx="390525" cy="174625"/>
              <a:chOff x="4334" y="1470"/>
              <a:chExt cx="246" cy="107"/>
            </a:xfrm>
          </p:grpSpPr>
          <p:sp>
            <p:nvSpPr>
              <p:cNvPr id="36433" name="Oval 407"/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36434" name="Rectangle 410"/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 algn="ctr"/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36435" name="Oval 411"/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grpSp>
            <p:nvGrpSpPr>
              <p:cNvPr id="36436" name="Group 768"/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36439" name="Freeform 769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440" name="Freeform 770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36437" name="Line 771"/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438" name="Line 772"/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6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35895" name="Line 782"/>
            <p:cNvSpPr>
              <a:spLocks noChangeShapeType="1"/>
            </p:cNvSpPr>
            <p:nvPr/>
          </p:nvSpPr>
          <p:spPr bwMode="auto">
            <a:xfrm>
              <a:off x="6427788" y="3743325"/>
              <a:ext cx="67945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35896" name="Group 801"/>
            <p:cNvGrpSpPr>
              <a:grpSpLocks/>
            </p:cNvGrpSpPr>
            <p:nvPr/>
          </p:nvGrpSpPr>
          <p:grpSpPr bwMode="auto">
            <a:xfrm>
              <a:off x="7591425" y="4806950"/>
              <a:ext cx="622300" cy="244475"/>
              <a:chOff x="4334" y="1470"/>
              <a:chExt cx="246" cy="107"/>
            </a:xfrm>
          </p:grpSpPr>
          <p:sp>
            <p:nvSpPr>
              <p:cNvPr id="36425" name="Oval 407"/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36426" name="Rectangle 410"/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 algn="ctr"/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36427" name="Oval 411"/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grpSp>
            <p:nvGrpSpPr>
              <p:cNvPr id="36428" name="Group 805"/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36431" name="Freeform 806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432" name="Freeform 807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36429" name="Line 808"/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430" name="Line 809"/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5897" name="Group 810"/>
            <p:cNvGrpSpPr>
              <a:grpSpLocks/>
            </p:cNvGrpSpPr>
            <p:nvPr/>
          </p:nvGrpSpPr>
          <p:grpSpPr bwMode="auto">
            <a:xfrm>
              <a:off x="6965950" y="4508500"/>
              <a:ext cx="622300" cy="244475"/>
              <a:chOff x="4334" y="1470"/>
              <a:chExt cx="246" cy="107"/>
            </a:xfrm>
          </p:grpSpPr>
          <p:sp>
            <p:nvSpPr>
              <p:cNvPr id="36417" name="Oval 407"/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36418" name="Rectangle 410"/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 algn="ctr"/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36419" name="Oval 411"/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grpSp>
            <p:nvGrpSpPr>
              <p:cNvPr id="36420" name="Group 814"/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36423" name="Freeform 815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424" name="Freeform 816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36421" name="Line 817"/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422" name="Line 818"/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5898" name="Group 819"/>
            <p:cNvGrpSpPr>
              <a:grpSpLocks/>
            </p:cNvGrpSpPr>
            <p:nvPr/>
          </p:nvGrpSpPr>
          <p:grpSpPr bwMode="auto">
            <a:xfrm>
              <a:off x="6242050" y="4851400"/>
              <a:ext cx="622300" cy="244475"/>
              <a:chOff x="4334" y="1470"/>
              <a:chExt cx="246" cy="107"/>
            </a:xfrm>
          </p:grpSpPr>
          <p:sp>
            <p:nvSpPr>
              <p:cNvPr id="36409" name="Oval 407"/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36410" name="Rectangle 410"/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 algn="ctr"/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36411" name="Oval 411"/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grpSp>
            <p:nvGrpSpPr>
              <p:cNvPr id="36412" name="Group 823"/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36415" name="Freeform 824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416" name="Freeform 825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36413" name="Line 826"/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414" name="Line 827"/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5899" name="Group 828"/>
            <p:cNvGrpSpPr>
              <a:grpSpLocks/>
            </p:cNvGrpSpPr>
            <p:nvPr/>
          </p:nvGrpSpPr>
          <p:grpSpPr bwMode="auto">
            <a:xfrm>
              <a:off x="6051550" y="3644900"/>
              <a:ext cx="390525" cy="171450"/>
              <a:chOff x="4334" y="1470"/>
              <a:chExt cx="246" cy="107"/>
            </a:xfrm>
          </p:grpSpPr>
          <p:sp>
            <p:nvSpPr>
              <p:cNvPr id="36401" name="Oval 407"/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36402" name="Rectangle 410"/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 algn="ctr"/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36403" name="Oval 411"/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grpSp>
            <p:nvGrpSpPr>
              <p:cNvPr id="36404" name="Group 832"/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36407" name="Freeform 833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408" name="Freeform 834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36405" name="Line 835"/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50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406" name="Line 836"/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9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5900" name="Group 846"/>
            <p:cNvGrpSpPr>
              <a:grpSpLocks/>
            </p:cNvGrpSpPr>
            <p:nvPr/>
          </p:nvGrpSpPr>
          <p:grpSpPr bwMode="auto">
            <a:xfrm>
              <a:off x="6138863" y="1989138"/>
              <a:ext cx="282575" cy="477837"/>
              <a:chOff x="3748" y="1253"/>
              <a:chExt cx="178" cy="301"/>
            </a:xfrm>
          </p:grpSpPr>
          <p:sp>
            <p:nvSpPr>
              <p:cNvPr id="36385" name="Line 270"/>
              <p:cNvSpPr>
                <a:spLocks noChangeShapeType="1"/>
              </p:cNvSpPr>
              <p:nvPr/>
            </p:nvSpPr>
            <p:spPr bwMode="auto">
              <a:xfrm flipH="1">
                <a:off x="3748" y="1276"/>
                <a:ext cx="89" cy="25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36386" name="Line 271"/>
              <p:cNvSpPr>
                <a:spLocks noChangeShapeType="1"/>
              </p:cNvSpPr>
              <p:nvPr/>
            </p:nvSpPr>
            <p:spPr bwMode="auto">
              <a:xfrm>
                <a:off x="3837" y="1276"/>
                <a:ext cx="89" cy="25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36387" name="Line 272"/>
              <p:cNvSpPr>
                <a:spLocks noChangeShapeType="1"/>
              </p:cNvSpPr>
              <p:nvPr/>
            </p:nvSpPr>
            <p:spPr bwMode="auto">
              <a:xfrm>
                <a:off x="3748" y="1527"/>
                <a:ext cx="89" cy="27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36388" name="Line 273"/>
              <p:cNvSpPr>
                <a:spLocks noChangeShapeType="1"/>
              </p:cNvSpPr>
              <p:nvPr/>
            </p:nvSpPr>
            <p:spPr bwMode="auto">
              <a:xfrm flipH="1">
                <a:off x="3837" y="1527"/>
                <a:ext cx="89" cy="27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36389" name="Line 274"/>
              <p:cNvSpPr>
                <a:spLocks noChangeShapeType="1"/>
              </p:cNvSpPr>
              <p:nvPr/>
            </p:nvSpPr>
            <p:spPr bwMode="auto">
              <a:xfrm>
                <a:off x="3837" y="1282"/>
                <a:ext cx="0" cy="2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36390" name="Line 275"/>
              <p:cNvSpPr>
                <a:spLocks noChangeShapeType="1"/>
              </p:cNvSpPr>
              <p:nvPr/>
            </p:nvSpPr>
            <p:spPr bwMode="auto">
              <a:xfrm flipV="1">
                <a:off x="3748" y="1501"/>
                <a:ext cx="89" cy="27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36391" name="Line 276"/>
              <p:cNvSpPr>
                <a:spLocks noChangeShapeType="1"/>
              </p:cNvSpPr>
              <p:nvPr/>
            </p:nvSpPr>
            <p:spPr bwMode="auto">
              <a:xfrm flipH="1" flipV="1">
                <a:off x="3837" y="1501"/>
                <a:ext cx="89" cy="2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36392" name="Line 277"/>
              <p:cNvSpPr>
                <a:spLocks noChangeShapeType="1"/>
              </p:cNvSpPr>
              <p:nvPr/>
            </p:nvSpPr>
            <p:spPr bwMode="auto">
              <a:xfrm>
                <a:off x="3786" y="1418"/>
                <a:ext cx="51" cy="2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36393" name="Line 278"/>
              <p:cNvSpPr>
                <a:spLocks noChangeShapeType="1"/>
              </p:cNvSpPr>
              <p:nvPr/>
            </p:nvSpPr>
            <p:spPr bwMode="auto">
              <a:xfrm flipV="1">
                <a:off x="3837" y="1418"/>
                <a:ext cx="54" cy="2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36394" name="Line 279"/>
              <p:cNvSpPr>
                <a:spLocks noChangeShapeType="1"/>
              </p:cNvSpPr>
              <p:nvPr/>
            </p:nvSpPr>
            <p:spPr bwMode="auto">
              <a:xfrm>
                <a:off x="3768" y="1455"/>
                <a:ext cx="66" cy="28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36395" name="Line 280"/>
              <p:cNvSpPr>
                <a:spLocks noChangeShapeType="1"/>
              </p:cNvSpPr>
              <p:nvPr/>
            </p:nvSpPr>
            <p:spPr bwMode="auto">
              <a:xfrm flipV="1">
                <a:off x="3837" y="1461"/>
                <a:ext cx="66" cy="24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36396" name="Line 281"/>
              <p:cNvSpPr>
                <a:spLocks noChangeShapeType="1"/>
              </p:cNvSpPr>
              <p:nvPr/>
            </p:nvSpPr>
            <p:spPr bwMode="auto">
              <a:xfrm flipV="1">
                <a:off x="3837" y="1381"/>
                <a:ext cx="34" cy="1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36397" name="Line 282"/>
              <p:cNvSpPr>
                <a:spLocks noChangeShapeType="1"/>
              </p:cNvSpPr>
              <p:nvPr/>
            </p:nvSpPr>
            <p:spPr bwMode="auto">
              <a:xfrm flipV="1">
                <a:off x="3837" y="1329"/>
                <a:ext cx="21" cy="7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36398" name="Line 283"/>
              <p:cNvSpPr>
                <a:spLocks noChangeShapeType="1"/>
              </p:cNvSpPr>
              <p:nvPr/>
            </p:nvSpPr>
            <p:spPr bwMode="auto">
              <a:xfrm>
                <a:off x="3798" y="1377"/>
                <a:ext cx="42" cy="14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36399" name="Line 284"/>
              <p:cNvSpPr>
                <a:spLocks noChangeShapeType="1"/>
              </p:cNvSpPr>
              <p:nvPr/>
            </p:nvSpPr>
            <p:spPr bwMode="auto">
              <a:xfrm>
                <a:off x="3817" y="1327"/>
                <a:ext cx="24" cy="1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36400" name="Oval 862"/>
              <p:cNvSpPr>
                <a:spLocks noChangeArrowheads="1"/>
              </p:cNvSpPr>
              <p:nvPr/>
            </p:nvSpPr>
            <p:spPr bwMode="auto">
              <a:xfrm>
                <a:off x="3821" y="1253"/>
                <a:ext cx="30" cy="29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pic>
          <p:nvPicPr>
            <p:cNvPr id="35901" name="Picture 915" descr="access_point_stylized_small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159625" y="5056188"/>
              <a:ext cx="433388" cy="3635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5902" name="Line 918"/>
            <p:cNvSpPr>
              <a:spLocks noChangeShapeType="1"/>
            </p:cNvSpPr>
            <p:nvPr/>
          </p:nvSpPr>
          <p:spPr bwMode="auto">
            <a:xfrm rot="5400000" flipV="1">
              <a:off x="7991475" y="5440363"/>
              <a:ext cx="3175" cy="85725"/>
            </a:xfrm>
            <a:prstGeom prst="line">
              <a:avLst/>
            </a:prstGeom>
            <a:noFill/>
            <a:ln w="12700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grpSp>
          <p:nvGrpSpPr>
            <p:cNvPr id="35903" name="Group 919"/>
            <p:cNvGrpSpPr>
              <a:grpSpLocks/>
            </p:cNvGrpSpPr>
            <p:nvPr/>
          </p:nvGrpSpPr>
          <p:grpSpPr bwMode="auto">
            <a:xfrm flipH="1">
              <a:off x="5775325" y="4533900"/>
              <a:ext cx="414338" cy="373063"/>
              <a:chOff x="2839" y="3501"/>
              <a:chExt cx="755" cy="803"/>
            </a:xfrm>
          </p:grpSpPr>
          <p:pic>
            <p:nvPicPr>
              <p:cNvPr id="36383" name="Picture 920" descr="desktop_computer_stylized_medium"/>
              <p:cNvPicPr>
                <a:picLocks noChangeAspect="1" noChangeArrowheads="1"/>
              </p:cNvPicPr>
              <p:nvPr/>
            </p:nvPicPr>
            <p:blipFill>
              <a:blip r:embed="rId5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36384" name="Freeform 921"/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grpSp>
          <p:nvGrpSpPr>
            <p:cNvPr id="35904" name="Group 922"/>
            <p:cNvGrpSpPr>
              <a:grpSpLocks/>
            </p:cNvGrpSpPr>
            <p:nvPr/>
          </p:nvGrpSpPr>
          <p:grpSpPr bwMode="auto">
            <a:xfrm flipH="1">
              <a:off x="5457825" y="4954588"/>
              <a:ext cx="482600" cy="406400"/>
              <a:chOff x="2839" y="3501"/>
              <a:chExt cx="755" cy="803"/>
            </a:xfrm>
          </p:grpSpPr>
          <p:pic>
            <p:nvPicPr>
              <p:cNvPr id="36381" name="Picture 923" descr="desktop_computer_stylized_medium"/>
              <p:cNvPicPr>
                <a:picLocks noChangeAspect="1" noChangeArrowheads="1"/>
              </p:cNvPicPr>
              <p:nvPr/>
            </p:nvPicPr>
            <p:blipFill>
              <a:blip r:embed="rId6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36382" name="Freeform 924"/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grpSp>
          <p:nvGrpSpPr>
            <p:cNvPr id="35905" name="Group 925"/>
            <p:cNvGrpSpPr>
              <a:grpSpLocks/>
            </p:cNvGrpSpPr>
            <p:nvPr/>
          </p:nvGrpSpPr>
          <p:grpSpPr bwMode="auto">
            <a:xfrm flipH="1">
              <a:off x="5935663" y="5256213"/>
              <a:ext cx="427037" cy="349250"/>
              <a:chOff x="2839" y="3501"/>
              <a:chExt cx="755" cy="803"/>
            </a:xfrm>
          </p:grpSpPr>
          <p:pic>
            <p:nvPicPr>
              <p:cNvPr id="36379" name="Picture 926" descr="desktop_computer_stylized_medium"/>
              <p:cNvPicPr>
                <a:picLocks noChangeAspect="1" noChangeArrowheads="1"/>
              </p:cNvPicPr>
              <p:nvPr/>
            </p:nvPicPr>
            <p:blipFill>
              <a:blip r:embed="rId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36380" name="Freeform 927"/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grpSp>
          <p:nvGrpSpPr>
            <p:cNvPr id="35906" name="Group 928"/>
            <p:cNvGrpSpPr>
              <a:grpSpLocks/>
            </p:cNvGrpSpPr>
            <p:nvPr/>
          </p:nvGrpSpPr>
          <p:grpSpPr bwMode="auto">
            <a:xfrm>
              <a:off x="6550025" y="5238750"/>
              <a:ext cx="427038" cy="350838"/>
              <a:chOff x="2839" y="3501"/>
              <a:chExt cx="755" cy="803"/>
            </a:xfrm>
          </p:grpSpPr>
          <p:pic>
            <p:nvPicPr>
              <p:cNvPr id="36377" name="Picture 929" descr="desktop_computer_stylized_medium"/>
              <p:cNvPicPr>
                <a:picLocks noChangeAspect="1" noChangeArrowheads="1"/>
              </p:cNvPicPr>
              <p:nvPr/>
            </p:nvPicPr>
            <p:blipFill>
              <a:blip r:embed="rId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36378" name="Freeform 930"/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pic>
          <p:nvPicPr>
            <p:cNvPr id="35907" name="Picture 933" descr="iphone_stylized_small"/>
            <p:cNvPicPr>
              <a:picLocks noChangeAspect="1" noChangeArrowheads="1"/>
            </p:cNvPicPr>
            <p:nvPr/>
          </p:nvPicPr>
          <p:blipFill>
            <a:blip r:embed="rId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773010" y="1604047"/>
              <a:ext cx="136841" cy="32794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5908" name="Picture 934" descr="antenna_radiation_stylized"/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618163" y="1558925"/>
              <a:ext cx="415925" cy="886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5909" name="Picture 936" descr="access_point_stylized_small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164388" y="5057775"/>
              <a:ext cx="412750" cy="366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35910" name="Group 938"/>
            <p:cNvGrpSpPr>
              <a:grpSpLocks/>
            </p:cNvGrpSpPr>
            <p:nvPr/>
          </p:nvGrpSpPr>
          <p:grpSpPr bwMode="auto">
            <a:xfrm>
              <a:off x="8240713" y="5002213"/>
              <a:ext cx="227012" cy="481012"/>
              <a:chOff x="4140" y="429"/>
              <a:chExt cx="1425" cy="2396"/>
            </a:xfrm>
          </p:grpSpPr>
          <p:sp>
            <p:nvSpPr>
              <p:cNvPr id="36345" name="Freeform 939"/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3 w 354"/>
                  <a:gd name="T1" fmla="*/ 0 h 2742"/>
                  <a:gd name="T2" fmla="*/ 15 w 354"/>
                  <a:gd name="T3" fmla="*/ 27 h 2742"/>
                  <a:gd name="T4" fmla="*/ 15 w 354"/>
                  <a:gd name="T5" fmla="*/ 205 h 2742"/>
                  <a:gd name="T6" fmla="*/ 0 w 354"/>
                  <a:gd name="T7" fmla="*/ 215 h 2742"/>
                  <a:gd name="T8" fmla="*/ 3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46" name="Rectangle 940"/>
              <p:cNvSpPr>
                <a:spLocks noChangeArrowheads="1"/>
              </p:cNvSpPr>
              <p:nvPr/>
            </p:nvSpPr>
            <p:spPr bwMode="auto">
              <a:xfrm>
                <a:off x="4210" y="429"/>
                <a:ext cx="1046" cy="2285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36347" name="Freeform 941"/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9 w 211"/>
                  <a:gd name="T3" fmla="*/ 18 h 2537"/>
                  <a:gd name="T4" fmla="*/ 2 w 211"/>
                  <a:gd name="T5" fmla="*/ 196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48" name="Freeform 942"/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1 h 226"/>
                  <a:gd name="T4" fmla="*/ 14 w 328"/>
                  <a:gd name="T5" fmla="*/ 19 h 226"/>
                  <a:gd name="T6" fmla="*/ 0 w 328"/>
                  <a:gd name="T7" fmla="*/ 8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49" name="Rectangle 943"/>
              <p:cNvSpPr>
                <a:spLocks noChangeArrowheads="1"/>
              </p:cNvSpPr>
              <p:nvPr/>
            </p:nvSpPr>
            <p:spPr bwMode="auto">
              <a:xfrm>
                <a:off x="4210" y="690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36350" name="Group 944"/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36375" name="AutoShape 945"/>
                <p:cNvSpPr>
                  <a:spLocks noChangeArrowheads="1"/>
                </p:cNvSpPr>
                <p:nvPr/>
              </p:nvSpPr>
              <p:spPr bwMode="auto">
                <a:xfrm>
                  <a:off x="613" y="2566"/>
                  <a:ext cx="721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36376" name="AutoShape 946"/>
                <p:cNvSpPr>
                  <a:spLocks noChangeArrowheads="1"/>
                </p:cNvSpPr>
                <p:nvPr/>
              </p:nvSpPr>
              <p:spPr bwMode="auto">
                <a:xfrm>
                  <a:off x="625" y="2581"/>
                  <a:ext cx="696" cy="11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36351" name="Rectangle 947"/>
              <p:cNvSpPr>
                <a:spLocks noChangeArrowheads="1"/>
              </p:cNvSpPr>
              <p:nvPr/>
            </p:nvSpPr>
            <p:spPr bwMode="auto">
              <a:xfrm>
                <a:off x="4220" y="1022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36352" name="Group 948"/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36373" name="AutoShape 949"/>
                <p:cNvSpPr>
                  <a:spLocks noChangeArrowheads="1"/>
                </p:cNvSpPr>
                <p:nvPr/>
              </p:nvSpPr>
              <p:spPr bwMode="auto">
                <a:xfrm>
                  <a:off x="615" y="2564"/>
                  <a:ext cx="721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36374" name="AutoShape 950"/>
                <p:cNvSpPr>
                  <a:spLocks noChangeArrowheads="1"/>
                </p:cNvSpPr>
                <p:nvPr/>
              </p:nvSpPr>
              <p:spPr bwMode="auto">
                <a:xfrm>
                  <a:off x="628" y="2581"/>
                  <a:ext cx="696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36353" name="Rectangle 951"/>
              <p:cNvSpPr>
                <a:spLocks noChangeArrowheads="1"/>
              </p:cNvSpPr>
              <p:nvPr/>
            </p:nvSpPr>
            <p:spPr bwMode="auto">
              <a:xfrm>
                <a:off x="4220" y="1354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36354" name="Rectangle 952"/>
              <p:cNvSpPr>
                <a:spLocks noChangeArrowheads="1"/>
              </p:cNvSpPr>
              <p:nvPr/>
            </p:nvSpPr>
            <p:spPr bwMode="auto">
              <a:xfrm>
                <a:off x="4230" y="1655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36355" name="Group 953"/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36371" name="AutoShape 954"/>
                <p:cNvSpPr>
                  <a:spLocks noChangeArrowheads="1"/>
                </p:cNvSpPr>
                <p:nvPr/>
              </p:nvSpPr>
              <p:spPr bwMode="auto">
                <a:xfrm>
                  <a:off x="618" y="2586"/>
                  <a:ext cx="720" cy="12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36372" name="AutoShape 955"/>
                <p:cNvSpPr>
                  <a:spLocks noChangeArrowheads="1"/>
                </p:cNvSpPr>
                <p:nvPr/>
              </p:nvSpPr>
              <p:spPr bwMode="auto">
                <a:xfrm>
                  <a:off x="630" y="2586"/>
                  <a:ext cx="695" cy="10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36356" name="Freeform 956"/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0 h 226"/>
                  <a:gd name="T4" fmla="*/ 14 w 328"/>
                  <a:gd name="T5" fmla="*/ 17 h 226"/>
                  <a:gd name="T6" fmla="*/ 0 w 328"/>
                  <a:gd name="T7" fmla="*/ 7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36357" name="Group 957"/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36369" name="AutoShape 958"/>
                <p:cNvSpPr>
                  <a:spLocks noChangeArrowheads="1"/>
                </p:cNvSpPr>
                <p:nvPr/>
              </p:nvSpPr>
              <p:spPr bwMode="auto">
                <a:xfrm>
                  <a:off x="613" y="2571"/>
                  <a:ext cx="732" cy="13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36370" name="AutoShape 959"/>
                <p:cNvSpPr>
                  <a:spLocks noChangeArrowheads="1"/>
                </p:cNvSpPr>
                <p:nvPr/>
              </p:nvSpPr>
              <p:spPr bwMode="auto">
                <a:xfrm>
                  <a:off x="625" y="2587"/>
                  <a:ext cx="720" cy="10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36358" name="Rectangle 960"/>
              <p:cNvSpPr>
                <a:spLocks noChangeArrowheads="1"/>
              </p:cNvSpPr>
              <p:nvPr/>
            </p:nvSpPr>
            <p:spPr bwMode="auto">
              <a:xfrm>
                <a:off x="5246" y="429"/>
                <a:ext cx="70" cy="2285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36359" name="Freeform 961"/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14 w 296"/>
                  <a:gd name="T3" fmla="*/ 10 h 256"/>
                  <a:gd name="T4" fmla="*/ 14 w 296"/>
                  <a:gd name="T5" fmla="*/ 19 h 256"/>
                  <a:gd name="T6" fmla="*/ 0 w 296"/>
                  <a:gd name="T7" fmla="*/ 7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60" name="Freeform 962"/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14 w 304"/>
                  <a:gd name="T3" fmla="*/ 13 h 288"/>
                  <a:gd name="T4" fmla="*/ 13 w 304"/>
                  <a:gd name="T5" fmla="*/ 23 h 288"/>
                  <a:gd name="T6" fmla="*/ 2 w 304"/>
                  <a:gd name="T7" fmla="*/ 10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61" name="Oval 963"/>
              <p:cNvSpPr>
                <a:spLocks noChangeArrowheads="1"/>
              </p:cNvSpPr>
              <p:nvPr/>
            </p:nvSpPr>
            <p:spPr bwMode="auto">
              <a:xfrm>
                <a:off x="5515" y="2611"/>
                <a:ext cx="50" cy="95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36362" name="Freeform 964"/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9 h 240"/>
                  <a:gd name="T2" fmla="*/ 2 w 306"/>
                  <a:gd name="T3" fmla="*/ 19 h 240"/>
                  <a:gd name="T4" fmla="*/ 14 w 306"/>
                  <a:gd name="T5" fmla="*/ 9 h 240"/>
                  <a:gd name="T6" fmla="*/ 14 w 306"/>
                  <a:gd name="T7" fmla="*/ 0 h 240"/>
                  <a:gd name="T8" fmla="*/ 0 w 306"/>
                  <a:gd name="T9" fmla="*/ 9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63" name="AutoShape 965"/>
              <p:cNvSpPr>
                <a:spLocks noChangeArrowheads="1"/>
              </p:cNvSpPr>
              <p:nvPr/>
            </p:nvSpPr>
            <p:spPr bwMode="auto">
              <a:xfrm>
                <a:off x="4140" y="2675"/>
                <a:ext cx="1196" cy="15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36364" name="AutoShape 966"/>
              <p:cNvSpPr>
                <a:spLocks noChangeArrowheads="1"/>
              </p:cNvSpPr>
              <p:nvPr/>
            </p:nvSpPr>
            <p:spPr bwMode="auto">
              <a:xfrm>
                <a:off x="4210" y="2714"/>
                <a:ext cx="1066" cy="7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36365" name="Oval 967"/>
              <p:cNvSpPr>
                <a:spLocks noChangeArrowheads="1"/>
              </p:cNvSpPr>
              <p:nvPr/>
            </p:nvSpPr>
            <p:spPr bwMode="auto">
              <a:xfrm>
                <a:off x="4309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36366" name="Oval 968"/>
              <p:cNvSpPr>
                <a:spLocks noChangeArrowheads="1"/>
              </p:cNvSpPr>
              <p:nvPr/>
            </p:nvSpPr>
            <p:spPr bwMode="auto">
              <a:xfrm>
                <a:off x="4489" y="2382"/>
                <a:ext cx="159" cy="142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 algn="ctr" eaLnBrk="1" hangingPunct="1"/>
                <a:endParaRPr lang="en-US" altLang="en-US" sz="1800">
                  <a:solidFill>
                    <a:srgbClr val="FF0000"/>
                  </a:solidFill>
                </a:endParaRPr>
              </a:p>
            </p:txBody>
          </p:sp>
          <p:sp>
            <p:nvSpPr>
              <p:cNvPr id="36367" name="Oval 969"/>
              <p:cNvSpPr>
                <a:spLocks noChangeArrowheads="1"/>
              </p:cNvSpPr>
              <p:nvPr/>
            </p:nvSpPr>
            <p:spPr bwMode="auto">
              <a:xfrm>
                <a:off x="4658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36368" name="Rectangle 970"/>
              <p:cNvSpPr>
                <a:spLocks noChangeArrowheads="1"/>
              </p:cNvSpPr>
              <p:nvPr/>
            </p:nvSpPr>
            <p:spPr bwMode="auto">
              <a:xfrm>
                <a:off x="5067" y="1837"/>
                <a:ext cx="80" cy="759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grpSp>
          <p:nvGrpSpPr>
            <p:cNvPr id="35911" name="Group 971"/>
            <p:cNvGrpSpPr>
              <a:grpSpLocks/>
            </p:cNvGrpSpPr>
            <p:nvPr/>
          </p:nvGrpSpPr>
          <p:grpSpPr bwMode="auto">
            <a:xfrm>
              <a:off x="7924800" y="5303838"/>
              <a:ext cx="227013" cy="481012"/>
              <a:chOff x="4140" y="429"/>
              <a:chExt cx="1425" cy="2396"/>
            </a:xfrm>
          </p:grpSpPr>
          <p:sp>
            <p:nvSpPr>
              <p:cNvPr id="36313" name="Freeform 972"/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3 w 354"/>
                  <a:gd name="T1" fmla="*/ 0 h 2742"/>
                  <a:gd name="T2" fmla="*/ 15 w 354"/>
                  <a:gd name="T3" fmla="*/ 27 h 2742"/>
                  <a:gd name="T4" fmla="*/ 15 w 354"/>
                  <a:gd name="T5" fmla="*/ 205 h 2742"/>
                  <a:gd name="T6" fmla="*/ 0 w 354"/>
                  <a:gd name="T7" fmla="*/ 215 h 2742"/>
                  <a:gd name="T8" fmla="*/ 3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14" name="Rectangle 973"/>
              <p:cNvSpPr>
                <a:spLocks noChangeArrowheads="1"/>
              </p:cNvSpPr>
              <p:nvPr/>
            </p:nvSpPr>
            <p:spPr bwMode="auto">
              <a:xfrm>
                <a:off x="4210" y="429"/>
                <a:ext cx="1046" cy="2285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36315" name="Freeform 974"/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9 w 211"/>
                  <a:gd name="T3" fmla="*/ 18 h 2537"/>
                  <a:gd name="T4" fmla="*/ 2 w 211"/>
                  <a:gd name="T5" fmla="*/ 196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16" name="Freeform 975"/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1 h 226"/>
                  <a:gd name="T4" fmla="*/ 14 w 328"/>
                  <a:gd name="T5" fmla="*/ 19 h 226"/>
                  <a:gd name="T6" fmla="*/ 0 w 328"/>
                  <a:gd name="T7" fmla="*/ 8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17" name="Rectangle 976"/>
              <p:cNvSpPr>
                <a:spLocks noChangeArrowheads="1"/>
              </p:cNvSpPr>
              <p:nvPr/>
            </p:nvSpPr>
            <p:spPr bwMode="auto">
              <a:xfrm>
                <a:off x="4210" y="690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36318" name="Group 977"/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36343" name="AutoShape 978"/>
                <p:cNvSpPr>
                  <a:spLocks noChangeArrowheads="1"/>
                </p:cNvSpPr>
                <p:nvPr/>
              </p:nvSpPr>
              <p:spPr bwMode="auto">
                <a:xfrm>
                  <a:off x="613" y="2566"/>
                  <a:ext cx="721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36344" name="AutoShape 979"/>
                <p:cNvSpPr>
                  <a:spLocks noChangeArrowheads="1"/>
                </p:cNvSpPr>
                <p:nvPr/>
              </p:nvSpPr>
              <p:spPr bwMode="auto">
                <a:xfrm>
                  <a:off x="625" y="2581"/>
                  <a:ext cx="696" cy="11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36319" name="Rectangle 980"/>
              <p:cNvSpPr>
                <a:spLocks noChangeArrowheads="1"/>
              </p:cNvSpPr>
              <p:nvPr/>
            </p:nvSpPr>
            <p:spPr bwMode="auto">
              <a:xfrm>
                <a:off x="4220" y="1022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36320" name="Group 981"/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36341" name="AutoShape 982"/>
                <p:cNvSpPr>
                  <a:spLocks noChangeArrowheads="1"/>
                </p:cNvSpPr>
                <p:nvPr/>
              </p:nvSpPr>
              <p:spPr bwMode="auto">
                <a:xfrm>
                  <a:off x="615" y="2564"/>
                  <a:ext cx="721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36342" name="AutoShape 983"/>
                <p:cNvSpPr>
                  <a:spLocks noChangeArrowheads="1"/>
                </p:cNvSpPr>
                <p:nvPr/>
              </p:nvSpPr>
              <p:spPr bwMode="auto">
                <a:xfrm>
                  <a:off x="628" y="2581"/>
                  <a:ext cx="696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36321" name="Rectangle 984"/>
              <p:cNvSpPr>
                <a:spLocks noChangeArrowheads="1"/>
              </p:cNvSpPr>
              <p:nvPr/>
            </p:nvSpPr>
            <p:spPr bwMode="auto">
              <a:xfrm>
                <a:off x="4220" y="1354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36322" name="Rectangle 985"/>
              <p:cNvSpPr>
                <a:spLocks noChangeArrowheads="1"/>
              </p:cNvSpPr>
              <p:nvPr/>
            </p:nvSpPr>
            <p:spPr bwMode="auto">
              <a:xfrm>
                <a:off x="4230" y="1655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36323" name="Group 986"/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36339" name="AutoShape 987"/>
                <p:cNvSpPr>
                  <a:spLocks noChangeArrowheads="1"/>
                </p:cNvSpPr>
                <p:nvPr/>
              </p:nvSpPr>
              <p:spPr bwMode="auto">
                <a:xfrm>
                  <a:off x="618" y="2586"/>
                  <a:ext cx="720" cy="12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36340" name="AutoShape 988"/>
                <p:cNvSpPr>
                  <a:spLocks noChangeArrowheads="1"/>
                </p:cNvSpPr>
                <p:nvPr/>
              </p:nvSpPr>
              <p:spPr bwMode="auto">
                <a:xfrm>
                  <a:off x="630" y="2586"/>
                  <a:ext cx="695" cy="10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36324" name="Freeform 989"/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0 h 226"/>
                  <a:gd name="T4" fmla="*/ 14 w 328"/>
                  <a:gd name="T5" fmla="*/ 17 h 226"/>
                  <a:gd name="T6" fmla="*/ 0 w 328"/>
                  <a:gd name="T7" fmla="*/ 7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36325" name="Group 990"/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36337" name="AutoShape 991"/>
                <p:cNvSpPr>
                  <a:spLocks noChangeArrowheads="1"/>
                </p:cNvSpPr>
                <p:nvPr/>
              </p:nvSpPr>
              <p:spPr bwMode="auto">
                <a:xfrm>
                  <a:off x="613" y="2571"/>
                  <a:ext cx="732" cy="13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36338" name="AutoShape 992"/>
                <p:cNvSpPr>
                  <a:spLocks noChangeArrowheads="1"/>
                </p:cNvSpPr>
                <p:nvPr/>
              </p:nvSpPr>
              <p:spPr bwMode="auto">
                <a:xfrm>
                  <a:off x="625" y="2587"/>
                  <a:ext cx="720" cy="10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36326" name="Rectangle 993"/>
              <p:cNvSpPr>
                <a:spLocks noChangeArrowheads="1"/>
              </p:cNvSpPr>
              <p:nvPr/>
            </p:nvSpPr>
            <p:spPr bwMode="auto">
              <a:xfrm>
                <a:off x="5246" y="429"/>
                <a:ext cx="70" cy="2285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36327" name="Freeform 994"/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14 w 296"/>
                  <a:gd name="T3" fmla="*/ 10 h 256"/>
                  <a:gd name="T4" fmla="*/ 14 w 296"/>
                  <a:gd name="T5" fmla="*/ 19 h 256"/>
                  <a:gd name="T6" fmla="*/ 0 w 296"/>
                  <a:gd name="T7" fmla="*/ 7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28" name="Freeform 995"/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14 w 304"/>
                  <a:gd name="T3" fmla="*/ 13 h 288"/>
                  <a:gd name="T4" fmla="*/ 13 w 304"/>
                  <a:gd name="T5" fmla="*/ 23 h 288"/>
                  <a:gd name="T6" fmla="*/ 2 w 304"/>
                  <a:gd name="T7" fmla="*/ 10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29" name="Oval 996"/>
              <p:cNvSpPr>
                <a:spLocks noChangeArrowheads="1"/>
              </p:cNvSpPr>
              <p:nvPr/>
            </p:nvSpPr>
            <p:spPr bwMode="auto">
              <a:xfrm>
                <a:off x="5515" y="2611"/>
                <a:ext cx="50" cy="95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36330" name="Freeform 997"/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9 h 240"/>
                  <a:gd name="T2" fmla="*/ 2 w 306"/>
                  <a:gd name="T3" fmla="*/ 19 h 240"/>
                  <a:gd name="T4" fmla="*/ 14 w 306"/>
                  <a:gd name="T5" fmla="*/ 9 h 240"/>
                  <a:gd name="T6" fmla="*/ 14 w 306"/>
                  <a:gd name="T7" fmla="*/ 0 h 240"/>
                  <a:gd name="T8" fmla="*/ 0 w 306"/>
                  <a:gd name="T9" fmla="*/ 9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31" name="AutoShape 998"/>
              <p:cNvSpPr>
                <a:spLocks noChangeArrowheads="1"/>
              </p:cNvSpPr>
              <p:nvPr/>
            </p:nvSpPr>
            <p:spPr bwMode="auto">
              <a:xfrm>
                <a:off x="4140" y="2675"/>
                <a:ext cx="1196" cy="15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36332" name="AutoShape 999"/>
              <p:cNvSpPr>
                <a:spLocks noChangeArrowheads="1"/>
              </p:cNvSpPr>
              <p:nvPr/>
            </p:nvSpPr>
            <p:spPr bwMode="auto">
              <a:xfrm>
                <a:off x="4210" y="2714"/>
                <a:ext cx="1066" cy="7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36333" name="Oval 1000"/>
              <p:cNvSpPr>
                <a:spLocks noChangeArrowheads="1"/>
              </p:cNvSpPr>
              <p:nvPr/>
            </p:nvSpPr>
            <p:spPr bwMode="auto">
              <a:xfrm>
                <a:off x="4309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36334" name="Oval 1001"/>
              <p:cNvSpPr>
                <a:spLocks noChangeArrowheads="1"/>
              </p:cNvSpPr>
              <p:nvPr/>
            </p:nvSpPr>
            <p:spPr bwMode="auto">
              <a:xfrm>
                <a:off x="4489" y="2382"/>
                <a:ext cx="159" cy="142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 algn="ctr" eaLnBrk="1" hangingPunct="1"/>
                <a:endParaRPr lang="en-US" altLang="en-US" sz="1800">
                  <a:solidFill>
                    <a:srgbClr val="FF0000"/>
                  </a:solidFill>
                </a:endParaRPr>
              </a:p>
            </p:txBody>
          </p:sp>
          <p:sp>
            <p:nvSpPr>
              <p:cNvPr id="36335" name="Oval 1002"/>
              <p:cNvSpPr>
                <a:spLocks noChangeArrowheads="1"/>
              </p:cNvSpPr>
              <p:nvPr/>
            </p:nvSpPr>
            <p:spPr bwMode="auto">
              <a:xfrm>
                <a:off x="4658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36336" name="Rectangle 1003"/>
              <p:cNvSpPr>
                <a:spLocks noChangeArrowheads="1"/>
              </p:cNvSpPr>
              <p:nvPr/>
            </p:nvSpPr>
            <p:spPr bwMode="auto">
              <a:xfrm>
                <a:off x="5067" y="1837"/>
                <a:ext cx="80" cy="759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pic>
          <p:nvPicPr>
            <p:cNvPr id="35912" name="Picture 1005" descr="antenna_stylized"/>
            <p:cNvPicPr>
              <a:picLocks noChangeAspect="1" noChangeArrowheads="1"/>
            </p:cNvPicPr>
            <p:nvPr/>
          </p:nvPicPr>
          <p:blipFill>
            <a:blip r:embed="rId10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302250" y="2043113"/>
              <a:ext cx="530703" cy="2237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5913" name="Picture 1006" descr="laptop_keyboard"/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5327957" y="2291590"/>
              <a:ext cx="437222" cy="1595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5914" name="Freeform 1007"/>
            <p:cNvSpPr>
              <a:spLocks/>
            </p:cNvSpPr>
            <p:nvPr/>
          </p:nvSpPr>
          <p:spPr bwMode="auto">
            <a:xfrm>
              <a:off x="5472854" y="2136804"/>
              <a:ext cx="351920" cy="208166"/>
            </a:xfrm>
            <a:custGeom>
              <a:avLst/>
              <a:gdLst>
                <a:gd name="T0" fmla="*/ 118 w 2982"/>
                <a:gd name="T1" fmla="*/ 0 h 2442"/>
                <a:gd name="T2" fmla="*/ 0 w 2982"/>
                <a:gd name="T3" fmla="*/ 85 h 2442"/>
                <a:gd name="T4" fmla="*/ 472 w 2982"/>
                <a:gd name="T5" fmla="*/ 85 h 2442"/>
                <a:gd name="T6" fmla="*/ 472 w 2982"/>
                <a:gd name="T7" fmla="*/ 85 h 2442"/>
                <a:gd name="T8" fmla="*/ 118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35915" name="Picture 1008" descr="screen"/>
            <p:cNvPicPr>
              <a:picLocks noChangeAspect="1" noChangeArrowheads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490187" y="2142157"/>
              <a:ext cx="319785" cy="18942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5916" name="Freeform 1009"/>
            <p:cNvSpPr>
              <a:spLocks/>
            </p:cNvSpPr>
            <p:nvPr/>
          </p:nvSpPr>
          <p:spPr bwMode="auto">
            <a:xfrm>
              <a:off x="5536928" y="2130663"/>
              <a:ext cx="298168" cy="38736"/>
            </a:xfrm>
            <a:custGeom>
              <a:avLst/>
              <a:gdLst>
                <a:gd name="T0" fmla="*/ 118 w 2528"/>
                <a:gd name="T1" fmla="*/ 0 h 455"/>
                <a:gd name="T2" fmla="*/ 472 w 2528"/>
                <a:gd name="T3" fmla="*/ 85 h 455"/>
                <a:gd name="T4" fmla="*/ 472 w 2528"/>
                <a:gd name="T5" fmla="*/ 85 h 455"/>
                <a:gd name="T6" fmla="*/ 0 w 2528"/>
                <a:gd name="T7" fmla="*/ 85 h 455"/>
                <a:gd name="T8" fmla="*/ 118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17" name="Freeform 1010"/>
            <p:cNvSpPr>
              <a:spLocks/>
            </p:cNvSpPr>
            <p:nvPr/>
          </p:nvSpPr>
          <p:spPr bwMode="auto">
            <a:xfrm>
              <a:off x="5469738" y="2130348"/>
              <a:ext cx="82770" cy="161242"/>
            </a:xfrm>
            <a:custGeom>
              <a:avLst/>
              <a:gdLst>
                <a:gd name="T0" fmla="*/ 118 w 702"/>
                <a:gd name="T1" fmla="*/ 0 h 1893"/>
                <a:gd name="T2" fmla="*/ 0 w 702"/>
                <a:gd name="T3" fmla="*/ 85 h 1893"/>
                <a:gd name="T4" fmla="*/ 118 w 702"/>
                <a:gd name="T5" fmla="*/ 85 h 1893"/>
                <a:gd name="T6" fmla="*/ 118 w 702"/>
                <a:gd name="T7" fmla="*/ 85 h 1893"/>
                <a:gd name="T8" fmla="*/ 118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18" name="Freeform 1011"/>
            <p:cNvSpPr>
              <a:spLocks/>
            </p:cNvSpPr>
            <p:nvPr/>
          </p:nvSpPr>
          <p:spPr bwMode="auto">
            <a:xfrm>
              <a:off x="5743756" y="2159163"/>
              <a:ext cx="89197" cy="186121"/>
            </a:xfrm>
            <a:custGeom>
              <a:avLst/>
              <a:gdLst>
                <a:gd name="T0" fmla="*/ 118 w 756"/>
                <a:gd name="T1" fmla="*/ 0 h 2184"/>
                <a:gd name="T2" fmla="*/ 118 w 756"/>
                <a:gd name="T3" fmla="*/ 85 h 2184"/>
                <a:gd name="T4" fmla="*/ 0 w 756"/>
                <a:gd name="T5" fmla="*/ 85 h 2184"/>
                <a:gd name="T6" fmla="*/ 118 w 756"/>
                <a:gd name="T7" fmla="*/ 85 h 2184"/>
                <a:gd name="T8" fmla="*/ 118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19" name="Freeform 1012"/>
            <p:cNvSpPr>
              <a:spLocks/>
            </p:cNvSpPr>
            <p:nvPr/>
          </p:nvSpPr>
          <p:spPr bwMode="auto">
            <a:xfrm>
              <a:off x="5468764" y="2283402"/>
              <a:ext cx="327186" cy="62828"/>
            </a:xfrm>
            <a:custGeom>
              <a:avLst/>
              <a:gdLst>
                <a:gd name="T0" fmla="*/ 118 w 2773"/>
                <a:gd name="T1" fmla="*/ 0 h 738"/>
                <a:gd name="T2" fmla="*/ 0 w 2773"/>
                <a:gd name="T3" fmla="*/ 85 h 738"/>
                <a:gd name="T4" fmla="*/ 472 w 2773"/>
                <a:gd name="T5" fmla="*/ 85 h 738"/>
                <a:gd name="T6" fmla="*/ 472 w 2773"/>
                <a:gd name="T7" fmla="*/ 85 h 738"/>
                <a:gd name="T8" fmla="*/ 118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20" name="Freeform 1013"/>
            <p:cNvSpPr>
              <a:spLocks/>
            </p:cNvSpPr>
            <p:nvPr/>
          </p:nvSpPr>
          <p:spPr bwMode="auto">
            <a:xfrm>
              <a:off x="5753689" y="2160738"/>
              <a:ext cx="83549" cy="186909"/>
            </a:xfrm>
            <a:custGeom>
              <a:avLst/>
              <a:gdLst>
                <a:gd name="T0" fmla="*/ 393 w 637"/>
                <a:gd name="T1" fmla="*/ 0 h 1659"/>
                <a:gd name="T2" fmla="*/ 393 w 637"/>
                <a:gd name="T3" fmla="*/ 0 h 1659"/>
                <a:gd name="T4" fmla="*/ 131 w 637"/>
                <a:gd name="T5" fmla="*/ 2366 h 1659"/>
                <a:gd name="T6" fmla="*/ 0 w 637"/>
                <a:gd name="T7" fmla="*/ 2366 h 1659"/>
                <a:gd name="T8" fmla="*/ 393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21" name="Freeform 1014"/>
            <p:cNvSpPr>
              <a:spLocks/>
            </p:cNvSpPr>
            <p:nvPr/>
          </p:nvSpPr>
          <p:spPr bwMode="auto">
            <a:xfrm>
              <a:off x="5469154" y="2291747"/>
              <a:ext cx="290962" cy="62040"/>
            </a:xfrm>
            <a:custGeom>
              <a:avLst/>
              <a:gdLst>
                <a:gd name="T0" fmla="*/ 0 w 2216"/>
                <a:gd name="T1" fmla="*/ 0 h 550"/>
                <a:gd name="T2" fmla="*/ 131 w 2216"/>
                <a:gd name="T3" fmla="*/ 113 h 550"/>
                <a:gd name="T4" fmla="*/ 1707 w 2216"/>
                <a:gd name="T5" fmla="*/ 790 h 550"/>
                <a:gd name="T6" fmla="*/ 1707 w 2216"/>
                <a:gd name="T7" fmla="*/ 677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35922" name="Group 1015"/>
            <p:cNvGrpSpPr>
              <a:grpSpLocks/>
            </p:cNvGrpSpPr>
            <p:nvPr/>
          </p:nvGrpSpPr>
          <p:grpSpPr bwMode="auto">
            <a:xfrm>
              <a:off x="5464285" y="2358039"/>
              <a:ext cx="98740" cy="36846"/>
              <a:chOff x="1740" y="2642"/>
              <a:chExt cx="752" cy="327"/>
            </a:xfrm>
          </p:grpSpPr>
          <p:sp>
            <p:nvSpPr>
              <p:cNvPr id="36307" name="Freeform 1016"/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08" name="Freeform 1017"/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09" name="Freeform 1018"/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10" name="Freeform 1019"/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11" name="Freeform 1020"/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12" name="Freeform 1021"/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35923" name="Freeform 1022"/>
            <p:cNvSpPr>
              <a:spLocks/>
            </p:cNvSpPr>
            <p:nvPr/>
          </p:nvSpPr>
          <p:spPr bwMode="auto">
            <a:xfrm>
              <a:off x="5633331" y="2363550"/>
              <a:ext cx="119579" cy="80936"/>
            </a:xfrm>
            <a:custGeom>
              <a:avLst/>
              <a:gdLst>
                <a:gd name="T0" fmla="*/ 121 w 990"/>
                <a:gd name="T1" fmla="*/ 307 h 792"/>
                <a:gd name="T2" fmla="*/ 242 w 990"/>
                <a:gd name="T3" fmla="*/ 0 h 792"/>
                <a:gd name="T4" fmla="*/ 242 w 990"/>
                <a:gd name="T5" fmla="*/ 102 h 792"/>
                <a:gd name="T6" fmla="*/ 0 w 990"/>
                <a:gd name="T7" fmla="*/ 307 h 792"/>
                <a:gd name="T8" fmla="*/ 121 w 990"/>
                <a:gd name="T9" fmla="*/ 307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24" name="Freeform 1023"/>
            <p:cNvSpPr>
              <a:spLocks/>
            </p:cNvSpPr>
            <p:nvPr/>
          </p:nvSpPr>
          <p:spPr bwMode="auto">
            <a:xfrm>
              <a:off x="5328152" y="2370006"/>
              <a:ext cx="305958" cy="73850"/>
            </a:xfrm>
            <a:custGeom>
              <a:avLst/>
              <a:gdLst>
                <a:gd name="T0" fmla="*/ 121 w 2532"/>
                <a:gd name="T1" fmla="*/ 0 h 723"/>
                <a:gd name="T2" fmla="*/ 121 w 2532"/>
                <a:gd name="T3" fmla="*/ 0 h 723"/>
                <a:gd name="T4" fmla="*/ 725 w 2532"/>
                <a:gd name="T5" fmla="*/ 306 h 723"/>
                <a:gd name="T6" fmla="*/ 725 w 2532"/>
                <a:gd name="T7" fmla="*/ 306 h 723"/>
                <a:gd name="T8" fmla="*/ 0 w 2532"/>
                <a:gd name="T9" fmla="*/ 102 h 723"/>
                <a:gd name="T10" fmla="*/ 12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25" name="Freeform 1024"/>
            <p:cNvSpPr>
              <a:spLocks/>
            </p:cNvSpPr>
            <p:nvPr/>
          </p:nvSpPr>
          <p:spPr bwMode="auto">
            <a:xfrm>
              <a:off x="5328347" y="2356465"/>
              <a:ext cx="3311" cy="14959"/>
            </a:xfrm>
            <a:custGeom>
              <a:avLst/>
              <a:gdLst>
                <a:gd name="T0" fmla="*/ 127 w 26"/>
                <a:gd name="T1" fmla="*/ 102 h 147"/>
                <a:gd name="T2" fmla="*/ 127 w 26"/>
                <a:gd name="T3" fmla="*/ 102 h 147"/>
                <a:gd name="T4" fmla="*/ 0 w 26"/>
                <a:gd name="T5" fmla="*/ 102 h 147"/>
                <a:gd name="T6" fmla="*/ 127 w 26"/>
                <a:gd name="T7" fmla="*/ 0 h 147"/>
                <a:gd name="T8" fmla="*/ 127 w 26"/>
                <a:gd name="T9" fmla="*/ 102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26" name="Freeform 1025"/>
            <p:cNvSpPr>
              <a:spLocks/>
            </p:cNvSpPr>
            <p:nvPr/>
          </p:nvSpPr>
          <p:spPr bwMode="auto">
            <a:xfrm>
              <a:off x="5328542" y="2295526"/>
              <a:ext cx="142170" cy="61883"/>
            </a:xfrm>
            <a:custGeom>
              <a:avLst/>
              <a:gdLst>
                <a:gd name="T0" fmla="*/ 242 w 1176"/>
                <a:gd name="T1" fmla="*/ 0 h 606"/>
                <a:gd name="T2" fmla="*/ 0 w 1176"/>
                <a:gd name="T3" fmla="*/ 204 h 606"/>
                <a:gd name="T4" fmla="*/ 121 w 1176"/>
                <a:gd name="T5" fmla="*/ 204 h 606"/>
                <a:gd name="T6" fmla="*/ 242 w 1176"/>
                <a:gd name="T7" fmla="*/ 102 h 606"/>
                <a:gd name="T8" fmla="*/ 242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27" name="Freeform 1026"/>
            <p:cNvSpPr>
              <a:spLocks/>
            </p:cNvSpPr>
            <p:nvPr/>
          </p:nvSpPr>
          <p:spPr bwMode="auto">
            <a:xfrm>
              <a:off x="5338085" y="2359614"/>
              <a:ext cx="290183" cy="71016"/>
            </a:xfrm>
            <a:custGeom>
              <a:avLst/>
              <a:gdLst>
                <a:gd name="T0" fmla="*/ 115 w 2532"/>
                <a:gd name="T1" fmla="*/ 0 h 723"/>
                <a:gd name="T2" fmla="*/ 115 w 2532"/>
                <a:gd name="T3" fmla="*/ 0 h 723"/>
                <a:gd name="T4" fmla="*/ 229 w 2532"/>
                <a:gd name="T5" fmla="*/ 98 h 723"/>
                <a:gd name="T6" fmla="*/ 229 w 2532"/>
                <a:gd name="T7" fmla="*/ 98 h 723"/>
                <a:gd name="T8" fmla="*/ 0 w 2532"/>
                <a:gd name="T9" fmla="*/ 98 h 723"/>
                <a:gd name="T10" fmla="*/ 115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28" name="Freeform 1027"/>
            <p:cNvSpPr>
              <a:spLocks/>
            </p:cNvSpPr>
            <p:nvPr/>
          </p:nvSpPr>
          <p:spPr bwMode="auto">
            <a:xfrm flipV="1">
              <a:off x="5627878" y="2354575"/>
              <a:ext cx="118410" cy="73535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305 h 723"/>
                <a:gd name="T6" fmla="*/ 0 w 2532"/>
                <a:gd name="T7" fmla="*/ 305 h 723"/>
                <a:gd name="T8" fmla="*/ 0 w 2532"/>
                <a:gd name="T9" fmla="*/ 102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pic>
          <p:nvPicPr>
            <p:cNvPr id="35929" name="Picture 1030" descr="laptop_keyboard"/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6897688" y="5735638"/>
              <a:ext cx="388937" cy="1587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5930" name="Freeform 1031"/>
            <p:cNvSpPr>
              <a:spLocks/>
            </p:cNvSpPr>
            <p:nvPr/>
          </p:nvSpPr>
          <p:spPr bwMode="auto">
            <a:xfrm>
              <a:off x="7026275" y="5580063"/>
              <a:ext cx="312738" cy="207962"/>
            </a:xfrm>
            <a:custGeom>
              <a:avLst/>
              <a:gdLst>
                <a:gd name="T0" fmla="*/ 2147483647 w 2982"/>
                <a:gd name="T1" fmla="*/ 0 h 2442"/>
                <a:gd name="T2" fmla="*/ 0 w 2982"/>
                <a:gd name="T3" fmla="*/ 2147483647 h 2442"/>
                <a:gd name="T4" fmla="*/ 2147483647 w 2982"/>
                <a:gd name="T5" fmla="*/ 2147483647 h 2442"/>
                <a:gd name="T6" fmla="*/ 2147483647 w 2982"/>
                <a:gd name="T7" fmla="*/ 2147483647 h 2442"/>
                <a:gd name="T8" fmla="*/ 2147483647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35931" name="Picture 1032" descr="screen"/>
            <p:cNvPicPr>
              <a:picLocks noChangeAspect="1" noChangeArrowheads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042150" y="5584825"/>
              <a:ext cx="284163" cy="190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5932" name="Freeform 1033"/>
            <p:cNvSpPr>
              <a:spLocks/>
            </p:cNvSpPr>
            <p:nvPr/>
          </p:nvSpPr>
          <p:spPr bwMode="auto">
            <a:xfrm>
              <a:off x="7083425" y="5573713"/>
              <a:ext cx="265113" cy="39687"/>
            </a:xfrm>
            <a:custGeom>
              <a:avLst/>
              <a:gdLst>
                <a:gd name="T0" fmla="*/ 2147483647 w 2528"/>
                <a:gd name="T1" fmla="*/ 0 h 455"/>
                <a:gd name="T2" fmla="*/ 2147483647 w 2528"/>
                <a:gd name="T3" fmla="*/ 2147483647 h 455"/>
                <a:gd name="T4" fmla="*/ 2147483647 w 2528"/>
                <a:gd name="T5" fmla="*/ 2147483647 h 455"/>
                <a:gd name="T6" fmla="*/ 0 w 2528"/>
                <a:gd name="T7" fmla="*/ 2147483647 h 455"/>
                <a:gd name="T8" fmla="*/ 2147483647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33" name="Freeform 1034"/>
            <p:cNvSpPr>
              <a:spLocks/>
            </p:cNvSpPr>
            <p:nvPr/>
          </p:nvSpPr>
          <p:spPr bwMode="auto">
            <a:xfrm>
              <a:off x="7024688" y="5573713"/>
              <a:ext cx="73025" cy="161925"/>
            </a:xfrm>
            <a:custGeom>
              <a:avLst/>
              <a:gdLst>
                <a:gd name="T0" fmla="*/ 2147483647 w 702"/>
                <a:gd name="T1" fmla="*/ 0 h 1893"/>
                <a:gd name="T2" fmla="*/ 0 w 702"/>
                <a:gd name="T3" fmla="*/ 2147483647 h 1893"/>
                <a:gd name="T4" fmla="*/ 2147483647 w 702"/>
                <a:gd name="T5" fmla="*/ 2147483647 h 1893"/>
                <a:gd name="T6" fmla="*/ 2147483647 w 702"/>
                <a:gd name="T7" fmla="*/ 2147483647 h 1893"/>
                <a:gd name="T8" fmla="*/ 2147483647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34" name="Freeform 1035"/>
            <p:cNvSpPr>
              <a:spLocks/>
            </p:cNvSpPr>
            <p:nvPr/>
          </p:nvSpPr>
          <p:spPr bwMode="auto">
            <a:xfrm>
              <a:off x="7267575" y="5602288"/>
              <a:ext cx="79375" cy="185737"/>
            </a:xfrm>
            <a:custGeom>
              <a:avLst/>
              <a:gdLst>
                <a:gd name="T0" fmla="*/ 2147483647 w 756"/>
                <a:gd name="T1" fmla="*/ 0 h 2184"/>
                <a:gd name="T2" fmla="*/ 2147483647 w 756"/>
                <a:gd name="T3" fmla="*/ 2147483647 h 2184"/>
                <a:gd name="T4" fmla="*/ 0 w 756"/>
                <a:gd name="T5" fmla="*/ 2147483647 h 2184"/>
                <a:gd name="T6" fmla="*/ 2147483647 w 756"/>
                <a:gd name="T7" fmla="*/ 2147483647 h 2184"/>
                <a:gd name="T8" fmla="*/ 2147483647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35" name="Freeform 1036"/>
            <p:cNvSpPr>
              <a:spLocks/>
            </p:cNvSpPr>
            <p:nvPr/>
          </p:nvSpPr>
          <p:spPr bwMode="auto">
            <a:xfrm>
              <a:off x="7023100" y="5726113"/>
              <a:ext cx="290513" cy="63500"/>
            </a:xfrm>
            <a:custGeom>
              <a:avLst/>
              <a:gdLst>
                <a:gd name="T0" fmla="*/ 2147483647 w 2773"/>
                <a:gd name="T1" fmla="*/ 0 h 738"/>
                <a:gd name="T2" fmla="*/ 0 w 2773"/>
                <a:gd name="T3" fmla="*/ 2147483647 h 738"/>
                <a:gd name="T4" fmla="*/ 2147483647 w 2773"/>
                <a:gd name="T5" fmla="*/ 2147483647 h 738"/>
                <a:gd name="T6" fmla="*/ 2147483647 w 2773"/>
                <a:gd name="T7" fmla="*/ 2147483647 h 738"/>
                <a:gd name="T8" fmla="*/ 2147483647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36" name="Freeform 1037"/>
            <p:cNvSpPr>
              <a:spLocks/>
            </p:cNvSpPr>
            <p:nvPr/>
          </p:nvSpPr>
          <p:spPr bwMode="auto">
            <a:xfrm>
              <a:off x="7275513" y="5603875"/>
              <a:ext cx="74612" cy="187325"/>
            </a:xfrm>
            <a:custGeom>
              <a:avLst/>
              <a:gdLst>
                <a:gd name="T0" fmla="*/ 2147483647 w 637"/>
                <a:gd name="T1" fmla="*/ 0 h 1659"/>
                <a:gd name="T2" fmla="*/ 2147483647 w 637"/>
                <a:gd name="T3" fmla="*/ 0 h 1659"/>
                <a:gd name="T4" fmla="*/ 2147483647 w 637"/>
                <a:gd name="T5" fmla="*/ 2147483647 h 1659"/>
                <a:gd name="T6" fmla="*/ 0 w 637"/>
                <a:gd name="T7" fmla="*/ 2147483647 h 1659"/>
                <a:gd name="T8" fmla="*/ 2147483647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37" name="Freeform 1038"/>
            <p:cNvSpPr>
              <a:spLocks/>
            </p:cNvSpPr>
            <p:nvPr/>
          </p:nvSpPr>
          <p:spPr bwMode="auto">
            <a:xfrm>
              <a:off x="7023100" y="5735638"/>
              <a:ext cx="258763" cy="61912"/>
            </a:xfrm>
            <a:custGeom>
              <a:avLst/>
              <a:gdLst>
                <a:gd name="T0" fmla="*/ 0 w 2216"/>
                <a:gd name="T1" fmla="*/ 0 h 550"/>
                <a:gd name="T2" fmla="*/ 2147483647 w 2216"/>
                <a:gd name="T3" fmla="*/ 2147483647 h 550"/>
                <a:gd name="T4" fmla="*/ 2147483647 w 2216"/>
                <a:gd name="T5" fmla="*/ 2147483647 h 550"/>
                <a:gd name="T6" fmla="*/ 2147483647 w 2216"/>
                <a:gd name="T7" fmla="*/ 2147483647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35938" name="Group 1039"/>
            <p:cNvGrpSpPr>
              <a:grpSpLocks/>
            </p:cNvGrpSpPr>
            <p:nvPr/>
          </p:nvGrpSpPr>
          <p:grpSpPr bwMode="auto">
            <a:xfrm>
              <a:off x="7019925" y="5800725"/>
              <a:ext cx="87313" cy="38100"/>
              <a:chOff x="1740" y="2642"/>
              <a:chExt cx="752" cy="327"/>
            </a:xfrm>
          </p:grpSpPr>
          <p:sp>
            <p:nvSpPr>
              <p:cNvPr id="36301" name="Freeform 1040"/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02" name="Freeform 1041"/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03" name="Freeform 1042"/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04" name="Freeform 1043"/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05" name="Freeform 1044"/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06" name="Freeform 1045"/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35939" name="Freeform 1046"/>
            <p:cNvSpPr>
              <a:spLocks/>
            </p:cNvSpPr>
            <p:nvPr/>
          </p:nvSpPr>
          <p:spPr bwMode="auto">
            <a:xfrm>
              <a:off x="7169150" y="5807075"/>
              <a:ext cx="106363" cy="80963"/>
            </a:xfrm>
            <a:custGeom>
              <a:avLst/>
              <a:gdLst>
                <a:gd name="T0" fmla="*/ 2147483647 w 990"/>
                <a:gd name="T1" fmla="*/ 2147483647 h 792"/>
                <a:gd name="T2" fmla="*/ 2147483647 w 990"/>
                <a:gd name="T3" fmla="*/ 0 h 792"/>
                <a:gd name="T4" fmla="*/ 2147483647 w 990"/>
                <a:gd name="T5" fmla="*/ 2147483647 h 792"/>
                <a:gd name="T6" fmla="*/ 0 w 990"/>
                <a:gd name="T7" fmla="*/ 2147483647 h 792"/>
                <a:gd name="T8" fmla="*/ 2147483647 w 990"/>
                <a:gd name="T9" fmla="*/ 2147483647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40" name="Freeform 1047"/>
            <p:cNvSpPr>
              <a:spLocks/>
            </p:cNvSpPr>
            <p:nvPr/>
          </p:nvSpPr>
          <p:spPr bwMode="auto">
            <a:xfrm>
              <a:off x="6897688" y="5813425"/>
              <a:ext cx="271462" cy="73025"/>
            </a:xfrm>
            <a:custGeom>
              <a:avLst/>
              <a:gdLst>
                <a:gd name="T0" fmla="*/ 2147483647 w 2532"/>
                <a:gd name="T1" fmla="*/ 0 h 723"/>
                <a:gd name="T2" fmla="*/ 2147483647 w 2532"/>
                <a:gd name="T3" fmla="*/ 0 h 723"/>
                <a:gd name="T4" fmla="*/ 2147483647 w 2532"/>
                <a:gd name="T5" fmla="*/ 2147483647 h 723"/>
                <a:gd name="T6" fmla="*/ 2147483647 w 2532"/>
                <a:gd name="T7" fmla="*/ 2147483647 h 723"/>
                <a:gd name="T8" fmla="*/ 0 w 2532"/>
                <a:gd name="T9" fmla="*/ 2147483647 h 723"/>
                <a:gd name="T10" fmla="*/ 2147483647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41" name="Freeform 1048"/>
            <p:cNvSpPr>
              <a:spLocks/>
            </p:cNvSpPr>
            <p:nvPr/>
          </p:nvSpPr>
          <p:spPr bwMode="auto">
            <a:xfrm>
              <a:off x="6899275" y="5799138"/>
              <a:ext cx="1588" cy="15875"/>
            </a:xfrm>
            <a:custGeom>
              <a:avLst/>
              <a:gdLst>
                <a:gd name="T0" fmla="*/ 2147483647 w 26"/>
                <a:gd name="T1" fmla="*/ 2147483647 h 147"/>
                <a:gd name="T2" fmla="*/ 2147483647 w 26"/>
                <a:gd name="T3" fmla="*/ 2147483647 h 147"/>
                <a:gd name="T4" fmla="*/ 0 w 26"/>
                <a:gd name="T5" fmla="*/ 2147483647 h 147"/>
                <a:gd name="T6" fmla="*/ 2147483647 w 26"/>
                <a:gd name="T7" fmla="*/ 0 h 147"/>
                <a:gd name="T8" fmla="*/ 2147483647 w 26"/>
                <a:gd name="T9" fmla="*/ 2147483647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42" name="Freeform 1049"/>
            <p:cNvSpPr>
              <a:spLocks/>
            </p:cNvSpPr>
            <p:nvPr/>
          </p:nvSpPr>
          <p:spPr bwMode="auto">
            <a:xfrm>
              <a:off x="6899275" y="5738813"/>
              <a:ext cx="125413" cy="61912"/>
            </a:xfrm>
            <a:custGeom>
              <a:avLst/>
              <a:gdLst>
                <a:gd name="T0" fmla="*/ 2147483647 w 1176"/>
                <a:gd name="T1" fmla="*/ 0 h 606"/>
                <a:gd name="T2" fmla="*/ 0 w 1176"/>
                <a:gd name="T3" fmla="*/ 2147483647 h 606"/>
                <a:gd name="T4" fmla="*/ 2147483647 w 1176"/>
                <a:gd name="T5" fmla="*/ 2147483647 h 606"/>
                <a:gd name="T6" fmla="*/ 2147483647 w 1176"/>
                <a:gd name="T7" fmla="*/ 2147483647 h 606"/>
                <a:gd name="T8" fmla="*/ 2147483647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43" name="Freeform 1050"/>
            <p:cNvSpPr>
              <a:spLocks/>
            </p:cNvSpPr>
            <p:nvPr/>
          </p:nvSpPr>
          <p:spPr bwMode="auto">
            <a:xfrm>
              <a:off x="6907213" y="5802313"/>
              <a:ext cx="257175" cy="71437"/>
            </a:xfrm>
            <a:custGeom>
              <a:avLst/>
              <a:gdLst>
                <a:gd name="T0" fmla="*/ 2147483647 w 2532"/>
                <a:gd name="T1" fmla="*/ 0 h 723"/>
                <a:gd name="T2" fmla="*/ 2147483647 w 2532"/>
                <a:gd name="T3" fmla="*/ 0 h 723"/>
                <a:gd name="T4" fmla="*/ 2147483647 w 2532"/>
                <a:gd name="T5" fmla="*/ 2147483647 h 723"/>
                <a:gd name="T6" fmla="*/ 2147483647 w 2532"/>
                <a:gd name="T7" fmla="*/ 2147483647 h 723"/>
                <a:gd name="T8" fmla="*/ 0 w 2532"/>
                <a:gd name="T9" fmla="*/ 2147483647 h 723"/>
                <a:gd name="T10" fmla="*/ 2147483647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44" name="Freeform 1051"/>
            <p:cNvSpPr>
              <a:spLocks/>
            </p:cNvSpPr>
            <p:nvPr/>
          </p:nvSpPr>
          <p:spPr bwMode="auto">
            <a:xfrm flipV="1">
              <a:off x="7164388" y="5797550"/>
              <a:ext cx="104775" cy="74613"/>
            </a:xfrm>
            <a:custGeom>
              <a:avLst/>
              <a:gdLst>
                <a:gd name="T0" fmla="*/ 2147483647 w 2532"/>
                <a:gd name="T1" fmla="*/ 0 h 723"/>
                <a:gd name="T2" fmla="*/ 2147483647 w 2532"/>
                <a:gd name="T3" fmla="*/ 0 h 723"/>
                <a:gd name="T4" fmla="*/ 2147483647 w 2532"/>
                <a:gd name="T5" fmla="*/ 2147483647 h 723"/>
                <a:gd name="T6" fmla="*/ 2147483647 w 2532"/>
                <a:gd name="T7" fmla="*/ 2147483647 h 723"/>
                <a:gd name="T8" fmla="*/ 0 w 2532"/>
                <a:gd name="T9" fmla="*/ 2147483647 h 723"/>
                <a:gd name="T10" fmla="*/ 2147483647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35945" name="Group 2"/>
            <p:cNvGrpSpPr>
              <a:grpSpLocks/>
            </p:cNvGrpSpPr>
            <p:nvPr/>
          </p:nvGrpSpPr>
          <p:grpSpPr bwMode="auto">
            <a:xfrm>
              <a:off x="5607050" y="3182938"/>
              <a:ext cx="317500" cy="246062"/>
              <a:chOff x="5581650" y="3128963"/>
              <a:chExt cx="423863" cy="320675"/>
            </a:xfrm>
          </p:grpSpPr>
          <p:pic>
            <p:nvPicPr>
              <p:cNvPr id="36279" name="Picture 1054" descr="laptop_keyboard"/>
              <p:cNvPicPr>
                <a:picLocks noChangeAspect="1" noChangeArrowheads="1"/>
              </p:cNvPicPr>
              <p:nvPr/>
            </p:nvPicPr>
            <p:blipFill>
              <a:blip r:embed="rId15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09064" flipH="1">
                <a:off x="5581650" y="3290888"/>
                <a:ext cx="363538" cy="1587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36280" name="Freeform 1055"/>
              <p:cNvSpPr>
                <a:spLocks/>
              </p:cNvSpPr>
              <p:nvPr/>
            </p:nvSpPr>
            <p:spPr bwMode="auto">
              <a:xfrm>
                <a:off x="5702300" y="3135313"/>
                <a:ext cx="292100" cy="207962"/>
              </a:xfrm>
              <a:custGeom>
                <a:avLst/>
                <a:gdLst>
                  <a:gd name="T0" fmla="*/ 2147483647 w 2982"/>
                  <a:gd name="T1" fmla="*/ 0 h 2442"/>
                  <a:gd name="T2" fmla="*/ 0 w 2982"/>
                  <a:gd name="T3" fmla="*/ 2147483647 h 2442"/>
                  <a:gd name="T4" fmla="*/ 2147483647 w 2982"/>
                  <a:gd name="T5" fmla="*/ 2147483647 h 2442"/>
                  <a:gd name="T6" fmla="*/ 2147483647 w 2982"/>
                  <a:gd name="T7" fmla="*/ 2147483647 h 2442"/>
                  <a:gd name="T8" fmla="*/ 2147483647 w 2982"/>
                  <a:gd name="T9" fmla="*/ 0 h 24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82"/>
                  <a:gd name="T16" fmla="*/ 0 h 2442"/>
                  <a:gd name="T17" fmla="*/ 2982 w 2982"/>
                  <a:gd name="T18" fmla="*/ 2442 h 24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82" h="2442">
                    <a:moveTo>
                      <a:pt x="540" y="0"/>
                    </a:moveTo>
                    <a:lnTo>
                      <a:pt x="0" y="1734"/>
                    </a:lnTo>
                    <a:lnTo>
                      <a:pt x="2394" y="2442"/>
                    </a:lnTo>
                    <a:lnTo>
                      <a:pt x="2982" y="318"/>
                    </a:lnTo>
                    <a:lnTo>
                      <a:pt x="540" y="0"/>
                    </a:ln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pic>
            <p:nvPicPr>
              <p:cNvPr id="36281" name="Picture 1056" descr="screen"/>
              <p:cNvPicPr>
                <a:picLocks noChangeAspect="1" noChangeArrowheads="1"/>
              </p:cNvPicPr>
              <p:nvPr/>
            </p:nvPicPr>
            <p:blipFill>
              <a:blip r:embed="rId16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716588" y="3140075"/>
                <a:ext cx="266700" cy="19050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36282" name="Freeform 1057"/>
              <p:cNvSpPr>
                <a:spLocks/>
              </p:cNvSpPr>
              <p:nvPr/>
            </p:nvSpPr>
            <p:spPr bwMode="auto">
              <a:xfrm>
                <a:off x="5756275" y="3128963"/>
                <a:ext cx="247650" cy="39687"/>
              </a:xfrm>
              <a:custGeom>
                <a:avLst/>
                <a:gdLst>
                  <a:gd name="T0" fmla="*/ 2147483647 w 2528"/>
                  <a:gd name="T1" fmla="*/ 0 h 455"/>
                  <a:gd name="T2" fmla="*/ 2147483647 w 2528"/>
                  <a:gd name="T3" fmla="*/ 2147483647 h 455"/>
                  <a:gd name="T4" fmla="*/ 2147483647 w 2528"/>
                  <a:gd name="T5" fmla="*/ 2147483647 h 455"/>
                  <a:gd name="T6" fmla="*/ 0 w 2528"/>
                  <a:gd name="T7" fmla="*/ 2147483647 h 455"/>
                  <a:gd name="T8" fmla="*/ 2147483647 w 2528"/>
                  <a:gd name="T9" fmla="*/ 0 h 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28"/>
                  <a:gd name="T16" fmla="*/ 0 h 455"/>
                  <a:gd name="T17" fmla="*/ 2528 w 2528"/>
                  <a:gd name="T18" fmla="*/ 455 h 4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28" h="455">
                    <a:moveTo>
                      <a:pt x="14" y="0"/>
                    </a:moveTo>
                    <a:lnTo>
                      <a:pt x="2528" y="341"/>
                    </a:lnTo>
                    <a:lnTo>
                      <a:pt x="2480" y="455"/>
                    </a:lnTo>
                    <a:lnTo>
                      <a:pt x="0" y="86"/>
                    </a:lnTo>
                    <a:lnTo>
                      <a:pt x="1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283" name="Freeform 1058"/>
              <p:cNvSpPr>
                <a:spLocks/>
              </p:cNvSpPr>
              <p:nvPr/>
            </p:nvSpPr>
            <p:spPr bwMode="auto">
              <a:xfrm>
                <a:off x="5700713" y="3128963"/>
                <a:ext cx="68262" cy="161925"/>
              </a:xfrm>
              <a:custGeom>
                <a:avLst/>
                <a:gdLst>
                  <a:gd name="T0" fmla="*/ 2147483647 w 702"/>
                  <a:gd name="T1" fmla="*/ 0 h 1893"/>
                  <a:gd name="T2" fmla="*/ 0 w 702"/>
                  <a:gd name="T3" fmla="*/ 2147483647 h 1893"/>
                  <a:gd name="T4" fmla="*/ 2147483647 w 702"/>
                  <a:gd name="T5" fmla="*/ 2147483647 h 1893"/>
                  <a:gd name="T6" fmla="*/ 2147483647 w 702"/>
                  <a:gd name="T7" fmla="*/ 2147483647 h 1893"/>
                  <a:gd name="T8" fmla="*/ 2147483647 w 702"/>
                  <a:gd name="T9" fmla="*/ 0 h 18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2"/>
                  <a:gd name="T16" fmla="*/ 0 h 1893"/>
                  <a:gd name="T17" fmla="*/ 702 w 702"/>
                  <a:gd name="T18" fmla="*/ 1893 h 189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2" h="1893">
                    <a:moveTo>
                      <a:pt x="579" y="0"/>
                    </a:moveTo>
                    <a:lnTo>
                      <a:pt x="0" y="1869"/>
                    </a:lnTo>
                    <a:lnTo>
                      <a:pt x="114" y="1893"/>
                    </a:lnTo>
                    <a:lnTo>
                      <a:pt x="702" y="51"/>
                    </a:lnTo>
                    <a:lnTo>
                      <a:pt x="579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284" name="Freeform 1059"/>
              <p:cNvSpPr>
                <a:spLocks/>
              </p:cNvSpPr>
              <p:nvPr/>
            </p:nvSpPr>
            <p:spPr bwMode="auto">
              <a:xfrm>
                <a:off x="5927725" y="3157538"/>
                <a:ext cx="74613" cy="185737"/>
              </a:xfrm>
              <a:custGeom>
                <a:avLst/>
                <a:gdLst>
                  <a:gd name="T0" fmla="*/ 2147483647 w 756"/>
                  <a:gd name="T1" fmla="*/ 0 h 2184"/>
                  <a:gd name="T2" fmla="*/ 2147483647 w 756"/>
                  <a:gd name="T3" fmla="*/ 2147483647 h 2184"/>
                  <a:gd name="T4" fmla="*/ 0 w 756"/>
                  <a:gd name="T5" fmla="*/ 2147483647 h 2184"/>
                  <a:gd name="T6" fmla="*/ 2147483647 w 756"/>
                  <a:gd name="T7" fmla="*/ 2147483647 h 2184"/>
                  <a:gd name="T8" fmla="*/ 2147483647 w 756"/>
                  <a:gd name="T9" fmla="*/ 0 h 2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2184"/>
                  <a:gd name="T17" fmla="*/ 756 w 756"/>
                  <a:gd name="T18" fmla="*/ 2184 h 21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2184">
                    <a:moveTo>
                      <a:pt x="756" y="0"/>
                    </a:moveTo>
                    <a:lnTo>
                      <a:pt x="138" y="2184"/>
                    </a:lnTo>
                    <a:lnTo>
                      <a:pt x="0" y="2148"/>
                    </a:lnTo>
                    <a:lnTo>
                      <a:pt x="606" y="78"/>
                    </a:lnTo>
                    <a:lnTo>
                      <a:pt x="756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chemeClr val="bg1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285" name="Freeform 1060"/>
              <p:cNvSpPr>
                <a:spLocks/>
              </p:cNvSpPr>
              <p:nvPr/>
            </p:nvSpPr>
            <p:spPr bwMode="auto">
              <a:xfrm>
                <a:off x="5699125" y="3281363"/>
                <a:ext cx="271463" cy="63500"/>
              </a:xfrm>
              <a:custGeom>
                <a:avLst/>
                <a:gdLst>
                  <a:gd name="T0" fmla="*/ 2147483647 w 2773"/>
                  <a:gd name="T1" fmla="*/ 0 h 738"/>
                  <a:gd name="T2" fmla="*/ 0 w 2773"/>
                  <a:gd name="T3" fmla="*/ 2147483647 h 738"/>
                  <a:gd name="T4" fmla="*/ 2147483647 w 2773"/>
                  <a:gd name="T5" fmla="*/ 2147483647 h 738"/>
                  <a:gd name="T6" fmla="*/ 2147483647 w 2773"/>
                  <a:gd name="T7" fmla="*/ 2147483647 h 738"/>
                  <a:gd name="T8" fmla="*/ 2147483647 w 2773"/>
                  <a:gd name="T9" fmla="*/ 0 h 7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73"/>
                  <a:gd name="T16" fmla="*/ 0 h 738"/>
                  <a:gd name="T17" fmla="*/ 2773 w 2773"/>
                  <a:gd name="T18" fmla="*/ 738 h 7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73" h="738">
                    <a:moveTo>
                      <a:pt x="33" y="0"/>
                    </a:moveTo>
                    <a:lnTo>
                      <a:pt x="0" y="99"/>
                    </a:lnTo>
                    <a:lnTo>
                      <a:pt x="2436" y="738"/>
                    </a:lnTo>
                    <a:cubicBezTo>
                      <a:pt x="2499" y="501"/>
                      <a:pt x="2773" y="727"/>
                      <a:pt x="2373" y="603"/>
                    </a:cubicBezTo>
                    <a:lnTo>
                      <a:pt x="3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CC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286" name="Freeform 1061"/>
              <p:cNvSpPr>
                <a:spLocks/>
              </p:cNvSpPr>
              <p:nvPr/>
            </p:nvSpPr>
            <p:spPr bwMode="auto">
              <a:xfrm>
                <a:off x="5935663" y="3159125"/>
                <a:ext cx="69850" cy="187325"/>
              </a:xfrm>
              <a:custGeom>
                <a:avLst/>
                <a:gdLst>
                  <a:gd name="T0" fmla="*/ 2147483647 w 637"/>
                  <a:gd name="T1" fmla="*/ 0 h 1659"/>
                  <a:gd name="T2" fmla="*/ 2147483647 w 637"/>
                  <a:gd name="T3" fmla="*/ 0 h 1659"/>
                  <a:gd name="T4" fmla="*/ 2147483647 w 637"/>
                  <a:gd name="T5" fmla="*/ 2147483647 h 1659"/>
                  <a:gd name="T6" fmla="*/ 0 w 637"/>
                  <a:gd name="T7" fmla="*/ 2147483647 h 1659"/>
                  <a:gd name="T8" fmla="*/ 2147483647 w 637"/>
                  <a:gd name="T9" fmla="*/ 0 h 16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7"/>
                  <a:gd name="T16" fmla="*/ 0 h 1659"/>
                  <a:gd name="T17" fmla="*/ 637 w 637"/>
                  <a:gd name="T18" fmla="*/ 1659 h 16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7" h="1659">
                    <a:moveTo>
                      <a:pt x="615" y="0"/>
                    </a:moveTo>
                    <a:lnTo>
                      <a:pt x="637" y="0"/>
                    </a:lnTo>
                    <a:lnTo>
                      <a:pt x="68" y="1659"/>
                    </a:lnTo>
                    <a:lnTo>
                      <a:pt x="0" y="1647"/>
                    </a:lnTo>
                    <a:lnTo>
                      <a:pt x="615" y="0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287" name="Freeform 1062"/>
              <p:cNvSpPr>
                <a:spLocks/>
              </p:cNvSpPr>
              <p:nvPr/>
            </p:nvSpPr>
            <p:spPr bwMode="auto">
              <a:xfrm>
                <a:off x="5699125" y="3290888"/>
                <a:ext cx="242888" cy="61912"/>
              </a:xfrm>
              <a:custGeom>
                <a:avLst/>
                <a:gdLst>
                  <a:gd name="T0" fmla="*/ 0 w 2216"/>
                  <a:gd name="T1" fmla="*/ 0 h 550"/>
                  <a:gd name="T2" fmla="*/ 2147483647 w 2216"/>
                  <a:gd name="T3" fmla="*/ 2147483647 h 550"/>
                  <a:gd name="T4" fmla="*/ 2147483647 w 2216"/>
                  <a:gd name="T5" fmla="*/ 2147483647 h 550"/>
                  <a:gd name="T6" fmla="*/ 2147483647 w 2216"/>
                  <a:gd name="T7" fmla="*/ 2147483647 h 550"/>
                  <a:gd name="T8" fmla="*/ 0 w 2216"/>
                  <a:gd name="T9" fmla="*/ 0 h 5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16"/>
                  <a:gd name="T16" fmla="*/ 0 h 550"/>
                  <a:gd name="T17" fmla="*/ 2216 w 2216"/>
                  <a:gd name="T18" fmla="*/ 550 h 5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16" h="550">
                    <a:moveTo>
                      <a:pt x="0" y="0"/>
                    </a:moveTo>
                    <a:lnTo>
                      <a:pt x="9" y="57"/>
                    </a:lnTo>
                    <a:lnTo>
                      <a:pt x="2164" y="550"/>
                    </a:lnTo>
                    <a:lnTo>
                      <a:pt x="2216" y="49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36288" name="Group 1063"/>
              <p:cNvGrpSpPr>
                <a:grpSpLocks/>
              </p:cNvGrpSpPr>
              <p:nvPr/>
            </p:nvGrpSpPr>
            <p:grpSpPr bwMode="auto">
              <a:xfrm>
                <a:off x="5695950" y="3355975"/>
                <a:ext cx="80963" cy="38100"/>
                <a:chOff x="1740" y="2642"/>
                <a:chExt cx="752" cy="327"/>
              </a:xfrm>
            </p:grpSpPr>
            <p:sp>
              <p:nvSpPr>
                <p:cNvPr id="36295" name="Freeform 1064"/>
                <p:cNvSpPr>
                  <a:spLocks/>
                </p:cNvSpPr>
                <p:nvPr/>
              </p:nvSpPr>
              <p:spPr bwMode="auto">
                <a:xfrm>
                  <a:off x="1740" y="2642"/>
                  <a:ext cx="752" cy="327"/>
                </a:xfrm>
                <a:custGeom>
                  <a:avLst/>
                  <a:gdLst>
                    <a:gd name="T0" fmla="*/ 293 w 752"/>
                    <a:gd name="T1" fmla="*/ 0 h 327"/>
                    <a:gd name="T2" fmla="*/ 752 w 752"/>
                    <a:gd name="T3" fmla="*/ 124 h 327"/>
                    <a:gd name="T4" fmla="*/ 470 w 752"/>
                    <a:gd name="T5" fmla="*/ 327 h 327"/>
                    <a:gd name="T6" fmla="*/ 0 w 752"/>
                    <a:gd name="T7" fmla="*/ 183 h 327"/>
                    <a:gd name="T8" fmla="*/ 293 w 752"/>
                    <a:gd name="T9" fmla="*/ 0 h 3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2"/>
                    <a:gd name="T16" fmla="*/ 0 h 327"/>
                    <a:gd name="T17" fmla="*/ 752 w 752"/>
                    <a:gd name="T18" fmla="*/ 327 h 3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2" h="327">
                      <a:moveTo>
                        <a:pt x="293" y="0"/>
                      </a:moveTo>
                      <a:lnTo>
                        <a:pt x="752" y="124"/>
                      </a:lnTo>
                      <a:lnTo>
                        <a:pt x="470" y="327"/>
                      </a:lnTo>
                      <a:lnTo>
                        <a:pt x="0" y="183"/>
                      </a:lnTo>
                      <a:lnTo>
                        <a:pt x="293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296" name="Freeform 1065"/>
                <p:cNvSpPr>
                  <a:spLocks/>
                </p:cNvSpPr>
                <p:nvPr/>
              </p:nvSpPr>
              <p:spPr bwMode="auto">
                <a:xfrm>
                  <a:off x="1754" y="2649"/>
                  <a:ext cx="726" cy="311"/>
                </a:xfrm>
                <a:custGeom>
                  <a:avLst/>
                  <a:gdLst>
                    <a:gd name="T0" fmla="*/ 282 w 726"/>
                    <a:gd name="T1" fmla="*/ 0 h 311"/>
                    <a:gd name="T2" fmla="*/ 726 w 726"/>
                    <a:gd name="T3" fmla="*/ 119 h 311"/>
                    <a:gd name="T4" fmla="*/ 457 w 726"/>
                    <a:gd name="T5" fmla="*/ 311 h 311"/>
                    <a:gd name="T6" fmla="*/ 0 w 726"/>
                    <a:gd name="T7" fmla="*/ 173 h 311"/>
                    <a:gd name="T8" fmla="*/ 282 w 726"/>
                    <a:gd name="T9" fmla="*/ 0 h 3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6"/>
                    <a:gd name="T16" fmla="*/ 0 h 311"/>
                    <a:gd name="T17" fmla="*/ 726 w 726"/>
                    <a:gd name="T18" fmla="*/ 311 h 31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6" h="311">
                      <a:moveTo>
                        <a:pt x="282" y="0"/>
                      </a:moveTo>
                      <a:lnTo>
                        <a:pt x="726" y="119"/>
                      </a:lnTo>
                      <a:lnTo>
                        <a:pt x="457" y="311"/>
                      </a:lnTo>
                      <a:lnTo>
                        <a:pt x="0" y="173"/>
                      </a:lnTo>
                      <a:lnTo>
                        <a:pt x="282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297" name="Freeform 1066"/>
                <p:cNvSpPr>
                  <a:spLocks/>
                </p:cNvSpPr>
                <p:nvPr/>
              </p:nvSpPr>
              <p:spPr bwMode="auto">
                <a:xfrm>
                  <a:off x="1808" y="2770"/>
                  <a:ext cx="258" cy="100"/>
                </a:xfrm>
                <a:custGeom>
                  <a:avLst/>
                  <a:gdLst>
                    <a:gd name="T0" fmla="*/ 0 w 258"/>
                    <a:gd name="T1" fmla="*/ 44 h 100"/>
                    <a:gd name="T2" fmla="*/ 75 w 258"/>
                    <a:gd name="T3" fmla="*/ 0 h 100"/>
                    <a:gd name="T4" fmla="*/ 258 w 258"/>
                    <a:gd name="T5" fmla="*/ 50 h 100"/>
                    <a:gd name="T6" fmla="*/ 183 w 258"/>
                    <a:gd name="T7" fmla="*/ 100 h 100"/>
                    <a:gd name="T8" fmla="*/ 0 w 258"/>
                    <a:gd name="T9" fmla="*/ 44 h 10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0"/>
                    <a:gd name="T17" fmla="*/ 258 w 258"/>
                    <a:gd name="T18" fmla="*/ 100 h 10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0">
                      <a:moveTo>
                        <a:pt x="0" y="44"/>
                      </a:moveTo>
                      <a:lnTo>
                        <a:pt x="75" y="0"/>
                      </a:lnTo>
                      <a:lnTo>
                        <a:pt x="258" y="50"/>
                      </a:lnTo>
                      <a:lnTo>
                        <a:pt x="183" y="100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298" name="Freeform 1067"/>
                <p:cNvSpPr>
                  <a:spLocks/>
                </p:cNvSpPr>
                <p:nvPr/>
              </p:nvSpPr>
              <p:spPr bwMode="auto">
                <a:xfrm>
                  <a:off x="1799" y="2816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299" name="Freeform 1068"/>
                <p:cNvSpPr>
                  <a:spLocks/>
                </p:cNvSpPr>
                <p:nvPr/>
              </p:nvSpPr>
              <p:spPr bwMode="auto">
                <a:xfrm>
                  <a:off x="2020" y="2834"/>
                  <a:ext cx="258" cy="102"/>
                </a:xfrm>
                <a:custGeom>
                  <a:avLst/>
                  <a:gdLst>
                    <a:gd name="T0" fmla="*/ 0 w 258"/>
                    <a:gd name="T1" fmla="*/ 46 h 102"/>
                    <a:gd name="T2" fmla="*/ 71 w 258"/>
                    <a:gd name="T3" fmla="*/ 0 h 102"/>
                    <a:gd name="T4" fmla="*/ 258 w 258"/>
                    <a:gd name="T5" fmla="*/ 52 h 102"/>
                    <a:gd name="T6" fmla="*/ 183 w 258"/>
                    <a:gd name="T7" fmla="*/ 102 h 102"/>
                    <a:gd name="T8" fmla="*/ 0 w 258"/>
                    <a:gd name="T9" fmla="*/ 46 h 10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2"/>
                    <a:gd name="T17" fmla="*/ 258 w 258"/>
                    <a:gd name="T18" fmla="*/ 102 h 10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2">
                      <a:moveTo>
                        <a:pt x="0" y="46"/>
                      </a:moveTo>
                      <a:lnTo>
                        <a:pt x="71" y="0"/>
                      </a:lnTo>
                      <a:lnTo>
                        <a:pt x="258" y="52"/>
                      </a:lnTo>
                      <a:lnTo>
                        <a:pt x="183" y="102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300" name="Freeform 1069"/>
                <p:cNvSpPr>
                  <a:spLocks/>
                </p:cNvSpPr>
                <p:nvPr/>
              </p:nvSpPr>
              <p:spPr bwMode="auto">
                <a:xfrm>
                  <a:off x="2011" y="2882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36289" name="Freeform 1070"/>
              <p:cNvSpPr>
                <a:spLocks/>
              </p:cNvSpPr>
              <p:nvPr/>
            </p:nvSpPr>
            <p:spPr bwMode="auto">
              <a:xfrm>
                <a:off x="5835650" y="3362325"/>
                <a:ext cx="100013" cy="80963"/>
              </a:xfrm>
              <a:custGeom>
                <a:avLst/>
                <a:gdLst>
                  <a:gd name="T0" fmla="*/ 2147483647 w 990"/>
                  <a:gd name="T1" fmla="*/ 2147483647 h 792"/>
                  <a:gd name="T2" fmla="*/ 2147483647 w 990"/>
                  <a:gd name="T3" fmla="*/ 0 h 792"/>
                  <a:gd name="T4" fmla="*/ 2147483647 w 990"/>
                  <a:gd name="T5" fmla="*/ 2147483647 h 792"/>
                  <a:gd name="T6" fmla="*/ 0 w 990"/>
                  <a:gd name="T7" fmla="*/ 2147483647 h 792"/>
                  <a:gd name="T8" fmla="*/ 2147483647 w 990"/>
                  <a:gd name="T9" fmla="*/ 2147483647 h 7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0"/>
                  <a:gd name="T16" fmla="*/ 0 h 792"/>
                  <a:gd name="T17" fmla="*/ 990 w 990"/>
                  <a:gd name="T18" fmla="*/ 792 h 79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0" h="792">
                    <a:moveTo>
                      <a:pt x="3" y="738"/>
                    </a:moveTo>
                    <a:lnTo>
                      <a:pt x="990" y="0"/>
                    </a:lnTo>
                    <a:lnTo>
                      <a:pt x="987" y="60"/>
                    </a:lnTo>
                    <a:lnTo>
                      <a:pt x="0" y="792"/>
                    </a:lnTo>
                    <a:lnTo>
                      <a:pt x="3" y="73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290" name="Freeform 1071"/>
              <p:cNvSpPr>
                <a:spLocks/>
              </p:cNvSpPr>
              <p:nvPr/>
            </p:nvSpPr>
            <p:spPr bwMode="auto">
              <a:xfrm>
                <a:off x="5583238" y="3368675"/>
                <a:ext cx="254000" cy="73025"/>
              </a:xfrm>
              <a:custGeom>
                <a:avLst/>
                <a:gdLst>
                  <a:gd name="T0" fmla="*/ 2147483647 w 2532"/>
                  <a:gd name="T1" fmla="*/ 0 h 723"/>
                  <a:gd name="T2" fmla="*/ 2147483647 w 2532"/>
                  <a:gd name="T3" fmla="*/ 0 h 723"/>
                  <a:gd name="T4" fmla="*/ 2147483647 w 2532"/>
                  <a:gd name="T5" fmla="*/ 2147483647 h 723"/>
                  <a:gd name="T6" fmla="*/ 2147483647 w 2532"/>
                  <a:gd name="T7" fmla="*/ 2147483647 h 723"/>
                  <a:gd name="T8" fmla="*/ 0 w 2532"/>
                  <a:gd name="T9" fmla="*/ 2147483647 h 723"/>
                  <a:gd name="T10" fmla="*/ 2147483647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291" name="Freeform 1072"/>
              <p:cNvSpPr>
                <a:spLocks/>
              </p:cNvSpPr>
              <p:nvPr/>
            </p:nvSpPr>
            <p:spPr bwMode="auto">
              <a:xfrm>
                <a:off x="5583238" y="3354388"/>
                <a:ext cx="1587" cy="15875"/>
              </a:xfrm>
              <a:custGeom>
                <a:avLst/>
                <a:gdLst>
                  <a:gd name="T0" fmla="*/ 2147483647 w 26"/>
                  <a:gd name="T1" fmla="*/ 2147483647 h 147"/>
                  <a:gd name="T2" fmla="*/ 2147483647 w 26"/>
                  <a:gd name="T3" fmla="*/ 2147483647 h 147"/>
                  <a:gd name="T4" fmla="*/ 0 w 26"/>
                  <a:gd name="T5" fmla="*/ 2147483647 h 147"/>
                  <a:gd name="T6" fmla="*/ 2147483647 w 26"/>
                  <a:gd name="T7" fmla="*/ 0 h 147"/>
                  <a:gd name="T8" fmla="*/ 2147483647 w 26"/>
                  <a:gd name="T9" fmla="*/ 2147483647 h 1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47"/>
                  <a:gd name="T17" fmla="*/ 26 w 26"/>
                  <a:gd name="T18" fmla="*/ 147 h 1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47">
                    <a:moveTo>
                      <a:pt x="26" y="10"/>
                    </a:moveTo>
                    <a:lnTo>
                      <a:pt x="23" y="147"/>
                    </a:lnTo>
                    <a:lnTo>
                      <a:pt x="0" y="144"/>
                    </a:lnTo>
                    <a:lnTo>
                      <a:pt x="3" y="0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292" name="Freeform 1073"/>
              <p:cNvSpPr>
                <a:spLocks/>
              </p:cNvSpPr>
              <p:nvPr/>
            </p:nvSpPr>
            <p:spPr bwMode="auto">
              <a:xfrm>
                <a:off x="5583238" y="3294063"/>
                <a:ext cx="117475" cy="61912"/>
              </a:xfrm>
              <a:custGeom>
                <a:avLst/>
                <a:gdLst>
                  <a:gd name="T0" fmla="*/ 2147483647 w 1176"/>
                  <a:gd name="T1" fmla="*/ 0 h 606"/>
                  <a:gd name="T2" fmla="*/ 0 w 1176"/>
                  <a:gd name="T3" fmla="*/ 2147483647 h 606"/>
                  <a:gd name="T4" fmla="*/ 2147483647 w 1176"/>
                  <a:gd name="T5" fmla="*/ 2147483647 h 606"/>
                  <a:gd name="T6" fmla="*/ 2147483647 w 1176"/>
                  <a:gd name="T7" fmla="*/ 2147483647 h 606"/>
                  <a:gd name="T8" fmla="*/ 2147483647 w 1176"/>
                  <a:gd name="T9" fmla="*/ 0 h 6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76"/>
                  <a:gd name="T16" fmla="*/ 0 h 606"/>
                  <a:gd name="T17" fmla="*/ 1176 w 1176"/>
                  <a:gd name="T18" fmla="*/ 606 h 6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76" h="606">
                    <a:moveTo>
                      <a:pt x="1170" y="0"/>
                    </a:moveTo>
                    <a:lnTo>
                      <a:pt x="0" y="597"/>
                    </a:lnTo>
                    <a:lnTo>
                      <a:pt x="30" y="606"/>
                    </a:lnTo>
                    <a:lnTo>
                      <a:pt x="1176" y="18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293" name="Freeform 1074"/>
              <p:cNvSpPr>
                <a:spLocks/>
              </p:cNvSpPr>
              <p:nvPr/>
            </p:nvSpPr>
            <p:spPr bwMode="auto">
              <a:xfrm>
                <a:off x="5591175" y="3357563"/>
                <a:ext cx="241300" cy="71437"/>
              </a:xfrm>
              <a:custGeom>
                <a:avLst/>
                <a:gdLst>
                  <a:gd name="T0" fmla="*/ 2147483647 w 2532"/>
                  <a:gd name="T1" fmla="*/ 0 h 723"/>
                  <a:gd name="T2" fmla="*/ 2147483647 w 2532"/>
                  <a:gd name="T3" fmla="*/ 0 h 723"/>
                  <a:gd name="T4" fmla="*/ 2147483647 w 2532"/>
                  <a:gd name="T5" fmla="*/ 2147483647 h 723"/>
                  <a:gd name="T6" fmla="*/ 2147483647 w 2532"/>
                  <a:gd name="T7" fmla="*/ 2147483647 h 723"/>
                  <a:gd name="T8" fmla="*/ 0 w 2532"/>
                  <a:gd name="T9" fmla="*/ 2147483647 h 723"/>
                  <a:gd name="T10" fmla="*/ 2147483647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294" name="Freeform 1075"/>
              <p:cNvSpPr>
                <a:spLocks/>
              </p:cNvSpPr>
              <p:nvPr/>
            </p:nvSpPr>
            <p:spPr bwMode="auto">
              <a:xfrm flipV="1">
                <a:off x="5830888" y="3352800"/>
                <a:ext cx="98425" cy="74613"/>
              </a:xfrm>
              <a:custGeom>
                <a:avLst/>
                <a:gdLst>
                  <a:gd name="T0" fmla="*/ 2147483647 w 2532"/>
                  <a:gd name="T1" fmla="*/ 0 h 723"/>
                  <a:gd name="T2" fmla="*/ 2147483647 w 2532"/>
                  <a:gd name="T3" fmla="*/ 0 h 723"/>
                  <a:gd name="T4" fmla="*/ 2147483647 w 2532"/>
                  <a:gd name="T5" fmla="*/ 2147483647 h 723"/>
                  <a:gd name="T6" fmla="*/ 2147483647 w 2532"/>
                  <a:gd name="T7" fmla="*/ 2147483647 h 723"/>
                  <a:gd name="T8" fmla="*/ 0 w 2532"/>
                  <a:gd name="T9" fmla="*/ 2147483647 h 723"/>
                  <a:gd name="T10" fmla="*/ 2147483647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pic>
          <p:nvPicPr>
            <p:cNvPr id="35946" name="Picture 1077" descr="desktop_computer_stylized_medium"/>
            <p:cNvPicPr>
              <a:picLocks noChangeAspect="1" noChangeArrowheads="1"/>
            </p:cNvPicPr>
            <p:nvPr/>
          </p:nvPicPr>
          <p:blipFill>
            <a:blip r:embed="rId1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6156325" y="3300413"/>
              <a:ext cx="342900" cy="3349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5947" name="Freeform 1078"/>
            <p:cNvSpPr>
              <a:spLocks/>
            </p:cNvSpPr>
            <p:nvPr/>
          </p:nvSpPr>
          <p:spPr bwMode="auto">
            <a:xfrm flipH="1">
              <a:off x="6302568" y="3332533"/>
              <a:ext cx="161685" cy="153507"/>
            </a:xfrm>
            <a:custGeom>
              <a:avLst/>
              <a:gdLst>
                <a:gd name="T0" fmla="*/ 0 w 356"/>
                <a:gd name="T1" fmla="*/ 0 h 368"/>
                <a:gd name="T2" fmla="*/ 136251 w 356"/>
                <a:gd name="T3" fmla="*/ 5840 h 368"/>
                <a:gd name="T4" fmla="*/ 161685 w 356"/>
                <a:gd name="T5" fmla="*/ 122639 h 368"/>
                <a:gd name="T6" fmla="*/ 35425 w 356"/>
                <a:gd name="T7" fmla="*/ 15350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pic>
          <p:nvPicPr>
            <p:cNvPr id="35948" name="Picture 1081" descr="laptop_keyboard"/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7329488" y="5672138"/>
              <a:ext cx="388937" cy="1587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5949" name="Freeform 1082"/>
            <p:cNvSpPr>
              <a:spLocks/>
            </p:cNvSpPr>
            <p:nvPr/>
          </p:nvSpPr>
          <p:spPr bwMode="auto">
            <a:xfrm>
              <a:off x="7458075" y="5516563"/>
              <a:ext cx="312738" cy="207962"/>
            </a:xfrm>
            <a:custGeom>
              <a:avLst/>
              <a:gdLst>
                <a:gd name="T0" fmla="*/ 2147483647 w 2982"/>
                <a:gd name="T1" fmla="*/ 0 h 2442"/>
                <a:gd name="T2" fmla="*/ 0 w 2982"/>
                <a:gd name="T3" fmla="*/ 2147483647 h 2442"/>
                <a:gd name="T4" fmla="*/ 2147483647 w 2982"/>
                <a:gd name="T5" fmla="*/ 2147483647 h 2442"/>
                <a:gd name="T6" fmla="*/ 2147483647 w 2982"/>
                <a:gd name="T7" fmla="*/ 2147483647 h 2442"/>
                <a:gd name="T8" fmla="*/ 2147483647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35950" name="Picture 1083" descr="screen"/>
            <p:cNvPicPr>
              <a:picLocks noChangeAspect="1" noChangeArrowheads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473950" y="5521325"/>
              <a:ext cx="284163" cy="190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5951" name="Freeform 1084"/>
            <p:cNvSpPr>
              <a:spLocks/>
            </p:cNvSpPr>
            <p:nvPr/>
          </p:nvSpPr>
          <p:spPr bwMode="auto">
            <a:xfrm>
              <a:off x="7515225" y="5510213"/>
              <a:ext cx="265113" cy="39687"/>
            </a:xfrm>
            <a:custGeom>
              <a:avLst/>
              <a:gdLst>
                <a:gd name="T0" fmla="*/ 2147483647 w 2528"/>
                <a:gd name="T1" fmla="*/ 0 h 455"/>
                <a:gd name="T2" fmla="*/ 2147483647 w 2528"/>
                <a:gd name="T3" fmla="*/ 2147483647 h 455"/>
                <a:gd name="T4" fmla="*/ 2147483647 w 2528"/>
                <a:gd name="T5" fmla="*/ 2147483647 h 455"/>
                <a:gd name="T6" fmla="*/ 0 w 2528"/>
                <a:gd name="T7" fmla="*/ 2147483647 h 455"/>
                <a:gd name="T8" fmla="*/ 2147483647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52" name="Freeform 1085"/>
            <p:cNvSpPr>
              <a:spLocks/>
            </p:cNvSpPr>
            <p:nvPr/>
          </p:nvSpPr>
          <p:spPr bwMode="auto">
            <a:xfrm>
              <a:off x="7456488" y="5510213"/>
              <a:ext cx="73025" cy="161925"/>
            </a:xfrm>
            <a:custGeom>
              <a:avLst/>
              <a:gdLst>
                <a:gd name="T0" fmla="*/ 2147483647 w 702"/>
                <a:gd name="T1" fmla="*/ 0 h 1893"/>
                <a:gd name="T2" fmla="*/ 0 w 702"/>
                <a:gd name="T3" fmla="*/ 2147483647 h 1893"/>
                <a:gd name="T4" fmla="*/ 2147483647 w 702"/>
                <a:gd name="T5" fmla="*/ 2147483647 h 1893"/>
                <a:gd name="T6" fmla="*/ 2147483647 w 702"/>
                <a:gd name="T7" fmla="*/ 2147483647 h 1893"/>
                <a:gd name="T8" fmla="*/ 2147483647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53" name="Freeform 1086"/>
            <p:cNvSpPr>
              <a:spLocks/>
            </p:cNvSpPr>
            <p:nvPr/>
          </p:nvSpPr>
          <p:spPr bwMode="auto">
            <a:xfrm>
              <a:off x="7699375" y="5538788"/>
              <a:ext cx="79375" cy="185737"/>
            </a:xfrm>
            <a:custGeom>
              <a:avLst/>
              <a:gdLst>
                <a:gd name="T0" fmla="*/ 2147483647 w 756"/>
                <a:gd name="T1" fmla="*/ 0 h 2184"/>
                <a:gd name="T2" fmla="*/ 2147483647 w 756"/>
                <a:gd name="T3" fmla="*/ 2147483647 h 2184"/>
                <a:gd name="T4" fmla="*/ 0 w 756"/>
                <a:gd name="T5" fmla="*/ 2147483647 h 2184"/>
                <a:gd name="T6" fmla="*/ 2147483647 w 756"/>
                <a:gd name="T7" fmla="*/ 2147483647 h 2184"/>
                <a:gd name="T8" fmla="*/ 2147483647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54" name="Freeform 1087"/>
            <p:cNvSpPr>
              <a:spLocks/>
            </p:cNvSpPr>
            <p:nvPr/>
          </p:nvSpPr>
          <p:spPr bwMode="auto">
            <a:xfrm>
              <a:off x="7454900" y="5662613"/>
              <a:ext cx="290513" cy="63500"/>
            </a:xfrm>
            <a:custGeom>
              <a:avLst/>
              <a:gdLst>
                <a:gd name="T0" fmla="*/ 2147483647 w 2773"/>
                <a:gd name="T1" fmla="*/ 0 h 738"/>
                <a:gd name="T2" fmla="*/ 0 w 2773"/>
                <a:gd name="T3" fmla="*/ 2147483647 h 738"/>
                <a:gd name="T4" fmla="*/ 2147483647 w 2773"/>
                <a:gd name="T5" fmla="*/ 2147483647 h 738"/>
                <a:gd name="T6" fmla="*/ 2147483647 w 2773"/>
                <a:gd name="T7" fmla="*/ 2147483647 h 738"/>
                <a:gd name="T8" fmla="*/ 2147483647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55" name="Freeform 1088"/>
            <p:cNvSpPr>
              <a:spLocks/>
            </p:cNvSpPr>
            <p:nvPr/>
          </p:nvSpPr>
          <p:spPr bwMode="auto">
            <a:xfrm>
              <a:off x="7707313" y="5540375"/>
              <a:ext cx="74612" cy="187325"/>
            </a:xfrm>
            <a:custGeom>
              <a:avLst/>
              <a:gdLst>
                <a:gd name="T0" fmla="*/ 2147483647 w 637"/>
                <a:gd name="T1" fmla="*/ 0 h 1659"/>
                <a:gd name="T2" fmla="*/ 2147483647 w 637"/>
                <a:gd name="T3" fmla="*/ 0 h 1659"/>
                <a:gd name="T4" fmla="*/ 2147483647 w 637"/>
                <a:gd name="T5" fmla="*/ 2147483647 h 1659"/>
                <a:gd name="T6" fmla="*/ 0 w 637"/>
                <a:gd name="T7" fmla="*/ 2147483647 h 1659"/>
                <a:gd name="T8" fmla="*/ 2147483647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56" name="Freeform 1089"/>
            <p:cNvSpPr>
              <a:spLocks/>
            </p:cNvSpPr>
            <p:nvPr/>
          </p:nvSpPr>
          <p:spPr bwMode="auto">
            <a:xfrm>
              <a:off x="7454900" y="5672138"/>
              <a:ext cx="258763" cy="61912"/>
            </a:xfrm>
            <a:custGeom>
              <a:avLst/>
              <a:gdLst>
                <a:gd name="T0" fmla="*/ 0 w 2216"/>
                <a:gd name="T1" fmla="*/ 0 h 550"/>
                <a:gd name="T2" fmla="*/ 2147483647 w 2216"/>
                <a:gd name="T3" fmla="*/ 2147483647 h 550"/>
                <a:gd name="T4" fmla="*/ 2147483647 w 2216"/>
                <a:gd name="T5" fmla="*/ 2147483647 h 550"/>
                <a:gd name="T6" fmla="*/ 2147483647 w 2216"/>
                <a:gd name="T7" fmla="*/ 2147483647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35957" name="Group 1090"/>
            <p:cNvGrpSpPr>
              <a:grpSpLocks/>
            </p:cNvGrpSpPr>
            <p:nvPr/>
          </p:nvGrpSpPr>
          <p:grpSpPr bwMode="auto">
            <a:xfrm>
              <a:off x="7451725" y="5737225"/>
              <a:ext cx="87313" cy="38100"/>
              <a:chOff x="1740" y="2642"/>
              <a:chExt cx="752" cy="327"/>
            </a:xfrm>
          </p:grpSpPr>
          <p:sp>
            <p:nvSpPr>
              <p:cNvPr id="36273" name="Freeform 1091"/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274" name="Freeform 1092"/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275" name="Freeform 1093"/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276" name="Freeform 1094"/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277" name="Freeform 1095"/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278" name="Freeform 1096"/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35958" name="Freeform 1097"/>
            <p:cNvSpPr>
              <a:spLocks/>
            </p:cNvSpPr>
            <p:nvPr/>
          </p:nvSpPr>
          <p:spPr bwMode="auto">
            <a:xfrm>
              <a:off x="7600950" y="5743575"/>
              <a:ext cx="106363" cy="80963"/>
            </a:xfrm>
            <a:custGeom>
              <a:avLst/>
              <a:gdLst>
                <a:gd name="T0" fmla="*/ 2147483647 w 990"/>
                <a:gd name="T1" fmla="*/ 2147483647 h 792"/>
                <a:gd name="T2" fmla="*/ 2147483647 w 990"/>
                <a:gd name="T3" fmla="*/ 0 h 792"/>
                <a:gd name="T4" fmla="*/ 2147483647 w 990"/>
                <a:gd name="T5" fmla="*/ 2147483647 h 792"/>
                <a:gd name="T6" fmla="*/ 0 w 990"/>
                <a:gd name="T7" fmla="*/ 2147483647 h 792"/>
                <a:gd name="T8" fmla="*/ 2147483647 w 990"/>
                <a:gd name="T9" fmla="*/ 2147483647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59" name="Freeform 1098"/>
            <p:cNvSpPr>
              <a:spLocks/>
            </p:cNvSpPr>
            <p:nvPr/>
          </p:nvSpPr>
          <p:spPr bwMode="auto">
            <a:xfrm>
              <a:off x="7329488" y="5749925"/>
              <a:ext cx="271462" cy="73025"/>
            </a:xfrm>
            <a:custGeom>
              <a:avLst/>
              <a:gdLst>
                <a:gd name="T0" fmla="*/ 2147483647 w 2532"/>
                <a:gd name="T1" fmla="*/ 0 h 723"/>
                <a:gd name="T2" fmla="*/ 2147483647 w 2532"/>
                <a:gd name="T3" fmla="*/ 0 h 723"/>
                <a:gd name="T4" fmla="*/ 2147483647 w 2532"/>
                <a:gd name="T5" fmla="*/ 2147483647 h 723"/>
                <a:gd name="T6" fmla="*/ 2147483647 w 2532"/>
                <a:gd name="T7" fmla="*/ 2147483647 h 723"/>
                <a:gd name="T8" fmla="*/ 0 w 2532"/>
                <a:gd name="T9" fmla="*/ 2147483647 h 723"/>
                <a:gd name="T10" fmla="*/ 2147483647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60" name="Freeform 1099"/>
            <p:cNvSpPr>
              <a:spLocks/>
            </p:cNvSpPr>
            <p:nvPr/>
          </p:nvSpPr>
          <p:spPr bwMode="auto">
            <a:xfrm>
              <a:off x="7331075" y="5735638"/>
              <a:ext cx="1588" cy="15875"/>
            </a:xfrm>
            <a:custGeom>
              <a:avLst/>
              <a:gdLst>
                <a:gd name="T0" fmla="*/ 2147483647 w 26"/>
                <a:gd name="T1" fmla="*/ 2147483647 h 147"/>
                <a:gd name="T2" fmla="*/ 2147483647 w 26"/>
                <a:gd name="T3" fmla="*/ 2147483647 h 147"/>
                <a:gd name="T4" fmla="*/ 0 w 26"/>
                <a:gd name="T5" fmla="*/ 2147483647 h 147"/>
                <a:gd name="T6" fmla="*/ 2147483647 w 26"/>
                <a:gd name="T7" fmla="*/ 0 h 147"/>
                <a:gd name="T8" fmla="*/ 2147483647 w 26"/>
                <a:gd name="T9" fmla="*/ 2147483647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61" name="Freeform 1100"/>
            <p:cNvSpPr>
              <a:spLocks/>
            </p:cNvSpPr>
            <p:nvPr/>
          </p:nvSpPr>
          <p:spPr bwMode="auto">
            <a:xfrm>
              <a:off x="7331075" y="5675313"/>
              <a:ext cx="125413" cy="61912"/>
            </a:xfrm>
            <a:custGeom>
              <a:avLst/>
              <a:gdLst>
                <a:gd name="T0" fmla="*/ 2147483647 w 1176"/>
                <a:gd name="T1" fmla="*/ 0 h 606"/>
                <a:gd name="T2" fmla="*/ 0 w 1176"/>
                <a:gd name="T3" fmla="*/ 2147483647 h 606"/>
                <a:gd name="T4" fmla="*/ 2147483647 w 1176"/>
                <a:gd name="T5" fmla="*/ 2147483647 h 606"/>
                <a:gd name="T6" fmla="*/ 2147483647 w 1176"/>
                <a:gd name="T7" fmla="*/ 2147483647 h 606"/>
                <a:gd name="T8" fmla="*/ 2147483647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62" name="Freeform 1101"/>
            <p:cNvSpPr>
              <a:spLocks/>
            </p:cNvSpPr>
            <p:nvPr/>
          </p:nvSpPr>
          <p:spPr bwMode="auto">
            <a:xfrm>
              <a:off x="7339013" y="5738813"/>
              <a:ext cx="257175" cy="71437"/>
            </a:xfrm>
            <a:custGeom>
              <a:avLst/>
              <a:gdLst>
                <a:gd name="T0" fmla="*/ 2147483647 w 2532"/>
                <a:gd name="T1" fmla="*/ 0 h 723"/>
                <a:gd name="T2" fmla="*/ 2147483647 w 2532"/>
                <a:gd name="T3" fmla="*/ 0 h 723"/>
                <a:gd name="T4" fmla="*/ 2147483647 w 2532"/>
                <a:gd name="T5" fmla="*/ 2147483647 h 723"/>
                <a:gd name="T6" fmla="*/ 2147483647 w 2532"/>
                <a:gd name="T7" fmla="*/ 2147483647 h 723"/>
                <a:gd name="T8" fmla="*/ 0 w 2532"/>
                <a:gd name="T9" fmla="*/ 2147483647 h 723"/>
                <a:gd name="T10" fmla="*/ 2147483647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63" name="Freeform 1102"/>
            <p:cNvSpPr>
              <a:spLocks/>
            </p:cNvSpPr>
            <p:nvPr/>
          </p:nvSpPr>
          <p:spPr bwMode="auto">
            <a:xfrm flipV="1">
              <a:off x="7596188" y="5734050"/>
              <a:ext cx="104775" cy="74613"/>
            </a:xfrm>
            <a:custGeom>
              <a:avLst/>
              <a:gdLst>
                <a:gd name="T0" fmla="*/ 2147483647 w 2532"/>
                <a:gd name="T1" fmla="*/ 0 h 723"/>
                <a:gd name="T2" fmla="*/ 2147483647 w 2532"/>
                <a:gd name="T3" fmla="*/ 0 h 723"/>
                <a:gd name="T4" fmla="*/ 2147483647 w 2532"/>
                <a:gd name="T5" fmla="*/ 2147483647 h 723"/>
                <a:gd name="T6" fmla="*/ 2147483647 w 2532"/>
                <a:gd name="T7" fmla="*/ 2147483647 h 723"/>
                <a:gd name="T8" fmla="*/ 0 w 2532"/>
                <a:gd name="T9" fmla="*/ 2147483647 h 723"/>
                <a:gd name="T10" fmla="*/ 2147483647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35964" name="Group 1103"/>
            <p:cNvGrpSpPr>
              <a:grpSpLocks/>
            </p:cNvGrpSpPr>
            <p:nvPr/>
          </p:nvGrpSpPr>
          <p:grpSpPr bwMode="auto">
            <a:xfrm>
              <a:off x="6351588" y="2493963"/>
              <a:ext cx="390525" cy="169862"/>
              <a:chOff x="4650" y="1129"/>
              <a:chExt cx="246" cy="95"/>
            </a:xfrm>
          </p:grpSpPr>
          <p:sp>
            <p:nvSpPr>
              <p:cNvPr id="36265" name="Oval 407"/>
              <p:cNvSpPr>
                <a:spLocks noChangeArrowheads="1"/>
              </p:cNvSpPr>
              <p:nvPr/>
            </p:nvSpPr>
            <p:spPr bwMode="auto">
              <a:xfrm>
                <a:off x="4651" y="1171"/>
                <a:ext cx="244" cy="53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36266" name="Rectangle 410"/>
              <p:cNvSpPr>
                <a:spLocks noChangeArrowheads="1"/>
              </p:cNvSpPr>
              <p:nvPr/>
            </p:nvSpPr>
            <p:spPr bwMode="auto">
              <a:xfrm>
                <a:off x="4651" y="1165"/>
                <a:ext cx="245" cy="33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 algn="ctr"/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36267" name="Oval 411"/>
              <p:cNvSpPr>
                <a:spLocks noChangeArrowheads="1"/>
              </p:cNvSpPr>
              <p:nvPr/>
            </p:nvSpPr>
            <p:spPr bwMode="auto">
              <a:xfrm>
                <a:off x="4650" y="1129"/>
                <a:ext cx="244" cy="62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grpSp>
            <p:nvGrpSpPr>
              <p:cNvPr id="36268" name="Group 1107"/>
              <p:cNvGrpSpPr>
                <a:grpSpLocks/>
              </p:cNvGrpSpPr>
              <p:nvPr/>
            </p:nvGrpSpPr>
            <p:grpSpPr bwMode="auto">
              <a:xfrm>
                <a:off x="4699" y="1145"/>
                <a:ext cx="138" cy="29"/>
                <a:chOff x="2468" y="1332"/>
                <a:chExt cx="310" cy="60"/>
              </a:xfrm>
            </p:grpSpPr>
            <p:sp>
              <p:nvSpPr>
                <p:cNvPr id="36271" name="Freeform 1108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272" name="Freeform 1109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36269" name="Line 1110"/>
              <p:cNvSpPr>
                <a:spLocks noChangeShapeType="1"/>
              </p:cNvSpPr>
              <p:nvPr/>
            </p:nvSpPr>
            <p:spPr bwMode="auto">
              <a:xfrm>
                <a:off x="4651" y="1158"/>
                <a:ext cx="0" cy="4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270" name="Line 1111"/>
              <p:cNvSpPr>
                <a:spLocks noChangeShapeType="1"/>
              </p:cNvSpPr>
              <p:nvPr/>
            </p:nvSpPr>
            <p:spPr bwMode="auto">
              <a:xfrm>
                <a:off x="4894" y="1160"/>
                <a:ext cx="0" cy="4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5965" name="Group 1112"/>
            <p:cNvGrpSpPr>
              <a:grpSpLocks/>
            </p:cNvGrpSpPr>
            <p:nvPr/>
          </p:nvGrpSpPr>
          <p:grpSpPr bwMode="auto">
            <a:xfrm>
              <a:off x="6051550" y="3641725"/>
              <a:ext cx="390525" cy="169863"/>
              <a:chOff x="4650" y="1129"/>
              <a:chExt cx="246" cy="95"/>
            </a:xfrm>
          </p:grpSpPr>
          <p:sp>
            <p:nvSpPr>
              <p:cNvPr id="36257" name="Oval 407"/>
              <p:cNvSpPr>
                <a:spLocks noChangeArrowheads="1"/>
              </p:cNvSpPr>
              <p:nvPr/>
            </p:nvSpPr>
            <p:spPr bwMode="auto">
              <a:xfrm>
                <a:off x="4651" y="1171"/>
                <a:ext cx="244" cy="53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36258" name="Rectangle 410"/>
              <p:cNvSpPr>
                <a:spLocks noChangeArrowheads="1"/>
              </p:cNvSpPr>
              <p:nvPr/>
            </p:nvSpPr>
            <p:spPr bwMode="auto">
              <a:xfrm>
                <a:off x="4651" y="1165"/>
                <a:ext cx="245" cy="33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 algn="ctr"/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36259" name="Oval 411"/>
              <p:cNvSpPr>
                <a:spLocks noChangeArrowheads="1"/>
              </p:cNvSpPr>
              <p:nvPr/>
            </p:nvSpPr>
            <p:spPr bwMode="auto">
              <a:xfrm>
                <a:off x="4650" y="1129"/>
                <a:ext cx="244" cy="62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grpSp>
            <p:nvGrpSpPr>
              <p:cNvPr id="36260" name="Group 1116"/>
              <p:cNvGrpSpPr>
                <a:grpSpLocks/>
              </p:cNvGrpSpPr>
              <p:nvPr/>
            </p:nvGrpSpPr>
            <p:grpSpPr bwMode="auto">
              <a:xfrm>
                <a:off x="4699" y="1145"/>
                <a:ext cx="138" cy="29"/>
                <a:chOff x="2468" y="1332"/>
                <a:chExt cx="310" cy="60"/>
              </a:xfrm>
            </p:grpSpPr>
            <p:sp>
              <p:nvSpPr>
                <p:cNvPr id="36263" name="Freeform 1117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264" name="Freeform 1118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36261" name="Line 1119"/>
              <p:cNvSpPr>
                <a:spLocks noChangeShapeType="1"/>
              </p:cNvSpPr>
              <p:nvPr/>
            </p:nvSpPr>
            <p:spPr bwMode="auto">
              <a:xfrm>
                <a:off x="4651" y="1158"/>
                <a:ext cx="0" cy="4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262" name="Line 1120"/>
              <p:cNvSpPr>
                <a:spLocks noChangeShapeType="1"/>
              </p:cNvSpPr>
              <p:nvPr/>
            </p:nvSpPr>
            <p:spPr bwMode="auto">
              <a:xfrm>
                <a:off x="4894" y="1160"/>
                <a:ext cx="0" cy="4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5966" name="Group 1121"/>
            <p:cNvGrpSpPr>
              <a:grpSpLocks/>
            </p:cNvGrpSpPr>
            <p:nvPr/>
          </p:nvGrpSpPr>
          <p:grpSpPr bwMode="auto">
            <a:xfrm>
              <a:off x="6248400" y="4852988"/>
              <a:ext cx="617538" cy="247650"/>
              <a:chOff x="2356" y="1300"/>
              <a:chExt cx="555" cy="194"/>
            </a:xfrm>
          </p:grpSpPr>
          <p:sp>
            <p:nvSpPr>
              <p:cNvPr id="36249" name="Oval 407"/>
              <p:cNvSpPr>
                <a:spLocks noChangeArrowheads="1"/>
              </p:cNvSpPr>
              <p:nvPr/>
            </p:nvSpPr>
            <p:spPr bwMode="auto">
              <a:xfrm>
                <a:off x="2357" y="1385"/>
                <a:ext cx="551" cy="109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36250" name="Rectangle 410"/>
              <p:cNvSpPr>
                <a:spLocks noChangeArrowheads="1"/>
              </p:cNvSpPr>
              <p:nvPr/>
            </p:nvSpPr>
            <p:spPr bwMode="auto">
              <a:xfrm>
                <a:off x="2357" y="1374"/>
                <a:ext cx="554" cy="66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 algn="ctr"/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36251" name="Oval 411"/>
              <p:cNvSpPr>
                <a:spLocks noChangeArrowheads="1"/>
              </p:cNvSpPr>
              <p:nvPr/>
            </p:nvSpPr>
            <p:spPr bwMode="auto">
              <a:xfrm>
                <a:off x="2356" y="1300"/>
                <a:ext cx="551" cy="127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grpSp>
            <p:nvGrpSpPr>
              <p:cNvPr id="36252" name="Group 1125"/>
              <p:cNvGrpSpPr>
                <a:grpSpLocks/>
              </p:cNvGrpSpPr>
              <p:nvPr/>
            </p:nvGrpSpPr>
            <p:grpSpPr bwMode="auto">
              <a:xfrm>
                <a:off x="2468" y="1332"/>
                <a:ext cx="310" cy="60"/>
                <a:chOff x="2468" y="1332"/>
                <a:chExt cx="310" cy="60"/>
              </a:xfrm>
            </p:grpSpPr>
            <p:sp>
              <p:nvSpPr>
                <p:cNvPr id="36255" name="Freeform 1126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285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256" name="Freeform 1127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285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36253" name="Line 1128"/>
              <p:cNvSpPr>
                <a:spLocks noChangeShapeType="1"/>
              </p:cNvSpPr>
              <p:nvPr/>
            </p:nvSpPr>
            <p:spPr bwMode="auto">
              <a:xfrm>
                <a:off x="2357" y="1361"/>
                <a:ext cx="0" cy="85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254" name="Line 1129"/>
              <p:cNvSpPr>
                <a:spLocks noChangeShapeType="1"/>
              </p:cNvSpPr>
              <p:nvPr/>
            </p:nvSpPr>
            <p:spPr bwMode="auto">
              <a:xfrm>
                <a:off x="2907" y="1363"/>
                <a:ext cx="0" cy="8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5967" name="Group 1130"/>
            <p:cNvGrpSpPr>
              <a:grpSpLocks/>
            </p:cNvGrpSpPr>
            <p:nvPr/>
          </p:nvGrpSpPr>
          <p:grpSpPr bwMode="auto">
            <a:xfrm>
              <a:off x="6969125" y="4510088"/>
              <a:ext cx="617538" cy="247650"/>
              <a:chOff x="2356" y="1300"/>
              <a:chExt cx="555" cy="194"/>
            </a:xfrm>
          </p:grpSpPr>
          <p:sp>
            <p:nvSpPr>
              <p:cNvPr id="36241" name="Oval 407"/>
              <p:cNvSpPr>
                <a:spLocks noChangeArrowheads="1"/>
              </p:cNvSpPr>
              <p:nvPr/>
            </p:nvSpPr>
            <p:spPr bwMode="auto">
              <a:xfrm>
                <a:off x="2357" y="1385"/>
                <a:ext cx="551" cy="109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36242" name="Rectangle 410"/>
              <p:cNvSpPr>
                <a:spLocks noChangeArrowheads="1"/>
              </p:cNvSpPr>
              <p:nvPr/>
            </p:nvSpPr>
            <p:spPr bwMode="auto">
              <a:xfrm>
                <a:off x="2357" y="1374"/>
                <a:ext cx="554" cy="66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 algn="ctr"/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36243" name="Oval 411"/>
              <p:cNvSpPr>
                <a:spLocks noChangeArrowheads="1"/>
              </p:cNvSpPr>
              <p:nvPr/>
            </p:nvSpPr>
            <p:spPr bwMode="auto">
              <a:xfrm>
                <a:off x="2356" y="1300"/>
                <a:ext cx="551" cy="127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grpSp>
            <p:nvGrpSpPr>
              <p:cNvPr id="36244" name="Group 1134"/>
              <p:cNvGrpSpPr>
                <a:grpSpLocks/>
              </p:cNvGrpSpPr>
              <p:nvPr/>
            </p:nvGrpSpPr>
            <p:grpSpPr bwMode="auto">
              <a:xfrm>
                <a:off x="2468" y="1332"/>
                <a:ext cx="310" cy="60"/>
                <a:chOff x="2468" y="1332"/>
                <a:chExt cx="310" cy="60"/>
              </a:xfrm>
            </p:grpSpPr>
            <p:sp>
              <p:nvSpPr>
                <p:cNvPr id="36247" name="Freeform 1135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285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248" name="Freeform 1136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285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36245" name="Line 1137"/>
              <p:cNvSpPr>
                <a:spLocks noChangeShapeType="1"/>
              </p:cNvSpPr>
              <p:nvPr/>
            </p:nvSpPr>
            <p:spPr bwMode="auto">
              <a:xfrm>
                <a:off x="2357" y="1361"/>
                <a:ext cx="0" cy="85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246" name="Line 1138"/>
              <p:cNvSpPr>
                <a:spLocks noChangeShapeType="1"/>
              </p:cNvSpPr>
              <p:nvPr/>
            </p:nvSpPr>
            <p:spPr bwMode="auto">
              <a:xfrm>
                <a:off x="2907" y="1363"/>
                <a:ext cx="0" cy="8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5968" name="Group 1139"/>
            <p:cNvGrpSpPr>
              <a:grpSpLocks/>
            </p:cNvGrpSpPr>
            <p:nvPr/>
          </p:nvGrpSpPr>
          <p:grpSpPr bwMode="auto">
            <a:xfrm>
              <a:off x="7585075" y="4811713"/>
              <a:ext cx="617538" cy="247650"/>
              <a:chOff x="2356" y="1300"/>
              <a:chExt cx="555" cy="194"/>
            </a:xfrm>
          </p:grpSpPr>
          <p:sp>
            <p:nvSpPr>
              <p:cNvPr id="36233" name="Oval 407"/>
              <p:cNvSpPr>
                <a:spLocks noChangeArrowheads="1"/>
              </p:cNvSpPr>
              <p:nvPr/>
            </p:nvSpPr>
            <p:spPr bwMode="auto">
              <a:xfrm>
                <a:off x="2357" y="1385"/>
                <a:ext cx="551" cy="109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36234" name="Rectangle 410"/>
              <p:cNvSpPr>
                <a:spLocks noChangeArrowheads="1"/>
              </p:cNvSpPr>
              <p:nvPr/>
            </p:nvSpPr>
            <p:spPr bwMode="auto">
              <a:xfrm>
                <a:off x="2357" y="1374"/>
                <a:ext cx="554" cy="66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 algn="ctr"/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36235" name="Oval 411"/>
              <p:cNvSpPr>
                <a:spLocks noChangeArrowheads="1"/>
              </p:cNvSpPr>
              <p:nvPr/>
            </p:nvSpPr>
            <p:spPr bwMode="auto">
              <a:xfrm>
                <a:off x="2356" y="1300"/>
                <a:ext cx="551" cy="127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grpSp>
            <p:nvGrpSpPr>
              <p:cNvPr id="36236" name="Group 1143"/>
              <p:cNvGrpSpPr>
                <a:grpSpLocks/>
              </p:cNvGrpSpPr>
              <p:nvPr/>
            </p:nvGrpSpPr>
            <p:grpSpPr bwMode="auto">
              <a:xfrm>
                <a:off x="2468" y="1332"/>
                <a:ext cx="310" cy="60"/>
                <a:chOff x="2468" y="1332"/>
                <a:chExt cx="310" cy="60"/>
              </a:xfrm>
            </p:grpSpPr>
            <p:sp>
              <p:nvSpPr>
                <p:cNvPr id="36239" name="Freeform 1144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285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240" name="Freeform 1145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285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36237" name="Line 1146"/>
              <p:cNvSpPr>
                <a:spLocks noChangeShapeType="1"/>
              </p:cNvSpPr>
              <p:nvPr/>
            </p:nvSpPr>
            <p:spPr bwMode="auto">
              <a:xfrm>
                <a:off x="2357" y="1361"/>
                <a:ext cx="0" cy="85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238" name="Line 1147"/>
              <p:cNvSpPr>
                <a:spLocks noChangeShapeType="1"/>
              </p:cNvSpPr>
              <p:nvPr/>
            </p:nvSpPr>
            <p:spPr bwMode="auto">
              <a:xfrm>
                <a:off x="2907" y="1363"/>
                <a:ext cx="0" cy="8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5969" name="Group 3"/>
            <p:cNvGrpSpPr>
              <a:grpSpLocks/>
            </p:cNvGrpSpPr>
            <p:nvPr/>
          </p:nvGrpSpPr>
          <p:grpSpPr bwMode="auto">
            <a:xfrm>
              <a:off x="5964238" y="3135313"/>
              <a:ext cx="314325" cy="334962"/>
              <a:chOff x="5974579" y="3105349"/>
              <a:chExt cx="347997" cy="396620"/>
            </a:xfrm>
          </p:grpSpPr>
          <p:pic>
            <p:nvPicPr>
              <p:cNvPr id="36231" name="Picture 555" descr="fridge2.png"/>
              <p:cNvPicPr>
                <a:picLocks noChangeAspect="1"/>
              </p:cNvPicPr>
              <p:nvPr/>
            </p:nvPicPr>
            <p:blipFill>
              <a:blip r:embed="rId18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6074343" y="3164942"/>
                <a:ext cx="189578" cy="33702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6232" name="Picture 1115" descr="antenna_stylized"/>
              <p:cNvPicPr>
                <a:picLocks noChangeAspect="1" noChangeArrowheads="1"/>
              </p:cNvPicPr>
              <p:nvPr/>
            </p:nvPicPr>
            <p:blipFill>
              <a:blip r:embed="rId19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974579" y="3105349"/>
                <a:ext cx="347997" cy="16755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pic>
          <p:nvPicPr>
            <p:cNvPr id="35970" name="Picture 603" descr="car_icon_small"/>
            <p:cNvPicPr>
              <a:picLocks noChangeAspect="1" noChangeArrowheads="1"/>
            </p:cNvPicPr>
            <p:nvPr/>
          </p:nvPicPr>
          <p:blipFill>
            <a:blip r:embed="rId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373813" y="1744663"/>
              <a:ext cx="849312" cy="168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5971" name="Picture 814" descr="light2.png"/>
            <p:cNvPicPr>
              <a:picLocks noChangeAspect="1"/>
            </p:cNvPicPr>
            <p:nvPr/>
          </p:nvPicPr>
          <p:blipFill>
            <a:blip r:embed="rId21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6707188" y="2019300"/>
              <a:ext cx="92075" cy="4064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5972" name="Picture 1017" descr="antenna_stylized"/>
            <p:cNvPicPr>
              <a:picLocks noChangeAspect="1" noChangeArrowheads="1"/>
            </p:cNvPicPr>
            <p:nvPr/>
          </p:nvPicPr>
          <p:blipFill>
            <a:blip r:embed="rId10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511925" y="1946275"/>
              <a:ext cx="531813" cy="2238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5973" name="Picture 1017" descr="antenna_stylized"/>
            <p:cNvPicPr>
              <a:picLocks noChangeAspect="1" noChangeArrowheads="1"/>
            </p:cNvPicPr>
            <p:nvPr/>
          </p:nvPicPr>
          <p:blipFill>
            <a:blip r:embed="rId10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586538" y="1685925"/>
              <a:ext cx="530225" cy="2238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35974" name="Group 347"/>
            <p:cNvGrpSpPr>
              <a:grpSpLocks/>
            </p:cNvGrpSpPr>
            <p:nvPr/>
          </p:nvGrpSpPr>
          <p:grpSpPr bwMode="auto">
            <a:xfrm>
              <a:off x="6220922" y="4838544"/>
              <a:ext cx="660165" cy="269566"/>
              <a:chOff x="1871277" y="1576300"/>
              <a:chExt cx="1128371" cy="437861"/>
            </a:xfrm>
          </p:grpSpPr>
          <p:sp>
            <p:nvSpPr>
              <p:cNvPr id="1387" name="Oval 1386"/>
              <p:cNvSpPr>
                <a:spLocks noChangeArrowheads="1"/>
              </p:cNvSpPr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388" name="Rectangle 1387"/>
              <p:cNvSpPr/>
              <p:nvPr/>
            </p:nvSpPr>
            <p:spPr bwMode="auto">
              <a:xfrm>
                <a:off x="1872116" y="1739006"/>
                <a:ext cx="1128773" cy="116036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389" name="Oval 1388"/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390" name="Freeform 1389"/>
              <p:cNvSpPr/>
              <p:nvPr/>
            </p:nvSpPr>
            <p:spPr bwMode="auto">
              <a:xfrm>
                <a:off x="2159736" y="1674540"/>
                <a:ext cx="548106" cy="159874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391" name="Freeform 1390"/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392" name="Freeform 1391"/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393" name="Freeform 1392"/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1394" name="Straight Connector 1393"/>
              <p:cNvCxnSpPr>
                <a:cxnSpLocks noChangeShapeType="1"/>
                <a:endCxn id="1389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395" name="Straight Connector 1394"/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35975" name="Group 347"/>
            <p:cNvGrpSpPr>
              <a:grpSpLocks/>
            </p:cNvGrpSpPr>
            <p:nvPr/>
          </p:nvGrpSpPr>
          <p:grpSpPr bwMode="auto">
            <a:xfrm>
              <a:off x="6933466" y="4503243"/>
              <a:ext cx="660165" cy="269566"/>
              <a:chOff x="1871277" y="1576300"/>
              <a:chExt cx="1128371" cy="437861"/>
            </a:xfrm>
          </p:grpSpPr>
          <p:sp>
            <p:nvSpPr>
              <p:cNvPr id="1229" name="Oval 1228"/>
              <p:cNvSpPr>
                <a:spLocks noChangeArrowheads="1"/>
              </p:cNvSpPr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379" name="Rectangle 1378"/>
              <p:cNvSpPr/>
              <p:nvPr/>
            </p:nvSpPr>
            <p:spPr bwMode="auto">
              <a:xfrm>
                <a:off x="1872532" y="1739555"/>
                <a:ext cx="1126060" cy="116038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380" name="Oval 1379"/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381" name="Freeform 1380"/>
              <p:cNvSpPr/>
              <p:nvPr/>
            </p:nvSpPr>
            <p:spPr bwMode="auto">
              <a:xfrm>
                <a:off x="2160152" y="1672512"/>
                <a:ext cx="548106" cy="162453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382" name="Freeform 1381"/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383" name="Freeform 1382"/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384" name="Freeform 1383"/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1385" name="Straight Connector 1384"/>
              <p:cNvCxnSpPr>
                <a:cxnSpLocks noChangeShapeType="1"/>
                <a:endCxn id="1380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386" name="Straight Connector 1385"/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35976" name="Group 347"/>
            <p:cNvGrpSpPr>
              <a:grpSpLocks/>
            </p:cNvGrpSpPr>
            <p:nvPr/>
          </p:nvGrpSpPr>
          <p:grpSpPr bwMode="auto">
            <a:xfrm>
              <a:off x="7563920" y="4800505"/>
              <a:ext cx="660165" cy="269566"/>
              <a:chOff x="1871277" y="1576300"/>
              <a:chExt cx="1128371" cy="437861"/>
            </a:xfrm>
          </p:grpSpPr>
          <p:sp>
            <p:nvSpPr>
              <p:cNvPr id="1194" name="Oval 1193"/>
              <p:cNvSpPr>
                <a:spLocks noChangeArrowheads="1"/>
              </p:cNvSpPr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195" name="Rectangle 1194"/>
              <p:cNvSpPr/>
              <p:nvPr/>
            </p:nvSpPr>
            <p:spPr bwMode="auto">
              <a:xfrm>
                <a:off x="1872162" y="1738907"/>
                <a:ext cx="1128773" cy="116036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196" name="Oval 1195"/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197" name="Freeform 1196"/>
              <p:cNvSpPr/>
              <p:nvPr/>
            </p:nvSpPr>
            <p:spPr bwMode="auto">
              <a:xfrm>
                <a:off x="2159782" y="1674441"/>
                <a:ext cx="548106" cy="159874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224" name="Freeform 1223"/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225" name="Freeform 1224"/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226" name="Freeform 1225"/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1227" name="Straight Connector 1226"/>
              <p:cNvCxnSpPr>
                <a:cxnSpLocks noChangeShapeType="1"/>
                <a:endCxn id="1196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28" name="Straight Connector 1227"/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35977" name="Group 347"/>
            <p:cNvGrpSpPr>
              <a:grpSpLocks/>
            </p:cNvGrpSpPr>
            <p:nvPr/>
          </p:nvGrpSpPr>
          <p:grpSpPr bwMode="auto">
            <a:xfrm>
              <a:off x="6050373" y="3620176"/>
              <a:ext cx="425094" cy="228319"/>
              <a:chOff x="1871277" y="1576300"/>
              <a:chExt cx="1128371" cy="437861"/>
            </a:xfrm>
          </p:grpSpPr>
          <p:sp>
            <p:nvSpPr>
              <p:cNvPr id="1185" name="Oval 1184"/>
              <p:cNvSpPr>
                <a:spLocks noChangeArrowheads="1"/>
              </p:cNvSpPr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186" name="Rectangle 1185"/>
              <p:cNvSpPr/>
              <p:nvPr/>
            </p:nvSpPr>
            <p:spPr bwMode="auto">
              <a:xfrm>
                <a:off x="1870189" y="1739404"/>
                <a:ext cx="1129316" cy="115689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187" name="Oval 1186"/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188" name="Freeform 1187"/>
              <p:cNvSpPr/>
              <p:nvPr/>
            </p:nvSpPr>
            <p:spPr bwMode="auto">
              <a:xfrm>
                <a:off x="2160944" y="1672426"/>
                <a:ext cx="547803" cy="161356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189" name="Freeform 1188"/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190" name="Freeform 1189"/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191" name="Freeform 1190"/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1192" name="Straight Connector 1191"/>
              <p:cNvCxnSpPr>
                <a:cxnSpLocks noChangeShapeType="1"/>
                <a:endCxn id="1187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93" name="Straight Connector 1192"/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35978" name="Group 347"/>
            <p:cNvGrpSpPr>
              <a:grpSpLocks/>
            </p:cNvGrpSpPr>
            <p:nvPr/>
          </p:nvGrpSpPr>
          <p:grpSpPr bwMode="auto">
            <a:xfrm>
              <a:off x="6347637" y="2481965"/>
              <a:ext cx="403071" cy="202807"/>
              <a:chOff x="1871277" y="1576300"/>
              <a:chExt cx="1128371" cy="437861"/>
            </a:xfrm>
          </p:grpSpPr>
          <p:sp>
            <p:nvSpPr>
              <p:cNvPr id="1122" name="Oval 1121"/>
              <p:cNvSpPr>
                <a:spLocks noChangeArrowheads="1"/>
              </p:cNvSpPr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123" name="Rectangle 1122"/>
              <p:cNvSpPr/>
              <p:nvPr/>
            </p:nvSpPr>
            <p:spPr bwMode="auto">
              <a:xfrm>
                <a:off x="1873449" y="1739300"/>
                <a:ext cx="1124357" cy="116532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124" name="Oval 1123"/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125" name="Freeform 1124"/>
              <p:cNvSpPr/>
              <p:nvPr/>
            </p:nvSpPr>
            <p:spPr bwMode="auto">
              <a:xfrm>
                <a:off x="2162315" y="1670752"/>
                <a:ext cx="546626" cy="161088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180" name="Freeform 1179"/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181" name="Freeform 1180"/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182" name="Freeform 1181"/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1183" name="Straight Connector 1182"/>
              <p:cNvCxnSpPr>
                <a:cxnSpLocks noChangeShapeType="1"/>
                <a:endCxn id="1124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84" name="Straight Connector 1183"/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35979" name="Group 752"/>
            <p:cNvGrpSpPr>
              <a:grpSpLocks/>
            </p:cNvGrpSpPr>
            <p:nvPr/>
          </p:nvGrpSpPr>
          <p:grpSpPr bwMode="auto">
            <a:xfrm>
              <a:off x="7678804" y="2388750"/>
              <a:ext cx="418211" cy="189727"/>
              <a:chOff x="7913987" y="1515773"/>
              <a:chExt cx="625138" cy="276534"/>
            </a:xfrm>
          </p:grpSpPr>
          <p:sp>
            <p:nvSpPr>
              <p:cNvPr id="1057" name="Oval 1056"/>
              <p:cNvSpPr>
                <a:spLocks noChangeArrowheads="1"/>
              </p:cNvSpPr>
              <p:nvPr/>
            </p:nvSpPr>
            <p:spPr bwMode="auto">
              <a:xfrm flipV="1">
                <a:off x="7915743" y="1593920"/>
                <a:ext cx="623382" cy="198387"/>
              </a:xfrm>
              <a:prstGeom prst="ellipse">
                <a:avLst/>
              </a:prstGeom>
              <a:gradFill rotWithShape="1">
                <a:gsLst>
                  <a:gs pos="0">
                    <a:srgbClr val="7F7F7F"/>
                  </a:gs>
                  <a:gs pos="53000">
                    <a:srgbClr val="D9D9D9"/>
                  </a:gs>
                  <a:gs pos="100000">
                    <a:srgbClr val="7F7F7F"/>
                  </a:gs>
                </a:gsLst>
                <a:lin ang="0" scaled="1"/>
              </a:gradFill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BFBFBF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058" name="Rectangle 1057"/>
              <p:cNvSpPr/>
              <p:nvPr/>
            </p:nvSpPr>
            <p:spPr bwMode="auto">
              <a:xfrm>
                <a:off x="7913888" y="1622848"/>
                <a:ext cx="624093" cy="71728"/>
              </a:xfrm>
              <a:prstGeom prst="rect">
                <a:avLst/>
              </a:prstGeom>
              <a:gradFill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3000">
                    <a:schemeClr val="bg1">
                      <a:lumMod val="85000"/>
                    </a:schemeClr>
                  </a:gs>
                  <a:gs pos="100000">
                    <a:schemeClr val="tx1">
                      <a:lumMod val="50000"/>
                      <a:lumOff val="50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059" name="Oval 1058"/>
              <p:cNvSpPr>
                <a:spLocks noChangeArrowheads="1"/>
              </p:cNvSpPr>
              <p:nvPr/>
            </p:nvSpPr>
            <p:spPr bwMode="auto">
              <a:xfrm flipV="1">
                <a:off x="7914388" y="1515773"/>
                <a:ext cx="623381" cy="198387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066" name="Freeform 1065"/>
              <p:cNvSpPr/>
              <p:nvPr/>
            </p:nvSpPr>
            <p:spPr bwMode="auto">
              <a:xfrm>
                <a:off x="8072877" y="1581199"/>
                <a:ext cx="303742" cy="99494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117" name="Freeform 1116"/>
              <p:cNvSpPr>
                <a:spLocks/>
              </p:cNvSpPr>
              <p:nvPr/>
            </p:nvSpPr>
            <p:spPr bwMode="auto">
              <a:xfrm>
                <a:off x="8042174" y="1555712"/>
                <a:ext cx="367006" cy="69068"/>
              </a:xfrm>
              <a:custGeom>
                <a:avLst/>
                <a:gdLst>
                  <a:gd name="T0" fmla="*/ 0 w 3723451"/>
                  <a:gd name="T1" fmla="*/ 16897 h 932950"/>
                  <a:gd name="T2" fmla="*/ 64577 w 3723451"/>
                  <a:gd name="T3" fmla="*/ 199 h 932950"/>
                  <a:gd name="T4" fmla="*/ 182917 w 3723451"/>
                  <a:gd name="T5" fmla="*/ 38538 h 932950"/>
                  <a:gd name="T6" fmla="*/ 295814 w 3723451"/>
                  <a:gd name="T7" fmla="*/ 0 h 932950"/>
                  <a:gd name="T8" fmla="*/ 367006 w 3723451"/>
                  <a:gd name="T9" fmla="*/ 15336 h 932950"/>
                  <a:gd name="T10" fmla="*/ 314039 w 3723451"/>
                  <a:gd name="T11" fmla="*/ 34193 h 932950"/>
                  <a:gd name="T12" fmla="*/ 296986 w 3723451"/>
                  <a:gd name="T13" fmla="*/ 29109 h 932950"/>
                  <a:gd name="T14" fmla="*/ 184996 w 3723451"/>
                  <a:gd name="T15" fmla="*/ 69068 h 932950"/>
                  <a:gd name="T16" fmla="*/ 70141 w 3723451"/>
                  <a:gd name="T17" fmla="*/ 30579 h 932950"/>
                  <a:gd name="T18" fmla="*/ 51571 w 3723451"/>
                  <a:gd name="T19" fmla="*/ 34733 h 932950"/>
                  <a:gd name="T20" fmla="*/ 0 w 3723451"/>
                  <a:gd name="T21" fmla="*/ 16897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118" name="Freeform 1117"/>
              <p:cNvSpPr>
                <a:spLocks/>
              </p:cNvSpPr>
              <p:nvPr/>
            </p:nvSpPr>
            <p:spPr bwMode="auto">
              <a:xfrm>
                <a:off x="8282748" y="1614494"/>
                <a:ext cx="135212" cy="60251"/>
              </a:xfrm>
              <a:custGeom>
                <a:avLst/>
                <a:gdLst>
                  <a:gd name="T0" fmla="*/ 0 w 1366596"/>
                  <a:gd name="T1" fmla="*/ 0 h 809868"/>
                  <a:gd name="T2" fmla="*/ 135212 w 1366596"/>
                  <a:gd name="T3" fmla="*/ 46558 h 809868"/>
                  <a:gd name="T4" fmla="*/ 85589 w 1366596"/>
                  <a:gd name="T5" fmla="*/ 60251 h 809868"/>
                  <a:gd name="T6" fmla="*/ 455 w 1366596"/>
                  <a:gd name="T7" fmla="*/ 3183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119" name="Freeform 1118"/>
              <p:cNvSpPr>
                <a:spLocks/>
              </p:cNvSpPr>
              <p:nvPr/>
            </p:nvSpPr>
            <p:spPr bwMode="auto">
              <a:xfrm>
                <a:off x="8035150" y="1615964"/>
                <a:ext cx="133456" cy="60250"/>
              </a:xfrm>
              <a:custGeom>
                <a:avLst/>
                <a:gdLst>
                  <a:gd name="T0" fmla="*/ 131634 w 1348191"/>
                  <a:gd name="T1" fmla="*/ 0 h 791462"/>
                  <a:gd name="T2" fmla="*/ 133456 w 1348191"/>
                  <a:gd name="T3" fmla="*/ 29074 h 791462"/>
                  <a:gd name="T4" fmla="*/ 48281 w 1348191"/>
                  <a:gd name="T5" fmla="*/ 60250 h 791462"/>
                  <a:gd name="T6" fmla="*/ 0 w 1348191"/>
                  <a:gd name="T7" fmla="*/ 46589 h 791462"/>
                  <a:gd name="T8" fmla="*/ 131634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1120" name="Straight Connector 1119"/>
              <p:cNvCxnSpPr>
                <a:cxnSpLocks noChangeShapeType="1"/>
                <a:endCxn id="1059" idx="2"/>
              </p:cNvCxnSpPr>
              <p:nvPr/>
            </p:nvCxnSpPr>
            <p:spPr bwMode="auto">
              <a:xfrm flipH="1" flipV="1">
                <a:off x="7914388" y="1615701"/>
                <a:ext cx="1756" cy="76416"/>
              </a:xfrm>
              <a:prstGeom prst="line">
                <a:avLst/>
              </a:prstGeom>
              <a:noFill/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21" name="Straight Connector 1120"/>
              <p:cNvCxnSpPr>
                <a:cxnSpLocks noChangeShapeType="1"/>
              </p:cNvCxnSpPr>
              <p:nvPr/>
            </p:nvCxnSpPr>
            <p:spPr bwMode="auto">
              <a:xfrm flipH="1" flipV="1">
                <a:off x="8537368" y="1618903"/>
                <a:ext cx="1757" cy="76416"/>
              </a:xfrm>
              <a:prstGeom prst="line">
                <a:avLst/>
              </a:prstGeom>
              <a:noFill/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35980" name="Group 753"/>
            <p:cNvGrpSpPr>
              <a:grpSpLocks/>
            </p:cNvGrpSpPr>
            <p:nvPr/>
          </p:nvGrpSpPr>
          <p:grpSpPr bwMode="auto">
            <a:xfrm>
              <a:off x="7187343" y="2485248"/>
              <a:ext cx="418211" cy="189727"/>
              <a:chOff x="7913987" y="1515773"/>
              <a:chExt cx="625138" cy="276534"/>
            </a:xfrm>
          </p:grpSpPr>
          <p:sp>
            <p:nvSpPr>
              <p:cNvPr id="991" name="Oval 990"/>
              <p:cNvSpPr>
                <a:spLocks noChangeArrowheads="1"/>
              </p:cNvSpPr>
              <p:nvPr/>
            </p:nvSpPr>
            <p:spPr bwMode="auto">
              <a:xfrm flipV="1">
                <a:off x="7915743" y="1593920"/>
                <a:ext cx="623382" cy="198387"/>
              </a:xfrm>
              <a:prstGeom prst="ellipse">
                <a:avLst/>
              </a:prstGeom>
              <a:gradFill rotWithShape="1">
                <a:gsLst>
                  <a:gs pos="0">
                    <a:srgbClr val="7F7F7F"/>
                  </a:gs>
                  <a:gs pos="53000">
                    <a:srgbClr val="D9D9D9"/>
                  </a:gs>
                  <a:gs pos="100000">
                    <a:srgbClr val="7F7F7F"/>
                  </a:gs>
                </a:gsLst>
                <a:lin ang="0" scaled="1"/>
              </a:gradFill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BFBFBF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993" name="Rectangle 992"/>
              <p:cNvSpPr/>
              <p:nvPr/>
            </p:nvSpPr>
            <p:spPr bwMode="auto">
              <a:xfrm>
                <a:off x="7912896" y="1623342"/>
                <a:ext cx="626467" cy="71730"/>
              </a:xfrm>
              <a:prstGeom prst="rect">
                <a:avLst/>
              </a:prstGeom>
              <a:gradFill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3000">
                    <a:schemeClr val="bg1">
                      <a:lumMod val="85000"/>
                    </a:schemeClr>
                  </a:gs>
                  <a:gs pos="100000">
                    <a:schemeClr val="tx1">
                      <a:lumMod val="50000"/>
                      <a:lumOff val="50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994" name="Oval 993"/>
              <p:cNvSpPr>
                <a:spLocks noChangeArrowheads="1"/>
              </p:cNvSpPr>
              <p:nvPr/>
            </p:nvSpPr>
            <p:spPr bwMode="auto">
              <a:xfrm flipV="1">
                <a:off x="7914388" y="1515773"/>
                <a:ext cx="623381" cy="198387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996" name="Freeform 995"/>
              <p:cNvSpPr/>
              <p:nvPr/>
            </p:nvSpPr>
            <p:spPr bwMode="auto">
              <a:xfrm>
                <a:off x="8071885" y="1581693"/>
                <a:ext cx="306115" cy="99496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998" name="Freeform 997"/>
              <p:cNvSpPr>
                <a:spLocks/>
              </p:cNvSpPr>
              <p:nvPr/>
            </p:nvSpPr>
            <p:spPr bwMode="auto">
              <a:xfrm>
                <a:off x="8042174" y="1555712"/>
                <a:ext cx="367006" cy="69068"/>
              </a:xfrm>
              <a:custGeom>
                <a:avLst/>
                <a:gdLst>
                  <a:gd name="T0" fmla="*/ 0 w 3723451"/>
                  <a:gd name="T1" fmla="*/ 16897 h 932950"/>
                  <a:gd name="T2" fmla="*/ 64577 w 3723451"/>
                  <a:gd name="T3" fmla="*/ 199 h 932950"/>
                  <a:gd name="T4" fmla="*/ 182917 w 3723451"/>
                  <a:gd name="T5" fmla="*/ 38538 h 932950"/>
                  <a:gd name="T6" fmla="*/ 295814 w 3723451"/>
                  <a:gd name="T7" fmla="*/ 0 h 932950"/>
                  <a:gd name="T8" fmla="*/ 367006 w 3723451"/>
                  <a:gd name="T9" fmla="*/ 15336 h 932950"/>
                  <a:gd name="T10" fmla="*/ 314039 w 3723451"/>
                  <a:gd name="T11" fmla="*/ 34193 h 932950"/>
                  <a:gd name="T12" fmla="*/ 296986 w 3723451"/>
                  <a:gd name="T13" fmla="*/ 29109 h 932950"/>
                  <a:gd name="T14" fmla="*/ 184996 w 3723451"/>
                  <a:gd name="T15" fmla="*/ 69068 h 932950"/>
                  <a:gd name="T16" fmla="*/ 70141 w 3723451"/>
                  <a:gd name="T17" fmla="*/ 30579 h 932950"/>
                  <a:gd name="T18" fmla="*/ 51571 w 3723451"/>
                  <a:gd name="T19" fmla="*/ 34733 h 932950"/>
                  <a:gd name="T20" fmla="*/ 0 w 3723451"/>
                  <a:gd name="T21" fmla="*/ 16897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999" name="Freeform 998"/>
              <p:cNvSpPr>
                <a:spLocks/>
              </p:cNvSpPr>
              <p:nvPr/>
            </p:nvSpPr>
            <p:spPr bwMode="auto">
              <a:xfrm>
                <a:off x="8282748" y="1614494"/>
                <a:ext cx="135212" cy="60251"/>
              </a:xfrm>
              <a:custGeom>
                <a:avLst/>
                <a:gdLst>
                  <a:gd name="T0" fmla="*/ 0 w 1366596"/>
                  <a:gd name="T1" fmla="*/ 0 h 809868"/>
                  <a:gd name="T2" fmla="*/ 135212 w 1366596"/>
                  <a:gd name="T3" fmla="*/ 46558 h 809868"/>
                  <a:gd name="T4" fmla="*/ 85589 w 1366596"/>
                  <a:gd name="T5" fmla="*/ 60251 h 809868"/>
                  <a:gd name="T6" fmla="*/ 455 w 1366596"/>
                  <a:gd name="T7" fmla="*/ 3183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000" name="Freeform 999"/>
              <p:cNvSpPr>
                <a:spLocks/>
              </p:cNvSpPr>
              <p:nvPr/>
            </p:nvSpPr>
            <p:spPr bwMode="auto">
              <a:xfrm>
                <a:off x="8035150" y="1615964"/>
                <a:ext cx="133456" cy="60250"/>
              </a:xfrm>
              <a:custGeom>
                <a:avLst/>
                <a:gdLst>
                  <a:gd name="T0" fmla="*/ 131634 w 1348191"/>
                  <a:gd name="T1" fmla="*/ 0 h 791462"/>
                  <a:gd name="T2" fmla="*/ 133456 w 1348191"/>
                  <a:gd name="T3" fmla="*/ 29074 h 791462"/>
                  <a:gd name="T4" fmla="*/ 48281 w 1348191"/>
                  <a:gd name="T5" fmla="*/ 60250 h 791462"/>
                  <a:gd name="T6" fmla="*/ 0 w 1348191"/>
                  <a:gd name="T7" fmla="*/ 46589 h 791462"/>
                  <a:gd name="T8" fmla="*/ 131634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1029" name="Straight Connector 1028"/>
              <p:cNvCxnSpPr>
                <a:cxnSpLocks noChangeShapeType="1"/>
                <a:endCxn id="994" idx="2"/>
              </p:cNvCxnSpPr>
              <p:nvPr/>
            </p:nvCxnSpPr>
            <p:spPr bwMode="auto">
              <a:xfrm flipH="1" flipV="1">
                <a:off x="7914388" y="1615701"/>
                <a:ext cx="1756" cy="76416"/>
              </a:xfrm>
              <a:prstGeom prst="line">
                <a:avLst/>
              </a:prstGeom>
              <a:noFill/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048" name="Straight Connector 1047"/>
              <p:cNvCxnSpPr>
                <a:cxnSpLocks noChangeShapeType="1"/>
              </p:cNvCxnSpPr>
              <p:nvPr/>
            </p:nvCxnSpPr>
            <p:spPr bwMode="auto">
              <a:xfrm flipH="1" flipV="1">
                <a:off x="8537368" y="1618903"/>
                <a:ext cx="1757" cy="76416"/>
              </a:xfrm>
              <a:prstGeom prst="line">
                <a:avLst/>
              </a:prstGeom>
              <a:noFill/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35981" name="Group 754"/>
            <p:cNvGrpSpPr>
              <a:grpSpLocks/>
            </p:cNvGrpSpPr>
            <p:nvPr/>
          </p:nvGrpSpPr>
          <p:grpSpPr bwMode="auto">
            <a:xfrm>
              <a:off x="7195275" y="2751878"/>
              <a:ext cx="418211" cy="189727"/>
              <a:chOff x="7913987" y="1515773"/>
              <a:chExt cx="625138" cy="276534"/>
            </a:xfrm>
          </p:grpSpPr>
          <p:sp>
            <p:nvSpPr>
              <p:cNvPr id="933" name="Oval 932"/>
              <p:cNvSpPr>
                <a:spLocks noChangeArrowheads="1"/>
              </p:cNvSpPr>
              <p:nvPr/>
            </p:nvSpPr>
            <p:spPr bwMode="auto">
              <a:xfrm flipV="1">
                <a:off x="7915743" y="1593920"/>
                <a:ext cx="623382" cy="198387"/>
              </a:xfrm>
              <a:prstGeom prst="ellipse">
                <a:avLst/>
              </a:prstGeom>
              <a:gradFill rotWithShape="1">
                <a:gsLst>
                  <a:gs pos="0">
                    <a:srgbClr val="7F7F7F"/>
                  </a:gs>
                  <a:gs pos="53000">
                    <a:srgbClr val="D9D9D9"/>
                  </a:gs>
                  <a:gs pos="100000">
                    <a:srgbClr val="7F7F7F"/>
                  </a:gs>
                </a:gsLst>
                <a:lin ang="0" scaled="1"/>
              </a:gradFill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BFBFBF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934" name="Rectangle 933"/>
              <p:cNvSpPr/>
              <p:nvPr/>
            </p:nvSpPr>
            <p:spPr bwMode="auto">
              <a:xfrm>
                <a:off x="7912903" y="1621131"/>
                <a:ext cx="626467" cy="71728"/>
              </a:xfrm>
              <a:prstGeom prst="rect">
                <a:avLst/>
              </a:prstGeom>
              <a:gradFill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3000">
                    <a:schemeClr val="bg1">
                      <a:lumMod val="85000"/>
                    </a:schemeClr>
                  </a:gs>
                  <a:gs pos="100000">
                    <a:schemeClr val="tx1">
                      <a:lumMod val="50000"/>
                      <a:lumOff val="50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935" name="Oval 934"/>
              <p:cNvSpPr>
                <a:spLocks noChangeArrowheads="1"/>
              </p:cNvSpPr>
              <p:nvPr/>
            </p:nvSpPr>
            <p:spPr bwMode="auto">
              <a:xfrm flipV="1">
                <a:off x="7914388" y="1515773"/>
                <a:ext cx="623381" cy="198387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936" name="Freeform 935"/>
              <p:cNvSpPr/>
              <p:nvPr/>
            </p:nvSpPr>
            <p:spPr bwMode="auto">
              <a:xfrm>
                <a:off x="8071894" y="1579482"/>
                <a:ext cx="306114" cy="101809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937" name="Freeform 936"/>
              <p:cNvSpPr>
                <a:spLocks/>
              </p:cNvSpPr>
              <p:nvPr/>
            </p:nvSpPr>
            <p:spPr bwMode="auto">
              <a:xfrm>
                <a:off x="8042174" y="1555712"/>
                <a:ext cx="367006" cy="69068"/>
              </a:xfrm>
              <a:custGeom>
                <a:avLst/>
                <a:gdLst>
                  <a:gd name="T0" fmla="*/ 0 w 3723451"/>
                  <a:gd name="T1" fmla="*/ 16897 h 932950"/>
                  <a:gd name="T2" fmla="*/ 64577 w 3723451"/>
                  <a:gd name="T3" fmla="*/ 199 h 932950"/>
                  <a:gd name="T4" fmla="*/ 182917 w 3723451"/>
                  <a:gd name="T5" fmla="*/ 38538 h 932950"/>
                  <a:gd name="T6" fmla="*/ 295814 w 3723451"/>
                  <a:gd name="T7" fmla="*/ 0 h 932950"/>
                  <a:gd name="T8" fmla="*/ 367006 w 3723451"/>
                  <a:gd name="T9" fmla="*/ 15336 h 932950"/>
                  <a:gd name="T10" fmla="*/ 314039 w 3723451"/>
                  <a:gd name="T11" fmla="*/ 34193 h 932950"/>
                  <a:gd name="T12" fmla="*/ 296986 w 3723451"/>
                  <a:gd name="T13" fmla="*/ 29109 h 932950"/>
                  <a:gd name="T14" fmla="*/ 184996 w 3723451"/>
                  <a:gd name="T15" fmla="*/ 69068 h 932950"/>
                  <a:gd name="T16" fmla="*/ 70141 w 3723451"/>
                  <a:gd name="T17" fmla="*/ 30579 h 932950"/>
                  <a:gd name="T18" fmla="*/ 51571 w 3723451"/>
                  <a:gd name="T19" fmla="*/ 34733 h 932950"/>
                  <a:gd name="T20" fmla="*/ 0 w 3723451"/>
                  <a:gd name="T21" fmla="*/ 16897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938" name="Freeform 937"/>
              <p:cNvSpPr>
                <a:spLocks/>
              </p:cNvSpPr>
              <p:nvPr/>
            </p:nvSpPr>
            <p:spPr bwMode="auto">
              <a:xfrm>
                <a:off x="8282748" y="1614494"/>
                <a:ext cx="135212" cy="60251"/>
              </a:xfrm>
              <a:custGeom>
                <a:avLst/>
                <a:gdLst>
                  <a:gd name="T0" fmla="*/ 0 w 1366596"/>
                  <a:gd name="T1" fmla="*/ 0 h 809868"/>
                  <a:gd name="T2" fmla="*/ 135212 w 1366596"/>
                  <a:gd name="T3" fmla="*/ 46558 h 809868"/>
                  <a:gd name="T4" fmla="*/ 85589 w 1366596"/>
                  <a:gd name="T5" fmla="*/ 60251 h 809868"/>
                  <a:gd name="T6" fmla="*/ 455 w 1366596"/>
                  <a:gd name="T7" fmla="*/ 3183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956" name="Freeform 955"/>
              <p:cNvSpPr>
                <a:spLocks/>
              </p:cNvSpPr>
              <p:nvPr/>
            </p:nvSpPr>
            <p:spPr bwMode="auto">
              <a:xfrm>
                <a:off x="8035150" y="1615964"/>
                <a:ext cx="133456" cy="60250"/>
              </a:xfrm>
              <a:custGeom>
                <a:avLst/>
                <a:gdLst>
                  <a:gd name="T0" fmla="*/ 131634 w 1348191"/>
                  <a:gd name="T1" fmla="*/ 0 h 791462"/>
                  <a:gd name="T2" fmla="*/ 133456 w 1348191"/>
                  <a:gd name="T3" fmla="*/ 29074 h 791462"/>
                  <a:gd name="T4" fmla="*/ 48281 w 1348191"/>
                  <a:gd name="T5" fmla="*/ 60250 h 791462"/>
                  <a:gd name="T6" fmla="*/ 0 w 1348191"/>
                  <a:gd name="T7" fmla="*/ 46589 h 791462"/>
                  <a:gd name="T8" fmla="*/ 131634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957" name="Straight Connector 956"/>
              <p:cNvCxnSpPr>
                <a:cxnSpLocks noChangeShapeType="1"/>
                <a:endCxn id="935" idx="2"/>
              </p:cNvCxnSpPr>
              <p:nvPr/>
            </p:nvCxnSpPr>
            <p:spPr bwMode="auto">
              <a:xfrm flipH="1" flipV="1">
                <a:off x="7914388" y="1615701"/>
                <a:ext cx="1756" cy="76416"/>
              </a:xfrm>
              <a:prstGeom prst="line">
                <a:avLst/>
              </a:prstGeom>
              <a:noFill/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984" name="Straight Connector 983"/>
              <p:cNvCxnSpPr>
                <a:cxnSpLocks noChangeShapeType="1"/>
              </p:cNvCxnSpPr>
              <p:nvPr/>
            </p:nvCxnSpPr>
            <p:spPr bwMode="auto">
              <a:xfrm flipH="1" flipV="1">
                <a:off x="8537368" y="1618903"/>
                <a:ext cx="1757" cy="76416"/>
              </a:xfrm>
              <a:prstGeom prst="line">
                <a:avLst/>
              </a:prstGeom>
              <a:noFill/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35982" name="Group 755"/>
            <p:cNvGrpSpPr>
              <a:grpSpLocks/>
            </p:cNvGrpSpPr>
            <p:nvPr/>
          </p:nvGrpSpPr>
          <p:grpSpPr bwMode="auto">
            <a:xfrm>
              <a:off x="7088975" y="3633334"/>
              <a:ext cx="418211" cy="189727"/>
              <a:chOff x="7913987" y="1515773"/>
              <a:chExt cx="625138" cy="276534"/>
            </a:xfrm>
          </p:grpSpPr>
          <p:sp>
            <p:nvSpPr>
              <p:cNvPr id="924" name="Oval 923"/>
              <p:cNvSpPr>
                <a:spLocks noChangeArrowheads="1"/>
              </p:cNvSpPr>
              <p:nvPr/>
            </p:nvSpPr>
            <p:spPr bwMode="auto">
              <a:xfrm flipV="1">
                <a:off x="7915743" y="1593920"/>
                <a:ext cx="623382" cy="198387"/>
              </a:xfrm>
              <a:prstGeom prst="ellipse">
                <a:avLst/>
              </a:prstGeom>
              <a:gradFill rotWithShape="1">
                <a:gsLst>
                  <a:gs pos="0">
                    <a:srgbClr val="7F7F7F"/>
                  </a:gs>
                  <a:gs pos="53000">
                    <a:srgbClr val="D9D9D9"/>
                  </a:gs>
                  <a:gs pos="100000">
                    <a:srgbClr val="7F7F7F"/>
                  </a:gs>
                </a:gsLst>
                <a:lin ang="0" scaled="1"/>
              </a:gradFill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BFBFBF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925" name="Rectangle 924"/>
              <p:cNvSpPr/>
              <p:nvPr/>
            </p:nvSpPr>
            <p:spPr bwMode="auto">
              <a:xfrm>
                <a:off x="7912811" y="1622871"/>
                <a:ext cx="626467" cy="71728"/>
              </a:xfrm>
              <a:prstGeom prst="rect">
                <a:avLst/>
              </a:prstGeom>
              <a:gradFill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3000">
                    <a:schemeClr val="bg1">
                      <a:lumMod val="85000"/>
                    </a:schemeClr>
                  </a:gs>
                  <a:gs pos="100000">
                    <a:schemeClr val="tx1">
                      <a:lumMod val="50000"/>
                      <a:lumOff val="50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926" name="Oval 925"/>
              <p:cNvSpPr>
                <a:spLocks noChangeArrowheads="1"/>
              </p:cNvSpPr>
              <p:nvPr/>
            </p:nvSpPr>
            <p:spPr bwMode="auto">
              <a:xfrm flipV="1">
                <a:off x="7914388" y="1515773"/>
                <a:ext cx="623381" cy="198387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927" name="Freeform 926"/>
              <p:cNvSpPr/>
              <p:nvPr/>
            </p:nvSpPr>
            <p:spPr bwMode="auto">
              <a:xfrm>
                <a:off x="8071800" y="1581222"/>
                <a:ext cx="306115" cy="99494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928" name="Freeform 927"/>
              <p:cNvSpPr>
                <a:spLocks/>
              </p:cNvSpPr>
              <p:nvPr/>
            </p:nvSpPr>
            <p:spPr bwMode="auto">
              <a:xfrm>
                <a:off x="8042174" y="1555712"/>
                <a:ext cx="367006" cy="69068"/>
              </a:xfrm>
              <a:custGeom>
                <a:avLst/>
                <a:gdLst>
                  <a:gd name="T0" fmla="*/ 0 w 3723451"/>
                  <a:gd name="T1" fmla="*/ 16897 h 932950"/>
                  <a:gd name="T2" fmla="*/ 64577 w 3723451"/>
                  <a:gd name="T3" fmla="*/ 199 h 932950"/>
                  <a:gd name="T4" fmla="*/ 182917 w 3723451"/>
                  <a:gd name="T5" fmla="*/ 38538 h 932950"/>
                  <a:gd name="T6" fmla="*/ 295814 w 3723451"/>
                  <a:gd name="T7" fmla="*/ 0 h 932950"/>
                  <a:gd name="T8" fmla="*/ 367006 w 3723451"/>
                  <a:gd name="T9" fmla="*/ 15336 h 932950"/>
                  <a:gd name="T10" fmla="*/ 314039 w 3723451"/>
                  <a:gd name="T11" fmla="*/ 34193 h 932950"/>
                  <a:gd name="T12" fmla="*/ 296986 w 3723451"/>
                  <a:gd name="T13" fmla="*/ 29109 h 932950"/>
                  <a:gd name="T14" fmla="*/ 184996 w 3723451"/>
                  <a:gd name="T15" fmla="*/ 69068 h 932950"/>
                  <a:gd name="T16" fmla="*/ 70141 w 3723451"/>
                  <a:gd name="T17" fmla="*/ 30579 h 932950"/>
                  <a:gd name="T18" fmla="*/ 51571 w 3723451"/>
                  <a:gd name="T19" fmla="*/ 34733 h 932950"/>
                  <a:gd name="T20" fmla="*/ 0 w 3723451"/>
                  <a:gd name="T21" fmla="*/ 16897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929" name="Freeform 928"/>
              <p:cNvSpPr>
                <a:spLocks/>
              </p:cNvSpPr>
              <p:nvPr/>
            </p:nvSpPr>
            <p:spPr bwMode="auto">
              <a:xfrm>
                <a:off x="8282748" y="1614494"/>
                <a:ext cx="135212" cy="60251"/>
              </a:xfrm>
              <a:custGeom>
                <a:avLst/>
                <a:gdLst>
                  <a:gd name="T0" fmla="*/ 0 w 1366596"/>
                  <a:gd name="T1" fmla="*/ 0 h 809868"/>
                  <a:gd name="T2" fmla="*/ 135212 w 1366596"/>
                  <a:gd name="T3" fmla="*/ 46558 h 809868"/>
                  <a:gd name="T4" fmla="*/ 85589 w 1366596"/>
                  <a:gd name="T5" fmla="*/ 60251 h 809868"/>
                  <a:gd name="T6" fmla="*/ 455 w 1366596"/>
                  <a:gd name="T7" fmla="*/ 3183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930" name="Freeform 929"/>
              <p:cNvSpPr>
                <a:spLocks/>
              </p:cNvSpPr>
              <p:nvPr/>
            </p:nvSpPr>
            <p:spPr bwMode="auto">
              <a:xfrm>
                <a:off x="8035150" y="1615964"/>
                <a:ext cx="133456" cy="60250"/>
              </a:xfrm>
              <a:custGeom>
                <a:avLst/>
                <a:gdLst>
                  <a:gd name="T0" fmla="*/ 131634 w 1348191"/>
                  <a:gd name="T1" fmla="*/ 0 h 791462"/>
                  <a:gd name="T2" fmla="*/ 133456 w 1348191"/>
                  <a:gd name="T3" fmla="*/ 29074 h 791462"/>
                  <a:gd name="T4" fmla="*/ 48281 w 1348191"/>
                  <a:gd name="T5" fmla="*/ 60250 h 791462"/>
                  <a:gd name="T6" fmla="*/ 0 w 1348191"/>
                  <a:gd name="T7" fmla="*/ 46589 h 791462"/>
                  <a:gd name="T8" fmla="*/ 131634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931" name="Straight Connector 930"/>
              <p:cNvCxnSpPr>
                <a:cxnSpLocks noChangeShapeType="1"/>
                <a:endCxn id="926" idx="2"/>
              </p:cNvCxnSpPr>
              <p:nvPr/>
            </p:nvCxnSpPr>
            <p:spPr bwMode="auto">
              <a:xfrm flipH="1" flipV="1">
                <a:off x="7914388" y="1615701"/>
                <a:ext cx="1756" cy="76416"/>
              </a:xfrm>
              <a:prstGeom prst="line">
                <a:avLst/>
              </a:prstGeom>
              <a:noFill/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932" name="Straight Connector 931"/>
              <p:cNvCxnSpPr>
                <a:cxnSpLocks noChangeShapeType="1"/>
              </p:cNvCxnSpPr>
              <p:nvPr/>
            </p:nvCxnSpPr>
            <p:spPr bwMode="auto">
              <a:xfrm flipH="1" flipV="1">
                <a:off x="8537368" y="1618903"/>
                <a:ext cx="1757" cy="76416"/>
              </a:xfrm>
              <a:prstGeom prst="line">
                <a:avLst/>
              </a:prstGeom>
              <a:noFill/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35983" name="Group 756"/>
            <p:cNvGrpSpPr>
              <a:grpSpLocks/>
            </p:cNvGrpSpPr>
            <p:nvPr/>
          </p:nvGrpSpPr>
          <p:grpSpPr bwMode="auto">
            <a:xfrm>
              <a:off x="7748699" y="3641266"/>
              <a:ext cx="418211" cy="189727"/>
              <a:chOff x="7913987" y="1515773"/>
              <a:chExt cx="625138" cy="276534"/>
            </a:xfrm>
          </p:grpSpPr>
          <p:sp>
            <p:nvSpPr>
              <p:cNvPr id="915" name="Oval 914"/>
              <p:cNvSpPr>
                <a:spLocks noChangeArrowheads="1"/>
              </p:cNvSpPr>
              <p:nvPr/>
            </p:nvSpPr>
            <p:spPr bwMode="auto">
              <a:xfrm flipV="1">
                <a:off x="7915743" y="1593920"/>
                <a:ext cx="623382" cy="198387"/>
              </a:xfrm>
              <a:prstGeom prst="ellipse">
                <a:avLst/>
              </a:prstGeom>
              <a:gradFill rotWithShape="1">
                <a:gsLst>
                  <a:gs pos="0">
                    <a:srgbClr val="7F7F7F"/>
                  </a:gs>
                  <a:gs pos="53000">
                    <a:srgbClr val="D9D9D9"/>
                  </a:gs>
                  <a:gs pos="100000">
                    <a:srgbClr val="7F7F7F"/>
                  </a:gs>
                </a:gsLst>
                <a:lin ang="0" scaled="1"/>
              </a:gradFill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BFBFBF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916" name="Rectangle 915"/>
              <p:cNvSpPr/>
              <p:nvPr/>
            </p:nvSpPr>
            <p:spPr bwMode="auto">
              <a:xfrm>
                <a:off x="7913821" y="1622879"/>
                <a:ext cx="626467" cy="71730"/>
              </a:xfrm>
              <a:prstGeom prst="rect">
                <a:avLst/>
              </a:prstGeom>
              <a:gradFill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3000">
                    <a:schemeClr val="bg1">
                      <a:lumMod val="85000"/>
                    </a:schemeClr>
                  </a:gs>
                  <a:gs pos="100000">
                    <a:schemeClr val="tx1">
                      <a:lumMod val="50000"/>
                      <a:lumOff val="50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917" name="Oval 916"/>
              <p:cNvSpPr>
                <a:spLocks noChangeArrowheads="1"/>
              </p:cNvSpPr>
              <p:nvPr/>
            </p:nvSpPr>
            <p:spPr bwMode="auto">
              <a:xfrm flipV="1">
                <a:off x="7914388" y="1515773"/>
                <a:ext cx="623381" cy="198387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918" name="Freeform 917"/>
              <p:cNvSpPr/>
              <p:nvPr/>
            </p:nvSpPr>
            <p:spPr bwMode="auto">
              <a:xfrm>
                <a:off x="8072810" y="1581230"/>
                <a:ext cx="306115" cy="99496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919" name="Freeform 918"/>
              <p:cNvSpPr>
                <a:spLocks/>
              </p:cNvSpPr>
              <p:nvPr/>
            </p:nvSpPr>
            <p:spPr bwMode="auto">
              <a:xfrm>
                <a:off x="8042174" y="1555712"/>
                <a:ext cx="367006" cy="69068"/>
              </a:xfrm>
              <a:custGeom>
                <a:avLst/>
                <a:gdLst>
                  <a:gd name="T0" fmla="*/ 0 w 3723451"/>
                  <a:gd name="T1" fmla="*/ 16897 h 932950"/>
                  <a:gd name="T2" fmla="*/ 64577 w 3723451"/>
                  <a:gd name="T3" fmla="*/ 199 h 932950"/>
                  <a:gd name="T4" fmla="*/ 182917 w 3723451"/>
                  <a:gd name="T5" fmla="*/ 38538 h 932950"/>
                  <a:gd name="T6" fmla="*/ 295814 w 3723451"/>
                  <a:gd name="T7" fmla="*/ 0 h 932950"/>
                  <a:gd name="T8" fmla="*/ 367006 w 3723451"/>
                  <a:gd name="T9" fmla="*/ 15336 h 932950"/>
                  <a:gd name="T10" fmla="*/ 314039 w 3723451"/>
                  <a:gd name="T11" fmla="*/ 34193 h 932950"/>
                  <a:gd name="T12" fmla="*/ 296986 w 3723451"/>
                  <a:gd name="T13" fmla="*/ 29109 h 932950"/>
                  <a:gd name="T14" fmla="*/ 184996 w 3723451"/>
                  <a:gd name="T15" fmla="*/ 69068 h 932950"/>
                  <a:gd name="T16" fmla="*/ 70141 w 3723451"/>
                  <a:gd name="T17" fmla="*/ 30579 h 932950"/>
                  <a:gd name="T18" fmla="*/ 51571 w 3723451"/>
                  <a:gd name="T19" fmla="*/ 34733 h 932950"/>
                  <a:gd name="T20" fmla="*/ 0 w 3723451"/>
                  <a:gd name="T21" fmla="*/ 16897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920" name="Freeform 919"/>
              <p:cNvSpPr>
                <a:spLocks/>
              </p:cNvSpPr>
              <p:nvPr/>
            </p:nvSpPr>
            <p:spPr bwMode="auto">
              <a:xfrm>
                <a:off x="8282748" y="1614494"/>
                <a:ext cx="135212" cy="60251"/>
              </a:xfrm>
              <a:custGeom>
                <a:avLst/>
                <a:gdLst>
                  <a:gd name="T0" fmla="*/ 0 w 1366596"/>
                  <a:gd name="T1" fmla="*/ 0 h 809868"/>
                  <a:gd name="T2" fmla="*/ 135212 w 1366596"/>
                  <a:gd name="T3" fmla="*/ 46558 h 809868"/>
                  <a:gd name="T4" fmla="*/ 85589 w 1366596"/>
                  <a:gd name="T5" fmla="*/ 60251 h 809868"/>
                  <a:gd name="T6" fmla="*/ 455 w 1366596"/>
                  <a:gd name="T7" fmla="*/ 3183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921" name="Freeform 920"/>
              <p:cNvSpPr>
                <a:spLocks/>
              </p:cNvSpPr>
              <p:nvPr/>
            </p:nvSpPr>
            <p:spPr bwMode="auto">
              <a:xfrm>
                <a:off x="8035150" y="1615964"/>
                <a:ext cx="133456" cy="60250"/>
              </a:xfrm>
              <a:custGeom>
                <a:avLst/>
                <a:gdLst>
                  <a:gd name="T0" fmla="*/ 131634 w 1348191"/>
                  <a:gd name="T1" fmla="*/ 0 h 791462"/>
                  <a:gd name="T2" fmla="*/ 133456 w 1348191"/>
                  <a:gd name="T3" fmla="*/ 29074 h 791462"/>
                  <a:gd name="T4" fmla="*/ 48281 w 1348191"/>
                  <a:gd name="T5" fmla="*/ 60250 h 791462"/>
                  <a:gd name="T6" fmla="*/ 0 w 1348191"/>
                  <a:gd name="T7" fmla="*/ 46589 h 791462"/>
                  <a:gd name="T8" fmla="*/ 131634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922" name="Straight Connector 921"/>
              <p:cNvCxnSpPr>
                <a:cxnSpLocks noChangeShapeType="1"/>
                <a:endCxn id="917" idx="2"/>
              </p:cNvCxnSpPr>
              <p:nvPr/>
            </p:nvCxnSpPr>
            <p:spPr bwMode="auto">
              <a:xfrm flipH="1" flipV="1">
                <a:off x="7914388" y="1615701"/>
                <a:ext cx="1756" cy="76416"/>
              </a:xfrm>
              <a:prstGeom prst="line">
                <a:avLst/>
              </a:prstGeom>
              <a:noFill/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923" name="Straight Connector 922"/>
              <p:cNvCxnSpPr>
                <a:cxnSpLocks noChangeShapeType="1"/>
              </p:cNvCxnSpPr>
              <p:nvPr/>
            </p:nvCxnSpPr>
            <p:spPr bwMode="auto">
              <a:xfrm flipH="1" flipV="1">
                <a:off x="8537368" y="1618903"/>
                <a:ext cx="1757" cy="76416"/>
              </a:xfrm>
              <a:prstGeom prst="line">
                <a:avLst/>
              </a:prstGeom>
              <a:noFill/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35984" name="Group 757"/>
            <p:cNvGrpSpPr>
              <a:grpSpLocks/>
            </p:cNvGrpSpPr>
            <p:nvPr/>
          </p:nvGrpSpPr>
          <p:grpSpPr bwMode="auto">
            <a:xfrm>
              <a:off x="7440813" y="3924693"/>
              <a:ext cx="418211" cy="189727"/>
              <a:chOff x="7913987" y="1515773"/>
              <a:chExt cx="625138" cy="276534"/>
            </a:xfrm>
          </p:grpSpPr>
          <p:sp>
            <p:nvSpPr>
              <p:cNvPr id="906" name="Oval 905"/>
              <p:cNvSpPr>
                <a:spLocks noChangeArrowheads="1"/>
              </p:cNvSpPr>
              <p:nvPr/>
            </p:nvSpPr>
            <p:spPr bwMode="auto">
              <a:xfrm flipV="1">
                <a:off x="7915743" y="1593920"/>
                <a:ext cx="623382" cy="198387"/>
              </a:xfrm>
              <a:prstGeom prst="ellipse">
                <a:avLst/>
              </a:prstGeom>
              <a:gradFill rotWithShape="1">
                <a:gsLst>
                  <a:gs pos="0">
                    <a:srgbClr val="7F7F7F"/>
                  </a:gs>
                  <a:gs pos="53000">
                    <a:srgbClr val="D9D9D9"/>
                  </a:gs>
                  <a:gs pos="100000">
                    <a:srgbClr val="7F7F7F"/>
                  </a:gs>
                </a:gsLst>
                <a:lin ang="0" scaled="1"/>
              </a:gradFill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BFBFBF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907" name="Rectangle 906"/>
              <p:cNvSpPr/>
              <p:nvPr/>
            </p:nvSpPr>
            <p:spPr bwMode="auto">
              <a:xfrm>
                <a:off x="7913688" y="1621637"/>
                <a:ext cx="626467" cy="71730"/>
              </a:xfrm>
              <a:prstGeom prst="rect">
                <a:avLst/>
              </a:prstGeom>
              <a:gradFill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3000">
                    <a:schemeClr val="bg1">
                      <a:lumMod val="85000"/>
                    </a:schemeClr>
                  </a:gs>
                  <a:gs pos="100000">
                    <a:schemeClr val="tx1">
                      <a:lumMod val="50000"/>
                      <a:lumOff val="50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908" name="Oval 907"/>
              <p:cNvSpPr>
                <a:spLocks noChangeArrowheads="1"/>
              </p:cNvSpPr>
              <p:nvPr/>
            </p:nvSpPr>
            <p:spPr bwMode="auto">
              <a:xfrm flipV="1">
                <a:off x="7914388" y="1515773"/>
                <a:ext cx="623381" cy="198387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909" name="Freeform 908"/>
              <p:cNvSpPr/>
              <p:nvPr/>
            </p:nvSpPr>
            <p:spPr bwMode="auto">
              <a:xfrm>
                <a:off x="8072677" y="1579988"/>
                <a:ext cx="306115" cy="101809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910" name="Freeform 909"/>
              <p:cNvSpPr>
                <a:spLocks/>
              </p:cNvSpPr>
              <p:nvPr/>
            </p:nvSpPr>
            <p:spPr bwMode="auto">
              <a:xfrm>
                <a:off x="8042174" y="1555712"/>
                <a:ext cx="367006" cy="69068"/>
              </a:xfrm>
              <a:custGeom>
                <a:avLst/>
                <a:gdLst>
                  <a:gd name="T0" fmla="*/ 0 w 3723451"/>
                  <a:gd name="T1" fmla="*/ 16897 h 932950"/>
                  <a:gd name="T2" fmla="*/ 64577 w 3723451"/>
                  <a:gd name="T3" fmla="*/ 199 h 932950"/>
                  <a:gd name="T4" fmla="*/ 182917 w 3723451"/>
                  <a:gd name="T5" fmla="*/ 38538 h 932950"/>
                  <a:gd name="T6" fmla="*/ 295814 w 3723451"/>
                  <a:gd name="T7" fmla="*/ 0 h 932950"/>
                  <a:gd name="T8" fmla="*/ 367006 w 3723451"/>
                  <a:gd name="T9" fmla="*/ 15336 h 932950"/>
                  <a:gd name="T10" fmla="*/ 314039 w 3723451"/>
                  <a:gd name="T11" fmla="*/ 34193 h 932950"/>
                  <a:gd name="T12" fmla="*/ 296986 w 3723451"/>
                  <a:gd name="T13" fmla="*/ 29109 h 932950"/>
                  <a:gd name="T14" fmla="*/ 184996 w 3723451"/>
                  <a:gd name="T15" fmla="*/ 69068 h 932950"/>
                  <a:gd name="T16" fmla="*/ 70141 w 3723451"/>
                  <a:gd name="T17" fmla="*/ 30579 h 932950"/>
                  <a:gd name="T18" fmla="*/ 51571 w 3723451"/>
                  <a:gd name="T19" fmla="*/ 34733 h 932950"/>
                  <a:gd name="T20" fmla="*/ 0 w 3723451"/>
                  <a:gd name="T21" fmla="*/ 16897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911" name="Freeform 910"/>
              <p:cNvSpPr>
                <a:spLocks/>
              </p:cNvSpPr>
              <p:nvPr/>
            </p:nvSpPr>
            <p:spPr bwMode="auto">
              <a:xfrm>
                <a:off x="8282748" y="1614494"/>
                <a:ext cx="135212" cy="60251"/>
              </a:xfrm>
              <a:custGeom>
                <a:avLst/>
                <a:gdLst>
                  <a:gd name="T0" fmla="*/ 0 w 1366596"/>
                  <a:gd name="T1" fmla="*/ 0 h 809868"/>
                  <a:gd name="T2" fmla="*/ 135212 w 1366596"/>
                  <a:gd name="T3" fmla="*/ 46558 h 809868"/>
                  <a:gd name="T4" fmla="*/ 85589 w 1366596"/>
                  <a:gd name="T5" fmla="*/ 60251 h 809868"/>
                  <a:gd name="T6" fmla="*/ 455 w 1366596"/>
                  <a:gd name="T7" fmla="*/ 3183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912" name="Freeform 911"/>
              <p:cNvSpPr>
                <a:spLocks/>
              </p:cNvSpPr>
              <p:nvPr/>
            </p:nvSpPr>
            <p:spPr bwMode="auto">
              <a:xfrm>
                <a:off x="8035150" y="1615964"/>
                <a:ext cx="133456" cy="60250"/>
              </a:xfrm>
              <a:custGeom>
                <a:avLst/>
                <a:gdLst>
                  <a:gd name="T0" fmla="*/ 131634 w 1348191"/>
                  <a:gd name="T1" fmla="*/ 0 h 791462"/>
                  <a:gd name="T2" fmla="*/ 133456 w 1348191"/>
                  <a:gd name="T3" fmla="*/ 29074 h 791462"/>
                  <a:gd name="T4" fmla="*/ 48281 w 1348191"/>
                  <a:gd name="T5" fmla="*/ 60250 h 791462"/>
                  <a:gd name="T6" fmla="*/ 0 w 1348191"/>
                  <a:gd name="T7" fmla="*/ 46589 h 791462"/>
                  <a:gd name="T8" fmla="*/ 131634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913" name="Straight Connector 912"/>
              <p:cNvCxnSpPr>
                <a:cxnSpLocks noChangeShapeType="1"/>
                <a:endCxn id="908" idx="2"/>
              </p:cNvCxnSpPr>
              <p:nvPr/>
            </p:nvCxnSpPr>
            <p:spPr bwMode="auto">
              <a:xfrm flipH="1" flipV="1">
                <a:off x="7914388" y="1615701"/>
                <a:ext cx="1756" cy="76416"/>
              </a:xfrm>
              <a:prstGeom prst="line">
                <a:avLst/>
              </a:prstGeom>
              <a:noFill/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914" name="Straight Connector 913"/>
              <p:cNvCxnSpPr>
                <a:cxnSpLocks noChangeShapeType="1"/>
              </p:cNvCxnSpPr>
              <p:nvPr/>
            </p:nvCxnSpPr>
            <p:spPr bwMode="auto">
              <a:xfrm flipH="1" flipV="1">
                <a:off x="8537368" y="1618903"/>
                <a:ext cx="1757" cy="76416"/>
              </a:xfrm>
              <a:prstGeom prst="line">
                <a:avLst/>
              </a:prstGeom>
              <a:noFill/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sp>
          <p:nvSpPr>
            <p:cNvPr id="35985" name="Line 421"/>
            <p:cNvSpPr>
              <a:spLocks noChangeShapeType="1"/>
            </p:cNvSpPr>
            <p:nvPr/>
          </p:nvSpPr>
          <p:spPr bwMode="auto">
            <a:xfrm>
              <a:off x="7396163" y="3813175"/>
              <a:ext cx="163512" cy="12065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86" name="Line 422"/>
            <p:cNvSpPr>
              <a:spLocks noChangeShapeType="1"/>
            </p:cNvSpPr>
            <p:nvPr/>
          </p:nvSpPr>
          <p:spPr bwMode="auto">
            <a:xfrm>
              <a:off x="7493000" y="3733800"/>
              <a:ext cx="27940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87" name="Line 423"/>
            <p:cNvSpPr>
              <a:spLocks noChangeShapeType="1"/>
            </p:cNvSpPr>
            <p:nvPr/>
          </p:nvSpPr>
          <p:spPr bwMode="auto">
            <a:xfrm flipV="1">
              <a:off x="7729538" y="3819525"/>
              <a:ext cx="134937" cy="10477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88" name="Line 444"/>
            <p:cNvSpPr>
              <a:spLocks noChangeShapeType="1"/>
            </p:cNvSpPr>
            <p:nvPr/>
          </p:nvSpPr>
          <p:spPr bwMode="auto">
            <a:xfrm flipV="1">
              <a:off x="7577138" y="2492375"/>
              <a:ext cx="123825" cy="8731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89" name="Line 445"/>
            <p:cNvSpPr>
              <a:spLocks noChangeShapeType="1"/>
            </p:cNvSpPr>
            <p:nvPr/>
          </p:nvSpPr>
          <p:spPr bwMode="auto">
            <a:xfrm>
              <a:off x="7405688" y="2665413"/>
              <a:ext cx="0" cy="8255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90" name="Line 446"/>
            <p:cNvSpPr>
              <a:spLocks noChangeShapeType="1"/>
            </p:cNvSpPr>
            <p:nvPr/>
          </p:nvSpPr>
          <p:spPr bwMode="auto">
            <a:xfrm flipV="1">
              <a:off x="7577138" y="2562225"/>
              <a:ext cx="263525" cy="28892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91" name="Line 447"/>
            <p:cNvSpPr>
              <a:spLocks noChangeShapeType="1"/>
            </p:cNvSpPr>
            <p:nvPr/>
          </p:nvSpPr>
          <p:spPr bwMode="auto">
            <a:xfrm>
              <a:off x="7942263" y="2560638"/>
              <a:ext cx="0" cy="19685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92" name="Line 448"/>
            <p:cNvSpPr>
              <a:spLocks noChangeShapeType="1"/>
            </p:cNvSpPr>
            <p:nvPr/>
          </p:nvSpPr>
          <p:spPr bwMode="auto">
            <a:xfrm>
              <a:off x="7596188" y="2867025"/>
              <a:ext cx="188912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93" name="Line 450"/>
            <p:cNvSpPr>
              <a:spLocks noChangeShapeType="1"/>
            </p:cNvSpPr>
            <p:nvPr/>
          </p:nvSpPr>
          <p:spPr bwMode="auto">
            <a:xfrm>
              <a:off x="8150225" y="2857500"/>
              <a:ext cx="17780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94" name="Line 451"/>
            <p:cNvSpPr>
              <a:spLocks noChangeShapeType="1"/>
            </p:cNvSpPr>
            <p:nvPr/>
          </p:nvSpPr>
          <p:spPr bwMode="auto">
            <a:xfrm flipH="1">
              <a:off x="7296150" y="2933700"/>
              <a:ext cx="98425" cy="70485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95" name="Line 452"/>
            <p:cNvSpPr>
              <a:spLocks noChangeShapeType="1"/>
            </p:cNvSpPr>
            <p:nvPr/>
          </p:nvSpPr>
          <p:spPr bwMode="auto">
            <a:xfrm flipH="1">
              <a:off x="7888288" y="2933700"/>
              <a:ext cx="111125" cy="72707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96" name="Line 541"/>
            <p:cNvSpPr>
              <a:spLocks noChangeShapeType="1"/>
            </p:cNvSpPr>
            <p:nvPr/>
          </p:nvSpPr>
          <p:spPr bwMode="auto">
            <a:xfrm flipV="1">
              <a:off x="7272338" y="4075113"/>
              <a:ext cx="227012" cy="43656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35997" name="Group 665"/>
            <p:cNvGrpSpPr>
              <a:grpSpLocks/>
            </p:cNvGrpSpPr>
            <p:nvPr/>
          </p:nvGrpSpPr>
          <p:grpSpPr bwMode="auto">
            <a:xfrm>
              <a:off x="7689850" y="2395538"/>
              <a:ext cx="390525" cy="169862"/>
              <a:chOff x="4650" y="1129"/>
              <a:chExt cx="246" cy="95"/>
            </a:xfrm>
          </p:grpSpPr>
          <p:sp>
            <p:nvSpPr>
              <p:cNvPr id="36124" name="Oval 407"/>
              <p:cNvSpPr>
                <a:spLocks noChangeArrowheads="1"/>
              </p:cNvSpPr>
              <p:nvPr/>
            </p:nvSpPr>
            <p:spPr bwMode="auto">
              <a:xfrm>
                <a:off x="4651" y="1171"/>
                <a:ext cx="244" cy="53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36125" name="Rectangle 410"/>
              <p:cNvSpPr>
                <a:spLocks noChangeArrowheads="1"/>
              </p:cNvSpPr>
              <p:nvPr/>
            </p:nvSpPr>
            <p:spPr bwMode="auto">
              <a:xfrm>
                <a:off x="4651" y="1165"/>
                <a:ext cx="245" cy="33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 algn="ctr"/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36126" name="Oval 411"/>
              <p:cNvSpPr>
                <a:spLocks noChangeArrowheads="1"/>
              </p:cNvSpPr>
              <p:nvPr/>
            </p:nvSpPr>
            <p:spPr bwMode="auto">
              <a:xfrm>
                <a:off x="4650" y="1129"/>
                <a:ext cx="244" cy="62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grpSp>
            <p:nvGrpSpPr>
              <p:cNvPr id="36127" name="Group 659"/>
              <p:cNvGrpSpPr>
                <a:grpSpLocks/>
              </p:cNvGrpSpPr>
              <p:nvPr/>
            </p:nvGrpSpPr>
            <p:grpSpPr bwMode="auto">
              <a:xfrm>
                <a:off x="4699" y="1145"/>
                <a:ext cx="138" cy="29"/>
                <a:chOff x="2468" y="1332"/>
                <a:chExt cx="310" cy="60"/>
              </a:xfrm>
            </p:grpSpPr>
            <p:sp>
              <p:nvSpPr>
                <p:cNvPr id="36130" name="Freeform 660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131" name="Freeform 661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36128" name="Line 662"/>
              <p:cNvSpPr>
                <a:spLocks noChangeShapeType="1"/>
              </p:cNvSpPr>
              <p:nvPr/>
            </p:nvSpPr>
            <p:spPr bwMode="auto">
              <a:xfrm>
                <a:off x="4651" y="1158"/>
                <a:ext cx="0" cy="4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29" name="Line 663"/>
              <p:cNvSpPr>
                <a:spLocks noChangeShapeType="1"/>
              </p:cNvSpPr>
              <p:nvPr/>
            </p:nvSpPr>
            <p:spPr bwMode="auto">
              <a:xfrm>
                <a:off x="4894" y="1160"/>
                <a:ext cx="0" cy="4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5998" name="Group 675"/>
            <p:cNvGrpSpPr>
              <a:grpSpLocks/>
            </p:cNvGrpSpPr>
            <p:nvPr/>
          </p:nvGrpSpPr>
          <p:grpSpPr bwMode="auto">
            <a:xfrm>
              <a:off x="7204075" y="2493963"/>
              <a:ext cx="390525" cy="169862"/>
              <a:chOff x="4650" y="1129"/>
              <a:chExt cx="246" cy="95"/>
            </a:xfrm>
          </p:grpSpPr>
          <p:sp>
            <p:nvSpPr>
              <p:cNvPr id="36116" name="Oval 407"/>
              <p:cNvSpPr>
                <a:spLocks noChangeArrowheads="1"/>
              </p:cNvSpPr>
              <p:nvPr/>
            </p:nvSpPr>
            <p:spPr bwMode="auto">
              <a:xfrm>
                <a:off x="4651" y="1171"/>
                <a:ext cx="244" cy="53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36117" name="Rectangle 410"/>
              <p:cNvSpPr>
                <a:spLocks noChangeArrowheads="1"/>
              </p:cNvSpPr>
              <p:nvPr/>
            </p:nvSpPr>
            <p:spPr bwMode="auto">
              <a:xfrm>
                <a:off x="4651" y="1165"/>
                <a:ext cx="245" cy="33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 algn="ctr"/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36118" name="Oval 411"/>
              <p:cNvSpPr>
                <a:spLocks noChangeArrowheads="1"/>
              </p:cNvSpPr>
              <p:nvPr/>
            </p:nvSpPr>
            <p:spPr bwMode="auto">
              <a:xfrm>
                <a:off x="4650" y="1129"/>
                <a:ext cx="244" cy="62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grpSp>
            <p:nvGrpSpPr>
              <p:cNvPr id="36119" name="Group 679"/>
              <p:cNvGrpSpPr>
                <a:grpSpLocks/>
              </p:cNvGrpSpPr>
              <p:nvPr/>
            </p:nvGrpSpPr>
            <p:grpSpPr bwMode="auto">
              <a:xfrm>
                <a:off x="4699" y="1145"/>
                <a:ext cx="138" cy="29"/>
                <a:chOff x="2468" y="1332"/>
                <a:chExt cx="310" cy="60"/>
              </a:xfrm>
            </p:grpSpPr>
            <p:sp>
              <p:nvSpPr>
                <p:cNvPr id="36122" name="Freeform 680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123" name="Freeform 681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36120" name="Line 682"/>
              <p:cNvSpPr>
                <a:spLocks noChangeShapeType="1"/>
              </p:cNvSpPr>
              <p:nvPr/>
            </p:nvSpPr>
            <p:spPr bwMode="auto">
              <a:xfrm>
                <a:off x="4651" y="1158"/>
                <a:ext cx="0" cy="4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21" name="Line 683"/>
              <p:cNvSpPr>
                <a:spLocks noChangeShapeType="1"/>
              </p:cNvSpPr>
              <p:nvPr/>
            </p:nvSpPr>
            <p:spPr bwMode="auto">
              <a:xfrm>
                <a:off x="4894" y="1160"/>
                <a:ext cx="0" cy="4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5999" name="Group 684"/>
            <p:cNvGrpSpPr>
              <a:grpSpLocks/>
            </p:cNvGrpSpPr>
            <p:nvPr/>
          </p:nvGrpSpPr>
          <p:grpSpPr bwMode="auto">
            <a:xfrm>
              <a:off x="7215188" y="2757488"/>
              <a:ext cx="390525" cy="169862"/>
              <a:chOff x="4650" y="1129"/>
              <a:chExt cx="246" cy="95"/>
            </a:xfrm>
          </p:grpSpPr>
          <p:sp>
            <p:nvSpPr>
              <p:cNvPr id="36108" name="Oval 407"/>
              <p:cNvSpPr>
                <a:spLocks noChangeArrowheads="1"/>
              </p:cNvSpPr>
              <p:nvPr/>
            </p:nvSpPr>
            <p:spPr bwMode="auto">
              <a:xfrm>
                <a:off x="4651" y="1171"/>
                <a:ext cx="244" cy="53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36109" name="Rectangle 410"/>
              <p:cNvSpPr>
                <a:spLocks noChangeArrowheads="1"/>
              </p:cNvSpPr>
              <p:nvPr/>
            </p:nvSpPr>
            <p:spPr bwMode="auto">
              <a:xfrm>
                <a:off x="4651" y="1165"/>
                <a:ext cx="245" cy="33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 algn="ctr"/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36110" name="Oval 411"/>
              <p:cNvSpPr>
                <a:spLocks noChangeArrowheads="1"/>
              </p:cNvSpPr>
              <p:nvPr/>
            </p:nvSpPr>
            <p:spPr bwMode="auto">
              <a:xfrm>
                <a:off x="4650" y="1129"/>
                <a:ext cx="244" cy="62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grpSp>
            <p:nvGrpSpPr>
              <p:cNvPr id="36111" name="Group 688"/>
              <p:cNvGrpSpPr>
                <a:grpSpLocks/>
              </p:cNvGrpSpPr>
              <p:nvPr/>
            </p:nvGrpSpPr>
            <p:grpSpPr bwMode="auto">
              <a:xfrm>
                <a:off x="4699" y="1145"/>
                <a:ext cx="138" cy="29"/>
                <a:chOff x="2468" y="1332"/>
                <a:chExt cx="310" cy="60"/>
              </a:xfrm>
            </p:grpSpPr>
            <p:sp>
              <p:nvSpPr>
                <p:cNvPr id="36114" name="Freeform 689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115" name="Freeform 690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36112" name="Line 691"/>
              <p:cNvSpPr>
                <a:spLocks noChangeShapeType="1"/>
              </p:cNvSpPr>
              <p:nvPr/>
            </p:nvSpPr>
            <p:spPr bwMode="auto">
              <a:xfrm>
                <a:off x="4651" y="1158"/>
                <a:ext cx="0" cy="4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13" name="Line 692"/>
              <p:cNvSpPr>
                <a:spLocks noChangeShapeType="1"/>
              </p:cNvSpPr>
              <p:nvPr/>
            </p:nvSpPr>
            <p:spPr bwMode="auto">
              <a:xfrm>
                <a:off x="4894" y="1160"/>
                <a:ext cx="0" cy="4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36000" name="Line 693"/>
            <p:cNvSpPr>
              <a:spLocks noChangeShapeType="1"/>
            </p:cNvSpPr>
            <p:nvPr/>
          </p:nvSpPr>
          <p:spPr bwMode="auto">
            <a:xfrm>
              <a:off x="8345488" y="2855913"/>
              <a:ext cx="177800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36001" name="Group 694"/>
            <p:cNvGrpSpPr>
              <a:grpSpLocks/>
            </p:cNvGrpSpPr>
            <p:nvPr/>
          </p:nvGrpSpPr>
          <p:grpSpPr bwMode="auto">
            <a:xfrm>
              <a:off x="7400925" y="3911600"/>
              <a:ext cx="485775" cy="203200"/>
              <a:chOff x="4650" y="1129"/>
              <a:chExt cx="246" cy="95"/>
            </a:xfrm>
          </p:grpSpPr>
          <p:sp>
            <p:nvSpPr>
              <p:cNvPr id="36100" name="Oval 407"/>
              <p:cNvSpPr>
                <a:spLocks noChangeArrowheads="1"/>
              </p:cNvSpPr>
              <p:nvPr/>
            </p:nvSpPr>
            <p:spPr bwMode="auto">
              <a:xfrm>
                <a:off x="4651" y="1171"/>
                <a:ext cx="244" cy="53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36101" name="Rectangle 410"/>
              <p:cNvSpPr>
                <a:spLocks noChangeArrowheads="1"/>
              </p:cNvSpPr>
              <p:nvPr/>
            </p:nvSpPr>
            <p:spPr bwMode="auto">
              <a:xfrm>
                <a:off x="4651" y="1165"/>
                <a:ext cx="245" cy="33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 algn="ctr"/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36102" name="Oval 411"/>
              <p:cNvSpPr>
                <a:spLocks noChangeArrowheads="1"/>
              </p:cNvSpPr>
              <p:nvPr/>
            </p:nvSpPr>
            <p:spPr bwMode="auto">
              <a:xfrm>
                <a:off x="4650" y="1129"/>
                <a:ext cx="244" cy="62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grpSp>
            <p:nvGrpSpPr>
              <p:cNvPr id="36103" name="Group 698"/>
              <p:cNvGrpSpPr>
                <a:grpSpLocks/>
              </p:cNvGrpSpPr>
              <p:nvPr/>
            </p:nvGrpSpPr>
            <p:grpSpPr bwMode="auto">
              <a:xfrm>
                <a:off x="4699" y="1145"/>
                <a:ext cx="138" cy="29"/>
                <a:chOff x="2468" y="1332"/>
                <a:chExt cx="310" cy="60"/>
              </a:xfrm>
            </p:grpSpPr>
            <p:sp>
              <p:nvSpPr>
                <p:cNvPr id="36106" name="Freeform 699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107" name="Freeform 700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36104" name="Line 701"/>
              <p:cNvSpPr>
                <a:spLocks noChangeShapeType="1"/>
              </p:cNvSpPr>
              <p:nvPr/>
            </p:nvSpPr>
            <p:spPr bwMode="auto">
              <a:xfrm>
                <a:off x="4651" y="1158"/>
                <a:ext cx="0" cy="4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05" name="Line 702"/>
              <p:cNvSpPr>
                <a:spLocks noChangeShapeType="1"/>
              </p:cNvSpPr>
              <p:nvPr/>
            </p:nvSpPr>
            <p:spPr bwMode="auto">
              <a:xfrm>
                <a:off x="4894" y="1160"/>
                <a:ext cx="0" cy="4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6002" name="Group 712"/>
            <p:cNvGrpSpPr>
              <a:grpSpLocks/>
            </p:cNvGrpSpPr>
            <p:nvPr/>
          </p:nvGrpSpPr>
          <p:grpSpPr bwMode="auto">
            <a:xfrm>
              <a:off x="7081838" y="3630613"/>
              <a:ext cx="485775" cy="203200"/>
              <a:chOff x="4650" y="1129"/>
              <a:chExt cx="246" cy="95"/>
            </a:xfrm>
          </p:grpSpPr>
          <p:sp>
            <p:nvSpPr>
              <p:cNvPr id="36092" name="Oval 407"/>
              <p:cNvSpPr>
                <a:spLocks noChangeArrowheads="1"/>
              </p:cNvSpPr>
              <p:nvPr/>
            </p:nvSpPr>
            <p:spPr bwMode="auto">
              <a:xfrm>
                <a:off x="4651" y="1171"/>
                <a:ext cx="244" cy="53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36093" name="Rectangle 410"/>
              <p:cNvSpPr>
                <a:spLocks noChangeArrowheads="1"/>
              </p:cNvSpPr>
              <p:nvPr/>
            </p:nvSpPr>
            <p:spPr bwMode="auto">
              <a:xfrm>
                <a:off x="4651" y="1165"/>
                <a:ext cx="245" cy="33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 algn="ctr"/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36094" name="Oval 411"/>
              <p:cNvSpPr>
                <a:spLocks noChangeArrowheads="1"/>
              </p:cNvSpPr>
              <p:nvPr/>
            </p:nvSpPr>
            <p:spPr bwMode="auto">
              <a:xfrm>
                <a:off x="4650" y="1129"/>
                <a:ext cx="244" cy="62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grpSp>
            <p:nvGrpSpPr>
              <p:cNvPr id="36095" name="Group 716"/>
              <p:cNvGrpSpPr>
                <a:grpSpLocks/>
              </p:cNvGrpSpPr>
              <p:nvPr/>
            </p:nvGrpSpPr>
            <p:grpSpPr bwMode="auto">
              <a:xfrm>
                <a:off x="4699" y="1145"/>
                <a:ext cx="138" cy="29"/>
                <a:chOff x="2468" y="1332"/>
                <a:chExt cx="310" cy="60"/>
              </a:xfrm>
            </p:grpSpPr>
            <p:sp>
              <p:nvSpPr>
                <p:cNvPr id="36098" name="Freeform 717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099" name="Freeform 718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36096" name="Line 719"/>
              <p:cNvSpPr>
                <a:spLocks noChangeShapeType="1"/>
              </p:cNvSpPr>
              <p:nvPr/>
            </p:nvSpPr>
            <p:spPr bwMode="auto">
              <a:xfrm>
                <a:off x="4651" y="1158"/>
                <a:ext cx="0" cy="4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097" name="Line 720"/>
              <p:cNvSpPr>
                <a:spLocks noChangeShapeType="1"/>
              </p:cNvSpPr>
              <p:nvPr/>
            </p:nvSpPr>
            <p:spPr bwMode="auto">
              <a:xfrm>
                <a:off x="4894" y="1160"/>
                <a:ext cx="0" cy="4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6003" name="Group 721"/>
            <p:cNvGrpSpPr>
              <a:grpSpLocks/>
            </p:cNvGrpSpPr>
            <p:nvPr/>
          </p:nvGrpSpPr>
          <p:grpSpPr bwMode="auto">
            <a:xfrm>
              <a:off x="7743825" y="3643313"/>
              <a:ext cx="485775" cy="203200"/>
              <a:chOff x="4650" y="1129"/>
              <a:chExt cx="246" cy="95"/>
            </a:xfrm>
          </p:grpSpPr>
          <p:sp>
            <p:nvSpPr>
              <p:cNvPr id="36084" name="Oval 407"/>
              <p:cNvSpPr>
                <a:spLocks noChangeArrowheads="1"/>
              </p:cNvSpPr>
              <p:nvPr/>
            </p:nvSpPr>
            <p:spPr bwMode="auto">
              <a:xfrm>
                <a:off x="4651" y="1171"/>
                <a:ext cx="244" cy="53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36085" name="Rectangle 410"/>
              <p:cNvSpPr>
                <a:spLocks noChangeArrowheads="1"/>
              </p:cNvSpPr>
              <p:nvPr/>
            </p:nvSpPr>
            <p:spPr bwMode="auto">
              <a:xfrm>
                <a:off x="4651" y="1165"/>
                <a:ext cx="245" cy="33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 algn="ctr"/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36086" name="Oval 411"/>
              <p:cNvSpPr>
                <a:spLocks noChangeArrowheads="1"/>
              </p:cNvSpPr>
              <p:nvPr/>
            </p:nvSpPr>
            <p:spPr bwMode="auto">
              <a:xfrm>
                <a:off x="4650" y="1129"/>
                <a:ext cx="244" cy="62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grpSp>
            <p:nvGrpSpPr>
              <p:cNvPr id="36087" name="Group 725"/>
              <p:cNvGrpSpPr>
                <a:grpSpLocks/>
              </p:cNvGrpSpPr>
              <p:nvPr/>
            </p:nvGrpSpPr>
            <p:grpSpPr bwMode="auto">
              <a:xfrm>
                <a:off x="4699" y="1145"/>
                <a:ext cx="138" cy="29"/>
                <a:chOff x="2468" y="1332"/>
                <a:chExt cx="310" cy="60"/>
              </a:xfrm>
            </p:grpSpPr>
            <p:sp>
              <p:nvSpPr>
                <p:cNvPr id="36090" name="Freeform 726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091" name="Freeform 727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36088" name="Line 728"/>
              <p:cNvSpPr>
                <a:spLocks noChangeShapeType="1"/>
              </p:cNvSpPr>
              <p:nvPr/>
            </p:nvSpPr>
            <p:spPr bwMode="auto">
              <a:xfrm>
                <a:off x="4651" y="1158"/>
                <a:ext cx="0" cy="4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089" name="Line 729"/>
              <p:cNvSpPr>
                <a:spLocks noChangeShapeType="1"/>
              </p:cNvSpPr>
              <p:nvPr/>
            </p:nvSpPr>
            <p:spPr bwMode="auto">
              <a:xfrm>
                <a:off x="4894" y="1160"/>
                <a:ext cx="0" cy="4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36004" name="Text Box 580"/>
            <p:cNvSpPr txBox="1">
              <a:spLocks noChangeArrowheads="1"/>
            </p:cNvSpPr>
            <p:nvPr/>
          </p:nvSpPr>
          <p:spPr bwMode="auto">
            <a:xfrm>
              <a:off x="5957888" y="1384300"/>
              <a:ext cx="1549400" cy="3365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r>
                <a:rPr lang="en-US" altLang="en-US" sz="1600"/>
                <a:t>mobile network</a:t>
              </a:r>
            </a:p>
          </p:txBody>
        </p:sp>
        <p:sp>
          <p:nvSpPr>
            <p:cNvPr id="36005" name="Text Box 580"/>
            <p:cNvSpPr txBox="1">
              <a:spLocks noChangeArrowheads="1"/>
            </p:cNvSpPr>
            <p:nvPr/>
          </p:nvSpPr>
          <p:spPr bwMode="auto">
            <a:xfrm>
              <a:off x="7561263" y="2071688"/>
              <a:ext cx="1108075" cy="3365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r>
                <a:rPr lang="en-US" altLang="en-US" sz="1600"/>
                <a:t>global ISP</a:t>
              </a:r>
            </a:p>
          </p:txBody>
        </p:sp>
        <p:sp>
          <p:nvSpPr>
            <p:cNvPr id="36006" name="Text Box 580"/>
            <p:cNvSpPr txBox="1">
              <a:spLocks noChangeArrowheads="1"/>
            </p:cNvSpPr>
            <p:nvPr/>
          </p:nvSpPr>
          <p:spPr bwMode="auto">
            <a:xfrm>
              <a:off x="7337425" y="3298825"/>
              <a:ext cx="1289050" cy="3365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r>
                <a:rPr lang="en-US" altLang="en-US" sz="1600"/>
                <a:t>regional ISP</a:t>
              </a:r>
            </a:p>
          </p:txBody>
        </p:sp>
        <p:sp>
          <p:nvSpPr>
            <p:cNvPr id="36007" name="Text Box 580"/>
            <p:cNvSpPr txBox="1">
              <a:spLocks noChangeArrowheads="1"/>
            </p:cNvSpPr>
            <p:nvPr/>
          </p:nvSpPr>
          <p:spPr bwMode="auto">
            <a:xfrm>
              <a:off x="6324600" y="2963863"/>
              <a:ext cx="895350" cy="482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>
                <a:lnSpc>
                  <a:spcPct val="80000"/>
                </a:lnSpc>
              </a:pPr>
              <a:r>
                <a:rPr lang="en-US" altLang="en-US" sz="1600"/>
                <a:t>home </a:t>
              </a:r>
            </a:p>
            <a:p>
              <a:pPr>
                <a:lnSpc>
                  <a:spcPct val="80000"/>
                </a:lnSpc>
              </a:pPr>
              <a:r>
                <a:rPr lang="en-US" altLang="en-US" sz="1600"/>
                <a:t>network</a:t>
              </a:r>
            </a:p>
          </p:txBody>
        </p:sp>
        <p:sp>
          <p:nvSpPr>
            <p:cNvPr id="36008" name="Text Box 580"/>
            <p:cNvSpPr txBox="1">
              <a:spLocks noChangeArrowheads="1"/>
            </p:cNvSpPr>
            <p:nvPr/>
          </p:nvSpPr>
          <p:spPr bwMode="auto">
            <a:xfrm>
              <a:off x="5584825" y="5645150"/>
              <a:ext cx="1295400" cy="482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>
                <a:lnSpc>
                  <a:spcPct val="80000"/>
                </a:lnSpc>
              </a:pPr>
              <a:r>
                <a:rPr lang="en-US" altLang="en-US" sz="1600"/>
                <a:t>institutional</a:t>
              </a:r>
            </a:p>
            <a:p>
              <a:pPr>
                <a:lnSpc>
                  <a:spcPct val="80000"/>
                </a:lnSpc>
              </a:pPr>
              <a:r>
                <a:rPr lang="en-US" altLang="en-US" sz="1600"/>
                <a:t>       network</a:t>
              </a:r>
            </a:p>
          </p:txBody>
        </p:sp>
        <p:pic>
          <p:nvPicPr>
            <p:cNvPr id="36009" name="Picture 269" descr="cell_tower_radiation copy"/>
            <p:cNvPicPr>
              <a:picLocks noChangeAspect="1" noChangeArrowheads="1"/>
            </p:cNvPicPr>
            <p:nvPr/>
          </p:nvPicPr>
          <p:blipFill>
            <a:blip r:embed="rId2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026149" y="1803400"/>
              <a:ext cx="518463" cy="412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36010" name="Group 347"/>
            <p:cNvGrpSpPr>
              <a:grpSpLocks/>
            </p:cNvGrpSpPr>
            <p:nvPr/>
          </p:nvGrpSpPr>
          <p:grpSpPr bwMode="auto">
            <a:xfrm>
              <a:off x="7077272" y="3621727"/>
              <a:ext cx="493804" cy="228319"/>
              <a:chOff x="1871277" y="1576300"/>
              <a:chExt cx="1128371" cy="437861"/>
            </a:xfrm>
          </p:grpSpPr>
          <p:sp>
            <p:nvSpPr>
              <p:cNvPr id="849" name="Oval 848"/>
              <p:cNvSpPr>
                <a:spLocks noChangeArrowheads="1"/>
              </p:cNvSpPr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850" name="Rectangle 849"/>
              <p:cNvSpPr/>
              <p:nvPr/>
            </p:nvSpPr>
            <p:spPr bwMode="auto">
              <a:xfrm>
                <a:off x="1870827" y="1739475"/>
                <a:ext cx="1128163" cy="115689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851" name="Oval 850"/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852" name="Freeform 851"/>
              <p:cNvSpPr/>
              <p:nvPr/>
            </p:nvSpPr>
            <p:spPr bwMode="auto">
              <a:xfrm>
                <a:off x="2157403" y="1672497"/>
                <a:ext cx="551385" cy="161355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853" name="Freeform 852"/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854" name="Freeform 853"/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855" name="Freeform 854"/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856" name="Straight Connector 855"/>
              <p:cNvCxnSpPr>
                <a:cxnSpLocks noChangeShapeType="1"/>
                <a:endCxn id="851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857" name="Straight Connector 856"/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36011" name="Group 347"/>
            <p:cNvGrpSpPr>
              <a:grpSpLocks/>
            </p:cNvGrpSpPr>
            <p:nvPr/>
          </p:nvGrpSpPr>
          <p:grpSpPr bwMode="auto">
            <a:xfrm>
              <a:off x="7733157" y="3638864"/>
              <a:ext cx="493804" cy="228319"/>
              <a:chOff x="1871277" y="1576300"/>
              <a:chExt cx="1128371" cy="437861"/>
            </a:xfrm>
          </p:grpSpPr>
          <p:sp>
            <p:nvSpPr>
              <p:cNvPr id="840" name="Oval 839"/>
              <p:cNvSpPr>
                <a:spLocks noChangeArrowheads="1"/>
              </p:cNvSpPr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841" name="Rectangle 840"/>
              <p:cNvSpPr/>
              <p:nvPr/>
            </p:nvSpPr>
            <p:spPr bwMode="auto">
              <a:xfrm>
                <a:off x="1870262" y="1740098"/>
                <a:ext cx="1128161" cy="115689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842" name="Oval 841"/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843" name="Freeform 842"/>
              <p:cNvSpPr/>
              <p:nvPr/>
            </p:nvSpPr>
            <p:spPr bwMode="auto">
              <a:xfrm>
                <a:off x="2156836" y="1673120"/>
                <a:ext cx="551385" cy="161356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844" name="Freeform 843"/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845" name="Freeform 844"/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846" name="Freeform 845"/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847" name="Straight Connector 846"/>
              <p:cNvCxnSpPr>
                <a:cxnSpLocks noChangeShapeType="1"/>
                <a:endCxn id="842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848" name="Straight Connector 847"/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36012" name="Group 347"/>
            <p:cNvGrpSpPr>
              <a:grpSpLocks/>
            </p:cNvGrpSpPr>
            <p:nvPr/>
          </p:nvGrpSpPr>
          <p:grpSpPr bwMode="auto">
            <a:xfrm>
              <a:off x="7397100" y="3903983"/>
              <a:ext cx="493804" cy="228319"/>
              <a:chOff x="1871277" y="1576300"/>
              <a:chExt cx="1128371" cy="437861"/>
            </a:xfrm>
          </p:grpSpPr>
          <p:sp>
            <p:nvSpPr>
              <p:cNvPr id="831" name="Oval 830"/>
              <p:cNvSpPr>
                <a:spLocks noChangeArrowheads="1"/>
              </p:cNvSpPr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832" name="Rectangle 831"/>
              <p:cNvSpPr/>
              <p:nvPr/>
            </p:nvSpPr>
            <p:spPr bwMode="auto">
              <a:xfrm>
                <a:off x="1872762" y="1740086"/>
                <a:ext cx="1128163" cy="115689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833" name="Oval 832"/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834" name="Freeform 833"/>
              <p:cNvSpPr/>
              <p:nvPr/>
            </p:nvSpPr>
            <p:spPr bwMode="auto">
              <a:xfrm>
                <a:off x="2159338" y="1673109"/>
                <a:ext cx="551385" cy="161355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835" name="Freeform 834"/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836" name="Freeform 835"/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837" name="Freeform 836"/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838" name="Straight Connector 837"/>
              <p:cNvCxnSpPr>
                <a:cxnSpLocks noChangeShapeType="1"/>
                <a:endCxn id="833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839" name="Straight Connector 838"/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36013" name="Group 347"/>
            <p:cNvGrpSpPr>
              <a:grpSpLocks/>
            </p:cNvGrpSpPr>
            <p:nvPr/>
          </p:nvGrpSpPr>
          <p:grpSpPr bwMode="auto">
            <a:xfrm>
              <a:off x="7195340" y="2756360"/>
              <a:ext cx="413310" cy="196874"/>
              <a:chOff x="1871277" y="1576300"/>
              <a:chExt cx="1128371" cy="437861"/>
            </a:xfrm>
          </p:grpSpPr>
          <p:sp>
            <p:nvSpPr>
              <p:cNvPr id="822" name="Oval 821"/>
              <p:cNvSpPr>
                <a:spLocks noChangeArrowheads="1"/>
              </p:cNvSpPr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823" name="Rectangle 822"/>
              <p:cNvSpPr/>
              <p:nvPr/>
            </p:nvSpPr>
            <p:spPr bwMode="auto">
              <a:xfrm>
                <a:off x="1869120" y="1737689"/>
                <a:ext cx="1131178" cy="116514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824" name="Oval 823"/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825" name="Freeform 824"/>
              <p:cNvSpPr/>
              <p:nvPr/>
            </p:nvSpPr>
            <p:spPr bwMode="auto">
              <a:xfrm>
                <a:off x="2159500" y="1670607"/>
                <a:ext cx="550418" cy="162413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826" name="Freeform 825"/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827" name="Freeform 826"/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828" name="Freeform 827"/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829" name="Straight Connector 828"/>
              <p:cNvCxnSpPr>
                <a:cxnSpLocks noChangeShapeType="1"/>
                <a:endCxn id="824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830" name="Straight Connector 829"/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36014" name="Group 347"/>
            <p:cNvGrpSpPr>
              <a:grpSpLocks/>
            </p:cNvGrpSpPr>
            <p:nvPr/>
          </p:nvGrpSpPr>
          <p:grpSpPr bwMode="auto">
            <a:xfrm>
              <a:off x="7677419" y="2378982"/>
              <a:ext cx="413310" cy="196874"/>
              <a:chOff x="1871277" y="1576300"/>
              <a:chExt cx="1128371" cy="437861"/>
            </a:xfrm>
          </p:grpSpPr>
          <p:sp>
            <p:nvSpPr>
              <p:cNvPr id="813" name="Oval 812"/>
              <p:cNvSpPr>
                <a:spLocks noChangeArrowheads="1"/>
              </p:cNvSpPr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814" name="Rectangle 813"/>
              <p:cNvSpPr/>
              <p:nvPr/>
            </p:nvSpPr>
            <p:spPr bwMode="auto">
              <a:xfrm>
                <a:off x="1870543" y="1740227"/>
                <a:ext cx="1131178" cy="116512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815" name="Oval 814"/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816" name="Freeform 815"/>
              <p:cNvSpPr/>
              <p:nvPr/>
            </p:nvSpPr>
            <p:spPr bwMode="auto">
              <a:xfrm>
                <a:off x="2160923" y="1673143"/>
                <a:ext cx="550418" cy="162413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817" name="Freeform 816"/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818" name="Freeform 817"/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819" name="Freeform 818"/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820" name="Straight Connector 819"/>
              <p:cNvCxnSpPr>
                <a:cxnSpLocks noChangeShapeType="1"/>
                <a:endCxn id="815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821" name="Straight Connector 820"/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36015" name="Group 347"/>
            <p:cNvGrpSpPr>
              <a:grpSpLocks/>
            </p:cNvGrpSpPr>
            <p:nvPr/>
          </p:nvGrpSpPr>
          <p:grpSpPr bwMode="auto">
            <a:xfrm>
              <a:off x="7186342" y="2486295"/>
              <a:ext cx="413310" cy="196874"/>
              <a:chOff x="1871277" y="1576300"/>
              <a:chExt cx="1128371" cy="437861"/>
            </a:xfrm>
          </p:grpSpPr>
          <p:sp>
            <p:nvSpPr>
              <p:cNvPr id="804" name="Oval 803"/>
              <p:cNvSpPr>
                <a:spLocks noChangeArrowheads="1"/>
              </p:cNvSpPr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805" name="Rectangle 804"/>
              <p:cNvSpPr/>
              <p:nvPr/>
            </p:nvSpPr>
            <p:spPr bwMode="auto">
              <a:xfrm>
                <a:off x="1872017" y="1738112"/>
                <a:ext cx="1126842" cy="116514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806" name="Oval 805"/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807" name="Freeform 806"/>
              <p:cNvSpPr/>
              <p:nvPr/>
            </p:nvSpPr>
            <p:spPr bwMode="auto">
              <a:xfrm>
                <a:off x="2158061" y="1671030"/>
                <a:ext cx="550418" cy="162413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808" name="Freeform 807"/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809" name="Freeform 808"/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810" name="Freeform 809"/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811" name="Straight Connector 810"/>
              <p:cNvCxnSpPr>
                <a:cxnSpLocks noChangeShapeType="1"/>
                <a:endCxn id="806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812" name="Straight Connector 811"/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36016" name="Group 347"/>
            <p:cNvGrpSpPr>
              <a:grpSpLocks/>
            </p:cNvGrpSpPr>
            <p:nvPr/>
          </p:nvGrpSpPr>
          <p:grpSpPr bwMode="auto">
            <a:xfrm>
              <a:off x="7750914" y="2756819"/>
              <a:ext cx="413310" cy="196874"/>
              <a:chOff x="1871277" y="1576300"/>
              <a:chExt cx="1128371" cy="437861"/>
            </a:xfrm>
          </p:grpSpPr>
          <p:sp>
            <p:nvSpPr>
              <p:cNvPr id="795" name="Oval 794"/>
              <p:cNvSpPr>
                <a:spLocks noChangeArrowheads="1"/>
              </p:cNvSpPr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796" name="Rectangle 795"/>
              <p:cNvSpPr/>
              <p:nvPr/>
            </p:nvSpPr>
            <p:spPr bwMode="auto">
              <a:xfrm>
                <a:off x="1869259" y="1740200"/>
                <a:ext cx="1131178" cy="116512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797" name="Oval 796"/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798" name="Freeform 797"/>
              <p:cNvSpPr/>
              <p:nvPr/>
            </p:nvSpPr>
            <p:spPr bwMode="auto">
              <a:xfrm>
                <a:off x="2159639" y="1673116"/>
                <a:ext cx="550418" cy="162413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799" name="Freeform 798"/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800" name="Freeform 799"/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801" name="Freeform 800"/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802" name="Straight Connector 801"/>
              <p:cNvCxnSpPr>
                <a:cxnSpLocks noChangeShapeType="1"/>
                <a:endCxn id="797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803" name="Straight Connector 802"/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pic>
          <p:nvPicPr>
            <p:cNvPr id="36017" name="Picture 1005" descr="antenna_stylized"/>
            <p:cNvPicPr>
              <a:picLocks noChangeAspect="1" noChangeArrowheads="1"/>
            </p:cNvPicPr>
            <p:nvPr/>
          </p:nvPicPr>
          <p:blipFill>
            <a:blip r:embed="rId10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516100" y="3095151"/>
              <a:ext cx="530703" cy="2237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6018" name="Picture 1005" descr="antenna_stylized"/>
            <p:cNvPicPr>
              <a:picLocks noChangeAspect="1" noChangeArrowheads="1"/>
            </p:cNvPicPr>
            <p:nvPr/>
          </p:nvPicPr>
          <p:blipFill>
            <a:blip r:embed="rId10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893951" y="5490536"/>
              <a:ext cx="530703" cy="2237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6019" name="Picture 1005" descr="antenna_stylized"/>
            <p:cNvPicPr>
              <a:picLocks noChangeAspect="1" noChangeArrowheads="1"/>
            </p:cNvPicPr>
            <p:nvPr/>
          </p:nvPicPr>
          <p:blipFill>
            <a:blip r:embed="rId10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365711" y="5438691"/>
              <a:ext cx="530703" cy="2237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6020" name="Picture 934" descr="antenna_radiation_stylized"/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096052" y="5017186"/>
              <a:ext cx="415925" cy="886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92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1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921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1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921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8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500"/>
                                        <p:tgtEl>
                                          <p:spTgt spid="1008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8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9" dur="500"/>
                                        <p:tgtEl>
                                          <p:spTgt spid="1008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8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1008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8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5" dur="500"/>
                                        <p:tgtEl>
                                          <p:spTgt spid="1008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889" name="Footer Placeholder 2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 smtClean="0">
                <a:latin typeface="Tahoma" pitchFamily="34" charset="0"/>
              </a:rPr>
              <a:t>Introduction</a:t>
            </a:r>
          </a:p>
        </p:txBody>
      </p:sp>
      <p:sp>
        <p:nvSpPr>
          <p:cNvPr id="37890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338138" y="196850"/>
            <a:ext cx="8382000" cy="835025"/>
          </a:xfrm>
        </p:spPr>
        <p:txBody>
          <a:bodyPr/>
          <a:lstStyle/>
          <a:p>
            <a:pPr eaLnBrk="1" hangingPunct="1"/>
            <a:r>
              <a:rPr lang="en-US" altLang="en-US" sz="3600" smtClean="0">
                <a:ea typeface="ＭＳ Ｐゴシック" charset="-128"/>
              </a:rPr>
              <a:t>Access networks and physical media</a:t>
            </a:r>
            <a:endParaRPr lang="en-US" altLang="en-US" smtClean="0">
              <a:ea typeface="ＭＳ Ｐゴシック" charset="-128"/>
            </a:endParaRPr>
          </a:p>
        </p:txBody>
      </p:sp>
      <p:sp>
        <p:nvSpPr>
          <p:cNvPr id="51203" name="Rectangle 3"/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600075" y="1371600"/>
            <a:ext cx="4010025" cy="5010150"/>
          </a:xfrm>
        </p:spPr>
        <p:txBody>
          <a:bodyPr/>
          <a:lstStyle/>
          <a:p>
            <a:pPr eaLnBrk="1" hangingPunct="1">
              <a:buFont typeface="Wingdings" charset="0"/>
              <a:buNone/>
              <a:defRPr/>
            </a:pPr>
            <a:r>
              <a:rPr lang="en-US" i="1" dirty="0">
                <a:solidFill>
                  <a:srgbClr val="CC0000"/>
                </a:solidFill>
              </a:rPr>
              <a:t>Q: How to connect end systems to edge router?</a:t>
            </a:r>
          </a:p>
          <a:p>
            <a:pPr marL="287338" indent="-287338" eaLnBrk="1" hangingPunct="1">
              <a:buFont typeface="Wingdings" charset="2"/>
              <a:buChar char="§"/>
              <a:defRPr/>
            </a:pPr>
            <a:r>
              <a:rPr lang="en-US" sz="2400" dirty="0"/>
              <a:t>residential access nets</a:t>
            </a:r>
          </a:p>
          <a:p>
            <a:pPr marL="287338" indent="-287338" eaLnBrk="1" hangingPunct="1">
              <a:buFont typeface="Wingdings" charset="2"/>
              <a:buChar char="§"/>
              <a:defRPr/>
            </a:pPr>
            <a:r>
              <a:rPr lang="en-US" sz="2400" dirty="0"/>
              <a:t>institutional access networks (school, company)</a:t>
            </a:r>
          </a:p>
          <a:p>
            <a:pPr marL="287338" indent="-287338" eaLnBrk="1" hangingPunct="1">
              <a:spcAft>
                <a:spcPct val="30000"/>
              </a:spcAft>
              <a:buFont typeface="Wingdings" charset="2"/>
              <a:buChar char="§"/>
              <a:defRPr/>
            </a:pPr>
            <a:r>
              <a:rPr lang="en-US" sz="2400" dirty="0"/>
              <a:t>mobile access networks</a:t>
            </a:r>
            <a:endParaRPr lang="en-US" sz="2400" dirty="0">
              <a:solidFill>
                <a:srgbClr val="FF0000"/>
              </a:solidFill>
            </a:endParaRPr>
          </a:p>
          <a:p>
            <a:pPr eaLnBrk="1" hangingPunct="1">
              <a:buFont typeface="Wingdings" charset="0"/>
              <a:buNone/>
              <a:defRPr/>
            </a:pPr>
            <a:r>
              <a:rPr lang="en-US" i="1" dirty="0">
                <a:solidFill>
                  <a:srgbClr val="CC0000"/>
                </a:solidFill>
              </a:rPr>
              <a:t>keep in mind: </a:t>
            </a:r>
          </a:p>
          <a:p>
            <a:pPr marL="287338" indent="-287338" eaLnBrk="1" hangingPunct="1">
              <a:buFont typeface="Wingdings" charset="2"/>
              <a:buChar char="§"/>
              <a:defRPr/>
            </a:pPr>
            <a:r>
              <a:rPr lang="en-US" sz="2400" dirty="0"/>
              <a:t>bandwidth (bits per second) of access network?</a:t>
            </a:r>
          </a:p>
          <a:p>
            <a:pPr marL="287338" indent="-287338" eaLnBrk="1" hangingPunct="1">
              <a:buFont typeface="Wingdings" charset="2"/>
              <a:buChar char="§"/>
              <a:defRPr/>
            </a:pPr>
            <a:r>
              <a:rPr lang="en-US" sz="2400" dirty="0"/>
              <a:t>shared or dedicated</a:t>
            </a:r>
            <a:r>
              <a:rPr lang="en-US" sz="2400" dirty="0" smtClean="0"/>
              <a:t>?</a:t>
            </a:r>
          </a:p>
          <a:p>
            <a:pPr marL="287338" indent="-287338" eaLnBrk="1" hangingPunct="1">
              <a:buFont typeface="Wingdings" charset="2"/>
              <a:buChar char="§"/>
              <a:defRPr/>
            </a:pPr>
            <a:r>
              <a:rPr lang="en-US" sz="2400" dirty="0" smtClean="0"/>
              <a:t>latency also matters (satellite connections)</a:t>
            </a:r>
            <a:endParaRPr lang="en-US" sz="2400" dirty="0"/>
          </a:p>
        </p:txBody>
      </p:sp>
      <p:pic>
        <p:nvPicPr>
          <p:cNvPr id="37892" name="Picture 916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8938" y="830263"/>
            <a:ext cx="6856412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7893" name="Slide Number Placeholder 3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>
                <a:latin typeface="Tahoma" pitchFamily="34" charset="0"/>
              </a:rPr>
              <a:t>1-</a:t>
            </a:r>
            <a:fld id="{27A027E6-BFDD-4AB1-B910-820BC1BE8A55}" type="slidenum">
              <a:rPr lang="en-US" altLang="en-US" sz="1200">
                <a:latin typeface="Tahoma" pitchFamily="34" charset="0"/>
              </a:rPr>
              <a:pPr/>
              <a:t>13</a:t>
            </a:fld>
            <a:endParaRPr lang="en-US" altLang="en-US" sz="1200">
              <a:latin typeface="Tahoma" pitchFamily="34" charset="0"/>
            </a:endParaRPr>
          </a:p>
        </p:txBody>
      </p:sp>
      <p:grpSp>
        <p:nvGrpSpPr>
          <p:cNvPr id="37894" name="Group 2"/>
          <p:cNvGrpSpPr>
            <a:grpSpLocks/>
          </p:cNvGrpSpPr>
          <p:nvPr/>
        </p:nvGrpSpPr>
        <p:grpSpPr bwMode="auto">
          <a:xfrm>
            <a:off x="5202238" y="1546225"/>
            <a:ext cx="3551237" cy="4449763"/>
            <a:chOff x="5202238" y="1546225"/>
            <a:chExt cx="3551237" cy="4450443"/>
          </a:xfrm>
        </p:grpSpPr>
        <p:sp>
          <p:nvSpPr>
            <p:cNvPr id="37895" name="Freeform 665"/>
            <p:cNvSpPr>
              <a:spLocks/>
            </p:cNvSpPr>
            <p:nvPr/>
          </p:nvSpPr>
          <p:spPr bwMode="auto">
            <a:xfrm>
              <a:off x="5202238" y="1712913"/>
              <a:ext cx="1736725" cy="1071562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37896" name="Group 666"/>
            <p:cNvGrpSpPr>
              <a:grpSpLocks/>
            </p:cNvGrpSpPr>
            <p:nvPr/>
          </p:nvGrpSpPr>
          <p:grpSpPr bwMode="auto">
            <a:xfrm>
              <a:off x="5329977" y="2980450"/>
              <a:ext cx="1458912" cy="933450"/>
              <a:chOff x="2889" y="1631"/>
              <a:chExt cx="980" cy="743"/>
            </a:xfrm>
          </p:grpSpPr>
          <p:sp>
            <p:nvSpPr>
              <p:cNvPr id="38461" name="Rectangle 667"/>
              <p:cNvSpPr>
                <a:spLocks noChangeArrowheads="1"/>
              </p:cNvSpPr>
              <p:nvPr/>
            </p:nvSpPr>
            <p:spPr bwMode="auto">
              <a:xfrm>
                <a:off x="3046" y="1841"/>
                <a:ext cx="663" cy="533"/>
              </a:xfrm>
              <a:prstGeom prst="rect">
                <a:avLst/>
              </a:pr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38462" name="AutoShape 668"/>
              <p:cNvSpPr>
                <a:spLocks noChangeArrowheads="1"/>
              </p:cNvSpPr>
              <p:nvPr/>
            </p:nvSpPr>
            <p:spPr bwMode="auto">
              <a:xfrm>
                <a:off x="2889" y="1631"/>
                <a:ext cx="980" cy="253"/>
              </a:xfrm>
              <a:prstGeom prst="triangle">
                <a:avLst>
                  <a:gd name="adj" fmla="val 50000"/>
                </a:avLst>
              </a:pr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 algn="ctr"/>
                <a:endParaRPr lang="en-US" altLang="en-US">
                  <a:solidFill>
                    <a:srgbClr val="00CCFF"/>
                  </a:solidFill>
                </a:endParaRPr>
              </a:p>
            </p:txBody>
          </p:sp>
        </p:grpSp>
        <p:sp>
          <p:nvSpPr>
            <p:cNvPr id="37897" name="Freeform 669"/>
            <p:cNvSpPr>
              <a:spLocks/>
            </p:cNvSpPr>
            <p:nvPr/>
          </p:nvSpPr>
          <p:spPr bwMode="auto">
            <a:xfrm>
              <a:off x="5364163" y="4331380"/>
              <a:ext cx="3225800" cy="1665288"/>
            </a:xfrm>
            <a:custGeom>
              <a:avLst/>
              <a:gdLst>
                <a:gd name="T0" fmla="*/ 2147483647 w 2032"/>
                <a:gd name="T1" fmla="*/ 2147483647 h 1049"/>
                <a:gd name="T2" fmla="*/ 2147483647 w 2032"/>
                <a:gd name="T3" fmla="*/ 2147483647 h 1049"/>
                <a:gd name="T4" fmla="*/ 2147483647 w 2032"/>
                <a:gd name="T5" fmla="*/ 2147483647 h 1049"/>
                <a:gd name="T6" fmla="*/ 2147483647 w 2032"/>
                <a:gd name="T7" fmla="*/ 2147483647 h 1049"/>
                <a:gd name="T8" fmla="*/ 2147483647 w 2032"/>
                <a:gd name="T9" fmla="*/ 2147483647 h 1049"/>
                <a:gd name="T10" fmla="*/ 2147483647 w 2032"/>
                <a:gd name="T11" fmla="*/ 2147483647 h 1049"/>
                <a:gd name="T12" fmla="*/ 2147483647 w 2032"/>
                <a:gd name="T13" fmla="*/ 2147483647 h 1049"/>
                <a:gd name="T14" fmla="*/ 2147483647 w 2032"/>
                <a:gd name="T15" fmla="*/ 2147483647 h 1049"/>
                <a:gd name="T16" fmla="*/ 2147483647 w 2032"/>
                <a:gd name="T17" fmla="*/ 2147483647 h 1049"/>
                <a:gd name="T18" fmla="*/ 2147483647 w 2032"/>
                <a:gd name="T19" fmla="*/ 2147483647 h 1049"/>
                <a:gd name="T20" fmla="*/ 2147483647 w 2032"/>
                <a:gd name="T21" fmla="*/ 2147483647 h 1049"/>
                <a:gd name="T22" fmla="*/ 2147483647 w 2032"/>
                <a:gd name="T23" fmla="*/ 2147483647 h 1049"/>
                <a:gd name="T24" fmla="*/ 2147483647 w 2032"/>
                <a:gd name="T25" fmla="*/ 2147483647 h 1049"/>
                <a:gd name="T26" fmla="*/ 2147483647 w 2032"/>
                <a:gd name="T27" fmla="*/ 2147483647 h 1049"/>
                <a:gd name="T28" fmla="*/ 2147483647 w 2032"/>
                <a:gd name="T29" fmla="*/ 2147483647 h 1049"/>
                <a:gd name="T30" fmla="*/ 2147483647 w 2032"/>
                <a:gd name="T31" fmla="*/ 2147483647 h 104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032"/>
                <a:gd name="T49" fmla="*/ 0 h 1049"/>
                <a:gd name="T50" fmla="*/ 2032 w 2032"/>
                <a:gd name="T51" fmla="*/ 1049 h 1049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032" h="1049">
                  <a:moveTo>
                    <a:pt x="1044" y="26"/>
                  </a:moveTo>
                  <a:cubicBezTo>
                    <a:pt x="959" y="45"/>
                    <a:pt x="924" y="118"/>
                    <a:pt x="847" y="125"/>
                  </a:cubicBezTo>
                  <a:cubicBezTo>
                    <a:pt x="770" y="132"/>
                    <a:pt x="697" y="61"/>
                    <a:pt x="580" y="68"/>
                  </a:cubicBezTo>
                  <a:cubicBezTo>
                    <a:pt x="463" y="75"/>
                    <a:pt x="232" y="119"/>
                    <a:pt x="143" y="170"/>
                  </a:cubicBezTo>
                  <a:cubicBezTo>
                    <a:pt x="54" y="221"/>
                    <a:pt x="65" y="289"/>
                    <a:pt x="48" y="374"/>
                  </a:cubicBezTo>
                  <a:cubicBezTo>
                    <a:pt x="31" y="459"/>
                    <a:pt x="0" y="618"/>
                    <a:pt x="41" y="680"/>
                  </a:cubicBezTo>
                  <a:cubicBezTo>
                    <a:pt x="82" y="742"/>
                    <a:pt x="191" y="709"/>
                    <a:pt x="294" y="744"/>
                  </a:cubicBezTo>
                  <a:cubicBezTo>
                    <a:pt x="397" y="779"/>
                    <a:pt x="527" y="849"/>
                    <a:pt x="660" y="893"/>
                  </a:cubicBezTo>
                  <a:cubicBezTo>
                    <a:pt x="793" y="938"/>
                    <a:pt x="944" y="991"/>
                    <a:pt x="1088" y="1014"/>
                  </a:cubicBezTo>
                  <a:cubicBezTo>
                    <a:pt x="1232" y="1036"/>
                    <a:pt x="1401" y="1049"/>
                    <a:pt x="1525" y="1031"/>
                  </a:cubicBezTo>
                  <a:cubicBezTo>
                    <a:pt x="1649" y="1012"/>
                    <a:pt x="1749" y="960"/>
                    <a:pt x="1831" y="907"/>
                  </a:cubicBezTo>
                  <a:cubicBezTo>
                    <a:pt x="1913" y="855"/>
                    <a:pt x="1998" y="824"/>
                    <a:pt x="2015" y="714"/>
                  </a:cubicBezTo>
                  <a:cubicBezTo>
                    <a:pt x="2032" y="604"/>
                    <a:pt x="1990" y="350"/>
                    <a:pt x="1931" y="251"/>
                  </a:cubicBezTo>
                  <a:cubicBezTo>
                    <a:pt x="1872" y="151"/>
                    <a:pt x="1754" y="153"/>
                    <a:pt x="1658" y="114"/>
                  </a:cubicBezTo>
                  <a:cubicBezTo>
                    <a:pt x="1562" y="76"/>
                    <a:pt x="1457" y="30"/>
                    <a:pt x="1355" y="15"/>
                  </a:cubicBezTo>
                  <a:cubicBezTo>
                    <a:pt x="1253" y="0"/>
                    <a:pt x="1129" y="8"/>
                    <a:pt x="1044" y="26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898" name="Line 670"/>
            <p:cNvSpPr>
              <a:spLocks noChangeShapeType="1"/>
            </p:cNvSpPr>
            <p:nvPr/>
          </p:nvSpPr>
          <p:spPr bwMode="auto">
            <a:xfrm rot="-5400000">
              <a:off x="7845425" y="5162551"/>
              <a:ext cx="523875" cy="139700"/>
            </a:xfrm>
            <a:prstGeom prst="lin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7899" name="Line 671"/>
            <p:cNvSpPr>
              <a:spLocks noChangeShapeType="1"/>
            </p:cNvSpPr>
            <p:nvPr/>
          </p:nvSpPr>
          <p:spPr bwMode="auto">
            <a:xfrm rot="5400000" flipV="1">
              <a:off x="7991475" y="5443538"/>
              <a:ext cx="3175" cy="85725"/>
            </a:xfrm>
            <a:prstGeom prst="line">
              <a:avLst/>
            </a:prstGeom>
            <a:noFill/>
            <a:ln w="12700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7900" name="Line 672"/>
            <p:cNvSpPr>
              <a:spLocks noChangeShapeType="1"/>
            </p:cNvSpPr>
            <p:nvPr/>
          </p:nvSpPr>
          <p:spPr bwMode="auto">
            <a:xfrm rot="-5400000">
              <a:off x="8177213" y="5116513"/>
              <a:ext cx="0" cy="114300"/>
            </a:xfrm>
            <a:prstGeom prst="lin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7901" name="Line 674"/>
            <p:cNvSpPr>
              <a:spLocks noChangeShapeType="1"/>
            </p:cNvSpPr>
            <p:nvPr/>
          </p:nvSpPr>
          <p:spPr bwMode="auto">
            <a:xfrm>
              <a:off x="6100763" y="4776788"/>
              <a:ext cx="217487" cy="100012"/>
            </a:xfrm>
            <a:prstGeom prst="lin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02" name="Line 675"/>
            <p:cNvSpPr>
              <a:spLocks noChangeShapeType="1"/>
            </p:cNvSpPr>
            <p:nvPr/>
          </p:nvSpPr>
          <p:spPr bwMode="auto">
            <a:xfrm flipV="1">
              <a:off x="5842000" y="5038725"/>
              <a:ext cx="407988" cy="74613"/>
            </a:xfrm>
            <a:prstGeom prst="lin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03" name="Line 678"/>
            <p:cNvSpPr>
              <a:spLocks noChangeShapeType="1"/>
            </p:cNvSpPr>
            <p:nvPr/>
          </p:nvSpPr>
          <p:spPr bwMode="auto">
            <a:xfrm flipH="1">
              <a:off x="6267450" y="5102225"/>
              <a:ext cx="144463" cy="169863"/>
            </a:xfrm>
            <a:prstGeom prst="lin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04" name="Line 679"/>
            <p:cNvSpPr>
              <a:spLocks noChangeShapeType="1"/>
            </p:cNvSpPr>
            <p:nvPr/>
          </p:nvSpPr>
          <p:spPr bwMode="auto">
            <a:xfrm flipH="1" flipV="1">
              <a:off x="6586538" y="5110163"/>
              <a:ext cx="76200" cy="163512"/>
            </a:xfrm>
            <a:prstGeom prst="lin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05" name="Line 680"/>
            <p:cNvSpPr>
              <a:spLocks noChangeShapeType="1"/>
            </p:cNvSpPr>
            <p:nvPr/>
          </p:nvSpPr>
          <p:spPr bwMode="auto">
            <a:xfrm>
              <a:off x="6743700" y="5056188"/>
              <a:ext cx="503238" cy="269875"/>
            </a:xfrm>
            <a:prstGeom prst="lin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06" name="Line 682"/>
            <p:cNvSpPr>
              <a:spLocks noChangeShapeType="1"/>
            </p:cNvSpPr>
            <p:nvPr/>
          </p:nvSpPr>
          <p:spPr bwMode="auto">
            <a:xfrm>
              <a:off x="6284913" y="3551238"/>
              <a:ext cx="0" cy="106362"/>
            </a:xfrm>
            <a:prstGeom prst="lin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07" name="Line 683"/>
            <p:cNvSpPr>
              <a:spLocks noChangeShapeType="1"/>
            </p:cNvSpPr>
            <p:nvPr/>
          </p:nvSpPr>
          <p:spPr bwMode="auto">
            <a:xfrm flipV="1">
              <a:off x="5891213" y="3736975"/>
              <a:ext cx="168275" cy="3175"/>
            </a:xfrm>
            <a:prstGeom prst="lin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pic>
          <p:nvPicPr>
            <p:cNvPr id="37908" name="Picture 684" descr="access_point_stylized_small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640388" y="3548063"/>
              <a:ext cx="369887" cy="3063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7909" name="Line 685"/>
            <p:cNvSpPr>
              <a:spLocks noChangeShapeType="1"/>
            </p:cNvSpPr>
            <p:nvPr/>
          </p:nvSpPr>
          <p:spPr bwMode="auto">
            <a:xfrm rot="5400000" flipV="1">
              <a:off x="7994650" y="5440363"/>
              <a:ext cx="3175" cy="85725"/>
            </a:xfrm>
            <a:prstGeom prst="line">
              <a:avLst/>
            </a:prstGeom>
            <a:noFill/>
            <a:ln w="12700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7910" name="Line 686"/>
            <p:cNvSpPr>
              <a:spLocks noChangeShapeType="1"/>
            </p:cNvSpPr>
            <p:nvPr/>
          </p:nvSpPr>
          <p:spPr bwMode="auto">
            <a:xfrm flipV="1">
              <a:off x="5894388" y="3733800"/>
              <a:ext cx="168275" cy="3175"/>
            </a:xfrm>
            <a:prstGeom prst="lin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pic>
          <p:nvPicPr>
            <p:cNvPr id="37911" name="Picture 708" descr="access_point_stylized_small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641975" y="3546475"/>
              <a:ext cx="369888" cy="306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7912" name="Freeform 709"/>
            <p:cNvSpPr>
              <a:spLocks/>
            </p:cNvSpPr>
            <p:nvPr/>
          </p:nvSpPr>
          <p:spPr bwMode="auto">
            <a:xfrm>
              <a:off x="7015163" y="3530600"/>
              <a:ext cx="1314450" cy="674688"/>
            </a:xfrm>
            <a:custGeom>
              <a:avLst/>
              <a:gdLst>
                <a:gd name="T0" fmla="*/ 2147483647 w 828"/>
                <a:gd name="T1" fmla="*/ 2147483647 h 425"/>
                <a:gd name="T2" fmla="*/ 2147483647 w 828"/>
                <a:gd name="T3" fmla="*/ 2147483647 h 425"/>
                <a:gd name="T4" fmla="*/ 2147483647 w 828"/>
                <a:gd name="T5" fmla="*/ 2147483647 h 425"/>
                <a:gd name="T6" fmla="*/ 2147483647 w 828"/>
                <a:gd name="T7" fmla="*/ 2147483647 h 425"/>
                <a:gd name="T8" fmla="*/ 2147483647 w 828"/>
                <a:gd name="T9" fmla="*/ 2147483647 h 425"/>
                <a:gd name="T10" fmla="*/ 2147483647 w 828"/>
                <a:gd name="T11" fmla="*/ 2147483647 h 425"/>
                <a:gd name="T12" fmla="*/ 2147483647 w 828"/>
                <a:gd name="T13" fmla="*/ 2147483647 h 425"/>
                <a:gd name="T14" fmla="*/ 2147483647 w 828"/>
                <a:gd name="T15" fmla="*/ 2147483647 h 425"/>
                <a:gd name="T16" fmla="*/ 2147483647 w 828"/>
                <a:gd name="T17" fmla="*/ 2147483647 h 425"/>
                <a:gd name="T18" fmla="*/ 2147483647 w 828"/>
                <a:gd name="T19" fmla="*/ 2147483647 h 425"/>
                <a:gd name="T20" fmla="*/ 2147483647 w 828"/>
                <a:gd name="T21" fmla="*/ 2147483647 h 425"/>
                <a:gd name="T22" fmla="*/ 2147483647 w 828"/>
                <a:gd name="T23" fmla="*/ 2147483647 h 42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828"/>
                <a:gd name="T37" fmla="*/ 0 h 425"/>
                <a:gd name="T38" fmla="*/ 828 w 828"/>
                <a:gd name="T39" fmla="*/ 425 h 42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828" h="425">
                  <a:moveTo>
                    <a:pt x="382" y="30"/>
                  </a:moveTo>
                  <a:cubicBezTo>
                    <a:pt x="350" y="29"/>
                    <a:pt x="413" y="30"/>
                    <a:pt x="370" y="30"/>
                  </a:cubicBezTo>
                  <a:cubicBezTo>
                    <a:pt x="327" y="30"/>
                    <a:pt x="187" y="16"/>
                    <a:pt x="126" y="32"/>
                  </a:cubicBezTo>
                  <a:cubicBezTo>
                    <a:pt x="65" y="48"/>
                    <a:pt x="12" y="86"/>
                    <a:pt x="6" y="126"/>
                  </a:cubicBezTo>
                  <a:cubicBezTo>
                    <a:pt x="0" y="166"/>
                    <a:pt x="44" y="231"/>
                    <a:pt x="92" y="274"/>
                  </a:cubicBezTo>
                  <a:cubicBezTo>
                    <a:pt x="140" y="317"/>
                    <a:pt x="217" y="360"/>
                    <a:pt x="292" y="384"/>
                  </a:cubicBezTo>
                  <a:cubicBezTo>
                    <a:pt x="367" y="408"/>
                    <a:pt x="472" y="425"/>
                    <a:pt x="540" y="416"/>
                  </a:cubicBezTo>
                  <a:cubicBezTo>
                    <a:pt x="608" y="407"/>
                    <a:pt x="659" y="371"/>
                    <a:pt x="698" y="330"/>
                  </a:cubicBezTo>
                  <a:cubicBezTo>
                    <a:pt x="737" y="289"/>
                    <a:pt x="760" y="221"/>
                    <a:pt x="776" y="170"/>
                  </a:cubicBezTo>
                  <a:cubicBezTo>
                    <a:pt x="792" y="119"/>
                    <a:pt x="828" y="44"/>
                    <a:pt x="792" y="22"/>
                  </a:cubicBezTo>
                  <a:cubicBezTo>
                    <a:pt x="756" y="0"/>
                    <a:pt x="630" y="37"/>
                    <a:pt x="560" y="38"/>
                  </a:cubicBezTo>
                  <a:cubicBezTo>
                    <a:pt x="490" y="39"/>
                    <a:pt x="414" y="31"/>
                    <a:pt x="382" y="30"/>
                  </a:cubicBez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13" name="Freeform 710"/>
            <p:cNvSpPr>
              <a:spLocks/>
            </p:cNvSpPr>
            <p:nvPr/>
          </p:nvSpPr>
          <p:spPr bwMode="auto">
            <a:xfrm>
              <a:off x="7023100" y="2005013"/>
              <a:ext cx="1730375" cy="1125537"/>
            </a:xfrm>
            <a:custGeom>
              <a:avLst/>
              <a:gdLst>
                <a:gd name="T0" fmla="*/ 2147483647 w 765"/>
                <a:gd name="T1" fmla="*/ 2147483647 h 459"/>
                <a:gd name="T2" fmla="*/ 2147483647 w 765"/>
                <a:gd name="T3" fmla="*/ 2147483647 h 459"/>
                <a:gd name="T4" fmla="*/ 2147483647 w 765"/>
                <a:gd name="T5" fmla="*/ 2147483647 h 459"/>
                <a:gd name="T6" fmla="*/ 2147483647 w 765"/>
                <a:gd name="T7" fmla="*/ 2147483647 h 459"/>
                <a:gd name="T8" fmla="*/ 2147483647 w 765"/>
                <a:gd name="T9" fmla="*/ 2147483647 h 459"/>
                <a:gd name="T10" fmla="*/ 2147483647 w 765"/>
                <a:gd name="T11" fmla="*/ 2147483647 h 459"/>
                <a:gd name="T12" fmla="*/ 2147483647 w 765"/>
                <a:gd name="T13" fmla="*/ 2147483647 h 459"/>
                <a:gd name="T14" fmla="*/ 2147483647 w 765"/>
                <a:gd name="T15" fmla="*/ 2147483647 h 459"/>
                <a:gd name="T16" fmla="*/ 2147483647 w 765"/>
                <a:gd name="T17" fmla="*/ 2147483647 h 459"/>
                <a:gd name="T18" fmla="*/ 2147483647 w 765"/>
                <a:gd name="T19" fmla="*/ 2147483647 h 459"/>
                <a:gd name="T20" fmla="*/ 2147483647 w 765"/>
                <a:gd name="T21" fmla="*/ 2147483647 h 459"/>
                <a:gd name="T22" fmla="*/ 2147483647 w 765"/>
                <a:gd name="T23" fmla="*/ 2147483647 h 45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765"/>
                <a:gd name="T37" fmla="*/ 0 h 459"/>
                <a:gd name="T38" fmla="*/ 765 w 765"/>
                <a:gd name="T39" fmla="*/ 459 h 459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765" h="459">
                  <a:moveTo>
                    <a:pt x="424" y="10"/>
                  </a:moveTo>
                  <a:cubicBezTo>
                    <a:pt x="362" y="16"/>
                    <a:pt x="343" y="55"/>
                    <a:pt x="288" y="70"/>
                  </a:cubicBezTo>
                  <a:cubicBezTo>
                    <a:pt x="233" y="85"/>
                    <a:pt x="142" y="56"/>
                    <a:pt x="96" y="100"/>
                  </a:cubicBezTo>
                  <a:cubicBezTo>
                    <a:pt x="50" y="144"/>
                    <a:pt x="0" y="279"/>
                    <a:pt x="14" y="336"/>
                  </a:cubicBezTo>
                  <a:cubicBezTo>
                    <a:pt x="28" y="393"/>
                    <a:pt x="125" y="429"/>
                    <a:pt x="180" y="444"/>
                  </a:cubicBezTo>
                  <a:cubicBezTo>
                    <a:pt x="235" y="459"/>
                    <a:pt x="279" y="426"/>
                    <a:pt x="346" y="426"/>
                  </a:cubicBezTo>
                  <a:cubicBezTo>
                    <a:pt x="413" y="426"/>
                    <a:pt x="525" y="443"/>
                    <a:pt x="584" y="444"/>
                  </a:cubicBezTo>
                  <a:cubicBezTo>
                    <a:pt x="643" y="445"/>
                    <a:pt x="670" y="446"/>
                    <a:pt x="698" y="434"/>
                  </a:cubicBezTo>
                  <a:cubicBezTo>
                    <a:pt x="726" y="422"/>
                    <a:pt x="743" y="418"/>
                    <a:pt x="752" y="372"/>
                  </a:cubicBezTo>
                  <a:cubicBezTo>
                    <a:pt x="761" y="326"/>
                    <a:pt x="765" y="214"/>
                    <a:pt x="750" y="158"/>
                  </a:cubicBezTo>
                  <a:cubicBezTo>
                    <a:pt x="735" y="102"/>
                    <a:pt x="716" y="58"/>
                    <a:pt x="662" y="34"/>
                  </a:cubicBezTo>
                  <a:cubicBezTo>
                    <a:pt x="608" y="10"/>
                    <a:pt x="505" y="0"/>
                    <a:pt x="424" y="10"/>
                  </a:cubicBezTo>
                  <a:close/>
                </a:path>
              </a:pathLst>
            </a:custGeom>
            <a:gradFill rotWithShape="1">
              <a:gsLst>
                <a:gs pos="0">
                  <a:schemeClr val="folHlink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14" name="Line 711"/>
            <p:cNvSpPr>
              <a:spLocks noChangeShapeType="1"/>
            </p:cNvSpPr>
            <p:nvPr/>
          </p:nvSpPr>
          <p:spPr bwMode="auto">
            <a:xfrm>
              <a:off x="7396163" y="3816350"/>
              <a:ext cx="163512" cy="12065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15" name="Line 712"/>
            <p:cNvSpPr>
              <a:spLocks noChangeShapeType="1"/>
            </p:cNvSpPr>
            <p:nvPr/>
          </p:nvSpPr>
          <p:spPr bwMode="auto">
            <a:xfrm>
              <a:off x="7493000" y="3736975"/>
              <a:ext cx="279400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16" name="Line 713"/>
            <p:cNvSpPr>
              <a:spLocks noChangeShapeType="1"/>
            </p:cNvSpPr>
            <p:nvPr/>
          </p:nvSpPr>
          <p:spPr bwMode="auto">
            <a:xfrm flipV="1">
              <a:off x="7729538" y="3822700"/>
              <a:ext cx="134937" cy="104775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17" name="Line 714"/>
            <p:cNvSpPr>
              <a:spLocks noChangeShapeType="1"/>
            </p:cNvSpPr>
            <p:nvPr/>
          </p:nvSpPr>
          <p:spPr bwMode="auto">
            <a:xfrm>
              <a:off x="6723063" y="2590800"/>
              <a:ext cx="509587" cy="3175"/>
            </a:xfrm>
            <a:prstGeom prst="line">
              <a:avLst/>
            </a:prstGeom>
            <a:noFill/>
            <a:ln w="9525">
              <a:solidFill>
                <a:srgbClr val="96969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18" name="Line 715"/>
            <p:cNvSpPr>
              <a:spLocks noChangeShapeType="1"/>
            </p:cNvSpPr>
            <p:nvPr/>
          </p:nvSpPr>
          <p:spPr bwMode="auto">
            <a:xfrm>
              <a:off x="7358063" y="4700588"/>
              <a:ext cx="390525" cy="184150"/>
            </a:xfrm>
            <a:prstGeom prst="lin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19" name="Line 716"/>
            <p:cNvSpPr>
              <a:spLocks noChangeShapeType="1"/>
            </p:cNvSpPr>
            <p:nvPr/>
          </p:nvSpPr>
          <p:spPr bwMode="auto">
            <a:xfrm flipV="1">
              <a:off x="6737350" y="4687888"/>
              <a:ext cx="322263" cy="198437"/>
            </a:xfrm>
            <a:prstGeom prst="lin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20" name="Line 717"/>
            <p:cNvSpPr>
              <a:spLocks noChangeShapeType="1"/>
            </p:cNvSpPr>
            <p:nvPr/>
          </p:nvSpPr>
          <p:spPr bwMode="auto">
            <a:xfrm flipV="1">
              <a:off x="6780213" y="4979988"/>
              <a:ext cx="971550" cy="0"/>
            </a:xfrm>
            <a:prstGeom prst="lin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21" name="Line 718"/>
            <p:cNvSpPr>
              <a:spLocks noChangeShapeType="1"/>
            </p:cNvSpPr>
            <p:nvPr/>
          </p:nvSpPr>
          <p:spPr bwMode="auto">
            <a:xfrm flipV="1">
              <a:off x="7577138" y="2495550"/>
              <a:ext cx="123825" cy="87313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22" name="Line 719"/>
            <p:cNvSpPr>
              <a:spLocks noChangeShapeType="1"/>
            </p:cNvSpPr>
            <p:nvPr/>
          </p:nvSpPr>
          <p:spPr bwMode="auto">
            <a:xfrm>
              <a:off x="7405688" y="2668588"/>
              <a:ext cx="0" cy="82550"/>
            </a:xfrm>
            <a:prstGeom prst="line">
              <a:avLst/>
            </a:prstGeom>
            <a:noFill/>
            <a:ln w="9525">
              <a:solidFill>
                <a:srgbClr val="96969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23" name="Line 720"/>
            <p:cNvSpPr>
              <a:spLocks noChangeShapeType="1"/>
            </p:cNvSpPr>
            <p:nvPr/>
          </p:nvSpPr>
          <p:spPr bwMode="auto">
            <a:xfrm flipV="1">
              <a:off x="7577138" y="2565400"/>
              <a:ext cx="263525" cy="288925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24" name="Line 721"/>
            <p:cNvSpPr>
              <a:spLocks noChangeShapeType="1"/>
            </p:cNvSpPr>
            <p:nvPr/>
          </p:nvSpPr>
          <p:spPr bwMode="auto">
            <a:xfrm>
              <a:off x="7942263" y="2563813"/>
              <a:ext cx="0" cy="19685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25" name="Line 722"/>
            <p:cNvSpPr>
              <a:spLocks noChangeShapeType="1"/>
            </p:cNvSpPr>
            <p:nvPr/>
          </p:nvSpPr>
          <p:spPr bwMode="auto">
            <a:xfrm>
              <a:off x="7596188" y="2870200"/>
              <a:ext cx="188912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26" name="Line 723"/>
            <p:cNvSpPr>
              <a:spLocks noChangeShapeType="1"/>
            </p:cNvSpPr>
            <p:nvPr/>
          </p:nvSpPr>
          <p:spPr bwMode="auto">
            <a:xfrm>
              <a:off x="8150225" y="2860675"/>
              <a:ext cx="177800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27" name="Line 724"/>
            <p:cNvSpPr>
              <a:spLocks noChangeShapeType="1"/>
            </p:cNvSpPr>
            <p:nvPr/>
          </p:nvSpPr>
          <p:spPr bwMode="auto">
            <a:xfrm flipH="1">
              <a:off x="7296150" y="2936875"/>
              <a:ext cx="98425" cy="704850"/>
            </a:xfrm>
            <a:prstGeom prst="line">
              <a:avLst/>
            </a:prstGeom>
            <a:noFill/>
            <a:ln w="9525">
              <a:solidFill>
                <a:srgbClr val="96969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28" name="Line 725"/>
            <p:cNvSpPr>
              <a:spLocks noChangeShapeType="1"/>
            </p:cNvSpPr>
            <p:nvPr/>
          </p:nvSpPr>
          <p:spPr bwMode="auto">
            <a:xfrm flipH="1">
              <a:off x="7888288" y="2936875"/>
              <a:ext cx="111125" cy="727075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29" name="Line 726"/>
            <p:cNvSpPr>
              <a:spLocks noChangeShapeType="1"/>
            </p:cNvSpPr>
            <p:nvPr/>
          </p:nvSpPr>
          <p:spPr bwMode="auto">
            <a:xfrm flipV="1">
              <a:off x="7272338" y="4078288"/>
              <a:ext cx="227012" cy="436562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30" name="Line 727"/>
            <p:cNvSpPr>
              <a:spLocks noChangeShapeType="1"/>
            </p:cNvSpPr>
            <p:nvPr/>
          </p:nvSpPr>
          <p:spPr bwMode="auto">
            <a:xfrm>
              <a:off x="8345488" y="2859088"/>
              <a:ext cx="177800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31" name="Line 728"/>
            <p:cNvSpPr>
              <a:spLocks noChangeShapeType="1"/>
            </p:cNvSpPr>
            <p:nvPr/>
          </p:nvSpPr>
          <p:spPr bwMode="auto">
            <a:xfrm>
              <a:off x="6289675" y="2406650"/>
              <a:ext cx="152400" cy="95250"/>
            </a:xfrm>
            <a:prstGeom prst="lin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32" name="Oval 407"/>
            <p:cNvSpPr>
              <a:spLocks noChangeArrowheads="1"/>
            </p:cNvSpPr>
            <p:nvPr/>
          </p:nvSpPr>
          <p:spPr bwMode="auto">
            <a:xfrm>
              <a:off x="6354763" y="2565400"/>
              <a:ext cx="387350" cy="95250"/>
            </a:xfrm>
            <a:prstGeom prst="ellipse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rgbClr val="EAEAEA"/>
                </a:gs>
              </a:gsLst>
              <a:lin ang="0" scaled="1"/>
            </a:gradFill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>
                <a:latin typeface="Times New Roman" pitchFamily="18" charset="0"/>
              </a:endParaRPr>
            </a:p>
          </p:txBody>
        </p:sp>
        <p:sp>
          <p:nvSpPr>
            <p:cNvPr id="37933" name="Rectangle 410"/>
            <p:cNvSpPr>
              <a:spLocks noChangeArrowheads="1"/>
            </p:cNvSpPr>
            <p:nvPr/>
          </p:nvSpPr>
          <p:spPr bwMode="auto">
            <a:xfrm>
              <a:off x="6354763" y="2555875"/>
              <a:ext cx="388937" cy="58738"/>
            </a:xfrm>
            <a:prstGeom prst="rect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/>
              <a:endParaRPr lang="en-US" altLang="en-US">
                <a:latin typeface="Times New Roman" pitchFamily="18" charset="0"/>
              </a:endParaRPr>
            </a:p>
          </p:txBody>
        </p:sp>
        <p:sp>
          <p:nvSpPr>
            <p:cNvPr id="37934" name="Oval 411"/>
            <p:cNvSpPr>
              <a:spLocks noChangeArrowheads="1"/>
            </p:cNvSpPr>
            <p:nvPr/>
          </p:nvSpPr>
          <p:spPr bwMode="auto">
            <a:xfrm>
              <a:off x="6353175" y="2490788"/>
              <a:ext cx="387350" cy="111125"/>
            </a:xfrm>
            <a:prstGeom prst="ellipse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rgbClr val="EAEAEA"/>
                </a:gs>
              </a:gsLst>
              <a:lin ang="0" scaled="1"/>
            </a:gradFill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>
                <a:latin typeface="Times New Roman" pitchFamily="18" charset="0"/>
              </a:endParaRPr>
            </a:p>
          </p:txBody>
        </p:sp>
        <p:grpSp>
          <p:nvGrpSpPr>
            <p:cNvPr id="37935" name="Group 732"/>
            <p:cNvGrpSpPr>
              <a:grpSpLocks/>
            </p:cNvGrpSpPr>
            <p:nvPr/>
          </p:nvGrpSpPr>
          <p:grpSpPr bwMode="auto">
            <a:xfrm>
              <a:off x="6430963" y="2519363"/>
              <a:ext cx="219075" cy="52387"/>
              <a:chOff x="2468" y="1332"/>
              <a:chExt cx="310" cy="60"/>
            </a:xfrm>
          </p:grpSpPr>
          <p:sp>
            <p:nvSpPr>
              <p:cNvPr id="38459" name="Freeform 733"/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12700" cmpd="sng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460" name="Freeform 734"/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12700" cmpd="sng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37936" name="Line 735"/>
            <p:cNvSpPr>
              <a:spLocks noChangeShapeType="1"/>
            </p:cNvSpPr>
            <p:nvPr/>
          </p:nvSpPr>
          <p:spPr bwMode="auto">
            <a:xfrm>
              <a:off x="6354763" y="2543175"/>
              <a:ext cx="0" cy="74613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37" name="Line 736"/>
            <p:cNvSpPr>
              <a:spLocks noChangeShapeType="1"/>
            </p:cNvSpPr>
            <p:nvPr/>
          </p:nvSpPr>
          <p:spPr bwMode="auto">
            <a:xfrm>
              <a:off x="6740525" y="2546350"/>
              <a:ext cx="0" cy="73025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37938" name="Group 737"/>
            <p:cNvGrpSpPr>
              <a:grpSpLocks/>
            </p:cNvGrpSpPr>
            <p:nvPr/>
          </p:nvGrpSpPr>
          <p:grpSpPr bwMode="auto">
            <a:xfrm>
              <a:off x="7202488" y="2493963"/>
              <a:ext cx="390525" cy="174625"/>
              <a:chOff x="4334" y="1470"/>
              <a:chExt cx="246" cy="107"/>
            </a:xfrm>
          </p:grpSpPr>
          <p:sp>
            <p:nvSpPr>
              <p:cNvPr id="38451" name="Oval 407"/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38452" name="Rectangle 410"/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 algn="ctr"/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38453" name="Oval 411"/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grpSp>
            <p:nvGrpSpPr>
              <p:cNvPr id="38454" name="Group 741"/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38457" name="Freeform 742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458" name="Freeform 743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38455" name="Line 744"/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456" name="Line 745"/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6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7939" name="Group 746"/>
            <p:cNvGrpSpPr>
              <a:grpSpLocks/>
            </p:cNvGrpSpPr>
            <p:nvPr/>
          </p:nvGrpSpPr>
          <p:grpSpPr bwMode="auto">
            <a:xfrm>
              <a:off x="7213600" y="2757488"/>
              <a:ext cx="390525" cy="174625"/>
              <a:chOff x="4334" y="1470"/>
              <a:chExt cx="246" cy="107"/>
            </a:xfrm>
          </p:grpSpPr>
          <p:sp>
            <p:nvSpPr>
              <p:cNvPr id="38443" name="Oval 407"/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38444" name="Rectangle 410"/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 algn="ctr"/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38445" name="Oval 411"/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grpSp>
            <p:nvGrpSpPr>
              <p:cNvPr id="38446" name="Group 750"/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38449" name="Freeform 751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450" name="Freeform 752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38447" name="Line 753"/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448" name="Line 754"/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6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7940" name="Group 755"/>
            <p:cNvGrpSpPr>
              <a:grpSpLocks/>
            </p:cNvGrpSpPr>
            <p:nvPr/>
          </p:nvGrpSpPr>
          <p:grpSpPr bwMode="auto">
            <a:xfrm>
              <a:off x="7762875" y="2759075"/>
              <a:ext cx="390525" cy="174625"/>
              <a:chOff x="4334" y="1470"/>
              <a:chExt cx="246" cy="107"/>
            </a:xfrm>
          </p:grpSpPr>
          <p:sp>
            <p:nvSpPr>
              <p:cNvPr id="38435" name="Oval 407"/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38436" name="Rectangle 410"/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 algn="ctr"/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38437" name="Oval 411"/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grpSp>
            <p:nvGrpSpPr>
              <p:cNvPr id="38438" name="Group 759"/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38441" name="Freeform 760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442" name="Freeform 761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38439" name="Line 762"/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440" name="Line 763"/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6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7941" name="Group 764"/>
            <p:cNvGrpSpPr>
              <a:grpSpLocks/>
            </p:cNvGrpSpPr>
            <p:nvPr/>
          </p:nvGrpSpPr>
          <p:grpSpPr bwMode="auto">
            <a:xfrm>
              <a:off x="7689850" y="2393950"/>
              <a:ext cx="390525" cy="174625"/>
              <a:chOff x="4334" y="1470"/>
              <a:chExt cx="246" cy="107"/>
            </a:xfrm>
          </p:grpSpPr>
          <p:sp>
            <p:nvSpPr>
              <p:cNvPr id="38427" name="Oval 407"/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38428" name="Rectangle 410"/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 algn="ctr"/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38429" name="Oval 411"/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grpSp>
            <p:nvGrpSpPr>
              <p:cNvPr id="38430" name="Group 768"/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38433" name="Freeform 769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434" name="Freeform 770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38431" name="Line 771"/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432" name="Line 772"/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6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37942" name="Line 782"/>
            <p:cNvSpPr>
              <a:spLocks noChangeShapeType="1"/>
            </p:cNvSpPr>
            <p:nvPr/>
          </p:nvSpPr>
          <p:spPr bwMode="auto">
            <a:xfrm>
              <a:off x="6427788" y="3743325"/>
              <a:ext cx="679450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37943" name="Group 801"/>
            <p:cNvGrpSpPr>
              <a:grpSpLocks/>
            </p:cNvGrpSpPr>
            <p:nvPr/>
          </p:nvGrpSpPr>
          <p:grpSpPr bwMode="auto">
            <a:xfrm>
              <a:off x="7591425" y="4806950"/>
              <a:ext cx="622300" cy="244475"/>
              <a:chOff x="4334" y="1470"/>
              <a:chExt cx="246" cy="107"/>
            </a:xfrm>
          </p:grpSpPr>
          <p:sp>
            <p:nvSpPr>
              <p:cNvPr id="38419" name="Oval 407"/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38420" name="Rectangle 410"/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 algn="ctr"/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38421" name="Oval 411"/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grpSp>
            <p:nvGrpSpPr>
              <p:cNvPr id="38422" name="Group 805"/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38425" name="Freeform 806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426" name="Freeform 807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38423" name="Line 808"/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424" name="Line 809"/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7944" name="Group 810"/>
            <p:cNvGrpSpPr>
              <a:grpSpLocks/>
            </p:cNvGrpSpPr>
            <p:nvPr/>
          </p:nvGrpSpPr>
          <p:grpSpPr bwMode="auto">
            <a:xfrm>
              <a:off x="6965950" y="4508500"/>
              <a:ext cx="622300" cy="244475"/>
              <a:chOff x="4334" y="1470"/>
              <a:chExt cx="246" cy="107"/>
            </a:xfrm>
          </p:grpSpPr>
          <p:sp>
            <p:nvSpPr>
              <p:cNvPr id="38411" name="Oval 407"/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38412" name="Rectangle 410"/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 algn="ctr"/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38413" name="Oval 411"/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grpSp>
            <p:nvGrpSpPr>
              <p:cNvPr id="38414" name="Group 814"/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38417" name="Freeform 815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418" name="Freeform 816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38415" name="Line 817"/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416" name="Line 818"/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7945" name="Group 819"/>
            <p:cNvGrpSpPr>
              <a:grpSpLocks/>
            </p:cNvGrpSpPr>
            <p:nvPr/>
          </p:nvGrpSpPr>
          <p:grpSpPr bwMode="auto">
            <a:xfrm>
              <a:off x="6242050" y="4851400"/>
              <a:ext cx="622300" cy="244475"/>
              <a:chOff x="4334" y="1470"/>
              <a:chExt cx="246" cy="107"/>
            </a:xfrm>
          </p:grpSpPr>
          <p:sp>
            <p:nvSpPr>
              <p:cNvPr id="38403" name="Oval 407"/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38404" name="Rectangle 410"/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 algn="ctr"/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38405" name="Oval 411"/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grpSp>
            <p:nvGrpSpPr>
              <p:cNvPr id="38406" name="Group 823"/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38409" name="Freeform 824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410" name="Freeform 825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38407" name="Line 826"/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408" name="Line 827"/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7946" name="Group 828"/>
            <p:cNvGrpSpPr>
              <a:grpSpLocks/>
            </p:cNvGrpSpPr>
            <p:nvPr/>
          </p:nvGrpSpPr>
          <p:grpSpPr bwMode="auto">
            <a:xfrm>
              <a:off x="6051550" y="3644900"/>
              <a:ext cx="390525" cy="171450"/>
              <a:chOff x="4334" y="1470"/>
              <a:chExt cx="246" cy="107"/>
            </a:xfrm>
          </p:grpSpPr>
          <p:sp>
            <p:nvSpPr>
              <p:cNvPr id="38395" name="Oval 407"/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38396" name="Rectangle 410"/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 algn="ctr"/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38397" name="Oval 411"/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grpSp>
            <p:nvGrpSpPr>
              <p:cNvPr id="38398" name="Group 832"/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38401" name="Freeform 833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402" name="Freeform 834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38399" name="Line 835"/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50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400" name="Line 836"/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9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7947" name="Group 837"/>
            <p:cNvGrpSpPr>
              <a:grpSpLocks/>
            </p:cNvGrpSpPr>
            <p:nvPr/>
          </p:nvGrpSpPr>
          <p:grpSpPr bwMode="auto">
            <a:xfrm>
              <a:off x="6024563" y="1744663"/>
              <a:ext cx="517525" cy="508000"/>
              <a:chOff x="2922" y="1424"/>
              <a:chExt cx="326" cy="320"/>
            </a:xfrm>
          </p:grpSpPr>
          <p:sp>
            <p:nvSpPr>
              <p:cNvPr id="38387" name="Oval 838"/>
              <p:cNvSpPr>
                <a:spLocks noChangeArrowheads="1"/>
              </p:cNvSpPr>
              <p:nvPr/>
            </p:nvSpPr>
            <p:spPr bwMode="auto">
              <a:xfrm>
                <a:off x="2922" y="1445"/>
                <a:ext cx="326" cy="289"/>
              </a:xfrm>
              <a:prstGeom prst="ellipse">
                <a:avLst/>
              </a:prstGeom>
              <a:noFill/>
              <a:ln w="190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38388" name="Group 839"/>
              <p:cNvGrpSpPr>
                <a:grpSpLocks/>
              </p:cNvGrpSpPr>
              <p:nvPr/>
            </p:nvGrpSpPr>
            <p:grpSpPr bwMode="auto">
              <a:xfrm>
                <a:off x="2949" y="1424"/>
                <a:ext cx="265" cy="280"/>
                <a:chOff x="2949" y="1424"/>
                <a:chExt cx="265" cy="280"/>
              </a:xfrm>
            </p:grpSpPr>
            <p:sp>
              <p:nvSpPr>
                <p:cNvPr id="38390" name="Oval 840"/>
                <p:cNvSpPr>
                  <a:spLocks noChangeArrowheads="1"/>
                </p:cNvSpPr>
                <p:nvPr/>
              </p:nvSpPr>
              <p:spPr bwMode="auto">
                <a:xfrm>
                  <a:off x="3030" y="1545"/>
                  <a:ext cx="107" cy="92"/>
                </a:xfrm>
                <a:prstGeom prst="ellipse">
                  <a:avLst/>
                </a:prstGeom>
                <a:noFill/>
                <a:ln w="19050">
                  <a:solidFill>
                    <a:srgbClr val="FF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38391" name="Oval 841"/>
                <p:cNvSpPr>
                  <a:spLocks noChangeArrowheads="1"/>
                </p:cNvSpPr>
                <p:nvPr/>
              </p:nvSpPr>
              <p:spPr bwMode="auto">
                <a:xfrm>
                  <a:off x="3006" y="1525"/>
                  <a:ext cx="154" cy="131"/>
                </a:xfrm>
                <a:prstGeom prst="ellipse">
                  <a:avLst/>
                </a:prstGeom>
                <a:noFill/>
                <a:ln w="19050">
                  <a:solidFill>
                    <a:srgbClr val="FF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38392" name="Oval 842"/>
                <p:cNvSpPr>
                  <a:spLocks noChangeArrowheads="1"/>
                </p:cNvSpPr>
                <p:nvPr/>
              </p:nvSpPr>
              <p:spPr bwMode="auto">
                <a:xfrm>
                  <a:off x="2983" y="1501"/>
                  <a:ext cx="203" cy="179"/>
                </a:xfrm>
                <a:prstGeom prst="ellipse">
                  <a:avLst/>
                </a:prstGeom>
                <a:noFill/>
                <a:ln w="19050">
                  <a:solidFill>
                    <a:srgbClr val="FF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38393" name="Oval 843"/>
                <p:cNvSpPr>
                  <a:spLocks noChangeArrowheads="1"/>
                </p:cNvSpPr>
                <p:nvPr/>
              </p:nvSpPr>
              <p:spPr bwMode="auto">
                <a:xfrm>
                  <a:off x="2949" y="1476"/>
                  <a:ext cx="265" cy="228"/>
                </a:xfrm>
                <a:prstGeom prst="ellipse">
                  <a:avLst/>
                </a:prstGeom>
                <a:noFill/>
                <a:ln w="19050">
                  <a:solidFill>
                    <a:srgbClr val="FF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38394" name="Freeform 844"/>
                <p:cNvSpPr>
                  <a:spLocks/>
                </p:cNvSpPr>
                <p:nvPr/>
              </p:nvSpPr>
              <p:spPr bwMode="auto">
                <a:xfrm flipV="1">
                  <a:off x="2987" y="1424"/>
                  <a:ext cx="205" cy="143"/>
                </a:xfrm>
                <a:custGeom>
                  <a:avLst/>
                  <a:gdLst>
                    <a:gd name="T0" fmla="*/ 0 w 1180"/>
                    <a:gd name="T1" fmla="*/ 0 h 956"/>
                    <a:gd name="T2" fmla="*/ 0 w 1180"/>
                    <a:gd name="T3" fmla="*/ 0 h 956"/>
                    <a:gd name="T4" fmla="*/ 0 w 1180"/>
                    <a:gd name="T5" fmla="*/ 0 h 956"/>
                    <a:gd name="T6" fmla="*/ 0 w 1180"/>
                    <a:gd name="T7" fmla="*/ 0 h 956"/>
                    <a:gd name="T8" fmla="*/ 0 w 1180"/>
                    <a:gd name="T9" fmla="*/ 0 h 956"/>
                    <a:gd name="T10" fmla="*/ 0 w 1180"/>
                    <a:gd name="T11" fmla="*/ 0 h 956"/>
                    <a:gd name="T12" fmla="*/ 0 w 1180"/>
                    <a:gd name="T13" fmla="*/ 0 h 956"/>
                    <a:gd name="T14" fmla="*/ 0 w 1180"/>
                    <a:gd name="T15" fmla="*/ 0 h 956"/>
                    <a:gd name="T16" fmla="*/ 0 w 1180"/>
                    <a:gd name="T17" fmla="*/ 0 h 956"/>
                    <a:gd name="T18" fmla="*/ 0 w 1180"/>
                    <a:gd name="T19" fmla="*/ 0 h 95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1180"/>
                    <a:gd name="T31" fmla="*/ 0 h 956"/>
                    <a:gd name="T32" fmla="*/ 1180 w 1180"/>
                    <a:gd name="T33" fmla="*/ 956 h 95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1180" h="956">
                      <a:moveTo>
                        <a:pt x="499" y="7"/>
                      </a:moveTo>
                      <a:lnTo>
                        <a:pt x="0" y="780"/>
                      </a:lnTo>
                      <a:lnTo>
                        <a:pt x="134" y="885"/>
                      </a:lnTo>
                      <a:lnTo>
                        <a:pt x="366" y="920"/>
                      </a:lnTo>
                      <a:lnTo>
                        <a:pt x="534" y="956"/>
                      </a:lnTo>
                      <a:lnTo>
                        <a:pt x="829" y="949"/>
                      </a:lnTo>
                      <a:lnTo>
                        <a:pt x="1096" y="850"/>
                      </a:lnTo>
                      <a:lnTo>
                        <a:pt x="1180" y="801"/>
                      </a:lnTo>
                      <a:lnTo>
                        <a:pt x="668" y="0"/>
                      </a:lnTo>
                      <a:lnTo>
                        <a:pt x="499" y="7"/>
                      </a:lnTo>
                      <a:close/>
                    </a:path>
                  </a:pathLst>
                </a:custGeom>
                <a:solidFill>
                  <a:srgbClr val="33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9050" cmpd="sng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38389" name="Freeform 845"/>
              <p:cNvSpPr>
                <a:spLocks/>
              </p:cNvSpPr>
              <p:nvPr/>
            </p:nvSpPr>
            <p:spPr bwMode="auto">
              <a:xfrm>
                <a:off x="2995" y="1615"/>
                <a:ext cx="178" cy="129"/>
              </a:xfrm>
              <a:custGeom>
                <a:avLst/>
                <a:gdLst>
                  <a:gd name="T0" fmla="*/ 0 w 1180"/>
                  <a:gd name="T1" fmla="*/ 0 h 956"/>
                  <a:gd name="T2" fmla="*/ 0 w 1180"/>
                  <a:gd name="T3" fmla="*/ 0 h 956"/>
                  <a:gd name="T4" fmla="*/ 0 w 1180"/>
                  <a:gd name="T5" fmla="*/ 0 h 956"/>
                  <a:gd name="T6" fmla="*/ 0 w 1180"/>
                  <a:gd name="T7" fmla="*/ 0 h 956"/>
                  <a:gd name="T8" fmla="*/ 0 w 1180"/>
                  <a:gd name="T9" fmla="*/ 0 h 956"/>
                  <a:gd name="T10" fmla="*/ 0 w 1180"/>
                  <a:gd name="T11" fmla="*/ 0 h 956"/>
                  <a:gd name="T12" fmla="*/ 0 w 1180"/>
                  <a:gd name="T13" fmla="*/ 0 h 956"/>
                  <a:gd name="T14" fmla="*/ 0 w 1180"/>
                  <a:gd name="T15" fmla="*/ 0 h 956"/>
                  <a:gd name="T16" fmla="*/ 0 w 1180"/>
                  <a:gd name="T17" fmla="*/ 0 h 956"/>
                  <a:gd name="T18" fmla="*/ 0 w 1180"/>
                  <a:gd name="T19" fmla="*/ 0 h 95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180"/>
                  <a:gd name="T31" fmla="*/ 0 h 956"/>
                  <a:gd name="T32" fmla="*/ 1180 w 1180"/>
                  <a:gd name="T33" fmla="*/ 956 h 95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180" h="956">
                    <a:moveTo>
                      <a:pt x="499" y="7"/>
                    </a:moveTo>
                    <a:lnTo>
                      <a:pt x="0" y="780"/>
                    </a:lnTo>
                    <a:lnTo>
                      <a:pt x="134" y="885"/>
                    </a:lnTo>
                    <a:lnTo>
                      <a:pt x="366" y="920"/>
                    </a:lnTo>
                    <a:lnTo>
                      <a:pt x="534" y="956"/>
                    </a:lnTo>
                    <a:lnTo>
                      <a:pt x="829" y="949"/>
                    </a:lnTo>
                    <a:lnTo>
                      <a:pt x="1096" y="850"/>
                    </a:lnTo>
                    <a:lnTo>
                      <a:pt x="1180" y="801"/>
                    </a:lnTo>
                    <a:lnTo>
                      <a:pt x="668" y="0"/>
                    </a:lnTo>
                    <a:lnTo>
                      <a:pt x="499" y="7"/>
                    </a:lnTo>
                    <a:close/>
                  </a:path>
                </a:pathLst>
              </a:custGeom>
              <a:solidFill>
                <a:srgbClr val="33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9050" cmpd="sng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7948" name="Group 846"/>
            <p:cNvGrpSpPr>
              <a:grpSpLocks/>
            </p:cNvGrpSpPr>
            <p:nvPr/>
          </p:nvGrpSpPr>
          <p:grpSpPr bwMode="auto">
            <a:xfrm>
              <a:off x="6138863" y="1989138"/>
              <a:ext cx="282575" cy="477837"/>
              <a:chOff x="3748" y="1253"/>
              <a:chExt cx="178" cy="301"/>
            </a:xfrm>
          </p:grpSpPr>
          <p:sp>
            <p:nvSpPr>
              <p:cNvPr id="38371" name="Line 270"/>
              <p:cNvSpPr>
                <a:spLocks noChangeShapeType="1"/>
              </p:cNvSpPr>
              <p:nvPr/>
            </p:nvSpPr>
            <p:spPr bwMode="auto">
              <a:xfrm flipH="1">
                <a:off x="3748" y="1276"/>
                <a:ext cx="89" cy="25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38372" name="Line 271"/>
              <p:cNvSpPr>
                <a:spLocks noChangeShapeType="1"/>
              </p:cNvSpPr>
              <p:nvPr/>
            </p:nvSpPr>
            <p:spPr bwMode="auto">
              <a:xfrm>
                <a:off x="3837" y="1276"/>
                <a:ext cx="89" cy="25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38373" name="Line 272"/>
              <p:cNvSpPr>
                <a:spLocks noChangeShapeType="1"/>
              </p:cNvSpPr>
              <p:nvPr/>
            </p:nvSpPr>
            <p:spPr bwMode="auto">
              <a:xfrm>
                <a:off x="3748" y="1527"/>
                <a:ext cx="89" cy="27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38374" name="Line 273"/>
              <p:cNvSpPr>
                <a:spLocks noChangeShapeType="1"/>
              </p:cNvSpPr>
              <p:nvPr/>
            </p:nvSpPr>
            <p:spPr bwMode="auto">
              <a:xfrm flipH="1">
                <a:off x="3837" y="1527"/>
                <a:ext cx="89" cy="27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38375" name="Line 274"/>
              <p:cNvSpPr>
                <a:spLocks noChangeShapeType="1"/>
              </p:cNvSpPr>
              <p:nvPr/>
            </p:nvSpPr>
            <p:spPr bwMode="auto">
              <a:xfrm>
                <a:off x="3837" y="1282"/>
                <a:ext cx="0" cy="2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38376" name="Line 275"/>
              <p:cNvSpPr>
                <a:spLocks noChangeShapeType="1"/>
              </p:cNvSpPr>
              <p:nvPr/>
            </p:nvSpPr>
            <p:spPr bwMode="auto">
              <a:xfrm flipV="1">
                <a:off x="3748" y="1501"/>
                <a:ext cx="89" cy="27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38377" name="Line 276"/>
              <p:cNvSpPr>
                <a:spLocks noChangeShapeType="1"/>
              </p:cNvSpPr>
              <p:nvPr/>
            </p:nvSpPr>
            <p:spPr bwMode="auto">
              <a:xfrm flipH="1" flipV="1">
                <a:off x="3837" y="1501"/>
                <a:ext cx="89" cy="2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38378" name="Line 277"/>
              <p:cNvSpPr>
                <a:spLocks noChangeShapeType="1"/>
              </p:cNvSpPr>
              <p:nvPr/>
            </p:nvSpPr>
            <p:spPr bwMode="auto">
              <a:xfrm>
                <a:off x="3786" y="1418"/>
                <a:ext cx="51" cy="2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38379" name="Line 278"/>
              <p:cNvSpPr>
                <a:spLocks noChangeShapeType="1"/>
              </p:cNvSpPr>
              <p:nvPr/>
            </p:nvSpPr>
            <p:spPr bwMode="auto">
              <a:xfrm flipV="1">
                <a:off x="3837" y="1418"/>
                <a:ext cx="54" cy="2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38380" name="Line 279"/>
              <p:cNvSpPr>
                <a:spLocks noChangeShapeType="1"/>
              </p:cNvSpPr>
              <p:nvPr/>
            </p:nvSpPr>
            <p:spPr bwMode="auto">
              <a:xfrm>
                <a:off x="3768" y="1455"/>
                <a:ext cx="66" cy="28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38381" name="Line 280"/>
              <p:cNvSpPr>
                <a:spLocks noChangeShapeType="1"/>
              </p:cNvSpPr>
              <p:nvPr/>
            </p:nvSpPr>
            <p:spPr bwMode="auto">
              <a:xfrm flipV="1">
                <a:off x="3837" y="1461"/>
                <a:ext cx="66" cy="24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38382" name="Line 281"/>
              <p:cNvSpPr>
                <a:spLocks noChangeShapeType="1"/>
              </p:cNvSpPr>
              <p:nvPr/>
            </p:nvSpPr>
            <p:spPr bwMode="auto">
              <a:xfrm flipV="1">
                <a:off x="3837" y="1381"/>
                <a:ext cx="34" cy="1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38383" name="Line 282"/>
              <p:cNvSpPr>
                <a:spLocks noChangeShapeType="1"/>
              </p:cNvSpPr>
              <p:nvPr/>
            </p:nvSpPr>
            <p:spPr bwMode="auto">
              <a:xfrm flipV="1">
                <a:off x="3837" y="1329"/>
                <a:ext cx="21" cy="7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38384" name="Line 283"/>
              <p:cNvSpPr>
                <a:spLocks noChangeShapeType="1"/>
              </p:cNvSpPr>
              <p:nvPr/>
            </p:nvSpPr>
            <p:spPr bwMode="auto">
              <a:xfrm>
                <a:off x="3798" y="1377"/>
                <a:ext cx="42" cy="14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38385" name="Line 284"/>
              <p:cNvSpPr>
                <a:spLocks noChangeShapeType="1"/>
              </p:cNvSpPr>
              <p:nvPr/>
            </p:nvSpPr>
            <p:spPr bwMode="auto">
              <a:xfrm>
                <a:off x="3817" y="1327"/>
                <a:ext cx="24" cy="1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38386" name="Oval 862"/>
              <p:cNvSpPr>
                <a:spLocks noChangeArrowheads="1"/>
              </p:cNvSpPr>
              <p:nvPr/>
            </p:nvSpPr>
            <p:spPr bwMode="auto">
              <a:xfrm>
                <a:off x="3821" y="1253"/>
                <a:ext cx="30" cy="29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grpSp>
          <p:nvGrpSpPr>
            <p:cNvPr id="37949" name="Group 863"/>
            <p:cNvGrpSpPr>
              <a:grpSpLocks/>
            </p:cNvGrpSpPr>
            <p:nvPr/>
          </p:nvGrpSpPr>
          <p:grpSpPr bwMode="auto">
            <a:xfrm>
              <a:off x="5318125" y="1997075"/>
              <a:ext cx="519113" cy="128588"/>
              <a:chOff x="2199" y="955"/>
              <a:chExt cx="2547" cy="506"/>
            </a:xfrm>
          </p:grpSpPr>
          <p:sp>
            <p:nvSpPr>
              <p:cNvPr id="38365" name="Freeform 864"/>
              <p:cNvSpPr>
                <a:spLocks/>
              </p:cNvSpPr>
              <p:nvPr/>
            </p:nvSpPr>
            <p:spPr bwMode="auto">
              <a:xfrm>
                <a:off x="2199" y="1166"/>
                <a:ext cx="260" cy="281"/>
              </a:xfrm>
              <a:custGeom>
                <a:avLst/>
                <a:gdLst>
                  <a:gd name="T0" fmla="*/ 260 w 260"/>
                  <a:gd name="T1" fmla="*/ 0 h 281"/>
                  <a:gd name="T2" fmla="*/ 42 w 260"/>
                  <a:gd name="T3" fmla="*/ 112 h 281"/>
                  <a:gd name="T4" fmla="*/ 35 w 260"/>
                  <a:gd name="T5" fmla="*/ 211 h 281"/>
                  <a:gd name="T6" fmla="*/ 253 w 260"/>
                  <a:gd name="T7" fmla="*/ 281 h 28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60"/>
                  <a:gd name="T13" fmla="*/ 0 h 281"/>
                  <a:gd name="T14" fmla="*/ 260 w 260"/>
                  <a:gd name="T15" fmla="*/ 281 h 28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60" h="281">
                    <a:moveTo>
                      <a:pt x="260" y="0"/>
                    </a:moveTo>
                    <a:cubicBezTo>
                      <a:pt x="224" y="19"/>
                      <a:pt x="79" y="77"/>
                      <a:pt x="42" y="112"/>
                    </a:cubicBezTo>
                    <a:cubicBezTo>
                      <a:pt x="5" y="143"/>
                      <a:pt x="0" y="183"/>
                      <a:pt x="35" y="211"/>
                    </a:cubicBezTo>
                    <a:cubicBezTo>
                      <a:pt x="70" y="239"/>
                      <a:pt x="208" y="266"/>
                      <a:pt x="253" y="281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66" name="Freeform 865"/>
              <p:cNvSpPr>
                <a:spLocks/>
              </p:cNvSpPr>
              <p:nvPr/>
            </p:nvSpPr>
            <p:spPr bwMode="auto">
              <a:xfrm>
                <a:off x="2482" y="1040"/>
                <a:ext cx="900" cy="421"/>
              </a:xfrm>
              <a:custGeom>
                <a:avLst/>
                <a:gdLst>
                  <a:gd name="T0" fmla="*/ 531 w 900"/>
                  <a:gd name="T1" fmla="*/ 0 h 421"/>
                  <a:gd name="T2" fmla="*/ 279 w 900"/>
                  <a:gd name="T3" fmla="*/ 77 h 421"/>
                  <a:gd name="T4" fmla="*/ 68 w 900"/>
                  <a:gd name="T5" fmla="*/ 182 h 421"/>
                  <a:gd name="T6" fmla="*/ 33 w 900"/>
                  <a:gd name="T7" fmla="*/ 323 h 421"/>
                  <a:gd name="T8" fmla="*/ 328 w 900"/>
                  <a:gd name="T9" fmla="*/ 400 h 421"/>
                  <a:gd name="T10" fmla="*/ 812 w 900"/>
                  <a:gd name="T11" fmla="*/ 421 h 421"/>
                  <a:gd name="T12" fmla="*/ 855 w 900"/>
                  <a:gd name="T13" fmla="*/ 400 h 4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00"/>
                  <a:gd name="T22" fmla="*/ 0 h 421"/>
                  <a:gd name="T23" fmla="*/ 900 w 900"/>
                  <a:gd name="T24" fmla="*/ 421 h 4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00" h="421">
                    <a:moveTo>
                      <a:pt x="531" y="0"/>
                    </a:moveTo>
                    <a:cubicBezTo>
                      <a:pt x="489" y="13"/>
                      <a:pt x="356" y="47"/>
                      <a:pt x="279" y="77"/>
                    </a:cubicBezTo>
                    <a:cubicBezTo>
                      <a:pt x="202" y="107"/>
                      <a:pt x="109" y="141"/>
                      <a:pt x="68" y="182"/>
                    </a:cubicBezTo>
                    <a:cubicBezTo>
                      <a:pt x="31" y="213"/>
                      <a:pt x="0" y="292"/>
                      <a:pt x="33" y="323"/>
                    </a:cubicBezTo>
                    <a:cubicBezTo>
                      <a:pt x="76" y="359"/>
                      <a:pt x="198" y="384"/>
                      <a:pt x="328" y="400"/>
                    </a:cubicBezTo>
                    <a:cubicBezTo>
                      <a:pt x="458" y="416"/>
                      <a:pt x="724" y="421"/>
                      <a:pt x="812" y="421"/>
                    </a:cubicBezTo>
                    <a:cubicBezTo>
                      <a:pt x="900" y="421"/>
                      <a:pt x="846" y="404"/>
                      <a:pt x="855" y="40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67" name="Freeform 866"/>
              <p:cNvSpPr>
                <a:spLocks/>
              </p:cNvSpPr>
              <p:nvPr/>
            </p:nvSpPr>
            <p:spPr bwMode="auto">
              <a:xfrm>
                <a:off x="2782" y="1068"/>
                <a:ext cx="428" cy="269"/>
              </a:xfrm>
              <a:custGeom>
                <a:avLst/>
                <a:gdLst>
                  <a:gd name="T0" fmla="*/ 428 w 428"/>
                  <a:gd name="T1" fmla="*/ 0 h 269"/>
                  <a:gd name="T2" fmla="*/ 217 w 428"/>
                  <a:gd name="T3" fmla="*/ 35 h 269"/>
                  <a:gd name="T4" fmla="*/ 21 w 428"/>
                  <a:gd name="T5" fmla="*/ 140 h 269"/>
                  <a:gd name="T6" fmla="*/ 91 w 428"/>
                  <a:gd name="T7" fmla="*/ 246 h 269"/>
                  <a:gd name="T8" fmla="*/ 231 w 428"/>
                  <a:gd name="T9" fmla="*/ 267 h 269"/>
                  <a:gd name="T10" fmla="*/ 414 w 428"/>
                  <a:gd name="T11" fmla="*/ 260 h 26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28"/>
                  <a:gd name="T19" fmla="*/ 0 h 269"/>
                  <a:gd name="T20" fmla="*/ 428 w 428"/>
                  <a:gd name="T21" fmla="*/ 269 h 26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28" h="269">
                    <a:moveTo>
                      <a:pt x="428" y="0"/>
                    </a:moveTo>
                    <a:cubicBezTo>
                      <a:pt x="428" y="0"/>
                      <a:pt x="217" y="35"/>
                      <a:pt x="217" y="35"/>
                    </a:cubicBezTo>
                    <a:cubicBezTo>
                      <a:pt x="217" y="35"/>
                      <a:pt x="42" y="105"/>
                      <a:pt x="21" y="140"/>
                    </a:cubicBezTo>
                    <a:cubicBezTo>
                      <a:pt x="0" y="175"/>
                      <a:pt x="14" y="217"/>
                      <a:pt x="91" y="246"/>
                    </a:cubicBezTo>
                    <a:cubicBezTo>
                      <a:pt x="126" y="267"/>
                      <a:pt x="177" y="265"/>
                      <a:pt x="231" y="267"/>
                    </a:cubicBezTo>
                    <a:cubicBezTo>
                      <a:pt x="285" y="269"/>
                      <a:pt x="376" y="262"/>
                      <a:pt x="414" y="26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68" name="Freeform 867"/>
              <p:cNvSpPr>
                <a:spLocks/>
              </p:cNvSpPr>
              <p:nvPr/>
            </p:nvSpPr>
            <p:spPr bwMode="auto">
              <a:xfrm>
                <a:off x="3554" y="1075"/>
                <a:ext cx="377" cy="239"/>
              </a:xfrm>
              <a:custGeom>
                <a:avLst/>
                <a:gdLst>
                  <a:gd name="T0" fmla="*/ 42 w 377"/>
                  <a:gd name="T1" fmla="*/ 239 h 239"/>
                  <a:gd name="T2" fmla="*/ 335 w 377"/>
                  <a:gd name="T3" fmla="*/ 146 h 239"/>
                  <a:gd name="T4" fmla="*/ 342 w 377"/>
                  <a:gd name="T5" fmla="*/ 47 h 239"/>
                  <a:gd name="T6" fmla="*/ 0 w 377"/>
                  <a:gd name="T7" fmla="*/ 0 h 23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77"/>
                  <a:gd name="T13" fmla="*/ 0 h 239"/>
                  <a:gd name="T14" fmla="*/ 377 w 377"/>
                  <a:gd name="T15" fmla="*/ 239 h 23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77" h="239">
                    <a:moveTo>
                      <a:pt x="42" y="239"/>
                    </a:moveTo>
                    <a:cubicBezTo>
                      <a:pt x="89" y="224"/>
                      <a:pt x="285" y="178"/>
                      <a:pt x="335" y="146"/>
                    </a:cubicBezTo>
                    <a:cubicBezTo>
                      <a:pt x="372" y="115"/>
                      <a:pt x="377" y="75"/>
                      <a:pt x="342" y="47"/>
                    </a:cubicBezTo>
                    <a:cubicBezTo>
                      <a:pt x="286" y="23"/>
                      <a:pt x="71" y="10"/>
                      <a:pt x="0" y="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69" name="Freeform 868"/>
              <p:cNvSpPr>
                <a:spLocks/>
              </p:cNvSpPr>
              <p:nvPr/>
            </p:nvSpPr>
            <p:spPr bwMode="auto">
              <a:xfrm>
                <a:off x="3646" y="997"/>
                <a:ext cx="660" cy="336"/>
              </a:xfrm>
              <a:custGeom>
                <a:avLst/>
                <a:gdLst>
                  <a:gd name="T0" fmla="*/ 463 w 646"/>
                  <a:gd name="T1" fmla="*/ 1466 h 300"/>
                  <a:gd name="T2" fmla="*/ 659 w 646"/>
                  <a:gd name="T3" fmla="*/ 1238 h 300"/>
                  <a:gd name="T4" fmla="*/ 819 w 646"/>
                  <a:gd name="T5" fmla="*/ 934 h 300"/>
                  <a:gd name="T6" fmla="*/ 846 w 646"/>
                  <a:gd name="T7" fmla="*/ 523 h 300"/>
                  <a:gd name="T8" fmla="*/ 620 w 646"/>
                  <a:gd name="T9" fmla="*/ 293 h 300"/>
                  <a:gd name="T10" fmla="*/ 0 w 646"/>
                  <a:gd name="T11" fmla="*/ 0 h 30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46"/>
                  <a:gd name="T19" fmla="*/ 0 h 300"/>
                  <a:gd name="T20" fmla="*/ 646 w 646"/>
                  <a:gd name="T21" fmla="*/ 300 h 300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46" h="300">
                    <a:moveTo>
                      <a:pt x="343" y="300"/>
                    </a:moveTo>
                    <a:cubicBezTo>
                      <a:pt x="367" y="292"/>
                      <a:pt x="443" y="272"/>
                      <a:pt x="487" y="254"/>
                    </a:cubicBezTo>
                    <a:cubicBezTo>
                      <a:pt x="531" y="236"/>
                      <a:pt x="584" y="216"/>
                      <a:pt x="607" y="191"/>
                    </a:cubicBezTo>
                    <a:cubicBezTo>
                      <a:pt x="628" y="173"/>
                      <a:pt x="646" y="125"/>
                      <a:pt x="627" y="107"/>
                    </a:cubicBezTo>
                    <a:cubicBezTo>
                      <a:pt x="603" y="85"/>
                      <a:pt x="563" y="79"/>
                      <a:pt x="459" y="61"/>
                    </a:cubicBezTo>
                    <a:cubicBezTo>
                      <a:pt x="355" y="43"/>
                      <a:pt x="76" y="10"/>
                      <a:pt x="0" y="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70" name="Freeform 869"/>
              <p:cNvSpPr>
                <a:spLocks/>
              </p:cNvSpPr>
              <p:nvPr/>
            </p:nvSpPr>
            <p:spPr bwMode="auto">
              <a:xfrm>
                <a:off x="4116" y="955"/>
                <a:ext cx="630" cy="397"/>
              </a:xfrm>
              <a:custGeom>
                <a:avLst/>
                <a:gdLst>
                  <a:gd name="T0" fmla="*/ 320 w 630"/>
                  <a:gd name="T1" fmla="*/ 397 h 397"/>
                  <a:gd name="T2" fmla="*/ 468 w 630"/>
                  <a:gd name="T3" fmla="*/ 345 h 397"/>
                  <a:gd name="T4" fmla="*/ 590 w 630"/>
                  <a:gd name="T5" fmla="*/ 275 h 397"/>
                  <a:gd name="T6" fmla="*/ 611 w 630"/>
                  <a:gd name="T7" fmla="*/ 181 h 397"/>
                  <a:gd name="T8" fmla="*/ 439 w 630"/>
                  <a:gd name="T9" fmla="*/ 129 h 397"/>
                  <a:gd name="T10" fmla="*/ 0 w 630"/>
                  <a:gd name="T11" fmla="*/ 0 h 39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30"/>
                  <a:gd name="T19" fmla="*/ 0 h 397"/>
                  <a:gd name="T20" fmla="*/ 630 w 630"/>
                  <a:gd name="T21" fmla="*/ 397 h 39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30" h="397">
                    <a:moveTo>
                      <a:pt x="320" y="397"/>
                    </a:moveTo>
                    <a:cubicBezTo>
                      <a:pt x="345" y="388"/>
                      <a:pt x="423" y="366"/>
                      <a:pt x="468" y="345"/>
                    </a:cubicBezTo>
                    <a:cubicBezTo>
                      <a:pt x="513" y="325"/>
                      <a:pt x="567" y="303"/>
                      <a:pt x="590" y="275"/>
                    </a:cubicBezTo>
                    <a:cubicBezTo>
                      <a:pt x="612" y="255"/>
                      <a:pt x="630" y="201"/>
                      <a:pt x="611" y="181"/>
                    </a:cubicBezTo>
                    <a:cubicBezTo>
                      <a:pt x="586" y="156"/>
                      <a:pt x="541" y="159"/>
                      <a:pt x="439" y="129"/>
                    </a:cubicBezTo>
                    <a:cubicBezTo>
                      <a:pt x="337" y="99"/>
                      <a:pt x="91" y="27"/>
                      <a:pt x="0" y="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7950" name="Group 870"/>
            <p:cNvGrpSpPr>
              <a:grpSpLocks/>
            </p:cNvGrpSpPr>
            <p:nvPr/>
          </p:nvGrpSpPr>
          <p:grpSpPr bwMode="auto">
            <a:xfrm>
              <a:off x="6554788" y="1662113"/>
              <a:ext cx="477837" cy="107950"/>
              <a:chOff x="2199" y="955"/>
              <a:chExt cx="2547" cy="506"/>
            </a:xfrm>
          </p:grpSpPr>
          <p:sp>
            <p:nvSpPr>
              <p:cNvPr id="38359" name="Freeform 871"/>
              <p:cNvSpPr>
                <a:spLocks/>
              </p:cNvSpPr>
              <p:nvPr/>
            </p:nvSpPr>
            <p:spPr bwMode="auto">
              <a:xfrm>
                <a:off x="2199" y="1166"/>
                <a:ext cx="260" cy="281"/>
              </a:xfrm>
              <a:custGeom>
                <a:avLst/>
                <a:gdLst>
                  <a:gd name="T0" fmla="*/ 260 w 260"/>
                  <a:gd name="T1" fmla="*/ 0 h 281"/>
                  <a:gd name="T2" fmla="*/ 42 w 260"/>
                  <a:gd name="T3" fmla="*/ 112 h 281"/>
                  <a:gd name="T4" fmla="*/ 35 w 260"/>
                  <a:gd name="T5" fmla="*/ 211 h 281"/>
                  <a:gd name="T6" fmla="*/ 253 w 260"/>
                  <a:gd name="T7" fmla="*/ 281 h 28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60"/>
                  <a:gd name="T13" fmla="*/ 0 h 281"/>
                  <a:gd name="T14" fmla="*/ 260 w 260"/>
                  <a:gd name="T15" fmla="*/ 281 h 28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60" h="281">
                    <a:moveTo>
                      <a:pt x="260" y="0"/>
                    </a:moveTo>
                    <a:cubicBezTo>
                      <a:pt x="224" y="19"/>
                      <a:pt x="79" y="77"/>
                      <a:pt x="42" y="112"/>
                    </a:cubicBezTo>
                    <a:cubicBezTo>
                      <a:pt x="5" y="143"/>
                      <a:pt x="0" y="183"/>
                      <a:pt x="35" y="211"/>
                    </a:cubicBezTo>
                    <a:cubicBezTo>
                      <a:pt x="70" y="239"/>
                      <a:pt x="208" y="266"/>
                      <a:pt x="253" y="281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60" name="Freeform 872"/>
              <p:cNvSpPr>
                <a:spLocks/>
              </p:cNvSpPr>
              <p:nvPr/>
            </p:nvSpPr>
            <p:spPr bwMode="auto">
              <a:xfrm>
                <a:off x="2482" y="1040"/>
                <a:ext cx="900" cy="421"/>
              </a:xfrm>
              <a:custGeom>
                <a:avLst/>
                <a:gdLst>
                  <a:gd name="T0" fmla="*/ 531 w 900"/>
                  <a:gd name="T1" fmla="*/ 0 h 421"/>
                  <a:gd name="T2" fmla="*/ 279 w 900"/>
                  <a:gd name="T3" fmla="*/ 77 h 421"/>
                  <a:gd name="T4" fmla="*/ 68 w 900"/>
                  <a:gd name="T5" fmla="*/ 182 h 421"/>
                  <a:gd name="T6" fmla="*/ 33 w 900"/>
                  <a:gd name="T7" fmla="*/ 323 h 421"/>
                  <a:gd name="T8" fmla="*/ 328 w 900"/>
                  <a:gd name="T9" fmla="*/ 400 h 421"/>
                  <a:gd name="T10" fmla="*/ 812 w 900"/>
                  <a:gd name="T11" fmla="*/ 421 h 421"/>
                  <a:gd name="T12" fmla="*/ 855 w 900"/>
                  <a:gd name="T13" fmla="*/ 400 h 4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00"/>
                  <a:gd name="T22" fmla="*/ 0 h 421"/>
                  <a:gd name="T23" fmla="*/ 900 w 900"/>
                  <a:gd name="T24" fmla="*/ 421 h 4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00" h="421">
                    <a:moveTo>
                      <a:pt x="531" y="0"/>
                    </a:moveTo>
                    <a:cubicBezTo>
                      <a:pt x="489" y="13"/>
                      <a:pt x="356" y="47"/>
                      <a:pt x="279" y="77"/>
                    </a:cubicBezTo>
                    <a:cubicBezTo>
                      <a:pt x="202" y="107"/>
                      <a:pt x="109" y="141"/>
                      <a:pt x="68" y="182"/>
                    </a:cubicBezTo>
                    <a:cubicBezTo>
                      <a:pt x="31" y="213"/>
                      <a:pt x="0" y="292"/>
                      <a:pt x="33" y="323"/>
                    </a:cubicBezTo>
                    <a:cubicBezTo>
                      <a:pt x="76" y="359"/>
                      <a:pt x="198" y="384"/>
                      <a:pt x="328" y="400"/>
                    </a:cubicBezTo>
                    <a:cubicBezTo>
                      <a:pt x="458" y="416"/>
                      <a:pt x="724" y="421"/>
                      <a:pt x="812" y="421"/>
                    </a:cubicBezTo>
                    <a:cubicBezTo>
                      <a:pt x="900" y="421"/>
                      <a:pt x="846" y="404"/>
                      <a:pt x="855" y="40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61" name="Freeform 873"/>
              <p:cNvSpPr>
                <a:spLocks/>
              </p:cNvSpPr>
              <p:nvPr/>
            </p:nvSpPr>
            <p:spPr bwMode="auto">
              <a:xfrm>
                <a:off x="2782" y="1068"/>
                <a:ext cx="428" cy="269"/>
              </a:xfrm>
              <a:custGeom>
                <a:avLst/>
                <a:gdLst>
                  <a:gd name="T0" fmla="*/ 428 w 428"/>
                  <a:gd name="T1" fmla="*/ 0 h 269"/>
                  <a:gd name="T2" fmla="*/ 217 w 428"/>
                  <a:gd name="T3" fmla="*/ 35 h 269"/>
                  <a:gd name="T4" fmla="*/ 21 w 428"/>
                  <a:gd name="T5" fmla="*/ 140 h 269"/>
                  <a:gd name="T6" fmla="*/ 91 w 428"/>
                  <a:gd name="T7" fmla="*/ 246 h 269"/>
                  <a:gd name="T8" fmla="*/ 231 w 428"/>
                  <a:gd name="T9" fmla="*/ 267 h 269"/>
                  <a:gd name="T10" fmla="*/ 414 w 428"/>
                  <a:gd name="T11" fmla="*/ 260 h 26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28"/>
                  <a:gd name="T19" fmla="*/ 0 h 269"/>
                  <a:gd name="T20" fmla="*/ 428 w 428"/>
                  <a:gd name="T21" fmla="*/ 269 h 26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28" h="269">
                    <a:moveTo>
                      <a:pt x="428" y="0"/>
                    </a:moveTo>
                    <a:cubicBezTo>
                      <a:pt x="428" y="0"/>
                      <a:pt x="217" y="35"/>
                      <a:pt x="217" y="35"/>
                    </a:cubicBezTo>
                    <a:cubicBezTo>
                      <a:pt x="217" y="35"/>
                      <a:pt x="42" y="105"/>
                      <a:pt x="21" y="140"/>
                    </a:cubicBezTo>
                    <a:cubicBezTo>
                      <a:pt x="0" y="175"/>
                      <a:pt x="14" y="217"/>
                      <a:pt x="91" y="246"/>
                    </a:cubicBezTo>
                    <a:cubicBezTo>
                      <a:pt x="126" y="267"/>
                      <a:pt x="177" y="265"/>
                      <a:pt x="231" y="267"/>
                    </a:cubicBezTo>
                    <a:cubicBezTo>
                      <a:pt x="285" y="269"/>
                      <a:pt x="376" y="262"/>
                      <a:pt x="414" y="26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62" name="Freeform 874"/>
              <p:cNvSpPr>
                <a:spLocks/>
              </p:cNvSpPr>
              <p:nvPr/>
            </p:nvSpPr>
            <p:spPr bwMode="auto">
              <a:xfrm>
                <a:off x="3554" y="1075"/>
                <a:ext cx="377" cy="239"/>
              </a:xfrm>
              <a:custGeom>
                <a:avLst/>
                <a:gdLst>
                  <a:gd name="T0" fmla="*/ 42 w 377"/>
                  <a:gd name="T1" fmla="*/ 239 h 239"/>
                  <a:gd name="T2" fmla="*/ 335 w 377"/>
                  <a:gd name="T3" fmla="*/ 146 h 239"/>
                  <a:gd name="T4" fmla="*/ 342 w 377"/>
                  <a:gd name="T5" fmla="*/ 47 h 239"/>
                  <a:gd name="T6" fmla="*/ 0 w 377"/>
                  <a:gd name="T7" fmla="*/ 0 h 23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77"/>
                  <a:gd name="T13" fmla="*/ 0 h 239"/>
                  <a:gd name="T14" fmla="*/ 377 w 377"/>
                  <a:gd name="T15" fmla="*/ 239 h 23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77" h="239">
                    <a:moveTo>
                      <a:pt x="42" y="239"/>
                    </a:moveTo>
                    <a:cubicBezTo>
                      <a:pt x="89" y="224"/>
                      <a:pt x="285" y="178"/>
                      <a:pt x="335" y="146"/>
                    </a:cubicBezTo>
                    <a:cubicBezTo>
                      <a:pt x="372" y="115"/>
                      <a:pt x="377" y="75"/>
                      <a:pt x="342" y="47"/>
                    </a:cubicBezTo>
                    <a:cubicBezTo>
                      <a:pt x="286" y="23"/>
                      <a:pt x="71" y="10"/>
                      <a:pt x="0" y="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63" name="Freeform 875"/>
              <p:cNvSpPr>
                <a:spLocks/>
              </p:cNvSpPr>
              <p:nvPr/>
            </p:nvSpPr>
            <p:spPr bwMode="auto">
              <a:xfrm>
                <a:off x="3646" y="997"/>
                <a:ext cx="660" cy="336"/>
              </a:xfrm>
              <a:custGeom>
                <a:avLst/>
                <a:gdLst>
                  <a:gd name="T0" fmla="*/ 463 w 646"/>
                  <a:gd name="T1" fmla="*/ 1466 h 300"/>
                  <a:gd name="T2" fmla="*/ 659 w 646"/>
                  <a:gd name="T3" fmla="*/ 1238 h 300"/>
                  <a:gd name="T4" fmla="*/ 819 w 646"/>
                  <a:gd name="T5" fmla="*/ 934 h 300"/>
                  <a:gd name="T6" fmla="*/ 846 w 646"/>
                  <a:gd name="T7" fmla="*/ 523 h 300"/>
                  <a:gd name="T8" fmla="*/ 620 w 646"/>
                  <a:gd name="T9" fmla="*/ 293 h 300"/>
                  <a:gd name="T10" fmla="*/ 0 w 646"/>
                  <a:gd name="T11" fmla="*/ 0 h 30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46"/>
                  <a:gd name="T19" fmla="*/ 0 h 300"/>
                  <a:gd name="T20" fmla="*/ 646 w 646"/>
                  <a:gd name="T21" fmla="*/ 300 h 300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46" h="300">
                    <a:moveTo>
                      <a:pt x="343" y="300"/>
                    </a:moveTo>
                    <a:cubicBezTo>
                      <a:pt x="367" y="292"/>
                      <a:pt x="443" y="272"/>
                      <a:pt x="487" y="254"/>
                    </a:cubicBezTo>
                    <a:cubicBezTo>
                      <a:pt x="531" y="236"/>
                      <a:pt x="584" y="216"/>
                      <a:pt x="607" y="191"/>
                    </a:cubicBezTo>
                    <a:cubicBezTo>
                      <a:pt x="628" y="173"/>
                      <a:pt x="646" y="125"/>
                      <a:pt x="627" y="107"/>
                    </a:cubicBezTo>
                    <a:cubicBezTo>
                      <a:pt x="603" y="85"/>
                      <a:pt x="563" y="79"/>
                      <a:pt x="459" y="61"/>
                    </a:cubicBezTo>
                    <a:cubicBezTo>
                      <a:pt x="355" y="43"/>
                      <a:pt x="76" y="10"/>
                      <a:pt x="0" y="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64" name="Freeform 876"/>
              <p:cNvSpPr>
                <a:spLocks/>
              </p:cNvSpPr>
              <p:nvPr/>
            </p:nvSpPr>
            <p:spPr bwMode="auto">
              <a:xfrm>
                <a:off x="4116" y="955"/>
                <a:ext cx="630" cy="397"/>
              </a:xfrm>
              <a:custGeom>
                <a:avLst/>
                <a:gdLst>
                  <a:gd name="T0" fmla="*/ 320 w 630"/>
                  <a:gd name="T1" fmla="*/ 397 h 397"/>
                  <a:gd name="T2" fmla="*/ 468 w 630"/>
                  <a:gd name="T3" fmla="*/ 345 h 397"/>
                  <a:gd name="T4" fmla="*/ 590 w 630"/>
                  <a:gd name="T5" fmla="*/ 275 h 397"/>
                  <a:gd name="T6" fmla="*/ 611 w 630"/>
                  <a:gd name="T7" fmla="*/ 181 h 397"/>
                  <a:gd name="T8" fmla="*/ 439 w 630"/>
                  <a:gd name="T9" fmla="*/ 129 h 397"/>
                  <a:gd name="T10" fmla="*/ 0 w 630"/>
                  <a:gd name="T11" fmla="*/ 0 h 39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30"/>
                  <a:gd name="T19" fmla="*/ 0 h 397"/>
                  <a:gd name="T20" fmla="*/ 630 w 630"/>
                  <a:gd name="T21" fmla="*/ 397 h 39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30" h="397">
                    <a:moveTo>
                      <a:pt x="320" y="397"/>
                    </a:moveTo>
                    <a:cubicBezTo>
                      <a:pt x="345" y="388"/>
                      <a:pt x="423" y="366"/>
                      <a:pt x="468" y="345"/>
                    </a:cubicBezTo>
                    <a:cubicBezTo>
                      <a:pt x="513" y="325"/>
                      <a:pt x="567" y="303"/>
                      <a:pt x="590" y="275"/>
                    </a:cubicBezTo>
                    <a:cubicBezTo>
                      <a:pt x="612" y="255"/>
                      <a:pt x="630" y="201"/>
                      <a:pt x="611" y="181"/>
                    </a:cubicBezTo>
                    <a:cubicBezTo>
                      <a:pt x="586" y="156"/>
                      <a:pt x="541" y="159"/>
                      <a:pt x="439" y="129"/>
                    </a:cubicBezTo>
                    <a:cubicBezTo>
                      <a:pt x="337" y="99"/>
                      <a:pt x="91" y="27"/>
                      <a:pt x="0" y="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37951" name="Line 877"/>
            <p:cNvSpPr>
              <a:spLocks noChangeShapeType="1"/>
            </p:cNvSpPr>
            <p:nvPr/>
          </p:nvSpPr>
          <p:spPr bwMode="auto">
            <a:xfrm flipH="1" flipV="1">
              <a:off x="5626100" y="2027238"/>
              <a:ext cx="39688" cy="6350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37952" name="Group 885"/>
            <p:cNvGrpSpPr>
              <a:grpSpLocks/>
            </p:cNvGrpSpPr>
            <p:nvPr/>
          </p:nvGrpSpPr>
          <p:grpSpPr bwMode="auto">
            <a:xfrm>
              <a:off x="5392738" y="3527425"/>
              <a:ext cx="519112" cy="128588"/>
              <a:chOff x="2199" y="955"/>
              <a:chExt cx="2547" cy="506"/>
            </a:xfrm>
          </p:grpSpPr>
          <p:sp>
            <p:nvSpPr>
              <p:cNvPr id="38353" name="Freeform 886"/>
              <p:cNvSpPr>
                <a:spLocks/>
              </p:cNvSpPr>
              <p:nvPr/>
            </p:nvSpPr>
            <p:spPr bwMode="auto">
              <a:xfrm>
                <a:off x="2199" y="1166"/>
                <a:ext cx="260" cy="281"/>
              </a:xfrm>
              <a:custGeom>
                <a:avLst/>
                <a:gdLst>
                  <a:gd name="T0" fmla="*/ 260 w 260"/>
                  <a:gd name="T1" fmla="*/ 0 h 281"/>
                  <a:gd name="T2" fmla="*/ 42 w 260"/>
                  <a:gd name="T3" fmla="*/ 112 h 281"/>
                  <a:gd name="T4" fmla="*/ 35 w 260"/>
                  <a:gd name="T5" fmla="*/ 211 h 281"/>
                  <a:gd name="T6" fmla="*/ 253 w 260"/>
                  <a:gd name="T7" fmla="*/ 281 h 28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60"/>
                  <a:gd name="T13" fmla="*/ 0 h 281"/>
                  <a:gd name="T14" fmla="*/ 260 w 260"/>
                  <a:gd name="T15" fmla="*/ 281 h 28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60" h="281">
                    <a:moveTo>
                      <a:pt x="260" y="0"/>
                    </a:moveTo>
                    <a:cubicBezTo>
                      <a:pt x="224" y="19"/>
                      <a:pt x="79" y="77"/>
                      <a:pt x="42" y="112"/>
                    </a:cubicBezTo>
                    <a:cubicBezTo>
                      <a:pt x="5" y="143"/>
                      <a:pt x="0" y="183"/>
                      <a:pt x="35" y="211"/>
                    </a:cubicBezTo>
                    <a:cubicBezTo>
                      <a:pt x="70" y="239"/>
                      <a:pt x="208" y="266"/>
                      <a:pt x="253" y="281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54" name="Freeform 887"/>
              <p:cNvSpPr>
                <a:spLocks/>
              </p:cNvSpPr>
              <p:nvPr/>
            </p:nvSpPr>
            <p:spPr bwMode="auto">
              <a:xfrm>
                <a:off x="2482" y="1040"/>
                <a:ext cx="900" cy="421"/>
              </a:xfrm>
              <a:custGeom>
                <a:avLst/>
                <a:gdLst>
                  <a:gd name="T0" fmla="*/ 531 w 900"/>
                  <a:gd name="T1" fmla="*/ 0 h 421"/>
                  <a:gd name="T2" fmla="*/ 279 w 900"/>
                  <a:gd name="T3" fmla="*/ 77 h 421"/>
                  <a:gd name="T4" fmla="*/ 68 w 900"/>
                  <a:gd name="T5" fmla="*/ 182 h 421"/>
                  <a:gd name="T6" fmla="*/ 33 w 900"/>
                  <a:gd name="T7" fmla="*/ 323 h 421"/>
                  <a:gd name="T8" fmla="*/ 328 w 900"/>
                  <a:gd name="T9" fmla="*/ 400 h 421"/>
                  <a:gd name="T10" fmla="*/ 812 w 900"/>
                  <a:gd name="T11" fmla="*/ 421 h 421"/>
                  <a:gd name="T12" fmla="*/ 855 w 900"/>
                  <a:gd name="T13" fmla="*/ 400 h 4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00"/>
                  <a:gd name="T22" fmla="*/ 0 h 421"/>
                  <a:gd name="T23" fmla="*/ 900 w 900"/>
                  <a:gd name="T24" fmla="*/ 421 h 4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00" h="421">
                    <a:moveTo>
                      <a:pt x="531" y="0"/>
                    </a:moveTo>
                    <a:cubicBezTo>
                      <a:pt x="489" y="13"/>
                      <a:pt x="356" y="47"/>
                      <a:pt x="279" y="77"/>
                    </a:cubicBezTo>
                    <a:cubicBezTo>
                      <a:pt x="202" y="107"/>
                      <a:pt x="109" y="141"/>
                      <a:pt x="68" y="182"/>
                    </a:cubicBezTo>
                    <a:cubicBezTo>
                      <a:pt x="31" y="213"/>
                      <a:pt x="0" y="292"/>
                      <a:pt x="33" y="323"/>
                    </a:cubicBezTo>
                    <a:cubicBezTo>
                      <a:pt x="76" y="359"/>
                      <a:pt x="198" y="384"/>
                      <a:pt x="328" y="400"/>
                    </a:cubicBezTo>
                    <a:cubicBezTo>
                      <a:pt x="458" y="416"/>
                      <a:pt x="724" y="421"/>
                      <a:pt x="812" y="421"/>
                    </a:cubicBezTo>
                    <a:cubicBezTo>
                      <a:pt x="900" y="421"/>
                      <a:pt x="846" y="404"/>
                      <a:pt x="855" y="40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55" name="Freeform 888"/>
              <p:cNvSpPr>
                <a:spLocks/>
              </p:cNvSpPr>
              <p:nvPr/>
            </p:nvSpPr>
            <p:spPr bwMode="auto">
              <a:xfrm>
                <a:off x="2782" y="1068"/>
                <a:ext cx="428" cy="269"/>
              </a:xfrm>
              <a:custGeom>
                <a:avLst/>
                <a:gdLst>
                  <a:gd name="T0" fmla="*/ 428 w 428"/>
                  <a:gd name="T1" fmla="*/ 0 h 269"/>
                  <a:gd name="T2" fmla="*/ 217 w 428"/>
                  <a:gd name="T3" fmla="*/ 35 h 269"/>
                  <a:gd name="T4" fmla="*/ 21 w 428"/>
                  <a:gd name="T5" fmla="*/ 140 h 269"/>
                  <a:gd name="T6" fmla="*/ 91 w 428"/>
                  <a:gd name="T7" fmla="*/ 246 h 269"/>
                  <a:gd name="T8" fmla="*/ 231 w 428"/>
                  <a:gd name="T9" fmla="*/ 267 h 269"/>
                  <a:gd name="T10" fmla="*/ 414 w 428"/>
                  <a:gd name="T11" fmla="*/ 260 h 26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28"/>
                  <a:gd name="T19" fmla="*/ 0 h 269"/>
                  <a:gd name="T20" fmla="*/ 428 w 428"/>
                  <a:gd name="T21" fmla="*/ 269 h 26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28" h="269">
                    <a:moveTo>
                      <a:pt x="428" y="0"/>
                    </a:moveTo>
                    <a:cubicBezTo>
                      <a:pt x="428" y="0"/>
                      <a:pt x="217" y="35"/>
                      <a:pt x="217" y="35"/>
                    </a:cubicBezTo>
                    <a:cubicBezTo>
                      <a:pt x="217" y="35"/>
                      <a:pt x="42" y="105"/>
                      <a:pt x="21" y="140"/>
                    </a:cubicBezTo>
                    <a:cubicBezTo>
                      <a:pt x="0" y="175"/>
                      <a:pt x="14" y="217"/>
                      <a:pt x="91" y="246"/>
                    </a:cubicBezTo>
                    <a:cubicBezTo>
                      <a:pt x="126" y="267"/>
                      <a:pt x="177" y="265"/>
                      <a:pt x="231" y="267"/>
                    </a:cubicBezTo>
                    <a:cubicBezTo>
                      <a:pt x="285" y="269"/>
                      <a:pt x="376" y="262"/>
                      <a:pt x="414" y="26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56" name="Freeform 889"/>
              <p:cNvSpPr>
                <a:spLocks/>
              </p:cNvSpPr>
              <p:nvPr/>
            </p:nvSpPr>
            <p:spPr bwMode="auto">
              <a:xfrm>
                <a:off x="3554" y="1075"/>
                <a:ext cx="377" cy="239"/>
              </a:xfrm>
              <a:custGeom>
                <a:avLst/>
                <a:gdLst>
                  <a:gd name="T0" fmla="*/ 42 w 377"/>
                  <a:gd name="T1" fmla="*/ 239 h 239"/>
                  <a:gd name="T2" fmla="*/ 335 w 377"/>
                  <a:gd name="T3" fmla="*/ 146 h 239"/>
                  <a:gd name="T4" fmla="*/ 342 w 377"/>
                  <a:gd name="T5" fmla="*/ 47 h 239"/>
                  <a:gd name="T6" fmla="*/ 0 w 377"/>
                  <a:gd name="T7" fmla="*/ 0 h 23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77"/>
                  <a:gd name="T13" fmla="*/ 0 h 239"/>
                  <a:gd name="T14" fmla="*/ 377 w 377"/>
                  <a:gd name="T15" fmla="*/ 239 h 23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77" h="239">
                    <a:moveTo>
                      <a:pt x="42" y="239"/>
                    </a:moveTo>
                    <a:cubicBezTo>
                      <a:pt x="89" y="224"/>
                      <a:pt x="285" y="178"/>
                      <a:pt x="335" y="146"/>
                    </a:cubicBezTo>
                    <a:cubicBezTo>
                      <a:pt x="372" y="115"/>
                      <a:pt x="377" y="75"/>
                      <a:pt x="342" y="47"/>
                    </a:cubicBezTo>
                    <a:cubicBezTo>
                      <a:pt x="286" y="23"/>
                      <a:pt x="71" y="10"/>
                      <a:pt x="0" y="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57" name="Freeform 890"/>
              <p:cNvSpPr>
                <a:spLocks/>
              </p:cNvSpPr>
              <p:nvPr/>
            </p:nvSpPr>
            <p:spPr bwMode="auto">
              <a:xfrm>
                <a:off x="3646" y="997"/>
                <a:ext cx="660" cy="336"/>
              </a:xfrm>
              <a:custGeom>
                <a:avLst/>
                <a:gdLst>
                  <a:gd name="T0" fmla="*/ 463 w 646"/>
                  <a:gd name="T1" fmla="*/ 1466 h 300"/>
                  <a:gd name="T2" fmla="*/ 659 w 646"/>
                  <a:gd name="T3" fmla="*/ 1238 h 300"/>
                  <a:gd name="T4" fmla="*/ 819 w 646"/>
                  <a:gd name="T5" fmla="*/ 934 h 300"/>
                  <a:gd name="T6" fmla="*/ 846 w 646"/>
                  <a:gd name="T7" fmla="*/ 523 h 300"/>
                  <a:gd name="T8" fmla="*/ 620 w 646"/>
                  <a:gd name="T9" fmla="*/ 293 h 300"/>
                  <a:gd name="T10" fmla="*/ 0 w 646"/>
                  <a:gd name="T11" fmla="*/ 0 h 30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46"/>
                  <a:gd name="T19" fmla="*/ 0 h 300"/>
                  <a:gd name="T20" fmla="*/ 646 w 646"/>
                  <a:gd name="T21" fmla="*/ 300 h 300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46" h="300">
                    <a:moveTo>
                      <a:pt x="343" y="300"/>
                    </a:moveTo>
                    <a:cubicBezTo>
                      <a:pt x="367" y="292"/>
                      <a:pt x="443" y="272"/>
                      <a:pt x="487" y="254"/>
                    </a:cubicBezTo>
                    <a:cubicBezTo>
                      <a:pt x="531" y="236"/>
                      <a:pt x="584" y="216"/>
                      <a:pt x="607" y="191"/>
                    </a:cubicBezTo>
                    <a:cubicBezTo>
                      <a:pt x="628" y="173"/>
                      <a:pt x="646" y="125"/>
                      <a:pt x="627" y="107"/>
                    </a:cubicBezTo>
                    <a:cubicBezTo>
                      <a:pt x="603" y="85"/>
                      <a:pt x="563" y="79"/>
                      <a:pt x="459" y="61"/>
                    </a:cubicBezTo>
                    <a:cubicBezTo>
                      <a:pt x="355" y="43"/>
                      <a:pt x="76" y="10"/>
                      <a:pt x="0" y="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58" name="Freeform 891"/>
              <p:cNvSpPr>
                <a:spLocks/>
              </p:cNvSpPr>
              <p:nvPr/>
            </p:nvSpPr>
            <p:spPr bwMode="auto">
              <a:xfrm>
                <a:off x="4116" y="955"/>
                <a:ext cx="630" cy="397"/>
              </a:xfrm>
              <a:custGeom>
                <a:avLst/>
                <a:gdLst>
                  <a:gd name="T0" fmla="*/ 320 w 630"/>
                  <a:gd name="T1" fmla="*/ 397 h 397"/>
                  <a:gd name="T2" fmla="*/ 468 w 630"/>
                  <a:gd name="T3" fmla="*/ 345 h 397"/>
                  <a:gd name="T4" fmla="*/ 590 w 630"/>
                  <a:gd name="T5" fmla="*/ 275 h 397"/>
                  <a:gd name="T6" fmla="*/ 611 w 630"/>
                  <a:gd name="T7" fmla="*/ 181 h 397"/>
                  <a:gd name="T8" fmla="*/ 439 w 630"/>
                  <a:gd name="T9" fmla="*/ 129 h 397"/>
                  <a:gd name="T10" fmla="*/ 0 w 630"/>
                  <a:gd name="T11" fmla="*/ 0 h 39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30"/>
                  <a:gd name="T19" fmla="*/ 0 h 397"/>
                  <a:gd name="T20" fmla="*/ 630 w 630"/>
                  <a:gd name="T21" fmla="*/ 397 h 39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30" h="397">
                    <a:moveTo>
                      <a:pt x="320" y="397"/>
                    </a:moveTo>
                    <a:cubicBezTo>
                      <a:pt x="345" y="388"/>
                      <a:pt x="423" y="366"/>
                      <a:pt x="468" y="345"/>
                    </a:cubicBezTo>
                    <a:cubicBezTo>
                      <a:pt x="513" y="325"/>
                      <a:pt x="567" y="303"/>
                      <a:pt x="590" y="275"/>
                    </a:cubicBezTo>
                    <a:cubicBezTo>
                      <a:pt x="612" y="255"/>
                      <a:pt x="630" y="201"/>
                      <a:pt x="611" y="181"/>
                    </a:cubicBezTo>
                    <a:cubicBezTo>
                      <a:pt x="586" y="156"/>
                      <a:pt x="541" y="159"/>
                      <a:pt x="439" y="129"/>
                    </a:cubicBezTo>
                    <a:cubicBezTo>
                      <a:pt x="337" y="99"/>
                      <a:pt x="91" y="27"/>
                      <a:pt x="0" y="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37953" name="Line 892"/>
            <p:cNvSpPr>
              <a:spLocks noChangeShapeType="1"/>
            </p:cNvSpPr>
            <p:nvPr/>
          </p:nvSpPr>
          <p:spPr bwMode="auto">
            <a:xfrm>
              <a:off x="5726113" y="3127375"/>
              <a:ext cx="20637" cy="5556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37954" name="Group 893"/>
            <p:cNvGrpSpPr>
              <a:grpSpLocks/>
            </p:cNvGrpSpPr>
            <p:nvPr/>
          </p:nvGrpSpPr>
          <p:grpSpPr bwMode="auto">
            <a:xfrm>
              <a:off x="7007225" y="5005388"/>
              <a:ext cx="519113" cy="128587"/>
              <a:chOff x="2199" y="955"/>
              <a:chExt cx="2547" cy="506"/>
            </a:xfrm>
          </p:grpSpPr>
          <p:sp>
            <p:nvSpPr>
              <p:cNvPr id="38347" name="Freeform 894"/>
              <p:cNvSpPr>
                <a:spLocks/>
              </p:cNvSpPr>
              <p:nvPr/>
            </p:nvSpPr>
            <p:spPr bwMode="auto">
              <a:xfrm>
                <a:off x="2199" y="1166"/>
                <a:ext cx="260" cy="281"/>
              </a:xfrm>
              <a:custGeom>
                <a:avLst/>
                <a:gdLst>
                  <a:gd name="T0" fmla="*/ 260 w 260"/>
                  <a:gd name="T1" fmla="*/ 0 h 281"/>
                  <a:gd name="T2" fmla="*/ 42 w 260"/>
                  <a:gd name="T3" fmla="*/ 112 h 281"/>
                  <a:gd name="T4" fmla="*/ 35 w 260"/>
                  <a:gd name="T5" fmla="*/ 211 h 281"/>
                  <a:gd name="T6" fmla="*/ 253 w 260"/>
                  <a:gd name="T7" fmla="*/ 281 h 28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60"/>
                  <a:gd name="T13" fmla="*/ 0 h 281"/>
                  <a:gd name="T14" fmla="*/ 260 w 260"/>
                  <a:gd name="T15" fmla="*/ 281 h 28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60" h="281">
                    <a:moveTo>
                      <a:pt x="260" y="0"/>
                    </a:moveTo>
                    <a:cubicBezTo>
                      <a:pt x="224" y="19"/>
                      <a:pt x="79" y="77"/>
                      <a:pt x="42" y="112"/>
                    </a:cubicBezTo>
                    <a:cubicBezTo>
                      <a:pt x="5" y="143"/>
                      <a:pt x="0" y="183"/>
                      <a:pt x="35" y="211"/>
                    </a:cubicBezTo>
                    <a:cubicBezTo>
                      <a:pt x="70" y="239"/>
                      <a:pt x="208" y="266"/>
                      <a:pt x="253" y="281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48" name="Freeform 895"/>
              <p:cNvSpPr>
                <a:spLocks/>
              </p:cNvSpPr>
              <p:nvPr/>
            </p:nvSpPr>
            <p:spPr bwMode="auto">
              <a:xfrm>
                <a:off x="2482" y="1040"/>
                <a:ext cx="900" cy="421"/>
              </a:xfrm>
              <a:custGeom>
                <a:avLst/>
                <a:gdLst>
                  <a:gd name="T0" fmla="*/ 531 w 900"/>
                  <a:gd name="T1" fmla="*/ 0 h 421"/>
                  <a:gd name="T2" fmla="*/ 279 w 900"/>
                  <a:gd name="T3" fmla="*/ 77 h 421"/>
                  <a:gd name="T4" fmla="*/ 68 w 900"/>
                  <a:gd name="T5" fmla="*/ 182 h 421"/>
                  <a:gd name="T6" fmla="*/ 33 w 900"/>
                  <a:gd name="T7" fmla="*/ 323 h 421"/>
                  <a:gd name="T8" fmla="*/ 328 w 900"/>
                  <a:gd name="T9" fmla="*/ 400 h 421"/>
                  <a:gd name="T10" fmla="*/ 812 w 900"/>
                  <a:gd name="T11" fmla="*/ 421 h 421"/>
                  <a:gd name="T12" fmla="*/ 855 w 900"/>
                  <a:gd name="T13" fmla="*/ 400 h 4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00"/>
                  <a:gd name="T22" fmla="*/ 0 h 421"/>
                  <a:gd name="T23" fmla="*/ 900 w 900"/>
                  <a:gd name="T24" fmla="*/ 421 h 4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00" h="421">
                    <a:moveTo>
                      <a:pt x="531" y="0"/>
                    </a:moveTo>
                    <a:cubicBezTo>
                      <a:pt x="489" y="13"/>
                      <a:pt x="356" y="47"/>
                      <a:pt x="279" y="77"/>
                    </a:cubicBezTo>
                    <a:cubicBezTo>
                      <a:pt x="202" y="107"/>
                      <a:pt x="109" y="141"/>
                      <a:pt x="68" y="182"/>
                    </a:cubicBezTo>
                    <a:cubicBezTo>
                      <a:pt x="31" y="213"/>
                      <a:pt x="0" y="292"/>
                      <a:pt x="33" y="323"/>
                    </a:cubicBezTo>
                    <a:cubicBezTo>
                      <a:pt x="76" y="359"/>
                      <a:pt x="198" y="384"/>
                      <a:pt x="328" y="400"/>
                    </a:cubicBezTo>
                    <a:cubicBezTo>
                      <a:pt x="458" y="416"/>
                      <a:pt x="724" y="421"/>
                      <a:pt x="812" y="421"/>
                    </a:cubicBezTo>
                    <a:cubicBezTo>
                      <a:pt x="900" y="421"/>
                      <a:pt x="846" y="404"/>
                      <a:pt x="855" y="40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49" name="Freeform 896"/>
              <p:cNvSpPr>
                <a:spLocks/>
              </p:cNvSpPr>
              <p:nvPr/>
            </p:nvSpPr>
            <p:spPr bwMode="auto">
              <a:xfrm>
                <a:off x="2782" y="1068"/>
                <a:ext cx="428" cy="269"/>
              </a:xfrm>
              <a:custGeom>
                <a:avLst/>
                <a:gdLst>
                  <a:gd name="T0" fmla="*/ 428 w 428"/>
                  <a:gd name="T1" fmla="*/ 0 h 269"/>
                  <a:gd name="T2" fmla="*/ 217 w 428"/>
                  <a:gd name="T3" fmla="*/ 35 h 269"/>
                  <a:gd name="T4" fmla="*/ 21 w 428"/>
                  <a:gd name="T5" fmla="*/ 140 h 269"/>
                  <a:gd name="T6" fmla="*/ 91 w 428"/>
                  <a:gd name="T7" fmla="*/ 246 h 269"/>
                  <a:gd name="T8" fmla="*/ 231 w 428"/>
                  <a:gd name="T9" fmla="*/ 267 h 269"/>
                  <a:gd name="T10" fmla="*/ 414 w 428"/>
                  <a:gd name="T11" fmla="*/ 260 h 26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28"/>
                  <a:gd name="T19" fmla="*/ 0 h 269"/>
                  <a:gd name="T20" fmla="*/ 428 w 428"/>
                  <a:gd name="T21" fmla="*/ 269 h 26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28" h="269">
                    <a:moveTo>
                      <a:pt x="428" y="0"/>
                    </a:moveTo>
                    <a:cubicBezTo>
                      <a:pt x="428" y="0"/>
                      <a:pt x="217" y="35"/>
                      <a:pt x="217" y="35"/>
                    </a:cubicBezTo>
                    <a:cubicBezTo>
                      <a:pt x="217" y="35"/>
                      <a:pt x="42" y="105"/>
                      <a:pt x="21" y="140"/>
                    </a:cubicBezTo>
                    <a:cubicBezTo>
                      <a:pt x="0" y="175"/>
                      <a:pt x="14" y="217"/>
                      <a:pt x="91" y="246"/>
                    </a:cubicBezTo>
                    <a:cubicBezTo>
                      <a:pt x="126" y="267"/>
                      <a:pt x="177" y="265"/>
                      <a:pt x="231" y="267"/>
                    </a:cubicBezTo>
                    <a:cubicBezTo>
                      <a:pt x="285" y="269"/>
                      <a:pt x="376" y="262"/>
                      <a:pt x="414" y="26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50" name="Freeform 897"/>
              <p:cNvSpPr>
                <a:spLocks/>
              </p:cNvSpPr>
              <p:nvPr/>
            </p:nvSpPr>
            <p:spPr bwMode="auto">
              <a:xfrm>
                <a:off x="3554" y="1075"/>
                <a:ext cx="377" cy="239"/>
              </a:xfrm>
              <a:custGeom>
                <a:avLst/>
                <a:gdLst>
                  <a:gd name="T0" fmla="*/ 42 w 377"/>
                  <a:gd name="T1" fmla="*/ 239 h 239"/>
                  <a:gd name="T2" fmla="*/ 335 w 377"/>
                  <a:gd name="T3" fmla="*/ 146 h 239"/>
                  <a:gd name="T4" fmla="*/ 342 w 377"/>
                  <a:gd name="T5" fmla="*/ 47 h 239"/>
                  <a:gd name="T6" fmla="*/ 0 w 377"/>
                  <a:gd name="T7" fmla="*/ 0 h 23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77"/>
                  <a:gd name="T13" fmla="*/ 0 h 239"/>
                  <a:gd name="T14" fmla="*/ 377 w 377"/>
                  <a:gd name="T15" fmla="*/ 239 h 23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77" h="239">
                    <a:moveTo>
                      <a:pt x="42" y="239"/>
                    </a:moveTo>
                    <a:cubicBezTo>
                      <a:pt x="89" y="224"/>
                      <a:pt x="285" y="178"/>
                      <a:pt x="335" y="146"/>
                    </a:cubicBezTo>
                    <a:cubicBezTo>
                      <a:pt x="372" y="115"/>
                      <a:pt x="377" y="75"/>
                      <a:pt x="342" y="47"/>
                    </a:cubicBezTo>
                    <a:cubicBezTo>
                      <a:pt x="286" y="23"/>
                      <a:pt x="71" y="10"/>
                      <a:pt x="0" y="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51" name="Freeform 898"/>
              <p:cNvSpPr>
                <a:spLocks/>
              </p:cNvSpPr>
              <p:nvPr/>
            </p:nvSpPr>
            <p:spPr bwMode="auto">
              <a:xfrm>
                <a:off x="3646" y="997"/>
                <a:ext cx="660" cy="336"/>
              </a:xfrm>
              <a:custGeom>
                <a:avLst/>
                <a:gdLst>
                  <a:gd name="T0" fmla="*/ 463 w 646"/>
                  <a:gd name="T1" fmla="*/ 1466 h 300"/>
                  <a:gd name="T2" fmla="*/ 659 w 646"/>
                  <a:gd name="T3" fmla="*/ 1238 h 300"/>
                  <a:gd name="T4" fmla="*/ 819 w 646"/>
                  <a:gd name="T5" fmla="*/ 934 h 300"/>
                  <a:gd name="T6" fmla="*/ 846 w 646"/>
                  <a:gd name="T7" fmla="*/ 523 h 300"/>
                  <a:gd name="T8" fmla="*/ 620 w 646"/>
                  <a:gd name="T9" fmla="*/ 293 h 300"/>
                  <a:gd name="T10" fmla="*/ 0 w 646"/>
                  <a:gd name="T11" fmla="*/ 0 h 30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46"/>
                  <a:gd name="T19" fmla="*/ 0 h 300"/>
                  <a:gd name="T20" fmla="*/ 646 w 646"/>
                  <a:gd name="T21" fmla="*/ 300 h 300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46" h="300">
                    <a:moveTo>
                      <a:pt x="343" y="300"/>
                    </a:moveTo>
                    <a:cubicBezTo>
                      <a:pt x="367" y="292"/>
                      <a:pt x="443" y="272"/>
                      <a:pt x="487" y="254"/>
                    </a:cubicBezTo>
                    <a:cubicBezTo>
                      <a:pt x="531" y="236"/>
                      <a:pt x="584" y="216"/>
                      <a:pt x="607" y="191"/>
                    </a:cubicBezTo>
                    <a:cubicBezTo>
                      <a:pt x="628" y="173"/>
                      <a:pt x="646" y="125"/>
                      <a:pt x="627" y="107"/>
                    </a:cubicBezTo>
                    <a:cubicBezTo>
                      <a:pt x="603" y="85"/>
                      <a:pt x="563" y="79"/>
                      <a:pt x="459" y="61"/>
                    </a:cubicBezTo>
                    <a:cubicBezTo>
                      <a:pt x="355" y="43"/>
                      <a:pt x="76" y="10"/>
                      <a:pt x="0" y="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52" name="Freeform 899"/>
              <p:cNvSpPr>
                <a:spLocks/>
              </p:cNvSpPr>
              <p:nvPr/>
            </p:nvSpPr>
            <p:spPr bwMode="auto">
              <a:xfrm>
                <a:off x="4116" y="955"/>
                <a:ext cx="630" cy="397"/>
              </a:xfrm>
              <a:custGeom>
                <a:avLst/>
                <a:gdLst>
                  <a:gd name="T0" fmla="*/ 320 w 630"/>
                  <a:gd name="T1" fmla="*/ 397 h 397"/>
                  <a:gd name="T2" fmla="*/ 468 w 630"/>
                  <a:gd name="T3" fmla="*/ 345 h 397"/>
                  <a:gd name="T4" fmla="*/ 590 w 630"/>
                  <a:gd name="T5" fmla="*/ 275 h 397"/>
                  <a:gd name="T6" fmla="*/ 611 w 630"/>
                  <a:gd name="T7" fmla="*/ 181 h 397"/>
                  <a:gd name="T8" fmla="*/ 439 w 630"/>
                  <a:gd name="T9" fmla="*/ 129 h 397"/>
                  <a:gd name="T10" fmla="*/ 0 w 630"/>
                  <a:gd name="T11" fmla="*/ 0 h 39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30"/>
                  <a:gd name="T19" fmla="*/ 0 h 397"/>
                  <a:gd name="T20" fmla="*/ 630 w 630"/>
                  <a:gd name="T21" fmla="*/ 397 h 39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30" h="397">
                    <a:moveTo>
                      <a:pt x="320" y="397"/>
                    </a:moveTo>
                    <a:cubicBezTo>
                      <a:pt x="345" y="388"/>
                      <a:pt x="423" y="366"/>
                      <a:pt x="468" y="345"/>
                    </a:cubicBezTo>
                    <a:cubicBezTo>
                      <a:pt x="513" y="325"/>
                      <a:pt x="567" y="303"/>
                      <a:pt x="590" y="275"/>
                    </a:cubicBezTo>
                    <a:cubicBezTo>
                      <a:pt x="612" y="255"/>
                      <a:pt x="630" y="201"/>
                      <a:pt x="611" y="181"/>
                    </a:cubicBezTo>
                    <a:cubicBezTo>
                      <a:pt x="586" y="156"/>
                      <a:pt x="541" y="159"/>
                      <a:pt x="439" y="129"/>
                    </a:cubicBezTo>
                    <a:cubicBezTo>
                      <a:pt x="337" y="99"/>
                      <a:pt x="91" y="27"/>
                      <a:pt x="0" y="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7955" name="Group 900"/>
            <p:cNvGrpSpPr>
              <a:grpSpLocks/>
            </p:cNvGrpSpPr>
            <p:nvPr/>
          </p:nvGrpSpPr>
          <p:grpSpPr bwMode="auto">
            <a:xfrm>
              <a:off x="7245350" y="5429250"/>
              <a:ext cx="519113" cy="128588"/>
              <a:chOff x="2199" y="955"/>
              <a:chExt cx="2547" cy="506"/>
            </a:xfrm>
          </p:grpSpPr>
          <p:sp>
            <p:nvSpPr>
              <p:cNvPr id="38341" name="Freeform 901"/>
              <p:cNvSpPr>
                <a:spLocks/>
              </p:cNvSpPr>
              <p:nvPr/>
            </p:nvSpPr>
            <p:spPr bwMode="auto">
              <a:xfrm>
                <a:off x="2199" y="1166"/>
                <a:ext cx="260" cy="281"/>
              </a:xfrm>
              <a:custGeom>
                <a:avLst/>
                <a:gdLst>
                  <a:gd name="T0" fmla="*/ 260 w 260"/>
                  <a:gd name="T1" fmla="*/ 0 h 281"/>
                  <a:gd name="T2" fmla="*/ 42 w 260"/>
                  <a:gd name="T3" fmla="*/ 112 h 281"/>
                  <a:gd name="T4" fmla="*/ 35 w 260"/>
                  <a:gd name="T5" fmla="*/ 211 h 281"/>
                  <a:gd name="T6" fmla="*/ 253 w 260"/>
                  <a:gd name="T7" fmla="*/ 281 h 28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60"/>
                  <a:gd name="T13" fmla="*/ 0 h 281"/>
                  <a:gd name="T14" fmla="*/ 260 w 260"/>
                  <a:gd name="T15" fmla="*/ 281 h 28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60" h="281">
                    <a:moveTo>
                      <a:pt x="260" y="0"/>
                    </a:moveTo>
                    <a:cubicBezTo>
                      <a:pt x="224" y="19"/>
                      <a:pt x="79" y="77"/>
                      <a:pt x="42" y="112"/>
                    </a:cubicBezTo>
                    <a:cubicBezTo>
                      <a:pt x="5" y="143"/>
                      <a:pt x="0" y="183"/>
                      <a:pt x="35" y="211"/>
                    </a:cubicBezTo>
                    <a:cubicBezTo>
                      <a:pt x="70" y="239"/>
                      <a:pt x="208" y="266"/>
                      <a:pt x="253" y="281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42" name="Freeform 902"/>
              <p:cNvSpPr>
                <a:spLocks/>
              </p:cNvSpPr>
              <p:nvPr/>
            </p:nvSpPr>
            <p:spPr bwMode="auto">
              <a:xfrm>
                <a:off x="2482" y="1040"/>
                <a:ext cx="900" cy="421"/>
              </a:xfrm>
              <a:custGeom>
                <a:avLst/>
                <a:gdLst>
                  <a:gd name="T0" fmla="*/ 531 w 900"/>
                  <a:gd name="T1" fmla="*/ 0 h 421"/>
                  <a:gd name="T2" fmla="*/ 279 w 900"/>
                  <a:gd name="T3" fmla="*/ 77 h 421"/>
                  <a:gd name="T4" fmla="*/ 68 w 900"/>
                  <a:gd name="T5" fmla="*/ 182 h 421"/>
                  <a:gd name="T6" fmla="*/ 33 w 900"/>
                  <a:gd name="T7" fmla="*/ 323 h 421"/>
                  <a:gd name="T8" fmla="*/ 328 w 900"/>
                  <a:gd name="T9" fmla="*/ 400 h 421"/>
                  <a:gd name="T10" fmla="*/ 812 w 900"/>
                  <a:gd name="T11" fmla="*/ 421 h 421"/>
                  <a:gd name="T12" fmla="*/ 855 w 900"/>
                  <a:gd name="T13" fmla="*/ 400 h 4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00"/>
                  <a:gd name="T22" fmla="*/ 0 h 421"/>
                  <a:gd name="T23" fmla="*/ 900 w 900"/>
                  <a:gd name="T24" fmla="*/ 421 h 4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00" h="421">
                    <a:moveTo>
                      <a:pt x="531" y="0"/>
                    </a:moveTo>
                    <a:cubicBezTo>
                      <a:pt x="489" y="13"/>
                      <a:pt x="356" y="47"/>
                      <a:pt x="279" y="77"/>
                    </a:cubicBezTo>
                    <a:cubicBezTo>
                      <a:pt x="202" y="107"/>
                      <a:pt x="109" y="141"/>
                      <a:pt x="68" y="182"/>
                    </a:cubicBezTo>
                    <a:cubicBezTo>
                      <a:pt x="31" y="213"/>
                      <a:pt x="0" y="292"/>
                      <a:pt x="33" y="323"/>
                    </a:cubicBezTo>
                    <a:cubicBezTo>
                      <a:pt x="76" y="359"/>
                      <a:pt x="198" y="384"/>
                      <a:pt x="328" y="400"/>
                    </a:cubicBezTo>
                    <a:cubicBezTo>
                      <a:pt x="458" y="416"/>
                      <a:pt x="724" y="421"/>
                      <a:pt x="812" y="421"/>
                    </a:cubicBezTo>
                    <a:cubicBezTo>
                      <a:pt x="900" y="421"/>
                      <a:pt x="846" y="404"/>
                      <a:pt x="855" y="40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43" name="Freeform 903"/>
              <p:cNvSpPr>
                <a:spLocks/>
              </p:cNvSpPr>
              <p:nvPr/>
            </p:nvSpPr>
            <p:spPr bwMode="auto">
              <a:xfrm>
                <a:off x="2782" y="1068"/>
                <a:ext cx="428" cy="269"/>
              </a:xfrm>
              <a:custGeom>
                <a:avLst/>
                <a:gdLst>
                  <a:gd name="T0" fmla="*/ 428 w 428"/>
                  <a:gd name="T1" fmla="*/ 0 h 269"/>
                  <a:gd name="T2" fmla="*/ 217 w 428"/>
                  <a:gd name="T3" fmla="*/ 35 h 269"/>
                  <a:gd name="T4" fmla="*/ 21 w 428"/>
                  <a:gd name="T5" fmla="*/ 140 h 269"/>
                  <a:gd name="T6" fmla="*/ 91 w 428"/>
                  <a:gd name="T7" fmla="*/ 246 h 269"/>
                  <a:gd name="T8" fmla="*/ 231 w 428"/>
                  <a:gd name="T9" fmla="*/ 267 h 269"/>
                  <a:gd name="T10" fmla="*/ 414 w 428"/>
                  <a:gd name="T11" fmla="*/ 260 h 26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28"/>
                  <a:gd name="T19" fmla="*/ 0 h 269"/>
                  <a:gd name="T20" fmla="*/ 428 w 428"/>
                  <a:gd name="T21" fmla="*/ 269 h 26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28" h="269">
                    <a:moveTo>
                      <a:pt x="428" y="0"/>
                    </a:moveTo>
                    <a:cubicBezTo>
                      <a:pt x="428" y="0"/>
                      <a:pt x="217" y="35"/>
                      <a:pt x="217" y="35"/>
                    </a:cubicBezTo>
                    <a:cubicBezTo>
                      <a:pt x="217" y="35"/>
                      <a:pt x="42" y="105"/>
                      <a:pt x="21" y="140"/>
                    </a:cubicBezTo>
                    <a:cubicBezTo>
                      <a:pt x="0" y="175"/>
                      <a:pt x="14" y="217"/>
                      <a:pt x="91" y="246"/>
                    </a:cubicBezTo>
                    <a:cubicBezTo>
                      <a:pt x="126" y="267"/>
                      <a:pt x="177" y="265"/>
                      <a:pt x="231" y="267"/>
                    </a:cubicBezTo>
                    <a:cubicBezTo>
                      <a:pt x="285" y="269"/>
                      <a:pt x="376" y="262"/>
                      <a:pt x="414" y="26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44" name="Freeform 904"/>
              <p:cNvSpPr>
                <a:spLocks/>
              </p:cNvSpPr>
              <p:nvPr/>
            </p:nvSpPr>
            <p:spPr bwMode="auto">
              <a:xfrm>
                <a:off x="3554" y="1075"/>
                <a:ext cx="377" cy="239"/>
              </a:xfrm>
              <a:custGeom>
                <a:avLst/>
                <a:gdLst>
                  <a:gd name="T0" fmla="*/ 42 w 377"/>
                  <a:gd name="T1" fmla="*/ 239 h 239"/>
                  <a:gd name="T2" fmla="*/ 335 w 377"/>
                  <a:gd name="T3" fmla="*/ 146 h 239"/>
                  <a:gd name="T4" fmla="*/ 342 w 377"/>
                  <a:gd name="T5" fmla="*/ 47 h 239"/>
                  <a:gd name="T6" fmla="*/ 0 w 377"/>
                  <a:gd name="T7" fmla="*/ 0 h 23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77"/>
                  <a:gd name="T13" fmla="*/ 0 h 239"/>
                  <a:gd name="T14" fmla="*/ 377 w 377"/>
                  <a:gd name="T15" fmla="*/ 239 h 23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77" h="239">
                    <a:moveTo>
                      <a:pt x="42" y="239"/>
                    </a:moveTo>
                    <a:cubicBezTo>
                      <a:pt x="89" y="224"/>
                      <a:pt x="285" y="178"/>
                      <a:pt x="335" y="146"/>
                    </a:cubicBezTo>
                    <a:cubicBezTo>
                      <a:pt x="372" y="115"/>
                      <a:pt x="377" y="75"/>
                      <a:pt x="342" y="47"/>
                    </a:cubicBezTo>
                    <a:cubicBezTo>
                      <a:pt x="286" y="23"/>
                      <a:pt x="71" y="10"/>
                      <a:pt x="0" y="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45" name="Freeform 905"/>
              <p:cNvSpPr>
                <a:spLocks/>
              </p:cNvSpPr>
              <p:nvPr/>
            </p:nvSpPr>
            <p:spPr bwMode="auto">
              <a:xfrm>
                <a:off x="3646" y="997"/>
                <a:ext cx="660" cy="336"/>
              </a:xfrm>
              <a:custGeom>
                <a:avLst/>
                <a:gdLst>
                  <a:gd name="T0" fmla="*/ 463 w 646"/>
                  <a:gd name="T1" fmla="*/ 1466 h 300"/>
                  <a:gd name="T2" fmla="*/ 659 w 646"/>
                  <a:gd name="T3" fmla="*/ 1238 h 300"/>
                  <a:gd name="T4" fmla="*/ 819 w 646"/>
                  <a:gd name="T5" fmla="*/ 934 h 300"/>
                  <a:gd name="T6" fmla="*/ 846 w 646"/>
                  <a:gd name="T7" fmla="*/ 523 h 300"/>
                  <a:gd name="T8" fmla="*/ 620 w 646"/>
                  <a:gd name="T9" fmla="*/ 293 h 300"/>
                  <a:gd name="T10" fmla="*/ 0 w 646"/>
                  <a:gd name="T11" fmla="*/ 0 h 30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46"/>
                  <a:gd name="T19" fmla="*/ 0 h 300"/>
                  <a:gd name="T20" fmla="*/ 646 w 646"/>
                  <a:gd name="T21" fmla="*/ 300 h 300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46" h="300">
                    <a:moveTo>
                      <a:pt x="343" y="300"/>
                    </a:moveTo>
                    <a:cubicBezTo>
                      <a:pt x="367" y="292"/>
                      <a:pt x="443" y="272"/>
                      <a:pt x="487" y="254"/>
                    </a:cubicBezTo>
                    <a:cubicBezTo>
                      <a:pt x="531" y="236"/>
                      <a:pt x="584" y="216"/>
                      <a:pt x="607" y="191"/>
                    </a:cubicBezTo>
                    <a:cubicBezTo>
                      <a:pt x="628" y="173"/>
                      <a:pt x="646" y="125"/>
                      <a:pt x="627" y="107"/>
                    </a:cubicBezTo>
                    <a:cubicBezTo>
                      <a:pt x="603" y="85"/>
                      <a:pt x="563" y="79"/>
                      <a:pt x="459" y="61"/>
                    </a:cubicBezTo>
                    <a:cubicBezTo>
                      <a:pt x="355" y="43"/>
                      <a:pt x="76" y="10"/>
                      <a:pt x="0" y="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46" name="Freeform 906"/>
              <p:cNvSpPr>
                <a:spLocks/>
              </p:cNvSpPr>
              <p:nvPr/>
            </p:nvSpPr>
            <p:spPr bwMode="auto">
              <a:xfrm>
                <a:off x="4116" y="955"/>
                <a:ext cx="630" cy="397"/>
              </a:xfrm>
              <a:custGeom>
                <a:avLst/>
                <a:gdLst>
                  <a:gd name="T0" fmla="*/ 320 w 630"/>
                  <a:gd name="T1" fmla="*/ 397 h 397"/>
                  <a:gd name="T2" fmla="*/ 468 w 630"/>
                  <a:gd name="T3" fmla="*/ 345 h 397"/>
                  <a:gd name="T4" fmla="*/ 590 w 630"/>
                  <a:gd name="T5" fmla="*/ 275 h 397"/>
                  <a:gd name="T6" fmla="*/ 611 w 630"/>
                  <a:gd name="T7" fmla="*/ 181 h 397"/>
                  <a:gd name="T8" fmla="*/ 439 w 630"/>
                  <a:gd name="T9" fmla="*/ 129 h 397"/>
                  <a:gd name="T10" fmla="*/ 0 w 630"/>
                  <a:gd name="T11" fmla="*/ 0 h 39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30"/>
                  <a:gd name="T19" fmla="*/ 0 h 397"/>
                  <a:gd name="T20" fmla="*/ 630 w 630"/>
                  <a:gd name="T21" fmla="*/ 397 h 39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30" h="397">
                    <a:moveTo>
                      <a:pt x="320" y="397"/>
                    </a:moveTo>
                    <a:cubicBezTo>
                      <a:pt x="345" y="388"/>
                      <a:pt x="423" y="366"/>
                      <a:pt x="468" y="345"/>
                    </a:cubicBezTo>
                    <a:cubicBezTo>
                      <a:pt x="513" y="325"/>
                      <a:pt x="567" y="303"/>
                      <a:pt x="590" y="275"/>
                    </a:cubicBezTo>
                    <a:cubicBezTo>
                      <a:pt x="612" y="255"/>
                      <a:pt x="630" y="201"/>
                      <a:pt x="611" y="181"/>
                    </a:cubicBezTo>
                    <a:cubicBezTo>
                      <a:pt x="586" y="156"/>
                      <a:pt x="541" y="159"/>
                      <a:pt x="439" y="129"/>
                    </a:cubicBezTo>
                    <a:cubicBezTo>
                      <a:pt x="337" y="99"/>
                      <a:pt x="91" y="27"/>
                      <a:pt x="0" y="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7956" name="Group 907"/>
            <p:cNvGrpSpPr>
              <a:grpSpLocks/>
            </p:cNvGrpSpPr>
            <p:nvPr/>
          </p:nvGrpSpPr>
          <p:grpSpPr bwMode="auto">
            <a:xfrm>
              <a:off x="6821488" y="5408613"/>
              <a:ext cx="519112" cy="128587"/>
              <a:chOff x="2199" y="955"/>
              <a:chExt cx="2547" cy="506"/>
            </a:xfrm>
          </p:grpSpPr>
          <p:sp>
            <p:nvSpPr>
              <p:cNvPr id="38335" name="Freeform 908"/>
              <p:cNvSpPr>
                <a:spLocks/>
              </p:cNvSpPr>
              <p:nvPr/>
            </p:nvSpPr>
            <p:spPr bwMode="auto">
              <a:xfrm>
                <a:off x="2199" y="1166"/>
                <a:ext cx="260" cy="281"/>
              </a:xfrm>
              <a:custGeom>
                <a:avLst/>
                <a:gdLst>
                  <a:gd name="T0" fmla="*/ 260 w 260"/>
                  <a:gd name="T1" fmla="*/ 0 h 281"/>
                  <a:gd name="T2" fmla="*/ 42 w 260"/>
                  <a:gd name="T3" fmla="*/ 112 h 281"/>
                  <a:gd name="T4" fmla="*/ 35 w 260"/>
                  <a:gd name="T5" fmla="*/ 211 h 281"/>
                  <a:gd name="T6" fmla="*/ 253 w 260"/>
                  <a:gd name="T7" fmla="*/ 281 h 28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60"/>
                  <a:gd name="T13" fmla="*/ 0 h 281"/>
                  <a:gd name="T14" fmla="*/ 260 w 260"/>
                  <a:gd name="T15" fmla="*/ 281 h 28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60" h="281">
                    <a:moveTo>
                      <a:pt x="260" y="0"/>
                    </a:moveTo>
                    <a:cubicBezTo>
                      <a:pt x="224" y="19"/>
                      <a:pt x="79" y="77"/>
                      <a:pt x="42" y="112"/>
                    </a:cubicBezTo>
                    <a:cubicBezTo>
                      <a:pt x="5" y="143"/>
                      <a:pt x="0" y="183"/>
                      <a:pt x="35" y="211"/>
                    </a:cubicBezTo>
                    <a:cubicBezTo>
                      <a:pt x="70" y="239"/>
                      <a:pt x="208" y="266"/>
                      <a:pt x="253" y="281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36" name="Freeform 909"/>
              <p:cNvSpPr>
                <a:spLocks/>
              </p:cNvSpPr>
              <p:nvPr/>
            </p:nvSpPr>
            <p:spPr bwMode="auto">
              <a:xfrm>
                <a:off x="2482" y="1040"/>
                <a:ext cx="900" cy="421"/>
              </a:xfrm>
              <a:custGeom>
                <a:avLst/>
                <a:gdLst>
                  <a:gd name="T0" fmla="*/ 531 w 900"/>
                  <a:gd name="T1" fmla="*/ 0 h 421"/>
                  <a:gd name="T2" fmla="*/ 279 w 900"/>
                  <a:gd name="T3" fmla="*/ 77 h 421"/>
                  <a:gd name="T4" fmla="*/ 68 w 900"/>
                  <a:gd name="T5" fmla="*/ 182 h 421"/>
                  <a:gd name="T6" fmla="*/ 33 w 900"/>
                  <a:gd name="T7" fmla="*/ 323 h 421"/>
                  <a:gd name="T8" fmla="*/ 328 w 900"/>
                  <a:gd name="T9" fmla="*/ 400 h 421"/>
                  <a:gd name="T10" fmla="*/ 812 w 900"/>
                  <a:gd name="T11" fmla="*/ 421 h 421"/>
                  <a:gd name="T12" fmla="*/ 855 w 900"/>
                  <a:gd name="T13" fmla="*/ 400 h 4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00"/>
                  <a:gd name="T22" fmla="*/ 0 h 421"/>
                  <a:gd name="T23" fmla="*/ 900 w 900"/>
                  <a:gd name="T24" fmla="*/ 421 h 4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00" h="421">
                    <a:moveTo>
                      <a:pt x="531" y="0"/>
                    </a:moveTo>
                    <a:cubicBezTo>
                      <a:pt x="489" y="13"/>
                      <a:pt x="356" y="47"/>
                      <a:pt x="279" y="77"/>
                    </a:cubicBezTo>
                    <a:cubicBezTo>
                      <a:pt x="202" y="107"/>
                      <a:pt x="109" y="141"/>
                      <a:pt x="68" y="182"/>
                    </a:cubicBezTo>
                    <a:cubicBezTo>
                      <a:pt x="31" y="213"/>
                      <a:pt x="0" y="292"/>
                      <a:pt x="33" y="323"/>
                    </a:cubicBezTo>
                    <a:cubicBezTo>
                      <a:pt x="76" y="359"/>
                      <a:pt x="198" y="384"/>
                      <a:pt x="328" y="400"/>
                    </a:cubicBezTo>
                    <a:cubicBezTo>
                      <a:pt x="458" y="416"/>
                      <a:pt x="724" y="421"/>
                      <a:pt x="812" y="421"/>
                    </a:cubicBezTo>
                    <a:cubicBezTo>
                      <a:pt x="900" y="421"/>
                      <a:pt x="846" y="404"/>
                      <a:pt x="855" y="40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37" name="Freeform 910"/>
              <p:cNvSpPr>
                <a:spLocks/>
              </p:cNvSpPr>
              <p:nvPr/>
            </p:nvSpPr>
            <p:spPr bwMode="auto">
              <a:xfrm>
                <a:off x="2782" y="1068"/>
                <a:ext cx="428" cy="269"/>
              </a:xfrm>
              <a:custGeom>
                <a:avLst/>
                <a:gdLst>
                  <a:gd name="T0" fmla="*/ 428 w 428"/>
                  <a:gd name="T1" fmla="*/ 0 h 269"/>
                  <a:gd name="T2" fmla="*/ 217 w 428"/>
                  <a:gd name="T3" fmla="*/ 35 h 269"/>
                  <a:gd name="T4" fmla="*/ 21 w 428"/>
                  <a:gd name="T5" fmla="*/ 140 h 269"/>
                  <a:gd name="T6" fmla="*/ 91 w 428"/>
                  <a:gd name="T7" fmla="*/ 246 h 269"/>
                  <a:gd name="T8" fmla="*/ 231 w 428"/>
                  <a:gd name="T9" fmla="*/ 267 h 269"/>
                  <a:gd name="T10" fmla="*/ 414 w 428"/>
                  <a:gd name="T11" fmla="*/ 260 h 26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28"/>
                  <a:gd name="T19" fmla="*/ 0 h 269"/>
                  <a:gd name="T20" fmla="*/ 428 w 428"/>
                  <a:gd name="T21" fmla="*/ 269 h 26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28" h="269">
                    <a:moveTo>
                      <a:pt x="428" y="0"/>
                    </a:moveTo>
                    <a:cubicBezTo>
                      <a:pt x="428" y="0"/>
                      <a:pt x="217" y="35"/>
                      <a:pt x="217" y="35"/>
                    </a:cubicBezTo>
                    <a:cubicBezTo>
                      <a:pt x="217" y="35"/>
                      <a:pt x="42" y="105"/>
                      <a:pt x="21" y="140"/>
                    </a:cubicBezTo>
                    <a:cubicBezTo>
                      <a:pt x="0" y="175"/>
                      <a:pt x="14" y="217"/>
                      <a:pt x="91" y="246"/>
                    </a:cubicBezTo>
                    <a:cubicBezTo>
                      <a:pt x="126" y="267"/>
                      <a:pt x="177" y="265"/>
                      <a:pt x="231" y="267"/>
                    </a:cubicBezTo>
                    <a:cubicBezTo>
                      <a:pt x="285" y="269"/>
                      <a:pt x="376" y="262"/>
                      <a:pt x="414" y="26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38" name="Freeform 911"/>
              <p:cNvSpPr>
                <a:spLocks/>
              </p:cNvSpPr>
              <p:nvPr/>
            </p:nvSpPr>
            <p:spPr bwMode="auto">
              <a:xfrm>
                <a:off x="3554" y="1075"/>
                <a:ext cx="377" cy="239"/>
              </a:xfrm>
              <a:custGeom>
                <a:avLst/>
                <a:gdLst>
                  <a:gd name="T0" fmla="*/ 42 w 377"/>
                  <a:gd name="T1" fmla="*/ 239 h 239"/>
                  <a:gd name="T2" fmla="*/ 335 w 377"/>
                  <a:gd name="T3" fmla="*/ 146 h 239"/>
                  <a:gd name="T4" fmla="*/ 342 w 377"/>
                  <a:gd name="T5" fmla="*/ 47 h 239"/>
                  <a:gd name="T6" fmla="*/ 0 w 377"/>
                  <a:gd name="T7" fmla="*/ 0 h 23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77"/>
                  <a:gd name="T13" fmla="*/ 0 h 239"/>
                  <a:gd name="T14" fmla="*/ 377 w 377"/>
                  <a:gd name="T15" fmla="*/ 239 h 23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77" h="239">
                    <a:moveTo>
                      <a:pt x="42" y="239"/>
                    </a:moveTo>
                    <a:cubicBezTo>
                      <a:pt x="89" y="224"/>
                      <a:pt x="285" y="178"/>
                      <a:pt x="335" y="146"/>
                    </a:cubicBezTo>
                    <a:cubicBezTo>
                      <a:pt x="372" y="115"/>
                      <a:pt x="377" y="75"/>
                      <a:pt x="342" y="47"/>
                    </a:cubicBezTo>
                    <a:cubicBezTo>
                      <a:pt x="286" y="23"/>
                      <a:pt x="71" y="10"/>
                      <a:pt x="0" y="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39" name="Freeform 912"/>
              <p:cNvSpPr>
                <a:spLocks/>
              </p:cNvSpPr>
              <p:nvPr/>
            </p:nvSpPr>
            <p:spPr bwMode="auto">
              <a:xfrm>
                <a:off x="3646" y="997"/>
                <a:ext cx="660" cy="336"/>
              </a:xfrm>
              <a:custGeom>
                <a:avLst/>
                <a:gdLst>
                  <a:gd name="T0" fmla="*/ 463 w 646"/>
                  <a:gd name="T1" fmla="*/ 1466 h 300"/>
                  <a:gd name="T2" fmla="*/ 659 w 646"/>
                  <a:gd name="T3" fmla="*/ 1238 h 300"/>
                  <a:gd name="T4" fmla="*/ 819 w 646"/>
                  <a:gd name="T5" fmla="*/ 934 h 300"/>
                  <a:gd name="T6" fmla="*/ 846 w 646"/>
                  <a:gd name="T7" fmla="*/ 523 h 300"/>
                  <a:gd name="T8" fmla="*/ 620 w 646"/>
                  <a:gd name="T9" fmla="*/ 293 h 300"/>
                  <a:gd name="T10" fmla="*/ 0 w 646"/>
                  <a:gd name="T11" fmla="*/ 0 h 30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46"/>
                  <a:gd name="T19" fmla="*/ 0 h 300"/>
                  <a:gd name="T20" fmla="*/ 646 w 646"/>
                  <a:gd name="T21" fmla="*/ 300 h 300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46" h="300">
                    <a:moveTo>
                      <a:pt x="343" y="300"/>
                    </a:moveTo>
                    <a:cubicBezTo>
                      <a:pt x="367" y="292"/>
                      <a:pt x="443" y="272"/>
                      <a:pt x="487" y="254"/>
                    </a:cubicBezTo>
                    <a:cubicBezTo>
                      <a:pt x="531" y="236"/>
                      <a:pt x="584" y="216"/>
                      <a:pt x="607" y="191"/>
                    </a:cubicBezTo>
                    <a:cubicBezTo>
                      <a:pt x="628" y="173"/>
                      <a:pt x="646" y="125"/>
                      <a:pt x="627" y="107"/>
                    </a:cubicBezTo>
                    <a:cubicBezTo>
                      <a:pt x="603" y="85"/>
                      <a:pt x="563" y="79"/>
                      <a:pt x="459" y="61"/>
                    </a:cubicBezTo>
                    <a:cubicBezTo>
                      <a:pt x="355" y="43"/>
                      <a:pt x="76" y="10"/>
                      <a:pt x="0" y="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40" name="Freeform 913"/>
              <p:cNvSpPr>
                <a:spLocks/>
              </p:cNvSpPr>
              <p:nvPr/>
            </p:nvSpPr>
            <p:spPr bwMode="auto">
              <a:xfrm>
                <a:off x="4116" y="955"/>
                <a:ext cx="630" cy="397"/>
              </a:xfrm>
              <a:custGeom>
                <a:avLst/>
                <a:gdLst>
                  <a:gd name="T0" fmla="*/ 320 w 630"/>
                  <a:gd name="T1" fmla="*/ 397 h 397"/>
                  <a:gd name="T2" fmla="*/ 468 w 630"/>
                  <a:gd name="T3" fmla="*/ 345 h 397"/>
                  <a:gd name="T4" fmla="*/ 590 w 630"/>
                  <a:gd name="T5" fmla="*/ 275 h 397"/>
                  <a:gd name="T6" fmla="*/ 611 w 630"/>
                  <a:gd name="T7" fmla="*/ 181 h 397"/>
                  <a:gd name="T8" fmla="*/ 439 w 630"/>
                  <a:gd name="T9" fmla="*/ 129 h 397"/>
                  <a:gd name="T10" fmla="*/ 0 w 630"/>
                  <a:gd name="T11" fmla="*/ 0 h 39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30"/>
                  <a:gd name="T19" fmla="*/ 0 h 397"/>
                  <a:gd name="T20" fmla="*/ 630 w 630"/>
                  <a:gd name="T21" fmla="*/ 397 h 39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30" h="397">
                    <a:moveTo>
                      <a:pt x="320" y="397"/>
                    </a:moveTo>
                    <a:cubicBezTo>
                      <a:pt x="345" y="388"/>
                      <a:pt x="423" y="366"/>
                      <a:pt x="468" y="345"/>
                    </a:cubicBezTo>
                    <a:cubicBezTo>
                      <a:pt x="513" y="325"/>
                      <a:pt x="567" y="303"/>
                      <a:pt x="590" y="275"/>
                    </a:cubicBezTo>
                    <a:cubicBezTo>
                      <a:pt x="612" y="255"/>
                      <a:pt x="630" y="201"/>
                      <a:pt x="611" y="181"/>
                    </a:cubicBezTo>
                    <a:cubicBezTo>
                      <a:pt x="586" y="156"/>
                      <a:pt x="541" y="159"/>
                      <a:pt x="439" y="129"/>
                    </a:cubicBezTo>
                    <a:cubicBezTo>
                      <a:pt x="337" y="99"/>
                      <a:pt x="91" y="27"/>
                      <a:pt x="0" y="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pic>
          <p:nvPicPr>
            <p:cNvPr id="37957" name="Picture 915" descr="access_point_stylized_small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159625" y="5056188"/>
              <a:ext cx="433388" cy="3635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7958" name="Line 918"/>
            <p:cNvSpPr>
              <a:spLocks noChangeShapeType="1"/>
            </p:cNvSpPr>
            <p:nvPr/>
          </p:nvSpPr>
          <p:spPr bwMode="auto">
            <a:xfrm rot="5400000" flipV="1">
              <a:off x="7991475" y="5440363"/>
              <a:ext cx="3175" cy="85725"/>
            </a:xfrm>
            <a:prstGeom prst="line">
              <a:avLst/>
            </a:prstGeom>
            <a:noFill/>
            <a:ln w="12700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grpSp>
          <p:nvGrpSpPr>
            <p:cNvPr id="37959" name="Group 919"/>
            <p:cNvGrpSpPr>
              <a:grpSpLocks/>
            </p:cNvGrpSpPr>
            <p:nvPr/>
          </p:nvGrpSpPr>
          <p:grpSpPr bwMode="auto">
            <a:xfrm flipH="1">
              <a:off x="5775325" y="4533900"/>
              <a:ext cx="414338" cy="373063"/>
              <a:chOff x="2839" y="3501"/>
              <a:chExt cx="755" cy="803"/>
            </a:xfrm>
          </p:grpSpPr>
          <p:pic>
            <p:nvPicPr>
              <p:cNvPr id="38333" name="Picture 920" descr="desktop_computer_stylized_medium"/>
              <p:cNvPicPr>
                <a:picLocks noChangeAspect="1" noChangeArrowheads="1"/>
              </p:cNvPicPr>
              <p:nvPr/>
            </p:nvPicPr>
            <p:blipFill>
              <a:blip r:embed="rId5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38334" name="Freeform 921"/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grpSp>
          <p:nvGrpSpPr>
            <p:cNvPr id="37960" name="Group 922"/>
            <p:cNvGrpSpPr>
              <a:grpSpLocks/>
            </p:cNvGrpSpPr>
            <p:nvPr/>
          </p:nvGrpSpPr>
          <p:grpSpPr bwMode="auto">
            <a:xfrm flipH="1">
              <a:off x="5457825" y="4954588"/>
              <a:ext cx="482600" cy="406400"/>
              <a:chOff x="2839" y="3501"/>
              <a:chExt cx="755" cy="803"/>
            </a:xfrm>
          </p:grpSpPr>
          <p:pic>
            <p:nvPicPr>
              <p:cNvPr id="38331" name="Picture 923" descr="desktop_computer_stylized_medium"/>
              <p:cNvPicPr>
                <a:picLocks noChangeAspect="1" noChangeArrowheads="1"/>
              </p:cNvPicPr>
              <p:nvPr/>
            </p:nvPicPr>
            <p:blipFill>
              <a:blip r:embed="rId6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38332" name="Freeform 924"/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grpSp>
          <p:nvGrpSpPr>
            <p:cNvPr id="37961" name="Group 925"/>
            <p:cNvGrpSpPr>
              <a:grpSpLocks/>
            </p:cNvGrpSpPr>
            <p:nvPr/>
          </p:nvGrpSpPr>
          <p:grpSpPr bwMode="auto">
            <a:xfrm flipH="1">
              <a:off x="5935663" y="5256213"/>
              <a:ext cx="427037" cy="349250"/>
              <a:chOff x="2839" y="3501"/>
              <a:chExt cx="755" cy="803"/>
            </a:xfrm>
          </p:grpSpPr>
          <p:pic>
            <p:nvPicPr>
              <p:cNvPr id="38329" name="Picture 926" descr="desktop_computer_stylized_medium"/>
              <p:cNvPicPr>
                <a:picLocks noChangeAspect="1" noChangeArrowheads="1"/>
              </p:cNvPicPr>
              <p:nvPr/>
            </p:nvPicPr>
            <p:blipFill>
              <a:blip r:embed="rId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38330" name="Freeform 927"/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grpSp>
          <p:nvGrpSpPr>
            <p:cNvPr id="37962" name="Group 928"/>
            <p:cNvGrpSpPr>
              <a:grpSpLocks/>
            </p:cNvGrpSpPr>
            <p:nvPr/>
          </p:nvGrpSpPr>
          <p:grpSpPr bwMode="auto">
            <a:xfrm>
              <a:off x="6550025" y="5238750"/>
              <a:ext cx="427038" cy="350838"/>
              <a:chOff x="2839" y="3501"/>
              <a:chExt cx="755" cy="803"/>
            </a:xfrm>
          </p:grpSpPr>
          <p:pic>
            <p:nvPicPr>
              <p:cNvPr id="38327" name="Picture 929" descr="desktop_computer_stylized_medium"/>
              <p:cNvPicPr>
                <a:picLocks noChangeAspect="1" noChangeArrowheads="1"/>
              </p:cNvPicPr>
              <p:nvPr/>
            </p:nvPicPr>
            <p:blipFill>
              <a:blip r:embed="rId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38328" name="Freeform 930"/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grpSp>
          <p:nvGrpSpPr>
            <p:cNvPr id="37963" name="Group 932"/>
            <p:cNvGrpSpPr>
              <a:grpSpLocks/>
            </p:cNvGrpSpPr>
            <p:nvPr/>
          </p:nvGrpSpPr>
          <p:grpSpPr bwMode="auto">
            <a:xfrm>
              <a:off x="5618163" y="1558925"/>
              <a:ext cx="415925" cy="373063"/>
              <a:chOff x="2756" y="1866"/>
              <a:chExt cx="462" cy="463"/>
            </a:xfrm>
          </p:grpSpPr>
          <p:pic>
            <p:nvPicPr>
              <p:cNvPr id="38325" name="Picture 933" descr="iphone_stylized_small"/>
              <p:cNvPicPr>
                <a:picLocks noChangeAspect="1" noChangeArrowheads="1"/>
              </p:cNvPicPr>
              <p:nvPr/>
            </p:nvPicPr>
            <p:blipFill>
              <a:blip r:embed="rId8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928" y="1922"/>
                <a:ext cx="152" cy="4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8326" name="Picture 934" descr="antenna_radiation_stylized"/>
              <p:cNvPicPr>
                <a:picLocks noChangeAspect="1" noChangeArrowheads="1"/>
              </p:cNvPicPr>
              <p:nvPr/>
            </p:nvPicPr>
            <p:blipFill>
              <a:blip r:embed="rId9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56" y="1866"/>
                <a:ext cx="462" cy="1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pic>
          <p:nvPicPr>
            <p:cNvPr id="37964" name="Picture 936" descr="access_point_stylized_small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164388" y="5057775"/>
              <a:ext cx="412750" cy="366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37965" name="Group 938"/>
            <p:cNvGrpSpPr>
              <a:grpSpLocks/>
            </p:cNvGrpSpPr>
            <p:nvPr/>
          </p:nvGrpSpPr>
          <p:grpSpPr bwMode="auto">
            <a:xfrm>
              <a:off x="8240713" y="5002213"/>
              <a:ext cx="227012" cy="481012"/>
              <a:chOff x="4140" y="429"/>
              <a:chExt cx="1425" cy="2396"/>
            </a:xfrm>
          </p:grpSpPr>
          <p:sp>
            <p:nvSpPr>
              <p:cNvPr id="38293" name="Freeform 939"/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3 w 354"/>
                  <a:gd name="T1" fmla="*/ 0 h 2742"/>
                  <a:gd name="T2" fmla="*/ 15 w 354"/>
                  <a:gd name="T3" fmla="*/ 27 h 2742"/>
                  <a:gd name="T4" fmla="*/ 15 w 354"/>
                  <a:gd name="T5" fmla="*/ 205 h 2742"/>
                  <a:gd name="T6" fmla="*/ 0 w 354"/>
                  <a:gd name="T7" fmla="*/ 215 h 2742"/>
                  <a:gd name="T8" fmla="*/ 3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94" name="Rectangle 940"/>
              <p:cNvSpPr>
                <a:spLocks noChangeArrowheads="1"/>
              </p:cNvSpPr>
              <p:nvPr/>
            </p:nvSpPr>
            <p:spPr bwMode="auto">
              <a:xfrm>
                <a:off x="4210" y="429"/>
                <a:ext cx="1046" cy="2285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38295" name="Freeform 941"/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9 w 211"/>
                  <a:gd name="T3" fmla="*/ 18 h 2537"/>
                  <a:gd name="T4" fmla="*/ 2 w 211"/>
                  <a:gd name="T5" fmla="*/ 196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96" name="Freeform 942"/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1 h 226"/>
                  <a:gd name="T4" fmla="*/ 14 w 328"/>
                  <a:gd name="T5" fmla="*/ 19 h 226"/>
                  <a:gd name="T6" fmla="*/ 0 w 328"/>
                  <a:gd name="T7" fmla="*/ 8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97" name="Rectangle 943"/>
              <p:cNvSpPr>
                <a:spLocks noChangeArrowheads="1"/>
              </p:cNvSpPr>
              <p:nvPr/>
            </p:nvSpPr>
            <p:spPr bwMode="auto">
              <a:xfrm>
                <a:off x="4210" y="690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38298" name="Group 944"/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38323" name="AutoShape 945"/>
                <p:cNvSpPr>
                  <a:spLocks noChangeArrowheads="1"/>
                </p:cNvSpPr>
                <p:nvPr/>
              </p:nvSpPr>
              <p:spPr bwMode="auto">
                <a:xfrm>
                  <a:off x="613" y="2566"/>
                  <a:ext cx="721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38324" name="AutoShape 946"/>
                <p:cNvSpPr>
                  <a:spLocks noChangeArrowheads="1"/>
                </p:cNvSpPr>
                <p:nvPr/>
              </p:nvSpPr>
              <p:spPr bwMode="auto">
                <a:xfrm>
                  <a:off x="625" y="2581"/>
                  <a:ext cx="696" cy="11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38299" name="Rectangle 947"/>
              <p:cNvSpPr>
                <a:spLocks noChangeArrowheads="1"/>
              </p:cNvSpPr>
              <p:nvPr/>
            </p:nvSpPr>
            <p:spPr bwMode="auto">
              <a:xfrm>
                <a:off x="4220" y="1022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38300" name="Group 948"/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38321" name="AutoShape 949"/>
                <p:cNvSpPr>
                  <a:spLocks noChangeArrowheads="1"/>
                </p:cNvSpPr>
                <p:nvPr/>
              </p:nvSpPr>
              <p:spPr bwMode="auto">
                <a:xfrm>
                  <a:off x="615" y="2564"/>
                  <a:ext cx="721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38322" name="AutoShape 950"/>
                <p:cNvSpPr>
                  <a:spLocks noChangeArrowheads="1"/>
                </p:cNvSpPr>
                <p:nvPr/>
              </p:nvSpPr>
              <p:spPr bwMode="auto">
                <a:xfrm>
                  <a:off x="628" y="2581"/>
                  <a:ext cx="696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38301" name="Rectangle 951"/>
              <p:cNvSpPr>
                <a:spLocks noChangeArrowheads="1"/>
              </p:cNvSpPr>
              <p:nvPr/>
            </p:nvSpPr>
            <p:spPr bwMode="auto">
              <a:xfrm>
                <a:off x="4220" y="1354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38302" name="Rectangle 952"/>
              <p:cNvSpPr>
                <a:spLocks noChangeArrowheads="1"/>
              </p:cNvSpPr>
              <p:nvPr/>
            </p:nvSpPr>
            <p:spPr bwMode="auto">
              <a:xfrm>
                <a:off x="4230" y="1655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38303" name="Group 953"/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38319" name="AutoShape 954"/>
                <p:cNvSpPr>
                  <a:spLocks noChangeArrowheads="1"/>
                </p:cNvSpPr>
                <p:nvPr/>
              </p:nvSpPr>
              <p:spPr bwMode="auto">
                <a:xfrm>
                  <a:off x="618" y="2586"/>
                  <a:ext cx="720" cy="12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38320" name="AutoShape 955"/>
                <p:cNvSpPr>
                  <a:spLocks noChangeArrowheads="1"/>
                </p:cNvSpPr>
                <p:nvPr/>
              </p:nvSpPr>
              <p:spPr bwMode="auto">
                <a:xfrm>
                  <a:off x="630" y="2586"/>
                  <a:ext cx="695" cy="10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38304" name="Freeform 956"/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0 h 226"/>
                  <a:gd name="T4" fmla="*/ 14 w 328"/>
                  <a:gd name="T5" fmla="*/ 17 h 226"/>
                  <a:gd name="T6" fmla="*/ 0 w 328"/>
                  <a:gd name="T7" fmla="*/ 7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38305" name="Group 957"/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38317" name="AutoShape 958"/>
                <p:cNvSpPr>
                  <a:spLocks noChangeArrowheads="1"/>
                </p:cNvSpPr>
                <p:nvPr/>
              </p:nvSpPr>
              <p:spPr bwMode="auto">
                <a:xfrm>
                  <a:off x="613" y="2571"/>
                  <a:ext cx="732" cy="13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38318" name="AutoShape 959"/>
                <p:cNvSpPr>
                  <a:spLocks noChangeArrowheads="1"/>
                </p:cNvSpPr>
                <p:nvPr/>
              </p:nvSpPr>
              <p:spPr bwMode="auto">
                <a:xfrm>
                  <a:off x="625" y="2587"/>
                  <a:ext cx="720" cy="10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38306" name="Rectangle 960"/>
              <p:cNvSpPr>
                <a:spLocks noChangeArrowheads="1"/>
              </p:cNvSpPr>
              <p:nvPr/>
            </p:nvSpPr>
            <p:spPr bwMode="auto">
              <a:xfrm>
                <a:off x="5246" y="429"/>
                <a:ext cx="70" cy="2285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38307" name="Freeform 961"/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14 w 296"/>
                  <a:gd name="T3" fmla="*/ 10 h 256"/>
                  <a:gd name="T4" fmla="*/ 14 w 296"/>
                  <a:gd name="T5" fmla="*/ 19 h 256"/>
                  <a:gd name="T6" fmla="*/ 0 w 296"/>
                  <a:gd name="T7" fmla="*/ 7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08" name="Freeform 962"/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14 w 304"/>
                  <a:gd name="T3" fmla="*/ 13 h 288"/>
                  <a:gd name="T4" fmla="*/ 13 w 304"/>
                  <a:gd name="T5" fmla="*/ 23 h 288"/>
                  <a:gd name="T6" fmla="*/ 2 w 304"/>
                  <a:gd name="T7" fmla="*/ 10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09" name="Oval 963"/>
              <p:cNvSpPr>
                <a:spLocks noChangeArrowheads="1"/>
              </p:cNvSpPr>
              <p:nvPr/>
            </p:nvSpPr>
            <p:spPr bwMode="auto">
              <a:xfrm>
                <a:off x="5515" y="2611"/>
                <a:ext cx="50" cy="95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38310" name="Freeform 964"/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9 h 240"/>
                  <a:gd name="T2" fmla="*/ 2 w 306"/>
                  <a:gd name="T3" fmla="*/ 19 h 240"/>
                  <a:gd name="T4" fmla="*/ 14 w 306"/>
                  <a:gd name="T5" fmla="*/ 9 h 240"/>
                  <a:gd name="T6" fmla="*/ 14 w 306"/>
                  <a:gd name="T7" fmla="*/ 0 h 240"/>
                  <a:gd name="T8" fmla="*/ 0 w 306"/>
                  <a:gd name="T9" fmla="*/ 9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11" name="AutoShape 965"/>
              <p:cNvSpPr>
                <a:spLocks noChangeArrowheads="1"/>
              </p:cNvSpPr>
              <p:nvPr/>
            </p:nvSpPr>
            <p:spPr bwMode="auto">
              <a:xfrm>
                <a:off x="4140" y="2675"/>
                <a:ext cx="1196" cy="15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38312" name="AutoShape 966"/>
              <p:cNvSpPr>
                <a:spLocks noChangeArrowheads="1"/>
              </p:cNvSpPr>
              <p:nvPr/>
            </p:nvSpPr>
            <p:spPr bwMode="auto">
              <a:xfrm>
                <a:off x="4210" y="2714"/>
                <a:ext cx="1066" cy="7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38313" name="Oval 967"/>
              <p:cNvSpPr>
                <a:spLocks noChangeArrowheads="1"/>
              </p:cNvSpPr>
              <p:nvPr/>
            </p:nvSpPr>
            <p:spPr bwMode="auto">
              <a:xfrm>
                <a:off x="4309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38314" name="Oval 968"/>
              <p:cNvSpPr>
                <a:spLocks noChangeArrowheads="1"/>
              </p:cNvSpPr>
              <p:nvPr/>
            </p:nvSpPr>
            <p:spPr bwMode="auto">
              <a:xfrm>
                <a:off x="4489" y="2382"/>
                <a:ext cx="159" cy="142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 algn="ctr" eaLnBrk="1" hangingPunct="1"/>
                <a:endParaRPr lang="en-US" altLang="en-US" sz="1800">
                  <a:solidFill>
                    <a:srgbClr val="FF0000"/>
                  </a:solidFill>
                </a:endParaRPr>
              </a:p>
            </p:txBody>
          </p:sp>
          <p:sp>
            <p:nvSpPr>
              <p:cNvPr id="38315" name="Oval 969"/>
              <p:cNvSpPr>
                <a:spLocks noChangeArrowheads="1"/>
              </p:cNvSpPr>
              <p:nvPr/>
            </p:nvSpPr>
            <p:spPr bwMode="auto">
              <a:xfrm>
                <a:off x="4658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38316" name="Rectangle 970"/>
              <p:cNvSpPr>
                <a:spLocks noChangeArrowheads="1"/>
              </p:cNvSpPr>
              <p:nvPr/>
            </p:nvSpPr>
            <p:spPr bwMode="auto">
              <a:xfrm>
                <a:off x="5067" y="1837"/>
                <a:ext cx="80" cy="759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grpSp>
          <p:nvGrpSpPr>
            <p:cNvPr id="37966" name="Group 971"/>
            <p:cNvGrpSpPr>
              <a:grpSpLocks/>
            </p:cNvGrpSpPr>
            <p:nvPr/>
          </p:nvGrpSpPr>
          <p:grpSpPr bwMode="auto">
            <a:xfrm>
              <a:off x="7924800" y="5303838"/>
              <a:ext cx="227013" cy="481012"/>
              <a:chOff x="4140" y="429"/>
              <a:chExt cx="1425" cy="2396"/>
            </a:xfrm>
          </p:grpSpPr>
          <p:sp>
            <p:nvSpPr>
              <p:cNvPr id="38261" name="Freeform 972"/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3 w 354"/>
                  <a:gd name="T1" fmla="*/ 0 h 2742"/>
                  <a:gd name="T2" fmla="*/ 15 w 354"/>
                  <a:gd name="T3" fmla="*/ 27 h 2742"/>
                  <a:gd name="T4" fmla="*/ 15 w 354"/>
                  <a:gd name="T5" fmla="*/ 205 h 2742"/>
                  <a:gd name="T6" fmla="*/ 0 w 354"/>
                  <a:gd name="T7" fmla="*/ 215 h 2742"/>
                  <a:gd name="T8" fmla="*/ 3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62" name="Rectangle 973"/>
              <p:cNvSpPr>
                <a:spLocks noChangeArrowheads="1"/>
              </p:cNvSpPr>
              <p:nvPr/>
            </p:nvSpPr>
            <p:spPr bwMode="auto">
              <a:xfrm>
                <a:off x="4210" y="429"/>
                <a:ext cx="1046" cy="2285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38263" name="Freeform 974"/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9 w 211"/>
                  <a:gd name="T3" fmla="*/ 18 h 2537"/>
                  <a:gd name="T4" fmla="*/ 2 w 211"/>
                  <a:gd name="T5" fmla="*/ 196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64" name="Freeform 975"/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1 h 226"/>
                  <a:gd name="T4" fmla="*/ 14 w 328"/>
                  <a:gd name="T5" fmla="*/ 19 h 226"/>
                  <a:gd name="T6" fmla="*/ 0 w 328"/>
                  <a:gd name="T7" fmla="*/ 8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65" name="Rectangle 976"/>
              <p:cNvSpPr>
                <a:spLocks noChangeArrowheads="1"/>
              </p:cNvSpPr>
              <p:nvPr/>
            </p:nvSpPr>
            <p:spPr bwMode="auto">
              <a:xfrm>
                <a:off x="4210" y="690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38266" name="Group 977"/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38291" name="AutoShape 978"/>
                <p:cNvSpPr>
                  <a:spLocks noChangeArrowheads="1"/>
                </p:cNvSpPr>
                <p:nvPr/>
              </p:nvSpPr>
              <p:spPr bwMode="auto">
                <a:xfrm>
                  <a:off x="613" y="2566"/>
                  <a:ext cx="721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38292" name="AutoShape 979"/>
                <p:cNvSpPr>
                  <a:spLocks noChangeArrowheads="1"/>
                </p:cNvSpPr>
                <p:nvPr/>
              </p:nvSpPr>
              <p:spPr bwMode="auto">
                <a:xfrm>
                  <a:off x="625" y="2581"/>
                  <a:ext cx="696" cy="11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38267" name="Rectangle 980"/>
              <p:cNvSpPr>
                <a:spLocks noChangeArrowheads="1"/>
              </p:cNvSpPr>
              <p:nvPr/>
            </p:nvSpPr>
            <p:spPr bwMode="auto">
              <a:xfrm>
                <a:off x="4220" y="1022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38268" name="Group 981"/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38289" name="AutoShape 982"/>
                <p:cNvSpPr>
                  <a:spLocks noChangeArrowheads="1"/>
                </p:cNvSpPr>
                <p:nvPr/>
              </p:nvSpPr>
              <p:spPr bwMode="auto">
                <a:xfrm>
                  <a:off x="615" y="2564"/>
                  <a:ext cx="721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38290" name="AutoShape 983"/>
                <p:cNvSpPr>
                  <a:spLocks noChangeArrowheads="1"/>
                </p:cNvSpPr>
                <p:nvPr/>
              </p:nvSpPr>
              <p:spPr bwMode="auto">
                <a:xfrm>
                  <a:off x="628" y="2581"/>
                  <a:ext cx="696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38269" name="Rectangle 984"/>
              <p:cNvSpPr>
                <a:spLocks noChangeArrowheads="1"/>
              </p:cNvSpPr>
              <p:nvPr/>
            </p:nvSpPr>
            <p:spPr bwMode="auto">
              <a:xfrm>
                <a:off x="4220" y="1354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38270" name="Rectangle 985"/>
              <p:cNvSpPr>
                <a:spLocks noChangeArrowheads="1"/>
              </p:cNvSpPr>
              <p:nvPr/>
            </p:nvSpPr>
            <p:spPr bwMode="auto">
              <a:xfrm>
                <a:off x="4230" y="1655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38271" name="Group 986"/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38287" name="AutoShape 987"/>
                <p:cNvSpPr>
                  <a:spLocks noChangeArrowheads="1"/>
                </p:cNvSpPr>
                <p:nvPr/>
              </p:nvSpPr>
              <p:spPr bwMode="auto">
                <a:xfrm>
                  <a:off x="618" y="2586"/>
                  <a:ext cx="720" cy="12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38288" name="AutoShape 988"/>
                <p:cNvSpPr>
                  <a:spLocks noChangeArrowheads="1"/>
                </p:cNvSpPr>
                <p:nvPr/>
              </p:nvSpPr>
              <p:spPr bwMode="auto">
                <a:xfrm>
                  <a:off x="630" y="2586"/>
                  <a:ext cx="695" cy="10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38272" name="Freeform 989"/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0 h 226"/>
                  <a:gd name="T4" fmla="*/ 14 w 328"/>
                  <a:gd name="T5" fmla="*/ 17 h 226"/>
                  <a:gd name="T6" fmla="*/ 0 w 328"/>
                  <a:gd name="T7" fmla="*/ 7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38273" name="Group 990"/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38285" name="AutoShape 991"/>
                <p:cNvSpPr>
                  <a:spLocks noChangeArrowheads="1"/>
                </p:cNvSpPr>
                <p:nvPr/>
              </p:nvSpPr>
              <p:spPr bwMode="auto">
                <a:xfrm>
                  <a:off x="613" y="2571"/>
                  <a:ext cx="732" cy="13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38286" name="AutoShape 992"/>
                <p:cNvSpPr>
                  <a:spLocks noChangeArrowheads="1"/>
                </p:cNvSpPr>
                <p:nvPr/>
              </p:nvSpPr>
              <p:spPr bwMode="auto">
                <a:xfrm>
                  <a:off x="625" y="2587"/>
                  <a:ext cx="720" cy="10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38274" name="Rectangle 993"/>
              <p:cNvSpPr>
                <a:spLocks noChangeArrowheads="1"/>
              </p:cNvSpPr>
              <p:nvPr/>
            </p:nvSpPr>
            <p:spPr bwMode="auto">
              <a:xfrm>
                <a:off x="5246" y="429"/>
                <a:ext cx="70" cy="2285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38275" name="Freeform 994"/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14 w 296"/>
                  <a:gd name="T3" fmla="*/ 10 h 256"/>
                  <a:gd name="T4" fmla="*/ 14 w 296"/>
                  <a:gd name="T5" fmla="*/ 19 h 256"/>
                  <a:gd name="T6" fmla="*/ 0 w 296"/>
                  <a:gd name="T7" fmla="*/ 7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76" name="Freeform 995"/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14 w 304"/>
                  <a:gd name="T3" fmla="*/ 13 h 288"/>
                  <a:gd name="T4" fmla="*/ 13 w 304"/>
                  <a:gd name="T5" fmla="*/ 23 h 288"/>
                  <a:gd name="T6" fmla="*/ 2 w 304"/>
                  <a:gd name="T7" fmla="*/ 10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77" name="Oval 996"/>
              <p:cNvSpPr>
                <a:spLocks noChangeArrowheads="1"/>
              </p:cNvSpPr>
              <p:nvPr/>
            </p:nvSpPr>
            <p:spPr bwMode="auto">
              <a:xfrm>
                <a:off x="5515" y="2611"/>
                <a:ext cx="50" cy="95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38278" name="Freeform 997"/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9 h 240"/>
                  <a:gd name="T2" fmla="*/ 2 w 306"/>
                  <a:gd name="T3" fmla="*/ 19 h 240"/>
                  <a:gd name="T4" fmla="*/ 14 w 306"/>
                  <a:gd name="T5" fmla="*/ 9 h 240"/>
                  <a:gd name="T6" fmla="*/ 14 w 306"/>
                  <a:gd name="T7" fmla="*/ 0 h 240"/>
                  <a:gd name="T8" fmla="*/ 0 w 306"/>
                  <a:gd name="T9" fmla="*/ 9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79" name="AutoShape 998"/>
              <p:cNvSpPr>
                <a:spLocks noChangeArrowheads="1"/>
              </p:cNvSpPr>
              <p:nvPr/>
            </p:nvSpPr>
            <p:spPr bwMode="auto">
              <a:xfrm>
                <a:off x="4140" y="2675"/>
                <a:ext cx="1196" cy="15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38280" name="AutoShape 999"/>
              <p:cNvSpPr>
                <a:spLocks noChangeArrowheads="1"/>
              </p:cNvSpPr>
              <p:nvPr/>
            </p:nvSpPr>
            <p:spPr bwMode="auto">
              <a:xfrm>
                <a:off x="4210" y="2714"/>
                <a:ext cx="1066" cy="7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38281" name="Oval 1000"/>
              <p:cNvSpPr>
                <a:spLocks noChangeArrowheads="1"/>
              </p:cNvSpPr>
              <p:nvPr/>
            </p:nvSpPr>
            <p:spPr bwMode="auto">
              <a:xfrm>
                <a:off x="4309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38282" name="Oval 1001"/>
              <p:cNvSpPr>
                <a:spLocks noChangeArrowheads="1"/>
              </p:cNvSpPr>
              <p:nvPr/>
            </p:nvSpPr>
            <p:spPr bwMode="auto">
              <a:xfrm>
                <a:off x="4489" y="2382"/>
                <a:ext cx="159" cy="142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 algn="ctr" eaLnBrk="1" hangingPunct="1"/>
                <a:endParaRPr lang="en-US" altLang="en-US" sz="1800">
                  <a:solidFill>
                    <a:srgbClr val="FF0000"/>
                  </a:solidFill>
                </a:endParaRPr>
              </a:p>
            </p:txBody>
          </p:sp>
          <p:sp>
            <p:nvSpPr>
              <p:cNvPr id="38283" name="Oval 1002"/>
              <p:cNvSpPr>
                <a:spLocks noChangeArrowheads="1"/>
              </p:cNvSpPr>
              <p:nvPr/>
            </p:nvSpPr>
            <p:spPr bwMode="auto">
              <a:xfrm>
                <a:off x="4658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38284" name="Rectangle 1003"/>
              <p:cNvSpPr>
                <a:spLocks noChangeArrowheads="1"/>
              </p:cNvSpPr>
              <p:nvPr/>
            </p:nvSpPr>
            <p:spPr bwMode="auto">
              <a:xfrm>
                <a:off x="5067" y="1837"/>
                <a:ext cx="80" cy="759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grpSp>
          <p:nvGrpSpPr>
            <p:cNvPr id="37967" name="Group 1004"/>
            <p:cNvGrpSpPr>
              <a:grpSpLocks/>
            </p:cNvGrpSpPr>
            <p:nvPr/>
          </p:nvGrpSpPr>
          <p:grpSpPr bwMode="auto">
            <a:xfrm>
              <a:off x="5302250" y="2043113"/>
              <a:ext cx="534988" cy="407987"/>
              <a:chOff x="877" y="1008"/>
              <a:chExt cx="2747" cy="2591"/>
            </a:xfrm>
          </p:grpSpPr>
          <p:pic>
            <p:nvPicPr>
              <p:cNvPr id="38238" name="Picture 1005" descr="antenna_stylized"/>
              <p:cNvPicPr>
                <a:picLocks noChangeAspect="1" noChangeArrowheads="1"/>
              </p:cNvPicPr>
              <p:nvPr/>
            </p:nvPicPr>
            <p:blipFill>
              <a:blip r:embed="rId10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77" y="1008"/>
                <a:ext cx="2725" cy="14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8239" name="Picture 1006" descr="laptop_keyboard"/>
              <p:cNvPicPr>
                <a:picLocks noChangeAspect="1" noChangeArrowheads="1"/>
              </p:cNvPicPr>
              <p:nvPr/>
            </p:nvPicPr>
            <p:blipFill>
              <a:blip r:embed="rId11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09064" flipH="1">
                <a:off x="1009" y="2586"/>
                <a:ext cx="2245" cy="10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38240" name="Freeform 1007"/>
              <p:cNvSpPr>
                <a:spLocks/>
              </p:cNvSpPr>
              <p:nvPr/>
            </p:nvSpPr>
            <p:spPr bwMode="auto">
              <a:xfrm>
                <a:off x="1753" y="1603"/>
                <a:ext cx="1807" cy="1322"/>
              </a:xfrm>
              <a:custGeom>
                <a:avLst/>
                <a:gdLst>
                  <a:gd name="T0" fmla="*/ 1 w 2982"/>
                  <a:gd name="T1" fmla="*/ 0 h 2442"/>
                  <a:gd name="T2" fmla="*/ 0 w 2982"/>
                  <a:gd name="T3" fmla="*/ 1 h 2442"/>
                  <a:gd name="T4" fmla="*/ 2 w 2982"/>
                  <a:gd name="T5" fmla="*/ 1 h 2442"/>
                  <a:gd name="T6" fmla="*/ 2 w 2982"/>
                  <a:gd name="T7" fmla="*/ 1 h 2442"/>
                  <a:gd name="T8" fmla="*/ 1 w 2982"/>
                  <a:gd name="T9" fmla="*/ 0 h 24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82"/>
                  <a:gd name="T16" fmla="*/ 0 h 2442"/>
                  <a:gd name="T17" fmla="*/ 2982 w 2982"/>
                  <a:gd name="T18" fmla="*/ 2442 h 24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82" h="2442">
                    <a:moveTo>
                      <a:pt x="540" y="0"/>
                    </a:moveTo>
                    <a:lnTo>
                      <a:pt x="0" y="1734"/>
                    </a:lnTo>
                    <a:lnTo>
                      <a:pt x="2394" y="2442"/>
                    </a:lnTo>
                    <a:lnTo>
                      <a:pt x="2982" y="318"/>
                    </a:lnTo>
                    <a:lnTo>
                      <a:pt x="540" y="0"/>
                    </a:ln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pic>
            <p:nvPicPr>
              <p:cNvPr id="38241" name="Picture 1008" descr="screen"/>
              <p:cNvPicPr>
                <a:picLocks noChangeAspect="1" noChangeArrowheads="1"/>
              </p:cNvPicPr>
              <p:nvPr/>
            </p:nvPicPr>
            <p:blipFill>
              <a:blip r:embed="rId12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42" y="1637"/>
                <a:ext cx="1642" cy="12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38242" name="Freeform 1009"/>
              <p:cNvSpPr>
                <a:spLocks/>
              </p:cNvSpPr>
              <p:nvPr/>
            </p:nvSpPr>
            <p:spPr bwMode="auto">
              <a:xfrm>
                <a:off x="2082" y="1564"/>
                <a:ext cx="1531" cy="246"/>
              </a:xfrm>
              <a:custGeom>
                <a:avLst/>
                <a:gdLst>
                  <a:gd name="T0" fmla="*/ 1 w 2528"/>
                  <a:gd name="T1" fmla="*/ 0 h 455"/>
                  <a:gd name="T2" fmla="*/ 2 w 2528"/>
                  <a:gd name="T3" fmla="*/ 1 h 455"/>
                  <a:gd name="T4" fmla="*/ 2 w 2528"/>
                  <a:gd name="T5" fmla="*/ 1 h 455"/>
                  <a:gd name="T6" fmla="*/ 0 w 2528"/>
                  <a:gd name="T7" fmla="*/ 1 h 455"/>
                  <a:gd name="T8" fmla="*/ 1 w 2528"/>
                  <a:gd name="T9" fmla="*/ 0 h 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28"/>
                  <a:gd name="T16" fmla="*/ 0 h 455"/>
                  <a:gd name="T17" fmla="*/ 2528 w 2528"/>
                  <a:gd name="T18" fmla="*/ 455 h 4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28" h="455">
                    <a:moveTo>
                      <a:pt x="14" y="0"/>
                    </a:moveTo>
                    <a:lnTo>
                      <a:pt x="2528" y="341"/>
                    </a:lnTo>
                    <a:lnTo>
                      <a:pt x="2480" y="455"/>
                    </a:lnTo>
                    <a:lnTo>
                      <a:pt x="0" y="86"/>
                    </a:lnTo>
                    <a:lnTo>
                      <a:pt x="1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43" name="Freeform 1010"/>
              <p:cNvSpPr>
                <a:spLocks/>
              </p:cNvSpPr>
              <p:nvPr/>
            </p:nvSpPr>
            <p:spPr bwMode="auto">
              <a:xfrm>
                <a:off x="1737" y="1562"/>
                <a:ext cx="425" cy="1024"/>
              </a:xfrm>
              <a:custGeom>
                <a:avLst/>
                <a:gdLst>
                  <a:gd name="T0" fmla="*/ 1 w 702"/>
                  <a:gd name="T1" fmla="*/ 0 h 1893"/>
                  <a:gd name="T2" fmla="*/ 0 w 702"/>
                  <a:gd name="T3" fmla="*/ 1 h 1893"/>
                  <a:gd name="T4" fmla="*/ 1 w 702"/>
                  <a:gd name="T5" fmla="*/ 1 h 1893"/>
                  <a:gd name="T6" fmla="*/ 1 w 702"/>
                  <a:gd name="T7" fmla="*/ 1 h 1893"/>
                  <a:gd name="T8" fmla="*/ 1 w 702"/>
                  <a:gd name="T9" fmla="*/ 0 h 18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2"/>
                  <a:gd name="T16" fmla="*/ 0 h 1893"/>
                  <a:gd name="T17" fmla="*/ 702 w 702"/>
                  <a:gd name="T18" fmla="*/ 1893 h 189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2" h="1893">
                    <a:moveTo>
                      <a:pt x="579" y="0"/>
                    </a:moveTo>
                    <a:lnTo>
                      <a:pt x="0" y="1869"/>
                    </a:lnTo>
                    <a:lnTo>
                      <a:pt x="114" y="1893"/>
                    </a:lnTo>
                    <a:lnTo>
                      <a:pt x="702" y="51"/>
                    </a:lnTo>
                    <a:lnTo>
                      <a:pt x="579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44" name="Freeform 1011"/>
              <p:cNvSpPr>
                <a:spLocks/>
              </p:cNvSpPr>
              <p:nvPr/>
            </p:nvSpPr>
            <p:spPr bwMode="auto">
              <a:xfrm>
                <a:off x="3144" y="1745"/>
                <a:ext cx="458" cy="1182"/>
              </a:xfrm>
              <a:custGeom>
                <a:avLst/>
                <a:gdLst>
                  <a:gd name="T0" fmla="*/ 1 w 756"/>
                  <a:gd name="T1" fmla="*/ 0 h 2184"/>
                  <a:gd name="T2" fmla="*/ 1 w 756"/>
                  <a:gd name="T3" fmla="*/ 1 h 2184"/>
                  <a:gd name="T4" fmla="*/ 0 w 756"/>
                  <a:gd name="T5" fmla="*/ 1 h 2184"/>
                  <a:gd name="T6" fmla="*/ 1 w 756"/>
                  <a:gd name="T7" fmla="*/ 1 h 2184"/>
                  <a:gd name="T8" fmla="*/ 1 w 756"/>
                  <a:gd name="T9" fmla="*/ 0 h 2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2184"/>
                  <a:gd name="T17" fmla="*/ 756 w 756"/>
                  <a:gd name="T18" fmla="*/ 2184 h 21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2184">
                    <a:moveTo>
                      <a:pt x="756" y="0"/>
                    </a:moveTo>
                    <a:lnTo>
                      <a:pt x="138" y="2184"/>
                    </a:lnTo>
                    <a:lnTo>
                      <a:pt x="0" y="2148"/>
                    </a:lnTo>
                    <a:lnTo>
                      <a:pt x="606" y="78"/>
                    </a:lnTo>
                    <a:lnTo>
                      <a:pt x="756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chemeClr val="bg1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45" name="Freeform 1012"/>
              <p:cNvSpPr>
                <a:spLocks/>
              </p:cNvSpPr>
              <p:nvPr/>
            </p:nvSpPr>
            <p:spPr bwMode="auto">
              <a:xfrm>
                <a:off x="1732" y="2534"/>
                <a:ext cx="1680" cy="399"/>
              </a:xfrm>
              <a:custGeom>
                <a:avLst/>
                <a:gdLst>
                  <a:gd name="T0" fmla="*/ 1 w 2773"/>
                  <a:gd name="T1" fmla="*/ 0 h 738"/>
                  <a:gd name="T2" fmla="*/ 0 w 2773"/>
                  <a:gd name="T3" fmla="*/ 1 h 738"/>
                  <a:gd name="T4" fmla="*/ 2 w 2773"/>
                  <a:gd name="T5" fmla="*/ 1 h 738"/>
                  <a:gd name="T6" fmla="*/ 2 w 2773"/>
                  <a:gd name="T7" fmla="*/ 1 h 738"/>
                  <a:gd name="T8" fmla="*/ 1 w 2773"/>
                  <a:gd name="T9" fmla="*/ 0 h 7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73"/>
                  <a:gd name="T16" fmla="*/ 0 h 738"/>
                  <a:gd name="T17" fmla="*/ 2773 w 2773"/>
                  <a:gd name="T18" fmla="*/ 738 h 7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73" h="738">
                    <a:moveTo>
                      <a:pt x="33" y="0"/>
                    </a:moveTo>
                    <a:lnTo>
                      <a:pt x="0" y="99"/>
                    </a:lnTo>
                    <a:lnTo>
                      <a:pt x="2436" y="738"/>
                    </a:lnTo>
                    <a:cubicBezTo>
                      <a:pt x="2499" y="501"/>
                      <a:pt x="2773" y="727"/>
                      <a:pt x="2373" y="603"/>
                    </a:cubicBezTo>
                    <a:lnTo>
                      <a:pt x="3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CC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46" name="Freeform 1013"/>
              <p:cNvSpPr>
                <a:spLocks/>
              </p:cNvSpPr>
              <p:nvPr/>
            </p:nvSpPr>
            <p:spPr bwMode="auto">
              <a:xfrm>
                <a:off x="3195" y="1755"/>
                <a:ext cx="429" cy="1187"/>
              </a:xfrm>
              <a:custGeom>
                <a:avLst/>
                <a:gdLst>
                  <a:gd name="T0" fmla="*/ 2 w 637"/>
                  <a:gd name="T1" fmla="*/ 0 h 1659"/>
                  <a:gd name="T2" fmla="*/ 2 w 637"/>
                  <a:gd name="T3" fmla="*/ 0 h 1659"/>
                  <a:gd name="T4" fmla="*/ 1 w 637"/>
                  <a:gd name="T5" fmla="*/ 15 h 1659"/>
                  <a:gd name="T6" fmla="*/ 0 w 637"/>
                  <a:gd name="T7" fmla="*/ 15 h 1659"/>
                  <a:gd name="T8" fmla="*/ 2 w 637"/>
                  <a:gd name="T9" fmla="*/ 0 h 16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7"/>
                  <a:gd name="T16" fmla="*/ 0 h 1659"/>
                  <a:gd name="T17" fmla="*/ 637 w 637"/>
                  <a:gd name="T18" fmla="*/ 1659 h 16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7" h="1659">
                    <a:moveTo>
                      <a:pt x="615" y="0"/>
                    </a:moveTo>
                    <a:lnTo>
                      <a:pt x="637" y="0"/>
                    </a:lnTo>
                    <a:lnTo>
                      <a:pt x="68" y="1659"/>
                    </a:lnTo>
                    <a:lnTo>
                      <a:pt x="0" y="1647"/>
                    </a:lnTo>
                    <a:lnTo>
                      <a:pt x="615" y="0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47" name="Freeform 1014"/>
              <p:cNvSpPr>
                <a:spLocks/>
              </p:cNvSpPr>
              <p:nvPr/>
            </p:nvSpPr>
            <p:spPr bwMode="auto">
              <a:xfrm>
                <a:off x="1734" y="2587"/>
                <a:ext cx="1494" cy="394"/>
              </a:xfrm>
              <a:custGeom>
                <a:avLst/>
                <a:gdLst>
                  <a:gd name="T0" fmla="*/ 0 w 2216"/>
                  <a:gd name="T1" fmla="*/ 0 h 550"/>
                  <a:gd name="T2" fmla="*/ 1 w 2216"/>
                  <a:gd name="T3" fmla="*/ 1 h 550"/>
                  <a:gd name="T4" fmla="*/ 9 w 2216"/>
                  <a:gd name="T5" fmla="*/ 5 h 550"/>
                  <a:gd name="T6" fmla="*/ 9 w 2216"/>
                  <a:gd name="T7" fmla="*/ 4 h 550"/>
                  <a:gd name="T8" fmla="*/ 0 w 2216"/>
                  <a:gd name="T9" fmla="*/ 0 h 5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16"/>
                  <a:gd name="T16" fmla="*/ 0 h 550"/>
                  <a:gd name="T17" fmla="*/ 2216 w 2216"/>
                  <a:gd name="T18" fmla="*/ 550 h 5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16" h="550">
                    <a:moveTo>
                      <a:pt x="0" y="0"/>
                    </a:moveTo>
                    <a:lnTo>
                      <a:pt x="9" y="57"/>
                    </a:lnTo>
                    <a:lnTo>
                      <a:pt x="2164" y="550"/>
                    </a:lnTo>
                    <a:lnTo>
                      <a:pt x="2216" y="49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38248" name="Group 1015"/>
              <p:cNvGrpSpPr>
                <a:grpSpLocks/>
              </p:cNvGrpSpPr>
              <p:nvPr/>
            </p:nvGrpSpPr>
            <p:grpSpPr bwMode="auto">
              <a:xfrm>
                <a:off x="1709" y="3008"/>
                <a:ext cx="507" cy="234"/>
                <a:chOff x="1740" y="2642"/>
                <a:chExt cx="752" cy="327"/>
              </a:xfrm>
            </p:grpSpPr>
            <p:sp>
              <p:nvSpPr>
                <p:cNvPr id="38255" name="Freeform 1016"/>
                <p:cNvSpPr>
                  <a:spLocks/>
                </p:cNvSpPr>
                <p:nvPr/>
              </p:nvSpPr>
              <p:spPr bwMode="auto">
                <a:xfrm>
                  <a:off x="1740" y="2642"/>
                  <a:ext cx="752" cy="327"/>
                </a:xfrm>
                <a:custGeom>
                  <a:avLst/>
                  <a:gdLst>
                    <a:gd name="T0" fmla="*/ 293 w 752"/>
                    <a:gd name="T1" fmla="*/ 0 h 327"/>
                    <a:gd name="T2" fmla="*/ 752 w 752"/>
                    <a:gd name="T3" fmla="*/ 124 h 327"/>
                    <a:gd name="T4" fmla="*/ 470 w 752"/>
                    <a:gd name="T5" fmla="*/ 327 h 327"/>
                    <a:gd name="T6" fmla="*/ 0 w 752"/>
                    <a:gd name="T7" fmla="*/ 183 h 327"/>
                    <a:gd name="T8" fmla="*/ 293 w 752"/>
                    <a:gd name="T9" fmla="*/ 0 h 3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2"/>
                    <a:gd name="T16" fmla="*/ 0 h 327"/>
                    <a:gd name="T17" fmla="*/ 752 w 752"/>
                    <a:gd name="T18" fmla="*/ 327 h 3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2" h="327">
                      <a:moveTo>
                        <a:pt x="293" y="0"/>
                      </a:moveTo>
                      <a:lnTo>
                        <a:pt x="752" y="124"/>
                      </a:lnTo>
                      <a:lnTo>
                        <a:pt x="470" y="327"/>
                      </a:lnTo>
                      <a:lnTo>
                        <a:pt x="0" y="183"/>
                      </a:lnTo>
                      <a:lnTo>
                        <a:pt x="293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256" name="Freeform 1017"/>
                <p:cNvSpPr>
                  <a:spLocks/>
                </p:cNvSpPr>
                <p:nvPr/>
              </p:nvSpPr>
              <p:spPr bwMode="auto">
                <a:xfrm>
                  <a:off x="1754" y="2649"/>
                  <a:ext cx="726" cy="311"/>
                </a:xfrm>
                <a:custGeom>
                  <a:avLst/>
                  <a:gdLst>
                    <a:gd name="T0" fmla="*/ 282 w 726"/>
                    <a:gd name="T1" fmla="*/ 0 h 311"/>
                    <a:gd name="T2" fmla="*/ 726 w 726"/>
                    <a:gd name="T3" fmla="*/ 119 h 311"/>
                    <a:gd name="T4" fmla="*/ 457 w 726"/>
                    <a:gd name="T5" fmla="*/ 311 h 311"/>
                    <a:gd name="T6" fmla="*/ 0 w 726"/>
                    <a:gd name="T7" fmla="*/ 173 h 311"/>
                    <a:gd name="T8" fmla="*/ 282 w 726"/>
                    <a:gd name="T9" fmla="*/ 0 h 3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6"/>
                    <a:gd name="T16" fmla="*/ 0 h 311"/>
                    <a:gd name="T17" fmla="*/ 726 w 726"/>
                    <a:gd name="T18" fmla="*/ 311 h 31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6" h="311">
                      <a:moveTo>
                        <a:pt x="282" y="0"/>
                      </a:moveTo>
                      <a:lnTo>
                        <a:pt x="726" y="119"/>
                      </a:lnTo>
                      <a:lnTo>
                        <a:pt x="457" y="311"/>
                      </a:lnTo>
                      <a:lnTo>
                        <a:pt x="0" y="173"/>
                      </a:lnTo>
                      <a:lnTo>
                        <a:pt x="282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257" name="Freeform 1018"/>
                <p:cNvSpPr>
                  <a:spLocks/>
                </p:cNvSpPr>
                <p:nvPr/>
              </p:nvSpPr>
              <p:spPr bwMode="auto">
                <a:xfrm>
                  <a:off x="1808" y="2770"/>
                  <a:ext cx="258" cy="100"/>
                </a:xfrm>
                <a:custGeom>
                  <a:avLst/>
                  <a:gdLst>
                    <a:gd name="T0" fmla="*/ 0 w 258"/>
                    <a:gd name="T1" fmla="*/ 44 h 100"/>
                    <a:gd name="T2" fmla="*/ 75 w 258"/>
                    <a:gd name="T3" fmla="*/ 0 h 100"/>
                    <a:gd name="T4" fmla="*/ 258 w 258"/>
                    <a:gd name="T5" fmla="*/ 50 h 100"/>
                    <a:gd name="T6" fmla="*/ 183 w 258"/>
                    <a:gd name="T7" fmla="*/ 100 h 100"/>
                    <a:gd name="T8" fmla="*/ 0 w 258"/>
                    <a:gd name="T9" fmla="*/ 44 h 10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0"/>
                    <a:gd name="T17" fmla="*/ 258 w 258"/>
                    <a:gd name="T18" fmla="*/ 100 h 10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0">
                      <a:moveTo>
                        <a:pt x="0" y="44"/>
                      </a:moveTo>
                      <a:lnTo>
                        <a:pt x="75" y="0"/>
                      </a:lnTo>
                      <a:lnTo>
                        <a:pt x="258" y="50"/>
                      </a:lnTo>
                      <a:lnTo>
                        <a:pt x="183" y="100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258" name="Freeform 1019"/>
                <p:cNvSpPr>
                  <a:spLocks/>
                </p:cNvSpPr>
                <p:nvPr/>
              </p:nvSpPr>
              <p:spPr bwMode="auto">
                <a:xfrm>
                  <a:off x="1799" y="2816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259" name="Freeform 1020"/>
                <p:cNvSpPr>
                  <a:spLocks/>
                </p:cNvSpPr>
                <p:nvPr/>
              </p:nvSpPr>
              <p:spPr bwMode="auto">
                <a:xfrm>
                  <a:off x="2020" y="2834"/>
                  <a:ext cx="258" cy="102"/>
                </a:xfrm>
                <a:custGeom>
                  <a:avLst/>
                  <a:gdLst>
                    <a:gd name="T0" fmla="*/ 0 w 258"/>
                    <a:gd name="T1" fmla="*/ 46 h 102"/>
                    <a:gd name="T2" fmla="*/ 71 w 258"/>
                    <a:gd name="T3" fmla="*/ 0 h 102"/>
                    <a:gd name="T4" fmla="*/ 258 w 258"/>
                    <a:gd name="T5" fmla="*/ 52 h 102"/>
                    <a:gd name="T6" fmla="*/ 183 w 258"/>
                    <a:gd name="T7" fmla="*/ 102 h 102"/>
                    <a:gd name="T8" fmla="*/ 0 w 258"/>
                    <a:gd name="T9" fmla="*/ 46 h 10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2"/>
                    <a:gd name="T17" fmla="*/ 258 w 258"/>
                    <a:gd name="T18" fmla="*/ 102 h 10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2">
                      <a:moveTo>
                        <a:pt x="0" y="46"/>
                      </a:moveTo>
                      <a:lnTo>
                        <a:pt x="71" y="0"/>
                      </a:lnTo>
                      <a:lnTo>
                        <a:pt x="258" y="52"/>
                      </a:lnTo>
                      <a:lnTo>
                        <a:pt x="183" y="102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260" name="Freeform 1021"/>
                <p:cNvSpPr>
                  <a:spLocks/>
                </p:cNvSpPr>
                <p:nvPr/>
              </p:nvSpPr>
              <p:spPr bwMode="auto">
                <a:xfrm>
                  <a:off x="2011" y="2882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38249" name="Freeform 1022"/>
              <p:cNvSpPr>
                <a:spLocks/>
              </p:cNvSpPr>
              <p:nvPr/>
            </p:nvSpPr>
            <p:spPr bwMode="auto">
              <a:xfrm>
                <a:off x="2577" y="3043"/>
                <a:ext cx="614" cy="514"/>
              </a:xfrm>
              <a:custGeom>
                <a:avLst/>
                <a:gdLst>
                  <a:gd name="T0" fmla="*/ 1 w 990"/>
                  <a:gd name="T1" fmla="*/ 2 h 792"/>
                  <a:gd name="T2" fmla="*/ 1 w 990"/>
                  <a:gd name="T3" fmla="*/ 0 h 792"/>
                  <a:gd name="T4" fmla="*/ 1 w 990"/>
                  <a:gd name="T5" fmla="*/ 1 h 792"/>
                  <a:gd name="T6" fmla="*/ 0 w 990"/>
                  <a:gd name="T7" fmla="*/ 2 h 792"/>
                  <a:gd name="T8" fmla="*/ 1 w 990"/>
                  <a:gd name="T9" fmla="*/ 2 h 7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0"/>
                  <a:gd name="T16" fmla="*/ 0 h 792"/>
                  <a:gd name="T17" fmla="*/ 990 w 990"/>
                  <a:gd name="T18" fmla="*/ 792 h 79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0" h="792">
                    <a:moveTo>
                      <a:pt x="3" y="738"/>
                    </a:moveTo>
                    <a:lnTo>
                      <a:pt x="990" y="0"/>
                    </a:lnTo>
                    <a:lnTo>
                      <a:pt x="987" y="60"/>
                    </a:lnTo>
                    <a:lnTo>
                      <a:pt x="0" y="792"/>
                    </a:lnTo>
                    <a:lnTo>
                      <a:pt x="3" y="73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50" name="Freeform 1023"/>
              <p:cNvSpPr>
                <a:spLocks/>
              </p:cNvSpPr>
              <p:nvPr/>
            </p:nvSpPr>
            <p:spPr bwMode="auto">
              <a:xfrm>
                <a:off x="1010" y="3084"/>
                <a:ext cx="1571" cy="469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4 w 2532"/>
                  <a:gd name="T5" fmla="*/ 2 h 723"/>
                  <a:gd name="T6" fmla="*/ 4 w 2532"/>
                  <a:gd name="T7" fmla="*/ 2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51" name="Freeform 1024"/>
              <p:cNvSpPr>
                <a:spLocks/>
              </p:cNvSpPr>
              <p:nvPr/>
            </p:nvSpPr>
            <p:spPr bwMode="auto">
              <a:xfrm>
                <a:off x="1011" y="2998"/>
                <a:ext cx="17" cy="95"/>
              </a:xfrm>
              <a:custGeom>
                <a:avLst/>
                <a:gdLst>
                  <a:gd name="T0" fmla="*/ 1 w 26"/>
                  <a:gd name="T1" fmla="*/ 1 h 147"/>
                  <a:gd name="T2" fmla="*/ 1 w 26"/>
                  <a:gd name="T3" fmla="*/ 1 h 147"/>
                  <a:gd name="T4" fmla="*/ 0 w 26"/>
                  <a:gd name="T5" fmla="*/ 1 h 147"/>
                  <a:gd name="T6" fmla="*/ 1 w 26"/>
                  <a:gd name="T7" fmla="*/ 0 h 147"/>
                  <a:gd name="T8" fmla="*/ 1 w 26"/>
                  <a:gd name="T9" fmla="*/ 1 h 1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47"/>
                  <a:gd name="T17" fmla="*/ 26 w 26"/>
                  <a:gd name="T18" fmla="*/ 147 h 1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47">
                    <a:moveTo>
                      <a:pt x="26" y="10"/>
                    </a:moveTo>
                    <a:lnTo>
                      <a:pt x="23" y="147"/>
                    </a:lnTo>
                    <a:lnTo>
                      <a:pt x="0" y="144"/>
                    </a:lnTo>
                    <a:lnTo>
                      <a:pt x="3" y="0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52" name="Freeform 1025"/>
              <p:cNvSpPr>
                <a:spLocks/>
              </p:cNvSpPr>
              <p:nvPr/>
            </p:nvSpPr>
            <p:spPr bwMode="auto">
              <a:xfrm>
                <a:off x="1012" y="2611"/>
                <a:ext cx="730" cy="393"/>
              </a:xfrm>
              <a:custGeom>
                <a:avLst/>
                <a:gdLst>
                  <a:gd name="T0" fmla="*/ 1 w 1176"/>
                  <a:gd name="T1" fmla="*/ 0 h 606"/>
                  <a:gd name="T2" fmla="*/ 0 w 1176"/>
                  <a:gd name="T3" fmla="*/ 1 h 606"/>
                  <a:gd name="T4" fmla="*/ 1 w 1176"/>
                  <a:gd name="T5" fmla="*/ 1 h 606"/>
                  <a:gd name="T6" fmla="*/ 1 w 1176"/>
                  <a:gd name="T7" fmla="*/ 1 h 606"/>
                  <a:gd name="T8" fmla="*/ 1 w 1176"/>
                  <a:gd name="T9" fmla="*/ 0 h 6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76"/>
                  <a:gd name="T16" fmla="*/ 0 h 606"/>
                  <a:gd name="T17" fmla="*/ 1176 w 1176"/>
                  <a:gd name="T18" fmla="*/ 606 h 6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76" h="606">
                    <a:moveTo>
                      <a:pt x="1170" y="0"/>
                    </a:moveTo>
                    <a:lnTo>
                      <a:pt x="0" y="597"/>
                    </a:lnTo>
                    <a:lnTo>
                      <a:pt x="30" y="606"/>
                    </a:lnTo>
                    <a:lnTo>
                      <a:pt x="1176" y="18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53" name="Freeform 1026"/>
              <p:cNvSpPr>
                <a:spLocks/>
              </p:cNvSpPr>
              <p:nvPr/>
            </p:nvSpPr>
            <p:spPr bwMode="auto">
              <a:xfrm>
                <a:off x="1061" y="3018"/>
                <a:ext cx="1490" cy="451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1 w 2532"/>
                  <a:gd name="T5" fmla="*/ 1 h 723"/>
                  <a:gd name="T6" fmla="*/ 1 w 2532"/>
                  <a:gd name="T7" fmla="*/ 1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54" name="Freeform 1027"/>
              <p:cNvSpPr>
                <a:spLocks/>
              </p:cNvSpPr>
              <p:nvPr/>
            </p:nvSpPr>
            <p:spPr bwMode="auto">
              <a:xfrm flipV="1">
                <a:off x="2549" y="2986"/>
                <a:ext cx="608" cy="467"/>
              </a:xfrm>
              <a:custGeom>
                <a:avLst/>
                <a:gdLst>
                  <a:gd name="T0" fmla="*/ 0 w 2532"/>
                  <a:gd name="T1" fmla="*/ 0 h 723"/>
                  <a:gd name="T2" fmla="*/ 0 w 2532"/>
                  <a:gd name="T3" fmla="*/ 0 h 723"/>
                  <a:gd name="T4" fmla="*/ 0 w 2532"/>
                  <a:gd name="T5" fmla="*/ 2 h 723"/>
                  <a:gd name="T6" fmla="*/ 0 w 2532"/>
                  <a:gd name="T7" fmla="*/ 2 h 723"/>
                  <a:gd name="T8" fmla="*/ 0 w 2532"/>
                  <a:gd name="T9" fmla="*/ 1 h 723"/>
                  <a:gd name="T10" fmla="*/ 0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pic>
          <p:nvPicPr>
            <p:cNvPr id="37968" name="Picture 1030" descr="laptop_keyboard"/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6897688" y="5735638"/>
              <a:ext cx="388937" cy="1587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7969" name="Freeform 1031"/>
            <p:cNvSpPr>
              <a:spLocks/>
            </p:cNvSpPr>
            <p:nvPr/>
          </p:nvSpPr>
          <p:spPr bwMode="auto">
            <a:xfrm>
              <a:off x="7026275" y="5580063"/>
              <a:ext cx="312738" cy="207962"/>
            </a:xfrm>
            <a:custGeom>
              <a:avLst/>
              <a:gdLst>
                <a:gd name="T0" fmla="*/ 2147483647 w 2982"/>
                <a:gd name="T1" fmla="*/ 0 h 2442"/>
                <a:gd name="T2" fmla="*/ 0 w 2982"/>
                <a:gd name="T3" fmla="*/ 2147483647 h 2442"/>
                <a:gd name="T4" fmla="*/ 2147483647 w 2982"/>
                <a:gd name="T5" fmla="*/ 2147483647 h 2442"/>
                <a:gd name="T6" fmla="*/ 2147483647 w 2982"/>
                <a:gd name="T7" fmla="*/ 2147483647 h 2442"/>
                <a:gd name="T8" fmla="*/ 2147483647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37970" name="Picture 1032" descr="screen"/>
            <p:cNvPicPr>
              <a:picLocks noChangeAspect="1" noChangeArrowheads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042150" y="5584825"/>
              <a:ext cx="284163" cy="190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7971" name="Freeform 1033"/>
            <p:cNvSpPr>
              <a:spLocks/>
            </p:cNvSpPr>
            <p:nvPr/>
          </p:nvSpPr>
          <p:spPr bwMode="auto">
            <a:xfrm>
              <a:off x="7083425" y="5573713"/>
              <a:ext cx="265113" cy="39687"/>
            </a:xfrm>
            <a:custGeom>
              <a:avLst/>
              <a:gdLst>
                <a:gd name="T0" fmla="*/ 2147483647 w 2528"/>
                <a:gd name="T1" fmla="*/ 0 h 455"/>
                <a:gd name="T2" fmla="*/ 2147483647 w 2528"/>
                <a:gd name="T3" fmla="*/ 2147483647 h 455"/>
                <a:gd name="T4" fmla="*/ 2147483647 w 2528"/>
                <a:gd name="T5" fmla="*/ 2147483647 h 455"/>
                <a:gd name="T6" fmla="*/ 0 w 2528"/>
                <a:gd name="T7" fmla="*/ 2147483647 h 455"/>
                <a:gd name="T8" fmla="*/ 2147483647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72" name="Freeform 1034"/>
            <p:cNvSpPr>
              <a:spLocks/>
            </p:cNvSpPr>
            <p:nvPr/>
          </p:nvSpPr>
          <p:spPr bwMode="auto">
            <a:xfrm>
              <a:off x="7024688" y="5573713"/>
              <a:ext cx="73025" cy="161925"/>
            </a:xfrm>
            <a:custGeom>
              <a:avLst/>
              <a:gdLst>
                <a:gd name="T0" fmla="*/ 2147483647 w 702"/>
                <a:gd name="T1" fmla="*/ 0 h 1893"/>
                <a:gd name="T2" fmla="*/ 0 w 702"/>
                <a:gd name="T3" fmla="*/ 2147483647 h 1893"/>
                <a:gd name="T4" fmla="*/ 2147483647 w 702"/>
                <a:gd name="T5" fmla="*/ 2147483647 h 1893"/>
                <a:gd name="T6" fmla="*/ 2147483647 w 702"/>
                <a:gd name="T7" fmla="*/ 2147483647 h 1893"/>
                <a:gd name="T8" fmla="*/ 2147483647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73" name="Freeform 1035"/>
            <p:cNvSpPr>
              <a:spLocks/>
            </p:cNvSpPr>
            <p:nvPr/>
          </p:nvSpPr>
          <p:spPr bwMode="auto">
            <a:xfrm>
              <a:off x="7267575" y="5602288"/>
              <a:ext cx="79375" cy="185737"/>
            </a:xfrm>
            <a:custGeom>
              <a:avLst/>
              <a:gdLst>
                <a:gd name="T0" fmla="*/ 2147483647 w 756"/>
                <a:gd name="T1" fmla="*/ 0 h 2184"/>
                <a:gd name="T2" fmla="*/ 2147483647 w 756"/>
                <a:gd name="T3" fmla="*/ 2147483647 h 2184"/>
                <a:gd name="T4" fmla="*/ 0 w 756"/>
                <a:gd name="T5" fmla="*/ 2147483647 h 2184"/>
                <a:gd name="T6" fmla="*/ 2147483647 w 756"/>
                <a:gd name="T7" fmla="*/ 2147483647 h 2184"/>
                <a:gd name="T8" fmla="*/ 2147483647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74" name="Freeform 1036"/>
            <p:cNvSpPr>
              <a:spLocks/>
            </p:cNvSpPr>
            <p:nvPr/>
          </p:nvSpPr>
          <p:spPr bwMode="auto">
            <a:xfrm>
              <a:off x="7023100" y="5726113"/>
              <a:ext cx="290513" cy="63500"/>
            </a:xfrm>
            <a:custGeom>
              <a:avLst/>
              <a:gdLst>
                <a:gd name="T0" fmla="*/ 2147483647 w 2773"/>
                <a:gd name="T1" fmla="*/ 0 h 738"/>
                <a:gd name="T2" fmla="*/ 0 w 2773"/>
                <a:gd name="T3" fmla="*/ 2147483647 h 738"/>
                <a:gd name="T4" fmla="*/ 2147483647 w 2773"/>
                <a:gd name="T5" fmla="*/ 2147483647 h 738"/>
                <a:gd name="T6" fmla="*/ 2147483647 w 2773"/>
                <a:gd name="T7" fmla="*/ 2147483647 h 738"/>
                <a:gd name="T8" fmla="*/ 2147483647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75" name="Freeform 1037"/>
            <p:cNvSpPr>
              <a:spLocks/>
            </p:cNvSpPr>
            <p:nvPr/>
          </p:nvSpPr>
          <p:spPr bwMode="auto">
            <a:xfrm>
              <a:off x="7275513" y="5603875"/>
              <a:ext cx="74612" cy="187325"/>
            </a:xfrm>
            <a:custGeom>
              <a:avLst/>
              <a:gdLst>
                <a:gd name="T0" fmla="*/ 2147483647 w 637"/>
                <a:gd name="T1" fmla="*/ 0 h 1659"/>
                <a:gd name="T2" fmla="*/ 2147483647 w 637"/>
                <a:gd name="T3" fmla="*/ 0 h 1659"/>
                <a:gd name="T4" fmla="*/ 2147483647 w 637"/>
                <a:gd name="T5" fmla="*/ 2147483647 h 1659"/>
                <a:gd name="T6" fmla="*/ 0 w 637"/>
                <a:gd name="T7" fmla="*/ 2147483647 h 1659"/>
                <a:gd name="T8" fmla="*/ 2147483647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76" name="Freeform 1038"/>
            <p:cNvSpPr>
              <a:spLocks/>
            </p:cNvSpPr>
            <p:nvPr/>
          </p:nvSpPr>
          <p:spPr bwMode="auto">
            <a:xfrm>
              <a:off x="7023100" y="5735638"/>
              <a:ext cx="258763" cy="61912"/>
            </a:xfrm>
            <a:custGeom>
              <a:avLst/>
              <a:gdLst>
                <a:gd name="T0" fmla="*/ 0 w 2216"/>
                <a:gd name="T1" fmla="*/ 0 h 550"/>
                <a:gd name="T2" fmla="*/ 2147483647 w 2216"/>
                <a:gd name="T3" fmla="*/ 2147483647 h 550"/>
                <a:gd name="T4" fmla="*/ 2147483647 w 2216"/>
                <a:gd name="T5" fmla="*/ 2147483647 h 550"/>
                <a:gd name="T6" fmla="*/ 2147483647 w 2216"/>
                <a:gd name="T7" fmla="*/ 2147483647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37977" name="Group 1039"/>
            <p:cNvGrpSpPr>
              <a:grpSpLocks/>
            </p:cNvGrpSpPr>
            <p:nvPr/>
          </p:nvGrpSpPr>
          <p:grpSpPr bwMode="auto">
            <a:xfrm>
              <a:off x="7019925" y="5800725"/>
              <a:ext cx="87313" cy="38100"/>
              <a:chOff x="1740" y="2642"/>
              <a:chExt cx="752" cy="327"/>
            </a:xfrm>
          </p:grpSpPr>
          <p:sp>
            <p:nvSpPr>
              <p:cNvPr id="38232" name="Freeform 1040"/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33" name="Freeform 1041"/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34" name="Freeform 1042"/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35" name="Freeform 1043"/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36" name="Freeform 1044"/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37" name="Freeform 1045"/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37978" name="Freeform 1046"/>
            <p:cNvSpPr>
              <a:spLocks/>
            </p:cNvSpPr>
            <p:nvPr/>
          </p:nvSpPr>
          <p:spPr bwMode="auto">
            <a:xfrm>
              <a:off x="7169150" y="5807075"/>
              <a:ext cx="106363" cy="80963"/>
            </a:xfrm>
            <a:custGeom>
              <a:avLst/>
              <a:gdLst>
                <a:gd name="T0" fmla="*/ 2147483647 w 990"/>
                <a:gd name="T1" fmla="*/ 2147483647 h 792"/>
                <a:gd name="T2" fmla="*/ 2147483647 w 990"/>
                <a:gd name="T3" fmla="*/ 0 h 792"/>
                <a:gd name="T4" fmla="*/ 2147483647 w 990"/>
                <a:gd name="T5" fmla="*/ 2147483647 h 792"/>
                <a:gd name="T6" fmla="*/ 0 w 990"/>
                <a:gd name="T7" fmla="*/ 2147483647 h 792"/>
                <a:gd name="T8" fmla="*/ 2147483647 w 990"/>
                <a:gd name="T9" fmla="*/ 2147483647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79" name="Freeform 1047"/>
            <p:cNvSpPr>
              <a:spLocks/>
            </p:cNvSpPr>
            <p:nvPr/>
          </p:nvSpPr>
          <p:spPr bwMode="auto">
            <a:xfrm>
              <a:off x="6897688" y="5813425"/>
              <a:ext cx="271462" cy="73025"/>
            </a:xfrm>
            <a:custGeom>
              <a:avLst/>
              <a:gdLst>
                <a:gd name="T0" fmla="*/ 2147483647 w 2532"/>
                <a:gd name="T1" fmla="*/ 0 h 723"/>
                <a:gd name="T2" fmla="*/ 2147483647 w 2532"/>
                <a:gd name="T3" fmla="*/ 0 h 723"/>
                <a:gd name="T4" fmla="*/ 2147483647 w 2532"/>
                <a:gd name="T5" fmla="*/ 2147483647 h 723"/>
                <a:gd name="T6" fmla="*/ 2147483647 w 2532"/>
                <a:gd name="T7" fmla="*/ 2147483647 h 723"/>
                <a:gd name="T8" fmla="*/ 0 w 2532"/>
                <a:gd name="T9" fmla="*/ 2147483647 h 723"/>
                <a:gd name="T10" fmla="*/ 2147483647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80" name="Freeform 1048"/>
            <p:cNvSpPr>
              <a:spLocks/>
            </p:cNvSpPr>
            <p:nvPr/>
          </p:nvSpPr>
          <p:spPr bwMode="auto">
            <a:xfrm>
              <a:off x="6899275" y="5799138"/>
              <a:ext cx="1588" cy="15875"/>
            </a:xfrm>
            <a:custGeom>
              <a:avLst/>
              <a:gdLst>
                <a:gd name="T0" fmla="*/ 2147483647 w 26"/>
                <a:gd name="T1" fmla="*/ 2147483647 h 147"/>
                <a:gd name="T2" fmla="*/ 2147483647 w 26"/>
                <a:gd name="T3" fmla="*/ 2147483647 h 147"/>
                <a:gd name="T4" fmla="*/ 0 w 26"/>
                <a:gd name="T5" fmla="*/ 2147483647 h 147"/>
                <a:gd name="T6" fmla="*/ 2147483647 w 26"/>
                <a:gd name="T7" fmla="*/ 0 h 147"/>
                <a:gd name="T8" fmla="*/ 2147483647 w 26"/>
                <a:gd name="T9" fmla="*/ 2147483647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81" name="Freeform 1049"/>
            <p:cNvSpPr>
              <a:spLocks/>
            </p:cNvSpPr>
            <p:nvPr/>
          </p:nvSpPr>
          <p:spPr bwMode="auto">
            <a:xfrm>
              <a:off x="6899275" y="5738813"/>
              <a:ext cx="125413" cy="61912"/>
            </a:xfrm>
            <a:custGeom>
              <a:avLst/>
              <a:gdLst>
                <a:gd name="T0" fmla="*/ 2147483647 w 1176"/>
                <a:gd name="T1" fmla="*/ 0 h 606"/>
                <a:gd name="T2" fmla="*/ 0 w 1176"/>
                <a:gd name="T3" fmla="*/ 2147483647 h 606"/>
                <a:gd name="T4" fmla="*/ 2147483647 w 1176"/>
                <a:gd name="T5" fmla="*/ 2147483647 h 606"/>
                <a:gd name="T6" fmla="*/ 2147483647 w 1176"/>
                <a:gd name="T7" fmla="*/ 2147483647 h 606"/>
                <a:gd name="T8" fmla="*/ 2147483647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82" name="Freeform 1050"/>
            <p:cNvSpPr>
              <a:spLocks/>
            </p:cNvSpPr>
            <p:nvPr/>
          </p:nvSpPr>
          <p:spPr bwMode="auto">
            <a:xfrm>
              <a:off x="6907213" y="5802313"/>
              <a:ext cx="257175" cy="71437"/>
            </a:xfrm>
            <a:custGeom>
              <a:avLst/>
              <a:gdLst>
                <a:gd name="T0" fmla="*/ 2147483647 w 2532"/>
                <a:gd name="T1" fmla="*/ 0 h 723"/>
                <a:gd name="T2" fmla="*/ 2147483647 w 2532"/>
                <a:gd name="T3" fmla="*/ 0 h 723"/>
                <a:gd name="T4" fmla="*/ 2147483647 w 2532"/>
                <a:gd name="T5" fmla="*/ 2147483647 h 723"/>
                <a:gd name="T6" fmla="*/ 2147483647 w 2532"/>
                <a:gd name="T7" fmla="*/ 2147483647 h 723"/>
                <a:gd name="T8" fmla="*/ 0 w 2532"/>
                <a:gd name="T9" fmla="*/ 2147483647 h 723"/>
                <a:gd name="T10" fmla="*/ 2147483647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83" name="Freeform 1051"/>
            <p:cNvSpPr>
              <a:spLocks/>
            </p:cNvSpPr>
            <p:nvPr/>
          </p:nvSpPr>
          <p:spPr bwMode="auto">
            <a:xfrm flipV="1">
              <a:off x="7164388" y="5797550"/>
              <a:ext cx="104775" cy="74613"/>
            </a:xfrm>
            <a:custGeom>
              <a:avLst/>
              <a:gdLst>
                <a:gd name="T0" fmla="*/ 2147483647 w 2532"/>
                <a:gd name="T1" fmla="*/ 0 h 723"/>
                <a:gd name="T2" fmla="*/ 2147483647 w 2532"/>
                <a:gd name="T3" fmla="*/ 0 h 723"/>
                <a:gd name="T4" fmla="*/ 2147483647 w 2532"/>
                <a:gd name="T5" fmla="*/ 2147483647 h 723"/>
                <a:gd name="T6" fmla="*/ 2147483647 w 2532"/>
                <a:gd name="T7" fmla="*/ 2147483647 h 723"/>
                <a:gd name="T8" fmla="*/ 0 w 2532"/>
                <a:gd name="T9" fmla="*/ 2147483647 h 723"/>
                <a:gd name="T10" fmla="*/ 2147483647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37984" name="Group 2"/>
            <p:cNvGrpSpPr>
              <a:grpSpLocks/>
            </p:cNvGrpSpPr>
            <p:nvPr/>
          </p:nvGrpSpPr>
          <p:grpSpPr bwMode="auto">
            <a:xfrm>
              <a:off x="5607050" y="3182938"/>
              <a:ext cx="317500" cy="246062"/>
              <a:chOff x="5581650" y="3128963"/>
              <a:chExt cx="423863" cy="320675"/>
            </a:xfrm>
          </p:grpSpPr>
          <p:pic>
            <p:nvPicPr>
              <p:cNvPr id="38210" name="Picture 1054" descr="laptop_keyboard"/>
              <p:cNvPicPr>
                <a:picLocks noChangeAspect="1" noChangeArrowheads="1"/>
              </p:cNvPicPr>
              <p:nvPr/>
            </p:nvPicPr>
            <p:blipFill>
              <a:blip r:embed="rId15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09064" flipH="1">
                <a:off x="5581650" y="3290888"/>
                <a:ext cx="363538" cy="1587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38211" name="Freeform 1055"/>
              <p:cNvSpPr>
                <a:spLocks/>
              </p:cNvSpPr>
              <p:nvPr/>
            </p:nvSpPr>
            <p:spPr bwMode="auto">
              <a:xfrm>
                <a:off x="5702300" y="3135313"/>
                <a:ext cx="292100" cy="207962"/>
              </a:xfrm>
              <a:custGeom>
                <a:avLst/>
                <a:gdLst>
                  <a:gd name="T0" fmla="*/ 2147483647 w 2982"/>
                  <a:gd name="T1" fmla="*/ 0 h 2442"/>
                  <a:gd name="T2" fmla="*/ 0 w 2982"/>
                  <a:gd name="T3" fmla="*/ 2147483647 h 2442"/>
                  <a:gd name="T4" fmla="*/ 2147483647 w 2982"/>
                  <a:gd name="T5" fmla="*/ 2147483647 h 2442"/>
                  <a:gd name="T6" fmla="*/ 2147483647 w 2982"/>
                  <a:gd name="T7" fmla="*/ 2147483647 h 2442"/>
                  <a:gd name="T8" fmla="*/ 2147483647 w 2982"/>
                  <a:gd name="T9" fmla="*/ 0 h 24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82"/>
                  <a:gd name="T16" fmla="*/ 0 h 2442"/>
                  <a:gd name="T17" fmla="*/ 2982 w 2982"/>
                  <a:gd name="T18" fmla="*/ 2442 h 24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82" h="2442">
                    <a:moveTo>
                      <a:pt x="540" y="0"/>
                    </a:moveTo>
                    <a:lnTo>
                      <a:pt x="0" y="1734"/>
                    </a:lnTo>
                    <a:lnTo>
                      <a:pt x="2394" y="2442"/>
                    </a:lnTo>
                    <a:lnTo>
                      <a:pt x="2982" y="318"/>
                    </a:lnTo>
                    <a:lnTo>
                      <a:pt x="540" y="0"/>
                    </a:ln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pic>
            <p:nvPicPr>
              <p:cNvPr id="38212" name="Picture 1056" descr="screen"/>
              <p:cNvPicPr>
                <a:picLocks noChangeAspect="1" noChangeArrowheads="1"/>
              </p:cNvPicPr>
              <p:nvPr/>
            </p:nvPicPr>
            <p:blipFill>
              <a:blip r:embed="rId16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716588" y="3140075"/>
                <a:ext cx="266700" cy="19050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38213" name="Freeform 1057"/>
              <p:cNvSpPr>
                <a:spLocks/>
              </p:cNvSpPr>
              <p:nvPr/>
            </p:nvSpPr>
            <p:spPr bwMode="auto">
              <a:xfrm>
                <a:off x="5756275" y="3128963"/>
                <a:ext cx="247650" cy="39687"/>
              </a:xfrm>
              <a:custGeom>
                <a:avLst/>
                <a:gdLst>
                  <a:gd name="T0" fmla="*/ 2147483647 w 2528"/>
                  <a:gd name="T1" fmla="*/ 0 h 455"/>
                  <a:gd name="T2" fmla="*/ 2147483647 w 2528"/>
                  <a:gd name="T3" fmla="*/ 2147483647 h 455"/>
                  <a:gd name="T4" fmla="*/ 2147483647 w 2528"/>
                  <a:gd name="T5" fmla="*/ 2147483647 h 455"/>
                  <a:gd name="T6" fmla="*/ 0 w 2528"/>
                  <a:gd name="T7" fmla="*/ 2147483647 h 455"/>
                  <a:gd name="T8" fmla="*/ 2147483647 w 2528"/>
                  <a:gd name="T9" fmla="*/ 0 h 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28"/>
                  <a:gd name="T16" fmla="*/ 0 h 455"/>
                  <a:gd name="T17" fmla="*/ 2528 w 2528"/>
                  <a:gd name="T18" fmla="*/ 455 h 4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28" h="455">
                    <a:moveTo>
                      <a:pt x="14" y="0"/>
                    </a:moveTo>
                    <a:lnTo>
                      <a:pt x="2528" y="341"/>
                    </a:lnTo>
                    <a:lnTo>
                      <a:pt x="2480" y="455"/>
                    </a:lnTo>
                    <a:lnTo>
                      <a:pt x="0" y="86"/>
                    </a:lnTo>
                    <a:lnTo>
                      <a:pt x="1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14" name="Freeform 1058"/>
              <p:cNvSpPr>
                <a:spLocks/>
              </p:cNvSpPr>
              <p:nvPr/>
            </p:nvSpPr>
            <p:spPr bwMode="auto">
              <a:xfrm>
                <a:off x="5700713" y="3128963"/>
                <a:ext cx="68262" cy="161925"/>
              </a:xfrm>
              <a:custGeom>
                <a:avLst/>
                <a:gdLst>
                  <a:gd name="T0" fmla="*/ 2147483647 w 702"/>
                  <a:gd name="T1" fmla="*/ 0 h 1893"/>
                  <a:gd name="T2" fmla="*/ 0 w 702"/>
                  <a:gd name="T3" fmla="*/ 2147483647 h 1893"/>
                  <a:gd name="T4" fmla="*/ 2147483647 w 702"/>
                  <a:gd name="T5" fmla="*/ 2147483647 h 1893"/>
                  <a:gd name="T6" fmla="*/ 2147483647 w 702"/>
                  <a:gd name="T7" fmla="*/ 2147483647 h 1893"/>
                  <a:gd name="T8" fmla="*/ 2147483647 w 702"/>
                  <a:gd name="T9" fmla="*/ 0 h 18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2"/>
                  <a:gd name="T16" fmla="*/ 0 h 1893"/>
                  <a:gd name="T17" fmla="*/ 702 w 702"/>
                  <a:gd name="T18" fmla="*/ 1893 h 189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2" h="1893">
                    <a:moveTo>
                      <a:pt x="579" y="0"/>
                    </a:moveTo>
                    <a:lnTo>
                      <a:pt x="0" y="1869"/>
                    </a:lnTo>
                    <a:lnTo>
                      <a:pt x="114" y="1893"/>
                    </a:lnTo>
                    <a:lnTo>
                      <a:pt x="702" y="51"/>
                    </a:lnTo>
                    <a:lnTo>
                      <a:pt x="579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15" name="Freeform 1059"/>
              <p:cNvSpPr>
                <a:spLocks/>
              </p:cNvSpPr>
              <p:nvPr/>
            </p:nvSpPr>
            <p:spPr bwMode="auto">
              <a:xfrm>
                <a:off x="5927725" y="3157538"/>
                <a:ext cx="74613" cy="185737"/>
              </a:xfrm>
              <a:custGeom>
                <a:avLst/>
                <a:gdLst>
                  <a:gd name="T0" fmla="*/ 2147483647 w 756"/>
                  <a:gd name="T1" fmla="*/ 0 h 2184"/>
                  <a:gd name="T2" fmla="*/ 2147483647 w 756"/>
                  <a:gd name="T3" fmla="*/ 2147483647 h 2184"/>
                  <a:gd name="T4" fmla="*/ 0 w 756"/>
                  <a:gd name="T5" fmla="*/ 2147483647 h 2184"/>
                  <a:gd name="T6" fmla="*/ 2147483647 w 756"/>
                  <a:gd name="T7" fmla="*/ 2147483647 h 2184"/>
                  <a:gd name="T8" fmla="*/ 2147483647 w 756"/>
                  <a:gd name="T9" fmla="*/ 0 h 2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2184"/>
                  <a:gd name="T17" fmla="*/ 756 w 756"/>
                  <a:gd name="T18" fmla="*/ 2184 h 21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2184">
                    <a:moveTo>
                      <a:pt x="756" y="0"/>
                    </a:moveTo>
                    <a:lnTo>
                      <a:pt x="138" y="2184"/>
                    </a:lnTo>
                    <a:lnTo>
                      <a:pt x="0" y="2148"/>
                    </a:lnTo>
                    <a:lnTo>
                      <a:pt x="606" y="78"/>
                    </a:lnTo>
                    <a:lnTo>
                      <a:pt x="756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chemeClr val="bg1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16" name="Freeform 1060"/>
              <p:cNvSpPr>
                <a:spLocks/>
              </p:cNvSpPr>
              <p:nvPr/>
            </p:nvSpPr>
            <p:spPr bwMode="auto">
              <a:xfrm>
                <a:off x="5699125" y="3281363"/>
                <a:ext cx="271463" cy="63500"/>
              </a:xfrm>
              <a:custGeom>
                <a:avLst/>
                <a:gdLst>
                  <a:gd name="T0" fmla="*/ 2147483647 w 2773"/>
                  <a:gd name="T1" fmla="*/ 0 h 738"/>
                  <a:gd name="T2" fmla="*/ 0 w 2773"/>
                  <a:gd name="T3" fmla="*/ 2147483647 h 738"/>
                  <a:gd name="T4" fmla="*/ 2147483647 w 2773"/>
                  <a:gd name="T5" fmla="*/ 2147483647 h 738"/>
                  <a:gd name="T6" fmla="*/ 2147483647 w 2773"/>
                  <a:gd name="T7" fmla="*/ 2147483647 h 738"/>
                  <a:gd name="T8" fmla="*/ 2147483647 w 2773"/>
                  <a:gd name="T9" fmla="*/ 0 h 7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73"/>
                  <a:gd name="T16" fmla="*/ 0 h 738"/>
                  <a:gd name="T17" fmla="*/ 2773 w 2773"/>
                  <a:gd name="T18" fmla="*/ 738 h 7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73" h="738">
                    <a:moveTo>
                      <a:pt x="33" y="0"/>
                    </a:moveTo>
                    <a:lnTo>
                      <a:pt x="0" y="99"/>
                    </a:lnTo>
                    <a:lnTo>
                      <a:pt x="2436" y="738"/>
                    </a:lnTo>
                    <a:cubicBezTo>
                      <a:pt x="2499" y="501"/>
                      <a:pt x="2773" y="727"/>
                      <a:pt x="2373" y="603"/>
                    </a:cubicBezTo>
                    <a:lnTo>
                      <a:pt x="3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CC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17" name="Freeform 1061"/>
              <p:cNvSpPr>
                <a:spLocks/>
              </p:cNvSpPr>
              <p:nvPr/>
            </p:nvSpPr>
            <p:spPr bwMode="auto">
              <a:xfrm>
                <a:off x="5935663" y="3159125"/>
                <a:ext cx="69850" cy="187325"/>
              </a:xfrm>
              <a:custGeom>
                <a:avLst/>
                <a:gdLst>
                  <a:gd name="T0" fmla="*/ 2147483647 w 637"/>
                  <a:gd name="T1" fmla="*/ 0 h 1659"/>
                  <a:gd name="T2" fmla="*/ 2147483647 w 637"/>
                  <a:gd name="T3" fmla="*/ 0 h 1659"/>
                  <a:gd name="T4" fmla="*/ 2147483647 w 637"/>
                  <a:gd name="T5" fmla="*/ 2147483647 h 1659"/>
                  <a:gd name="T6" fmla="*/ 0 w 637"/>
                  <a:gd name="T7" fmla="*/ 2147483647 h 1659"/>
                  <a:gd name="T8" fmla="*/ 2147483647 w 637"/>
                  <a:gd name="T9" fmla="*/ 0 h 16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7"/>
                  <a:gd name="T16" fmla="*/ 0 h 1659"/>
                  <a:gd name="T17" fmla="*/ 637 w 637"/>
                  <a:gd name="T18" fmla="*/ 1659 h 16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7" h="1659">
                    <a:moveTo>
                      <a:pt x="615" y="0"/>
                    </a:moveTo>
                    <a:lnTo>
                      <a:pt x="637" y="0"/>
                    </a:lnTo>
                    <a:lnTo>
                      <a:pt x="68" y="1659"/>
                    </a:lnTo>
                    <a:lnTo>
                      <a:pt x="0" y="1647"/>
                    </a:lnTo>
                    <a:lnTo>
                      <a:pt x="615" y="0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18" name="Freeform 1062"/>
              <p:cNvSpPr>
                <a:spLocks/>
              </p:cNvSpPr>
              <p:nvPr/>
            </p:nvSpPr>
            <p:spPr bwMode="auto">
              <a:xfrm>
                <a:off x="5699125" y="3290888"/>
                <a:ext cx="242888" cy="61912"/>
              </a:xfrm>
              <a:custGeom>
                <a:avLst/>
                <a:gdLst>
                  <a:gd name="T0" fmla="*/ 0 w 2216"/>
                  <a:gd name="T1" fmla="*/ 0 h 550"/>
                  <a:gd name="T2" fmla="*/ 2147483647 w 2216"/>
                  <a:gd name="T3" fmla="*/ 2147483647 h 550"/>
                  <a:gd name="T4" fmla="*/ 2147483647 w 2216"/>
                  <a:gd name="T5" fmla="*/ 2147483647 h 550"/>
                  <a:gd name="T6" fmla="*/ 2147483647 w 2216"/>
                  <a:gd name="T7" fmla="*/ 2147483647 h 550"/>
                  <a:gd name="T8" fmla="*/ 0 w 2216"/>
                  <a:gd name="T9" fmla="*/ 0 h 5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16"/>
                  <a:gd name="T16" fmla="*/ 0 h 550"/>
                  <a:gd name="T17" fmla="*/ 2216 w 2216"/>
                  <a:gd name="T18" fmla="*/ 550 h 5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16" h="550">
                    <a:moveTo>
                      <a:pt x="0" y="0"/>
                    </a:moveTo>
                    <a:lnTo>
                      <a:pt x="9" y="57"/>
                    </a:lnTo>
                    <a:lnTo>
                      <a:pt x="2164" y="550"/>
                    </a:lnTo>
                    <a:lnTo>
                      <a:pt x="2216" y="49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38219" name="Group 1063"/>
              <p:cNvGrpSpPr>
                <a:grpSpLocks/>
              </p:cNvGrpSpPr>
              <p:nvPr/>
            </p:nvGrpSpPr>
            <p:grpSpPr bwMode="auto">
              <a:xfrm>
                <a:off x="5695950" y="3355975"/>
                <a:ext cx="80963" cy="38100"/>
                <a:chOff x="1740" y="2642"/>
                <a:chExt cx="752" cy="327"/>
              </a:xfrm>
            </p:grpSpPr>
            <p:sp>
              <p:nvSpPr>
                <p:cNvPr id="38226" name="Freeform 1064"/>
                <p:cNvSpPr>
                  <a:spLocks/>
                </p:cNvSpPr>
                <p:nvPr/>
              </p:nvSpPr>
              <p:spPr bwMode="auto">
                <a:xfrm>
                  <a:off x="1740" y="2642"/>
                  <a:ext cx="752" cy="327"/>
                </a:xfrm>
                <a:custGeom>
                  <a:avLst/>
                  <a:gdLst>
                    <a:gd name="T0" fmla="*/ 293 w 752"/>
                    <a:gd name="T1" fmla="*/ 0 h 327"/>
                    <a:gd name="T2" fmla="*/ 752 w 752"/>
                    <a:gd name="T3" fmla="*/ 124 h 327"/>
                    <a:gd name="T4" fmla="*/ 470 w 752"/>
                    <a:gd name="T5" fmla="*/ 327 h 327"/>
                    <a:gd name="T6" fmla="*/ 0 w 752"/>
                    <a:gd name="T7" fmla="*/ 183 h 327"/>
                    <a:gd name="T8" fmla="*/ 293 w 752"/>
                    <a:gd name="T9" fmla="*/ 0 h 3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2"/>
                    <a:gd name="T16" fmla="*/ 0 h 327"/>
                    <a:gd name="T17" fmla="*/ 752 w 752"/>
                    <a:gd name="T18" fmla="*/ 327 h 3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2" h="327">
                      <a:moveTo>
                        <a:pt x="293" y="0"/>
                      </a:moveTo>
                      <a:lnTo>
                        <a:pt x="752" y="124"/>
                      </a:lnTo>
                      <a:lnTo>
                        <a:pt x="470" y="327"/>
                      </a:lnTo>
                      <a:lnTo>
                        <a:pt x="0" y="183"/>
                      </a:lnTo>
                      <a:lnTo>
                        <a:pt x="293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227" name="Freeform 1065"/>
                <p:cNvSpPr>
                  <a:spLocks/>
                </p:cNvSpPr>
                <p:nvPr/>
              </p:nvSpPr>
              <p:spPr bwMode="auto">
                <a:xfrm>
                  <a:off x="1754" y="2649"/>
                  <a:ext cx="726" cy="311"/>
                </a:xfrm>
                <a:custGeom>
                  <a:avLst/>
                  <a:gdLst>
                    <a:gd name="T0" fmla="*/ 282 w 726"/>
                    <a:gd name="T1" fmla="*/ 0 h 311"/>
                    <a:gd name="T2" fmla="*/ 726 w 726"/>
                    <a:gd name="T3" fmla="*/ 119 h 311"/>
                    <a:gd name="T4" fmla="*/ 457 w 726"/>
                    <a:gd name="T5" fmla="*/ 311 h 311"/>
                    <a:gd name="T6" fmla="*/ 0 w 726"/>
                    <a:gd name="T7" fmla="*/ 173 h 311"/>
                    <a:gd name="T8" fmla="*/ 282 w 726"/>
                    <a:gd name="T9" fmla="*/ 0 h 3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6"/>
                    <a:gd name="T16" fmla="*/ 0 h 311"/>
                    <a:gd name="T17" fmla="*/ 726 w 726"/>
                    <a:gd name="T18" fmla="*/ 311 h 31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6" h="311">
                      <a:moveTo>
                        <a:pt x="282" y="0"/>
                      </a:moveTo>
                      <a:lnTo>
                        <a:pt x="726" y="119"/>
                      </a:lnTo>
                      <a:lnTo>
                        <a:pt x="457" y="311"/>
                      </a:lnTo>
                      <a:lnTo>
                        <a:pt x="0" y="173"/>
                      </a:lnTo>
                      <a:lnTo>
                        <a:pt x="282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228" name="Freeform 1066"/>
                <p:cNvSpPr>
                  <a:spLocks/>
                </p:cNvSpPr>
                <p:nvPr/>
              </p:nvSpPr>
              <p:spPr bwMode="auto">
                <a:xfrm>
                  <a:off x="1808" y="2770"/>
                  <a:ext cx="258" cy="100"/>
                </a:xfrm>
                <a:custGeom>
                  <a:avLst/>
                  <a:gdLst>
                    <a:gd name="T0" fmla="*/ 0 w 258"/>
                    <a:gd name="T1" fmla="*/ 44 h 100"/>
                    <a:gd name="T2" fmla="*/ 75 w 258"/>
                    <a:gd name="T3" fmla="*/ 0 h 100"/>
                    <a:gd name="T4" fmla="*/ 258 w 258"/>
                    <a:gd name="T5" fmla="*/ 50 h 100"/>
                    <a:gd name="T6" fmla="*/ 183 w 258"/>
                    <a:gd name="T7" fmla="*/ 100 h 100"/>
                    <a:gd name="T8" fmla="*/ 0 w 258"/>
                    <a:gd name="T9" fmla="*/ 44 h 10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0"/>
                    <a:gd name="T17" fmla="*/ 258 w 258"/>
                    <a:gd name="T18" fmla="*/ 100 h 10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0">
                      <a:moveTo>
                        <a:pt x="0" y="44"/>
                      </a:moveTo>
                      <a:lnTo>
                        <a:pt x="75" y="0"/>
                      </a:lnTo>
                      <a:lnTo>
                        <a:pt x="258" y="50"/>
                      </a:lnTo>
                      <a:lnTo>
                        <a:pt x="183" y="100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229" name="Freeform 1067"/>
                <p:cNvSpPr>
                  <a:spLocks/>
                </p:cNvSpPr>
                <p:nvPr/>
              </p:nvSpPr>
              <p:spPr bwMode="auto">
                <a:xfrm>
                  <a:off x="1799" y="2816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230" name="Freeform 1068"/>
                <p:cNvSpPr>
                  <a:spLocks/>
                </p:cNvSpPr>
                <p:nvPr/>
              </p:nvSpPr>
              <p:spPr bwMode="auto">
                <a:xfrm>
                  <a:off x="2020" y="2834"/>
                  <a:ext cx="258" cy="102"/>
                </a:xfrm>
                <a:custGeom>
                  <a:avLst/>
                  <a:gdLst>
                    <a:gd name="T0" fmla="*/ 0 w 258"/>
                    <a:gd name="T1" fmla="*/ 46 h 102"/>
                    <a:gd name="T2" fmla="*/ 71 w 258"/>
                    <a:gd name="T3" fmla="*/ 0 h 102"/>
                    <a:gd name="T4" fmla="*/ 258 w 258"/>
                    <a:gd name="T5" fmla="*/ 52 h 102"/>
                    <a:gd name="T6" fmla="*/ 183 w 258"/>
                    <a:gd name="T7" fmla="*/ 102 h 102"/>
                    <a:gd name="T8" fmla="*/ 0 w 258"/>
                    <a:gd name="T9" fmla="*/ 46 h 10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2"/>
                    <a:gd name="T17" fmla="*/ 258 w 258"/>
                    <a:gd name="T18" fmla="*/ 102 h 10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2">
                      <a:moveTo>
                        <a:pt x="0" y="46"/>
                      </a:moveTo>
                      <a:lnTo>
                        <a:pt x="71" y="0"/>
                      </a:lnTo>
                      <a:lnTo>
                        <a:pt x="258" y="52"/>
                      </a:lnTo>
                      <a:lnTo>
                        <a:pt x="183" y="102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231" name="Freeform 1069"/>
                <p:cNvSpPr>
                  <a:spLocks/>
                </p:cNvSpPr>
                <p:nvPr/>
              </p:nvSpPr>
              <p:spPr bwMode="auto">
                <a:xfrm>
                  <a:off x="2011" y="2882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38220" name="Freeform 1070"/>
              <p:cNvSpPr>
                <a:spLocks/>
              </p:cNvSpPr>
              <p:nvPr/>
            </p:nvSpPr>
            <p:spPr bwMode="auto">
              <a:xfrm>
                <a:off x="5835650" y="3362325"/>
                <a:ext cx="100013" cy="80963"/>
              </a:xfrm>
              <a:custGeom>
                <a:avLst/>
                <a:gdLst>
                  <a:gd name="T0" fmla="*/ 2147483647 w 990"/>
                  <a:gd name="T1" fmla="*/ 2147483647 h 792"/>
                  <a:gd name="T2" fmla="*/ 2147483647 w 990"/>
                  <a:gd name="T3" fmla="*/ 0 h 792"/>
                  <a:gd name="T4" fmla="*/ 2147483647 w 990"/>
                  <a:gd name="T5" fmla="*/ 2147483647 h 792"/>
                  <a:gd name="T6" fmla="*/ 0 w 990"/>
                  <a:gd name="T7" fmla="*/ 2147483647 h 792"/>
                  <a:gd name="T8" fmla="*/ 2147483647 w 990"/>
                  <a:gd name="T9" fmla="*/ 2147483647 h 7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0"/>
                  <a:gd name="T16" fmla="*/ 0 h 792"/>
                  <a:gd name="T17" fmla="*/ 990 w 990"/>
                  <a:gd name="T18" fmla="*/ 792 h 79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0" h="792">
                    <a:moveTo>
                      <a:pt x="3" y="738"/>
                    </a:moveTo>
                    <a:lnTo>
                      <a:pt x="990" y="0"/>
                    </a:lnTo>
                    <a:lnTo>
                      <a:pt x="987" y="60"/>
                    </a:lnTo>
                    <a:lnTo>
                      <a:pt x="0" y="792"/>
                    </a:lnTo>
                    <a:lnTo>
                      <a:pt x="3" y="73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21" name="Freeform 1071"/>
              <p:cNvSpPr>
                <a:spLocks/>
              </p:cNvSpPr>
              <p:nvPr/>
            </p:nvSpPr>
            <p:spPr bwMode="auto">
              <a:xfrm>
                <a:off x="5583238" y="3368675"/>
                <a:ext cx="254000" cy="73025"/>
              </a:xfrm>
              <a:custGeom>
                <a:avLst/>
                <a:gdLst>
                  <a:gd name="T0" fmla="*/ 2147483647 w 2532"/>
                  <a:gd name="T1" fmla="*/ 0 h 723"/>
                  <a:gd name="T2" fmla="*/ 2147483647 w 2532"/>
                  <a:gd name="T3" fmla="*/ 0 h 723"/>
                  <a:gd name="T4" fmla="*/ 2147483647 w 2532"/>
                  <a:gd name="T5" fmla="*/ 2147483647 h 723"/>
                  <a:gd name="T6" fmla="*/ 2147483647 w 2532"/>
                  <a:gd name="T7" fmla="*/ 2147483647 h 723"/>
                  <a:gd name="T8" fmla="*/ 0 w 2532"/>
                  <a:gd name="T9" fmla="*/ 2147483647 h 723"/>
                  <a:gd name="T10" fmla="*/ 2147483647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22" name="Freeform 1072"/>
              <p:cNvSpPr>
                <a:spLocks/>
              </p:cNvSpPr>
              <p:nvPr/>
            </p:nvSpPr>
            <p:spPr bwMode="auto">
              <a:xfrm>
                <a:off x="5583238" y="3354388"/>
                <a:ext cx="1587" cy="15875"/>
              </a:xfrm>
              <a:custGeom>
                <a:avLst/>
                <a:gdLst>
                  <a:gd name="T0" fmla="*/ 2147483647 w 26"/>
                  <a:gd name="T1" fmla="*/ 2147483647 h 147"/>
                  <a:gd name="T2" fmla="*/ 2147483647 w 26"/>
                  <a:gd name="T3" fmla="*/ 2147483647 h 147"/>
                  <a:gd name="T4" fmla="*/ 0 w 26"/>
                  <a:gd name="T5" fmla="*/ 2147483647 h 147"/>
                  <a:gd name="T6" fmla="*/ 2147483647 w 26"/>
                  <a:gd name="T7" fmla="*/ 0 h 147"/>
                  <a:gd name="T8" fmla="*/ 2147483647 w 26"/>
                  <a:gd name="T9" fmla="*/ 2147483647 h 1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47"/>
                  <a:gd name="T17" fmla="*/ 26 w 26"/>
                  <a:gd name="T18" fmla="*/ 147 h 1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47">
                    <a:moveTo>
                      <a:pt x="26" y="10"/>
                    </a:moveTo>
                    <a:lnTo>
                      <a:pt x="23" y="147"/>
                    </a:lnTo>
                    <a:lnTo>
                      <a:pt x="0" y="144"/>
                    </a:lnTo>
                    <a:lnTo>
                      <a:pt x="3" y="0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23" name="Freeform 1073"/>
              <p:cNvSpPr>
                <a:spLocks/>
              </p:cNvSpPr>
              <p:nvPr/>
            </p:nvSpPr>
            <p:spPr bwMode="auto">
              <a:xfrm>
                <a:off x="5583238" y="3294063"/>
                <a:ext cx="117475" cy="61912"/>
              </a:xfrm>
              <a:custGeom>
                <a:avLst/>
                <a:gdLst>
                  <a:gd name="T0" fmla="*/ 2147483647 w 1176"/>
                  <a:gd name="T1" fmla="*/ 0 h 606"/>
                  <a:gd name="T2" fmla="*/ 0 w 1176"/>
                  <a:gd name="T3" fmla="*/ 2147483647 h 606"/>
                  <a:gd name="T4" fmla="*/ 2147483647 w 1176"/>
                  <a:gd name="T5" fmla="*/ 2147483647 h 606"/>
                  <a:gd name="T6" fmla="*/ 2147483647 w 1176"/>
                  <a:gd name="T7" fmla="*/ 2147483647 h 606"/>
                  <a:gd name="T8" fmla="*/ 2147483647 w 1176"/>
                  <a:gd name="T9" fmla="*/ 0 h 6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76"/>
                  <a:gd name="T16" fmla="*/ 0 h 606"/>
                  <a:gd name="T17" fmla="*/ 1176 w 1176"/>
                  <a:gd name="T18" fmla="*/ 606 h 6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76" h="606">
                    <a:moveTo>
                      <a:pt x="1170" y="0"/>
                    </a:moveTo>
                    <a:lnTo>
                      <a:pt x="0" y="597"/>
                    </a:lnTo>
                    <a:lnTo>
                      <a:pt x="30" y="606"/>
                    </a:lnTo>
                    <a:lnTo>
                      <a:pt x="1176" y="18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24" name="Freeform 1074"/>
              <p:cNvSpPr>
                <a:spLocks/>
              </p:cNvSpPr>
              <p:nvPr/>
            </p:nvSpPr>
            <p:spPr bwMode="auto">
              <a:xfrm>
                <a:off x="5591175" y="3357563"/>
                <a:ext cx="241300" cy="71437"/>
              </a:xfrm>
              <a:custGeom>
                <a:avLst/>
                <a:gdLst>
                  <a:gd name="T0" fmla="*/ 2147483647 w 2532"/>
                  <a:gd name="T1" fmla="*/ 0 h 723"/>
                  <a:gd name="T2" fmla="*/ 2147483647 w 2532"/>
                  <a:gd name="T3" fmla="*/ 0 h 723"/>
                  <a:gd name="T4" fmla="*/ 2147483647 w 2532"/>
                  <a:gd name="T5" fmla="*/ 2147483647 h 723"/>
                  <a:gd name="T6" fmla="*/ 2147483647 w 2532"/>
                  <a:gd name="T7" fmla="*/ 2147483647 h 723"/>
                  <a:gd name="T8" fmla="*/ 0 w 2532"/>
                  <a:gd name="T9" fmla="*/ 2147483647 h 723"/>
                  <a:gd name="T10" fmla="*/ 2147483647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25" name="Freeform 1075"/>
              <p:cNvSpPr>
                <a:spLocks/>
              </p:cNvSpPr>
              <p:nvPr/>
            </p:nvSpPr>
            <p:spPr bwMode="auto">
              <a:xfrm flipV="1">
                <a:off x="5830888" y="3352800"/>
                <a:ext cx="98425" cy="74613"/>
              </a:xfrm>
              <a:custGeom>
                <a:avLst/>
                <a:gdLst>
                  <a:gd name="T0" fmla="*/ 2147483647 w 2532"/>
                  <a:gd name="T1" fmla="*/ 0 h 723"/>
                  <a:gd name="T2" fmla="*/ 2147483647 w 2532"/>
                  <a:gd name="T3" fmla="*/ 0 h 723"/>
                  <a:gd name="T4" fmla="*/ 2147483647 w 2532"/>
                  <a:gd name="T5" fmla="*/ 2147483647 h 723"/>
                  <a:gd name="T6" fmla="*/ 2147483647 w 2532"/>
                  <a:gd name="T7" fmla="*/ 2147483647 h 723"/>
                  <a:gd name="T8" fmla="*/ 0 w 2532"/>
                  <a:gd name="T9" fmla="*/ 2147483647 h 723"/>
                  <a:gd name="T10" fmla="*/ 2147483647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7985" name="Group 1076"/>
            <p:cNvGrpSpPr>
              <a:grpSpLocks/>
            </p:cNvGrpSpPr>
            <p:nvPr/>
          </p:nvGrpSpPr>
          <p:grpSpPr bwMode="auto">
            <a:xfrm flipH="1">
              <a:off x="6156325" y="3300413"/>
              <a:ext cx="342900" cy="334962"/>
              <a:chOff x="2839" y="3501"/>
              <a:chExt cx="755" cy="803"/>
            </a:xfrm>
          </p:grpSpPr>
          <p:pic>
            <p:nvPicPr>
              <p:cNvPr id="38208" name="Picture 1077" descr="desktop_computer_stylized_medium"/>
              <p:cNvPicPr>
                <a:picLocks noChangeAspect="1" noChangeArrowheads="1"/>
              </p:cNvPicPr>
              <p:nvPr/>
            </p:nvPicPr>
            <p:blipFill>
              <a:blip r:embed="rId1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38209" name="Freeform 1078"/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pic>
          <p:nvPicPr>
            <p:cNvPr id="37986" name="Picture 1081" descr="laptop_keyboard"/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7329488" y="5672138"/>
              <a:ext cx="388937" cy="1587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7987" name="Freeform 1082"/>
            <p:cNvSpPr>
              <a:spLocks/>
            </p:cNvSpPr>
            <p:nvPr/>
          </p:nvSpPr>
          <p:spPr bwMode="auto">
            <a:xfrm>
              <a:off x="7458075" y="5516563"/>
              <a:ext cx="312738" cy="207962"/>
            </a:xfrm>
            <a:custGeom>
              <a:avLst/>
              <a:gdLst>
                <a:gd name="T0" fmla="*/ 2147483647 w 2982"/>
                <a:gd name="T1" fmla="*/ 0 h 2442"/>
                <a:gd name="T2" fmla="*/ 0 w 2982"/>
                <a:gd name="T3" fmla="*/ 2147483647 h 2442"/>
                <a:gd name="T4" fmla="*/ 2147483647 w 2982"/>
                <a:gd name="T5" fmla="*/ 2147483647 h 2442"/>
                <a:gd name="T6" fmla="*/ 2147483647 w 2982"/>
                <a:gd name="T7" fmla="*/ 2147483647 h 2442"/>
                <a:gd name="T8" fmla="*/ 2147483647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37988" name="Picture 1083" descr="screen"/>
            <p:cNvPicPr>
              <a:picLocks noChangeAspect="1" noChangeArrowheads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473950" y="5521325"/>
              <a:ext cx="284163" cy="190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7989" name="Freeform 1084"/>
            <p:cNvSpPr>
              <a:spLocks/>
            </p:cNvSpPr>
            <p:nvPr/>
          </p:nvSpPr>
          <p:spPr bwMode="auto">
            <a:xfrm>
              <a:off x="7515225" y="5510213"/>
              <a:ext cx="265113" cy="39687"/>
            </a:xfrm>
            <a:custGeom>
              <a:avLst/>
              <a:gdLst>
                <a:gd name="T0" fmla="*/ 2147483647 w 2528"/>
                <a:gd name="T1" fmla="*/ 0 h 455"/>
                <a:gd name="T2" fmla="*/ 2147483647 w 2528"/>
                <a:gd name="T3" fmla="*/ 2147483647 h 455"/>
                <a:gd name="T4" fmla="*/ 2147483647 w 2528"/>
                <a:gd name="T5" fmla="*/ 2147483647 h 455"/>
                <a:gd name="T6" fmla="*/ 0 w 2528"/>
                <a:gd name="T7" fmla="*/ 2147483647 h 455"/>
                <a:gd name="T8" fmla="*/ 2147483647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90" name="Freeform 1085"/>
            <p:cNvSpPr>
              <a:spLocks/>
            </p:cNvSpPr>
            <p:nvPr/>
          </p:nvSpPr>
          <p:spPr bwMode="auto">
            <a:xfrm>
              <a:off x="7456488" y="5510213"/>
              <a:ext cx="73025" cy="161925"/>
            </a:xfrm>
            <a:custGeom>
              <a:avLst/>
              <a:gdLst>
                <a:gd name="T0" fmla="*/ 2147483647 w 702"/>
                <a:gd name="T1" fmla="*/ 0 h 1893"/>
                <a:gd name="T2" fmla="*/ 0 w 702"/>
                <a:gd name="T3" fmla="*/ 2147483647 h 1893"/>
                <a:gd name="T4" fmla="*/ 2147483647 w 702"/>
                <a:gd name="T5" fmla="*/ 2147483647 h 1893"/>
                <a:gd name="T6" fmla="*/ 2147483647 w 702"/>
                <a:gd name="T7" fmla="*/ 2147483647 h 1893"/>
                <a:gd name="T8" fmla="*/ 2147483647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91" name="Freeform 1086"/>
            <p:cNvSpPr>
              <a:spLocks/>
            </p:cNvSpPr>
            <p:nvPr/>
          </p:nvSpPr>
          <p:spPr bwMode="auto">
            <a:xfrm>
              <a:off x="7699375" y="5538788"/>
              <a:ext cx="79375" cy="185737"/>
            </a:xfrm>
            <a:custGeom>
              <a:avLst/>
              <a:gdLst>
                <a:gd name="T0" fmla="*/ 2147483647 w 756"/>
                <a:gd name="T1" fmla="*/ 0 h 2184"/>
                <a:gd name="T2" fmla="*/ 2147483647 w 756"/>
                <a:gd name="T3" fmla="*/ 2147483647 h 2184"/>
                <a:gd name="T4" fmla="*/ 0 w 756"/>
                <a:gd name="T5" fmla="*/ 2147483647 h 2184"/>
                <a:gd name="T6" fmla="*/ 2147483647 w 756"/>
                <a:gd name="T7" fmla="*/ 2147483647 h 2184"/>
                <a:gd name="T8" fmla="*/ 2147483647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92" name="Freeform 1087"/>
            <p:cNvSpPr>
              <a:spLocks/>
            </p:cNvSpPr>
            <p:nvPr/>
          </p:nvSpPr>
          <p:spPr bwMode="auto">
            <a:xfrm>
              <a:off x="7454900" y="5662613"/>
              <a:ext cx="290513" cy="63500"/>
            </a:xfrm>
            <a:custGeom>
              <a:avLst/>
              <a:gdLst>
                <a:gd name="T0" fmla="*/ 2147483647 w 2773"/>
                <a:gd name="T1" fmla="*/ 0 h 738"/>
                <a:gd name="T2" fmla="*/ 0 w 2773"/>
                <a:gd name="T3" fmla="*/ 2147483647 h 738"/>
                <a:gd name="T4" fmla="*/ 2147483647 w 2773"/>
                <a:gd name="T5" fmla="*/ 2147483647 h 738"/>
                <a:gd name="T6" fmla="*/ 2147483647 w 2773"/>
                <a:gd name="T7" fmla="*/ 2147483647 h 738"/>
                <a:gd name="T8" fmla="*/ 2147483647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93" name="Freeform 1088"/>
            <p:cNvSpPr>
              <a:spLocks/>
            </p:cNvSpPr>
            <p:nvPr/>
          </p:nvSpPr>
          <p:spPr bwMode="auto">
            <a:xfrm>
              <a:off x="7707313" y="5540375"/>
              <a:ext cx="74612" cy="187325"/>
            </a:xfrm>
            <a:custGeom>
              <a:avLst/>
              <a:gdLst>
                <a:gd name="T0" fmla="*/ 2147483647 w 637"/>
                <a:gd name="T1" fmla="*/ 0 h 1659"/>
                <a:gd name="T2" fmla="*/ 2147483647 w 637"/>
                <a:gd name="T3" fmla="*/ 0 h 1659"/>
                <a:gd name="T4" fmla="*/ 2147483647 w 637"/>
                <a:gd name="T5" fmla="*/ 2147483647 h 1659"/>
                <a:gd name="T6" fmla="*/ 0 w 637"/>
                <a:gd name="T7" fmla="*/ 2147483647 h 1659"/>
                <a:gd name="T8" fmla="*/ 2147483647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94" name="Freeform 1089"/>
            <p:cNvSpPr>
              <a:spLocks/>
            </p:cNvSpPr>
            <p:nvPr/>
          </p:nvSpPr>
          <p:spPr bwMode="auto">
            <a:xfrm>
              <a:off x="7454900" y="5672138"/>
              <a:ext cx="258763" cy="61912"/>
            </a:xfrm>
            <a:custGeom>
              <a:avLst/>
              <a:gdLst>
                <a:gd name="T0" fmla="*/ 0 w 2216"/>
                <a:gd name="T1" fmla="*/ 0 h 550"/>
                <a:gd name="T2" fmla="*/ 2147483647 w 2216"/>
                <a:gd name="T3" fmla="*/ 2147483647 h 550"/>
                <a:gd name="T4" fmla="*/ 2147483647 w 2216"/>
                <a:gd name="T5" fmla="*/ 2147483647 h 550"/>
                <a:gd name="T6" fmla="*/ 2147483647 w 2216"/>
                <a:gd name="T7" fmla="*/ 2147483647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37995" name="Group 1090"/>
            <p:cNvGrpSpPr>
              <a:grpSpLocks/>
            </p:cNvGrpSpPr>
            <p:nvPr/>
          </p:nvGrpSpPr>
          <p:grpSpPr bwMode="auto">
            <a:xfrm>
              <a:off x="7451725" y="5737225"/>
              <a:ext cx="87313" cy="38100"/>
              <a:chOff x="1740" y="2642"/>
              <a:chExt cx="752" cy="327"/>
            </a:xfrm>
          </p:grpSpPr>
          <p:sp>
            <p:nvSpPr>
              <p:cNvPr id="38202" name="Freeform 1091"/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03" name="Freeform 1092"/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04" name="Freeform 1093"/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05" name="Freeform 1094"/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06" name="Freeform 1095"/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07" name="Freeform 1096"/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37996" name="Freeform 1097"/>
            <p:cNvSpPr>
              <a:spLocks/>
            </p:cNvSpPr>
            <p:nvPr/>
          </p:nvSpPr>
          <p:spPr bwMode="auto">
            <a:xfrm>
              <a:off x="7600950" y="5743575"/>
              <a:ext cx="106363" cy="80963"/>
            </a:xfrm>
            <a:custGeom>
              <a:avLst/>
              <a:gdLst>
                <a:gd name="T0" fmla="*/ 2147483647 w 990"/>
                <a:gd name="T1" fmla="*/ 2147483647 h 792"/>
                <a:gd name="T2" fmla="*/ 2147483647 w 990"/>
                <a:gd name="T3" fmla="*/ 0 h 792"/>
                <a:gd name="T4" fmla="*/ 2147483647 w 990"/>
                <a:gd name="T5" fmla="*/ 2147483647 h 792"/>
                <a:gd name="T6" fmla="*/ 0 w 990"/>
                <a:gd name="T7" fmla="*/ 2147483647 h 792"/>
                <a:gd name="T8" fmla="*/ 2147483647 w 990"/>
                <a:gd name="T9" fmla="*/ 2147483647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97" name="Freeform 1098"/>
            <p:cNvSpPr>
              <a:spLocks/>
            </p:cNvSpPr>
            <p:nvPr/>
          </p:nvSpPr>
          <p:spPr bwMode="auto">
            <a:xfrm>
              <a:off x="7329488" y="5749925"/>
              <a:ext cx="271462" cy="73025"/>
            </a:xfrm>
            <a:custGeom>
              <a:avLst/>
              <a:gdLst>
                <a:gd name="T0" fmla="*/ 2147483647 w 2532"/>
                <a:gd name="T1" fmla="*/ 0 h 723"/>
                <a:gd name="T2" fmla="*/ 2147483647 w 2532"/>
                <a:gd name="T3" fmla="*/ 0 h 723"/>
                <a:gd name="T4" fmla="*/ 2147483647 w 2532"/>
                <a:gd name="T5" fmla="*/ 2147483647 h 723"/>
                <a:gd name="T6" fmla="*/ 2147483647 w 2532"/>
                <a:gd name="T7" fmla="*/ 2147483647 h 723"/>
                <a:gd name="T8" fmla="*/ 0 w 2532"/>
                <a:gd name="T9" fmla="*/ 2147483647 h 723"/>
                <a:gd name="T10" fmla="*/ 2147483647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98" name="Freeform 1099"/>
            <p:cNvSpPr>
              <a:spLocks/>
            </p:cNvSpPr>
            <p:nvPr/>
          </p:nvSpPr>
          <p:spPr bwMode="auto">
            <a:xfrm>
              <a:off x="7331075" y="5735638"/>
              <a:ext cx="1588" cy="15875"/>
            </a:xfrm>
            <a:custGeom>
              <a:avLst/>
              <a:gdLst>
                <a:gd name="T0" fmla="*/ 2147483647 w 26"/>
                <a:gd name="T1" fmla="*/ 2147483647 h 147"/>
                <a:gd name="T2" fmla="*/ 2147483647 w 26"/>
                <a:gd name="T3" fmla="*/ 2147483647 h 147"/>
                <a:gd name="T4" fmla="*/ 0 w 26"/>
                <a:gd name="T5" fmla="*/ 2147483647 h 147"/>
                <a:gd name="T6" fmla="*/ 2147483647 w 26"/>
                <a:gd name="T7" fmla="*/ 0 h 147"/>
                <a:gd name="T8" fmla="*/ 2147483647 w 26"/>
                <a:gd name="T9" fmla="*/ 2147483647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99" name="Freeform 1100"/>
            <p:cNvSpPr>
              <a:spLocks/>
            </p:cNvSpPr>
            <p:nvPr/>
          </p:nvSpPr>
          <p:spPr bwMode="auto">
            <a:xfrm>
              <a:off x="7331075" y="5675313"/>
              <a:ext cx="125413" cy="61912"/>
            </a:xfrm>
            <a:custGeom>
              <a:avLst/>
              <a:gdLst>
                <a:gd name="T0" fmla="*/ 2147483647 w 1176"/>
                <a:gd name="T1" fmla="*/ 0 h 606"/>
                <a:gd name="T2" fmla="*/ 0 w 1176"/>
                <a:gd name="T3" fmla="*/ 2147483647 h 606"/>
                <a:gd name="T4" fmla="*/ 2147483647 w 1176"/>
                <a:gd name="T5" fmla="*/ 2147483647 h 606"/>
                <a:gd name="T6" fmla="*/ 2147483647 w 1176"/>
                <a:gd name="T7" fmla="*/ 2147483647 h 606"/>
                <a:gd name="T8" fmla="*/ 2147483647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00" name="Freeform 1101"/>
            <p:cNvSpPr>
              <a:spLocks/>
            </p:cNvSpPr>
            <p:nvPr/>
          </p:nvSpPr>
          <p:spPr bwMode="auto">
            <a:xfrm>
              <a:off x="7339013" y="5738813"/>
              <a:ext cx="257175" cy="71437"/>
            </a:xfrm>
            <a:custGeom>
              <a:avLst/>
              <a:gdLst>
                <a:gd name="T0" fmla="*/ 2147483647 w 2532"/>
                <a:gd name="T1" fmla="*/ 0 h 723"/>
                <a:gd name="T2" fmla="*/ 2147483647 w 2532"/>
                <a:gd name="T3" fmla="*/ 0 h 723"/>
                <a:gd name="T4" fmla="*/ 2147483647 w 2532"/>
                <a:gd name="T5" fmla="*/ 2147483647 h 723"/>
                <a:gd name="T6" fmla="*/ 2147483647 w 2532"/>
                <a:gd name="T7" fmla="*/ 2147483647 h 723"/>
                <a:gd name="T8" fmla="*/ 0 w 2532"/>
                <a:gd name="T9" fmla="*/ 2147483647 h 723"/>
                <a:gd name="T10" fmla="*/ 2147483647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01" name="Freeform 1102"/>
            <p:cNvSpPr>
              <a:spLocks/>
            </p:cNvSpPr>
            <p:nvPr/>
          </p:nvSpPr>
          <p:spPr bwMode="auto">
            <a:xfrm flipV="1">
              <a:off x="7596188" y="5734050"/>
              <a:ext cx="104775" cy="74613"/>
            </a:xfrm>
            <a:custGeom>
              <a:avLst/>
              <a:gdLst>
                <a:gd name="T0" fmla="*/ 2147483647 w 2532"/>
                <a:gd name="T1" fmla="*/ 0 h 723"/>
                <a:gd name="T2" fmla="*/ 2147483647 w 2532"/>
                <a:gd name="T3" fmla="*/ 0 h 723"/>
                <a:gd name="T4" fmla="*/ 2147483647 w 2532"/>
                <a:gd name="T5" fmla="*/ 2147483647 h 723"/>
                <a:gd name="T6" fmla="*/ 2147483647 w 2532"/>
                <a:gd name="T7" fmla="*/ 2147483647 h 723"/>
                <a:gd name="T8" fmla="*/ 0 w 2532"/>
                <a:gd name="T9" fmla="*/ 2147483647 h 723"/>
                <a:gd name="T10" fmla="*/ 2147483647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38002" name="Group 1103"/>
            <p:cNvGrpSpPr>
              <a:grpSpLocks/>
            </p:cNvGrpSpPr>
            <p:nvPr/>
          </p:nvGrpSpPr>
          <p:grpSpPr bwMode="auto">
            <a:xfrm>
              <a:off x="6351588" y="2493963"/>
              <a:ext cx="390525" cy="169862"/>
              <a:chOff x="4650" y="1129"/>
              <a:chExt cx="246" cy="95"/>
            </a:xfrm>
          </p:grpSpPr>
          <p:sp>
            <p:nvSpPr>
              <p:cNvPr id="38194" name="Oval 407"/>
              <p:cNvSpPr>
                <a:spLocks noChangeArrowheads="1"/>
              </p:cNvSpPr>
              <p:nvPr/>
            </p:nvSpPr>
            <p:spPr bwMode="auto">
              <a:xfrm>
                <a:off x="4651" y="1171"/>
                <a:ext cx="244" cy="53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38195" name="Rectangle 410"/>
              <p:cNvSpPr>
                <a:spLocks noChangeArrowheads="1"/>
              </p:cNvSpPr>
              <p:nvPr/>
            </p:nvSpPr>
            <p:spPr bwMode="auto">
              <a:xfrm>
                <a:off x="4651" y="1165"/>
                <a:ext cx="245" cy="33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 algn="ctr"/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38196" name="Oval 411"/>
              <p:cNvSpPr>
                <a:spLocks noChangeArrowheads="1"/>
              </p:cNvSpPr>
              <p:nvPr/>
            </p:nvSpPr>
            <p:spPr bwMode="auto">
              <a:xfrm>
                <a:off x="4650" y="1129"/>
                <a:ext cx="244" cy="62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grpSp>
            <p:nvGrpSpPr>
              <p:cNvPr id="38197" name="Group 1107"/>
              <p:cNvGrpSpPr>
                <a:grpSpLocks/>
              </p:cNvGrpSpPr>
              <p:nvPr/>
            </p:nvGrpSpPr>
            <p:grpSpPr bwMode="auto">
              <a:xfrm>
                <a:off x="4699" y="1145"/>
                <a:ext cx="138" cy="29"/>
                <a:chOff x="2468" y="1332"/>
                <a:chExt cx="310" cy="60"/>
              </a:xfrm>
            </p:grpSpPr>
            <p:sp>
              <p:nvSpPr>
                <p:cNvPr id="38200" name="Freeform 1108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201" name="Freeform 1109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38198" name="Line 1110"/>
              <p:cNvSpPr>
                <a:spLocks noChangeShapeType="1"/>
              </p:cNvSpPr>
              <p:nvPr/>
            </p:nvSpPr>
            <p:spPr bwMode="auto">
              <a:xfrm>
                <a:off x="4651" y="1158"/>
                <a:ext cx="0" cy="4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99" name="Line 1111"/>
              <p:cNvSpPr>
                <a:spLocks noChangeShapeType="1"/>
              </p:cNvSpPr>
              <p:nvPr/>
            </p:nvSpPr>
            <p:spPr bwMode="auto">
              <a:xfrm>
                <a:off x="4894" y="1160"/>
                <a:ext cx="0" cy="4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8003" name="Group 1112"/>
            <p:cNvGrpSpPr>
              <a:grpSpLocks/>
            </p:cNvGrpSpPr>
            <p:nvPr/>
          </p:nvGrpSpPr>
          <p:grpSpPr bwMode="auto">
            <a:xfrm>
              <a:off x="6051550" y="3641725"/>
              <a:ext cx="390525" cy="169863"/>
              <a:chOff x="4650" y="1129"/>
              <a:chExt cx="246" cy="95"/>
            </a:xfrm>
          </p:grpSpPr>
          <p:sp>
            <p:nvSpPr>
              <p:cNvPr id="38186" name="Oval 407"/>
              <p:cNvSpPr>
                <a:spLocks noChangeArrowheads="1"/>
              </p:cNvSpPr>
              <p:nvPr/>
            </p:nvSpPr>
            <p:spPr bwMode="auto">
              <a:xfrm>
                <a:off x="4651" y="1171"/>
                <a:ext cx="244" cy="53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38187" name="Rectangle 410"/>
              <p:cNvSpPr>
                <a:spLocks noChangeArrowheads="1"/>
              </p:cNvSpPr>
              <p:nvPr/>
            </p:nvSpPr>
            <p:spPr bwMode="auto">
              <a:xfrm>
                <a:off x="4651" y="1165"/>
                <a:ext cx="245" cy="33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 algn="ctr"/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38188" name="Oval 411"/>
              <p:cNvSpPr>
                <a:spLocks noChangeArrowheads="1"/>
              </p:cNvSpPr>
              <p:nvPr/>
            </p:nvSpPr>
            <p:spPr bwMode="auto">
              <a:xfrm>
                <a:off x="4650" y="1129"/>
                <a:ext cx="244" cy="62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grpSp>
            <p:nvGrpSpPr>
              <p:cNvPr id="38189" name="Group 1116"/>
              <p:cNvGrpSpPr>
                <a:grpSpLocks/>
              </p:cNvGrpSpPr>
              <p:nvPr/>
            </p:nvGrpSpPr>
            <p:grpSpPr bwMode="auto">
              <a:xfrm>
                <a:off x="4699" y="1145"/>
                <a:ext cx="138" cy="29"/>
                <a:chOff x="2468" y="1332"/>
                <a:chExt cx="310" cy="60"/>
              </a:xfrm>
            </p:grpSpPr>
            <p:sp>
              <p:nvSpPr>
                <p:cNvPr id="38192" name="Freeform 1117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193" name="Freeform 1118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38190" name="Line 1119"/>
              <p:cNvSpPr>
                <a:spLocks noChangeShapeType="1"/>
              </p:cNvSpPr>
              <p:nvPr/>
            </p:nvSpPr>
            <p:spPr bwMode="auto">
              <a:xfrm>
                <a:off x="4651" y="1158"/>
                <a:ext cx="0" cy="4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91" name="Line 1120"/>
              <p:cNvSpPr>
                <a:spLocks noChangeShapeType="1"/>
              </p:cNvSpPr>
              <p:nvPr/>
            </p:nvSpPr>
            <p:spPr bwMode="auto">
              <a:xfrm>
                <a:off x="4894" y="1160"/>
                <a:ext cx="0" cy="4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8004" name="Group 878"/>
            <p:cNvGrpSpPr>
              <a:grpSpLocks/>
            </p:cNvGrpSpPr>
            <p:nvPr/>
          </p:nvGrpSpPr>
          <p:grpSpPr bwMode="auto">
            <a:xfrm>
              <a:off x="5521325" y="3067050"/>
              <a:ext cx="374650" cy="82550"/>
              <a:chOff x="2199" y="955"/>
              <a:chExt cx="2547" cy="506"/>
            </a:xfrm>
          </p:grpSpPr>
          <p:sp>
            <p:nvSpPr>
              <p:cNvPr id="38180" name="Freeform 879"/>
              <p:cNvSpPr>
                <a:spLocks/>
              </p:cNvSpPr>
              <p:nvPr/>
            </p:nvSpPr>
            <p:spPr bwMode="auto">
              <a:xfrm>
                <a:off x="2199" y="1166"/>
                <a:ext cx="260" cy="281"/>
              </a:xfrm>
              <a:custGeom>
                <a:avLst/>
                <a:gdLst>
                  <a:gd name="T0" fmla="*/ 260 w 260"/>
                  <a:gd name="T1" fmla="*/ 0 h 281"/>
                  <a:gd name="T2" fmla="*/ 42 w 260"/>
                  <a:gd name="T3" fmla="*/ 112 h 281"/>
                  <a:gd name="T4" fmla="*/ 35 w 260"/>
                  <a:gd name="T5" fmla="*/ 211 h 281"/>
                  <a:gd name="T6" fmla="*/ 253 w 260"/>
                  <a:gd name="T7" fmla="*/ 281 h 28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60"/>
                  <a:gd name="T13" fmla="*/ 0 h 281"/>
                  <a:gd name="T14" fmla="*/ 260 w 260"/>
                  <a:gd name="T15" fmla="*/ 281 h 28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60" h="281">
                    <a:moveTo>
                      <a:pt x="260" y="0"/>
                    </a:moveTo>
                    <a:cubicBezTo>
                      <a:pt x="224" y="19"/>
                      <a:pt x="79" y="77"/>
                      <a:pt x="42" y="112"/>
                    </a:cubicBezTo>
                    <a:cubicBezTo>
                      <a:pt x="5" y="143"/>
                      <a:pt x="0" y="183"/>
                      <a:pt x="35" y="211"/>
                    </a:cubicBezTo>
                    <a:cubicBezTo>
                      <a:pt x="70" y="239"/>
                      <a:pt x="208" y="266"/>
                      <a:pt x="253" y="281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81" name="Freeform 880"/>
              <p:cNvSpPr>
                <a:spLocks/>
              </p:cNvSpPr>
              <p:nvPr/>
            </p:nvSpPr>
            <p:spPr bwMode="auto">
              <a:xfrm>
                <a:off x="2482" y="1040"/>
                <a:ext cx="900" cy="421"/>
              </a:xfrm>
              <a:custGeom>
                <a:avLst/>
                <a:gdLst>
                  <a:gd name="T0" fmla="*/ 531 w 900"/>
                  <a:gd name="T1" fmla="*/ 0 h 421"/>
                  <a:gd name="T2" fmla="*/ 279 w 900"/>
                  <a:gd name="T3" fmla="*/ 77 h 421"/>
                  <a:gd name="T4" fmla="*/ 68 w 900"/>
                  <a:gd name="T5" fmla="*/ 182 h 421"/>
                  <a:gd name="T6" fmla="*/ 33 w 900"/>
                  <a:gd name="T7" fmla="*/ 323 h 421"/>
                  <a:gd name="T8" fmla="*/ 328 w 900"/>
                  <a:gd name="T9" fmla="*/ 400 h 421"/>
                  <a:gd name="T10" fmla="*/ 812 w 900"/>
                  <a:gd name="T11" fmla="*/ 421 h 421"/>
                  <a:gd name="T12" fmla="*/ 855 w 900"/>
                  <a:gd name="T13" fmla="*/ 400 h 4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00"/>
                  <a:gd name="T22" fmla="*/ 0 h 421"/>
                  <a:gd name="T23" fmla="*/ 900 w 900"/>
                  <a:gd name="T24" fmla="*/ 421 h 4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00" h="421">
                    <a:moveTo>
                      <a:pt x="531" y="0"/>
                    </a:moveTo>
                    <a:cubicBezTo>
                      <a:pt x="489" y="13"/>
                      <a:pt x="356" y="47"/>
                      <a:pt x="279" y="77"/>
                    </a:cubicBezTo>
                    <a:cubicBezTo>
                      <a:pt x="202" y="107"/>
                      <a:pt x="109" y="141"/>
                      <a:pt x="68" y="182"/>
                    </a:cubicBezTo>
                    <a:cubicBezTo>
                      <a:pt x="31" y="213"/>
                      <a:pt x="0" y="292"/>
                      <a:pt x="33" y="323"/>
                    </a:cubicBezTo>
                    <a:cubicBezTo>
                      <a:pt x="76" y="359"/>
                      <a:pt x="198" y="384"/>
                      <a:pt x="328" y="400"/>
                    </a:cubicBezTo>
                    <a:cubicBezTo>
                      <a:pt x="458" y="416"/>
                      <a:pt x="724" y="421"/>
                      <a:pt x="812" y="421"/>
                    </a:cubicBezTo>
                    <a:cubicBezTo>
                      <a:pt x="900" y="421"/>
                      <a:pt x="846" y="404"/>
                      <a:pt x="855" y="40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82" name="Freeform 881"/>
              <p:cNvSpPr>
                <a:spLocks/>
              </p:cNvSpPr>
              <p:nvPr/>
            </p:nvSpPr>
            <p:spPr bwMode="auto">
              <a:xfrm>
                <a:off x="2782" y="1068"/>
                <a:ext cx="428" cy="269"/>
              </a:xfrm>
              <a:custGeom>
                <a:avLst/>
                <a:gdLst>
                  <a:gd name="T0" fmla="*/ 428 w 428"/>
                  <a:gd name="T1" fmla="*/ 0 h 269"/>
                  <a:gd name="T2" fmla="*/ 217 w 428"/>
                  <a:gd name="T3" fmla="*/ 35 h 269"/>
                  <a:gd name="T4" fmla="*/ 21 w 428"/>
                  <a:gd name="T5" fmla="*/ 140 h 269"/>
                  <a:gd name="T6" fmla="*/ 91 w 428"/>
                  <a:gd name="T7" fmla="*/ 246 h 269"/>
                  <a:gd name="T8" fmla="*/ 231 w 428"/>
                  <a:gd name="T9" fmla="*/ 267 h 269"/>
                  <a:gd name="T10" fmla="*/ 414 w 428"/>
                  <a:gd name="T11" fmla="*/ 260 h 26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28"/>
                  <a:gd name="T19" fmla="*/ 0 h 269"/>
                  <a:gd name="T20" fmla="*/ 428 w 428"/>
                  <a:gd name="T21" fmla="*/ 269 h 26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28" h="269">
                    <a:moveTo>
                      <a:pt x="428" y="0"/>
                    </a:moveTo>
                    <a:cubicBezTo>
                      <a:pt x="428" y="0"/>
                      <a:pt x="217" y="35"/>
                      <a:pt x="217" y="35"/>
                    </a:cubicBezTo>
                    <a:cubicBezTo>
                      <a:pt x="217" y="35"/>
                      <a:pt x="42" y="105"/>
                      <a:pt x="21" y="140"/>
                    </a:cubicBezTo>
                    <a:cubicBezTo>
                      <a:pt x="0" y="175"/>
                      <a:pt x="14" y="217"/>
                      <a:pt x="91" y="246"/>
                    </a:cubicBezTo>
                    <a:cubicBezTo>
                      <a:pt x="126" y="267"/>
                      <a:pt x="177" y="265"/>
                      <a:pt x="231" y="267"/>
                    </a:cubicBezTo>
                    <a:cubicBezTo>
                      <a:pt x="285" y="269"/>
                      <a:pt x="376" y="262"/>
                      <a:pt x="414" y="26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83" name="Freeform 882"/>
              <p:cNvSpPr>
                <a:spLocks/>
              </p:cNvSpPr>
              <p:nvPr/>
            </p:nvSpPr>
            <p:spPr bwMode="auto">
              <a:xfrm>
                <a:off x="3554" y="1075"/>
                <a:ext cx="377" cy="239"/>
              </a:xfrm>
              <a:custGeom>
                <a:avLst/>
                <a:gdLst>
                  <a:gd name="T0" fmla="*/ 42 w 377"/>
                  <a:gd name="T1" fmla="*/ 239 h 239"/>
                  <a:gd name="T2" fmla="*/ 335 w 377"/>
                  <a:gd name="T3" fmla="*/ 146 h 239"/>
                  <a:gd name="T4" fmla="*/ 342 w 377"/>
                  <a:gd name="T5" fmla="*/ 47 h 239"/>
                  <a:gd name="T6" fmla="*/ 0 w 377"/>
                  <a:gd name="T7" fmla="*/ 0 h 23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77"/>
                  <a:gd name="T13" fmla="*/ 0 h 239"/>
                  <a:gd name="T14" fmla="*/ 377 w 377"/>
                  <a:gd name="T15" fmla="*/ 239 h 23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77" h="239">
                    <a:moveTo>
                      <a:pt x="42" y="239"/>
                    </a:moveTo>
                    <a:cubicBezTo>
                      <a:pt x="89" y="224"/>
                      <a:pt x="285" y="178"/>
                      <a:pt x="335" y="146"/>
                    </a:cubicBezTo>
                    <a:cubicBezTo>
                      <a:pt x="372" y="115"/>
                      <a:pt x="377" y="75"/>
                      <a:pt x="342" y="47"/>
                    </a:cubicBezTo>
                    <a:cubicBezTo>
                      <a:pt x="286" y="23"/>
                      <a:pt x="71" y="10"/>
                      <a:pt x="0" y="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84" name="Freeform 883"/>
              <p:cNvSpPr>
                <a:spLocks/>
              </p:cNvSpPr>
              <p:nvPr/>
            </p:nvSpPr>
            <p:spPr bwMode="auto">
              <a:xfrm>
                <a:off x="3646" y="997"/>
                <a:ext cx="660" cy="336"/>
              </a:xfrm>
              <a:custGeom>
                <a:avLst/>
                <a:gdLst>
                  <a:gd name="T0" fmla="*/ 463 w 646"/>
                  <a:gd name="T1" fmla="*/ 1466 h 300"/>
                  <a:gd name="T2" fmla="*/ 659 w 646"/>
                  <a:gd name="T3" fmla="*/ 1238 h 300"/>
                  <a:gd name="T4" fmla="*/ 819 w 646"/>
                  <a:gd name="T5" fmla="*/ 934 h 300"/>
                  <a:gd name="T6" fmla="*/ 846 w 646"/>
                  <a:gd name="T7" fmla="*/ 523 h 300"/>
                  <a:gd name="T8" fmla="*/ 620 w 646"/>
                  <a:gd name="T9" fmla="*/ 293 h 300"/>
                  <a:gd name="T10" fmla="*/ 0 w 646"/>
                  <a:gd name="T11" fmla="*/ 0 h 30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46"/>
                  <a:gd name="T19" fmla="*/ 0 h 300"/>
                  <a:gd name="T20" fmla="*/ 646 w 646"/>
                  <a:gd name="T21" fmla="*/ 300 h 300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46" h="300">
                    <a:moveTo>
                      <a:pt x="343" y="300"/>
                    </a:moveTo>
                    <a:cubicBezTo>
                      <a:pt x="367" y="292"/>
                      <a:pt x="443" y="272"/>
                      <a:pt x="487" y="254"/>
                    </a:cubicBezTo>
                    <a:cubicBezTo>
                      <a:pt x="531" y="236"/>
                      <a:pt x="584" y="216"/>
                      <a:pt x="607" y="191"/>
                    </a:cubicBezTo>
                    <a:cubicBezTo>
                      <a:pt x="628" y="173"/>
                      <a:pt x="646" y="125"/>
                      <a:pt x="627" y="107"/>
                    </a:cubicBezTo>
                    <a:cubicBezTo>
                      <a:pt x="603" y="85"/>
                      <a:pt x="563" y="79"/>
                      <a:pt x="459" y="61"/>
                    </a:cubicBezTo>
                    <a:cubicBezTo>
                      <a:pt x="355" y="43"/>
                      <a:pt x="76" y="10"/>
                      <a:pt x="0" y="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85" name="Freeform 884"/>
              <p:cNvSpPr>
                <a:spLocks/>
              </p:cNvSpPr>
              <p:nvPr/>
            </p:nvSpPr>
            <p:spPr bwMode="auto">
              <a:xfrm>
                <a:off x="4116" y="955"/>
                <a:ext cx="630" cy="397"/>
              </a:xfrm>
              <a:custGeom>
                <a:avLst/>
                <a:gdLst>
                  <a:gd name="T0" fmla="*/ 320 w 630"/>
                  <a:gd name="T1" fmla="*/ 397 h 397"/>
                  <a:gd name="T2" fmla="*/ 468 w 630"/>
                  <a:gd name="T3" fmla="*/ 345 h 397"/>
                  <a:gd name="T4" fmla="*/ 590 w 630"/>
                  <a:gd name="T5" fmla="*/ 275 h 397"/>
                  <a:gd name="T6" fmla="*/ 611 w 630"/>
                  <a:gd name="T7" fmla="*/ 181 h 397"/>
                  <a:gd name="T8" fmla="*/ 439 w 630"/>
                  <a:gd name="T9" fmla="*/ 129 h 397"/>
                  <a:gd name="T10" fmla="*/ 0 w 630"/>
                  <a:gd name="T11" fmla="*/ 0 h 39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30"/>
                  <a:gd name="T19" fmla="*/ 0 h 397"/>
                  <a:gd name="T20" fmla="*/ 630 w 630"/>
                  <a:gd name="T21" fmla="*/ 397 h 39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30" h="397">
                    <a:moveTo>
                      <a:pt x="320" y="397"/>
                    </a:moveTo>
                    <a:cubicBezTo>
                      <a:pt x="345" y="388"/>
                      <a:pt x="423" y="366"/>
                      <a:pt x="468" y="345"/>
                    </a:cubicBezTo>
                    <a:cubicBezTo>
                      <a:pt x="513" y="325"/>
                      <a:pt x="567" y="303"/>
                      <a:pt x="590" y="275"/>
                    </a:cubicBezTo>
                    <a:cubicBezTo>
                      <a:pt x="612" y="255"/>
                      <a:pt x="630" y="201"/>
                      <a:pt x="611" y="181"/>
                    </a:cubicBezTo>
                    <a:cubicBezTo>
                      <a:pt x="586" y="156"/>
                      <a:pt x="541" y="159"/>
                      <a:pt x="439" y="129"/>
                    </a:cubicBezTo>
                    <a:cubicBezTo>
                      <a:pt x="337" y="99"/>
                      <a:pt x="91" y="27"/>
                      <a:pt x="0" y="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8005" name="Group 1121"/>
            <p:cNvGrpSpPr>
              <a:grpSpLocks/>
            </p:cNvGrpSpPr>
            <p:nvPr/>
          </p:nvGrpSpPr>
          <p:grpSpPr bwMode="auto">
            <a:xfrm>
              <a:off x="6248400" y="4852988"/>
              <a:ext cx="617538" cy="247650"/>
              <a:chOff x="2356" y="1300"/>
              <a:chExt cx="555" cy="194"/>
            </a:xfrm>
          </p:grpSpPr>
          <p:sp>
            <p:nvSpPr>
              <p:cNvPr id="38172" name="Oval 407"/>
              <p:cNvSpPr>
                <a:spLocks noChangeArrowheads="1"/>
              </p:cNvSpPr>
              <p:nvPr/>
            </p:nvSpPr>
            <p:spPr bwMode="auto">
              <a:xfrm>
                <a:off x="2357" y="1385"/>
                <a:ext cx="551" cy="109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38173" name="Rectangle 410"/>
              <p:cNvSpPr>
                <a:spLocks noChangeArrowheads="1"/>
              </p:cNvSpPr>
              <p:nvPr/>
            </p:nvSpPr>
            <p:spPr bwMode="auto">
              <a:xfrm>
                <a:off x="2357" y="1374"/>
                <a:ext cx="554" cy="66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 algn="ctr"/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38174" name="Oval 411"/>
              <p:cNvSpPr>
                <a:spLocks noChangeArrowheads="1"/>
              </p:cNvSpPr>
              <p:nvPr/>
            </p:nvSpPr>
            <p:spPr bwMode="auto">
              <a:xfrm>
                <a:off x="2356" y="1300"/>
                <a:ext cx="551" cy="127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grpSp>
            <p:nvGrpSpPr>
              <p:cNvPr id="38175" name="Group 1125"/>
              <p:cNvGrpSpPr>
                <a:grpSpLocks/>
              </p:cNvGrpSpPr>
              <p:nvPr/>
            </p:nvGrpSpPr>
            <p:grpSpPr bwMode="auto">
              <a:xfrm>
                <a:off x="2468" y="1332"/>
                <a:ext cx="310" cy="60"/>
                <a:chOff x="2468" y="1332"/>
                <a:chExt cx="310" cy="60"/>
              </a:xfrm>
            </p:grpSpPr>
            <p:sp>
              <p:nvSpPr>
                <p:cNvPr id="38178" name="Freeform 1126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285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179" name="Freeform 1127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285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38176" name="Line 1128"/>
              <p:cNvSpPr>
                <a:spLocks noChangeShapeType="1"/>
              </p:cNvSpPr>
              <p:nvPr/>
            </p:nvSpPr>
            <p:spPr bwMode="auto">
              <a:xfrm>
                <a:off x="2357" y="1361"/>
                <a:ext cx="0" cy="85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77" name="Line 1129"/>
              <p:cNvSpPr>
                <a:spLocks noChangeShapeType="1"/>
              </p:cNvSpPr>
              <p:nvPr/>
            </p:nvSpPr>
            <p:spPr bwMode="auto">
              <a:xfrm>
                <a:off x="2907" y="1363"/>
                <a:ext cx="0" cy="8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8006" name="Group 1130"/>
            <p:cNvGrpSpPr>
              <a:grpSpLocks/>
            </p:cNvGrpSpPr>
            <p:nvPr/>
          </p:nvGrpSpPr>
          <p:grpSpPr bwMode="auto">
            <a:xfrm>
              <a:off x="6969125" y="4510088"/>
              <a:ext cx="617538" cy="247650"/>
              <a:chOff x="2356" y="1300"/>
              <a:chExt cx="555" cy="194"/>
            </a:xfrm>
          </p:grpSpPr>
          <p:sp>
            <p:nvSpPr>
              <p:cNvPr id="38164" name="Oval 407"/>
              <p:cNvSpPr>
                <a:spLocks noChangeArrowheads="1"/>
              </p:cNvSpPr>
              <p:nvPr/>
            </p:nvSpPr>
            <p:spPr bwMode="auto">
              <a:xfrm>
                <a:off x="2357" y="1385"/>
                <a:ext cx="551" cy="109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38165" name="Rectangle 410"/>
              <p:cNvSpPr>
                <a:spLocks noChangeArrowheads="1"/>
              </p:cNvSpPr>
              <p:nvPr/>
            </p:nvSpPr>
            <p:spPr bwMode="auto">
              <a:xfrm>
                <a:off x="2357" y="1374"/>
                <a:ext cx="554" cy="66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 algn="ctr"/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38166" name="Oval 411"/>
              <p:cNvSpPr>
                <a:spLocks noChangeArrowheads="1"/>
              </p:cNvSpPr>
              <p:nvPr/>
            </p:nvSpPr>
            <p:spPr bwMode="auto">
              <a:xfrm>
                <a:off x="2356" y="1300"/>
                <a:ext cx="551" cy="127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grpSp>
            <p:nvGrpSpPr>
              <p:cNvPr id="38167" name="Group 1134"/>
              <p:cNvGrpSpPr>
                <a:grpSpLocks/>
              </p:cNvGrpSpPr>
              <p:nvPr/>
            </p:nvGrpSpPr>
            <p:grpSpPr bwMode="auto">
              <a:xfrm>
                <a:off x="2468" y="1332"/>
                <a:ext cx="310" cy="60"/>
                <a:chOff x="2468" y="1332"/>
                <a:chExt cx="310" cy="60"/>
              </a:xfrm>
            </p:grpSpPr>
            <p:sp>
              <p:nvSpPr>
                <p:cNvPr id="38170" name="Freeform 1135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285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171" name="Freeform 1136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285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38168" name="Line 1137"/>
              <p:cNvSpPr>
                <a:spLocks noChangeShapeType="1"/>
              </p:cNvSpPr>
              <p:nvPr/>
            </p:nvSpPr>
            <p:spPr bwMode="auto">
              <a:xfrm>
                <a:off x="2357" y="1361"/>
                <a:ext cx="0" cy="85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69" name="Line 1138"/>
              <p:cNvSpPr>
                <a:spLocks noChangeShapeType="1"/>
              </p:cNvSpPr>
              <p:nvPr/>
            </p:nvSpPr>
            <p:spPr bwMode="auto">
              <a:xfrm>
                <a:off x="2907" y="1363"/>
                <a:ext cx="0" cy="8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8007" name="Group 1139"/>
            <p:cNvGrpSpPr>
              <a:grpSpLocks/>
            </p:cNvGrpSpPr>
            <p:nvPr/>
          </p:nvGrpSpPr>
          <p:grpSpPr bwMode="auto">
            <a:xfrm>
              <a:off x="7585075" y="4811713"/>
              <a:ext cx="617538" cy="247650"/>
              <a:chOff x="2356" y="1300"/>
              <a:chExt cx="555" cy="194"/>
            </a:xfrm>
          </p:grpSpPr>
          <p:sp>
            <p:nvSpPr>
              <p:cNvPr id="38156" name="Oval 407"/>
              <p:cNvSpPr>
                <a:spLocks noChangeArrowheads="1"/>
              </p:cNvSpPr>
              <p:nvPr/>
            </p:nvSpPr>
            <p:spPr bwMode="auto">
              <a:xfrm>
                <a:off x="2357" y="1385"/>
                <a:ext cx="551" cy="109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38157" name="Rectangle 410"/>
              <p:cNvSpPr>
                <a:spLocks noChangeArrowheads="1"/>
              </p:cNvSpPr>
              <p:nvPr/>
            </p:nvSpPr>
            <p:spPr bwMode="auto">
              <a:xfrm>
                <a:off x="2357" y="1374"/>
                <a:ext cx="554" cy="66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 algn="ctr"/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38158" name="Oval 411"/>
              <p:cNvSpPr>
                <a:spLocks noChangeArrowheads="1"/>
              </p:cNvSpPr>
              <p:nvPr/>
            </p:nvSpPr>
            <p:spPr bwMode="auto">
              <a:xfrm>
                <a:off x="2356" y="1300"/>
                <a:ext cx="551" cy="127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grpSp>
            <p:nvGrpSpPr>
              <p:cNvPr id="38159" name="Group 1143"/>
              <p:cNvGrpSpPr>
                <a:grpSpLocks/>
              </p:cNvGrpSpPr>
              <p:nvPr/>
            </p:nvGrpSpPr>
            <p:grpSpPr bwMode="auto">
              <a:xfrm>
                <a:off x="2468" y="1332"/>
                <a:ext cx="310" cy="60"/>
                <a:chOff x="2468" y="1332"/>
                <a:chExt cx="310" cy="60"/>
              </a:xfrm>
            </p:grpSpPr>
            <p:sp>
              <p:nvSpPr>
                <p:cNvPr id="38162" name="Freeform 1144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285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163" name="Freeform 1145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285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38160" name="Line 1146"/>
              <p:cNvSpPr>
                <a:spLocks noChangeShapeType="1"/>
              </p:cNvSpPr>
              <p:nvPr/>
            </p:nvSpPr>
            <p:spPr bwMode="auto">
              <a:xfrm>
                <a:off x="2357" y="1361"/>
                <a:ext cx="0" cy="85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61" name="Line 1147"/>
              <p:cNvSpPr>
                <a:spLocks noChangeShapeType="1"/>
              </p:cNvSpPr>
              <p:nvPr/>
            </p:nvSpPr>
            <p:spPr bwMode="auto">
              <a:xfrm>
                <a:off x="2907" y="1363"/>
                <a:ext cx="0" cy="8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8008" name="Group 3"/>
            <p:cNvGrpSpPr>
              <a:grpSpLocks/>
            </p:cNvGrpSpPr>
            <p:nvPr/>
          </p:nvGrpSpPr>
          <p:grpSpPr bwMode="auto">
            <a:xfrm>
              <a:off x="5964238" y="3135313"/>
              <a:ext cx="314325" cy="334962"/>
              <a:chOff x="5974579" y="3105349"/>
              <a:chExt cx="347997" cy="396620"/>
            </a:xfrm>
          </p:grpSpPr>
          <p:pic>
            <p:nvPicPr>
              <p:cNvPr id="38154" name="Picture 555" descr="fridge2.png"/>
              <p:cNvPicPr>
                <a:picLocks noChangeAspect="1"/>
              </p:cNvPicPr>
              <p:nvPr/>
            </p:nvPicPr>
            <p:blipFill>
              <a:blip r:embed="rId18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6074343" y="3164942"/>
                <a:ext cx="189578" cy="33702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8155" name="Picture 1115" descr="antenna_stylized"/>
              <p:cNvPicPr>
                <a:picLocks noChangeAspect="1" noChangeArrowheads="1"/>
              </p:cNvPicPr>
              <p:nvPr/>
            </p:nvPicPr>
            <p:blipFill>
              <a:blip r:embed="rId19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974579" y="3105349"/>
                <a:ext cx="347997" cy="16755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pic>
          <p:nvPicPr>
            <p:cNvPr id="38009" name="Picture 603" descr="car_icon_small"/>
            <p:cNvPicPr>
              <a:picLocks noChangeAspect="1" noChangeArrowheads="1"/>
            </p:cNvPicPr>
            <p:nvPr/>
          </p:nvPicPr>
          <p:blipFill>
            <a:blip r:embed="rId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373813" y="1744663"/>
              <a:ext cx="849312" cy="168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8010" name="Picture 814" descr="light2.png"/>
            <p:cNvPicPr>
              <a:picLocks noChangeAspect="1"/>
            </p:cNvPicPr>
            <p:nvPr/>
          </p:nvPicPr>
          <p:blipFill>
            <a:blip r:embed="rId21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6707188" y="2019300"/>
              <a:ext cx="92075" cy="4064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8011" name="Picture 1017" descr="antenna_stylized"/>
            <p:cNvPicPr>
              <a:picLocks noChangeAspect="1" noChangeArrowheads="1"/>
            </p:cNvPicPr>
            <p:nvPr/>
          </p:nvPicPr>
          <p:blipFill>
            <a:blip r:embed="rId10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511925" y="1946275"/>
              <a:ext cx="531813" cy="2238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8012" name="Picture 1017" descr="antenna_stylized"/>
            <p:cNvPicPr>
              <a:picLocks noChangeAspect="1" noChangeArrowheads="1"/>
            </p:cNvPicPr>
            <p:nvPr/>
          </p:nvPicPr>
          <p:blipFill>
            <a:blip r:embed="rId10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586538" y="1685925"/>
              <a:ext cx="530225" cy="2238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38013" name="Group 870"/>
            <p:cNvGrpSpPr>
              <a:grpSpLocks/>
            </p:cNvGrpSpPr>
            <p:nvPr/>
          </p:nvGrpSpPr>
          <p:grpSpPr bwMode="auto">
            <a:xfrm>
              <a:off x="5588000" y="1546225"/>
              <a:ext cx="477838" cy="107950"/>
              <a:chOff x="2199" y="955"/>
              <a:chExt cx="2547" cy="506"/>
            </a:xfrm>
          </p:grpSpPr>
          <p:sp>
            <p:nvSpPr>
              <p:cNvPr id="38148" name="Freeform 871"/>
              <p:cNvSpPr>
                <a:spLocks/>
              </p:cNvSpPr>
              <p:nvPr/>
            </p:nvSpPr>
            <p:spPr bwMode="auto">
              <a:xfrm>
                <a:off x="2199" y="1166"/>
                <a:ext cx="260" cy="281"/>
              </a:xfrm>
              <a:custGeom>
                <a:avLst/>
                <a:gdLst>
                  <a:gd name="T0" fmla="*/ 260 w 260"/>
                  <a:gd name="T1" fmla="*/ 0 h 281"/>
                  <a:gd name="T2" fmla="*/ 42 w 260"/>
                  <a:gd name="T3" fmla="*/ 112 h 281"/>
                  <a:gd name="T4" fmla="*/ 35 w 260"/>
                  <a:gd name="T5" fmla="*/ 211 h 281"/>
                  <a:gd name="T6" fmla="*/ 253 w 260"/>
                  <a:gd name="T7" fmla="*/ 281 h 28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60"/>
                  <a:gd name="T13" fmla="*/ 0 h 281"/>
                  <a:gd name="T14" fmla="*/ 260 w 260"/>
                  <a:gd name="T15" fmla="*/ 281 h 28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60" h="281">
                    <a:moveTo>
                      <a:pt x="260" y="0"/>
                    </a:moveTo>
                    <a:cubicBezTo>
                      <a:pt x="224" y="19"/>
                      <a:pt x="79" y="77"/>
                      <a:pt x="42" y="112"/>
                    </a:cubicBezTo>
                    <a:cubicBezTo>
                      <a:pt x="5" y="143"/>
                      <a:pt x="0" y="183"/>
                      <a:pt x="35" y="211"/>
                    </a:cubicBezTo>
                    <a:cubicBezTo>
                      <a:pt x="70" y="239"/>
                      <a:pt x="208" y="266"/>
                      <a:pt x="253" y="281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49" name="Freeform 872"/>
              <p:cNvSpPr>
                <a:spLocks/>
              </p:cNvSpPr>
              <p:nvPr/>
            </p:nvSpPr>
            <p:spPr bwMode="auto">
              <a:xfrm>
                <a:off x="2482" y="1040"/>
                <a:ext cx="900" cy="421"/>
              </a:xfrm>
              <a:custGeom>
                <a:avLst/>
                <a:gdLst>
                  <a:gd name="T0" fmla="*/ 531 w 900"/>
                  <a:gd name="T1" fmla="*/ 0 h 421"/>
                  <a:gd name="T2" fmla="*/ 279 w 900"/>
                  <a:gd name="T3" fmla="*/ 77 h 421"/>
                  <a:gd name="T4" fmla="*/ 68 w 900"/>
                  <a:gd name="T5" fmla="*/ 182 h 421"/>
                  <a:gd name="T6" fmla="*/ 33 w 900"/>
                  <a:gd name="T7" fmla="*/ 323 h 421"/>
                  <a:gd name="T8" fmla="*/ 328 w 900"/>
                  <a:gd name="T9" fmla="*/ 400 h 421"/>
                  <a:gd name="T10" fmla="*/ 812 w 900"/>
                  <a:gd name="T11" fmla="*/ 421 h 421"/>
                  <a:gd name="T12" fmla="*/ 855 w 900"/>
                  <a:gd name="T13" fmla="*/ 400 h 4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00"/>
                  <a:gd name="T22" fmla="*/ 0 h 421"/>
                  <a:gd name="T23" fmla="*/ 900 w 900"/>
                  <a:gd name="T24" fmla="*/ 421 h 4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00" h="421">
                    <a:moveTo>
                      <a:pt x="531" y="0"/>
                    </a:moveTo>
                    <a:cubicBezTo>
                      <a:pt x="489" y="13"/>
                      <a:pt x="356" y="47"/>
                      <a:pt x="279" y="77"/>
                    </a:cubicBezTo>
                    <a:cubicBezTo>
                      <a:pt x="202" y="107"/>
                      <a:pt x="109" y="141"/>
                      <a:pt x="68" y="182"/>
                    </a:cubicBezTo>
                    <a:cubicBezTo>
                      <a:pt x="31" y="213"/>
                      <a:pt x="0" y="292"/>
                      <a:pt x="33" y="323"/>
                    </a:cubicBezTo>
                    <a:cubicBezTo>
                      <a:pt x="76" y="359"/>
                      <a:pt x="198" y="384"/>
                      <a:pt x="328" y="400"/>
                    </a:cubicBezTo>
                    <a:cubicBezTo>
                      <a:pt x="458" y="416"/>
                      <a:pt x="724" y="421"/>
                      <a:pt x="812" y="421"/>
                    </a:cubicBezTo>
                    <a:cubicBezTo>
                      <a:pt x="900" y="421"/>
                      <a:pt x="846" y="404"/>
                      <a:pt x="855" y="40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50" name="Freeform 873"/>
              <p:cNvSpPr>
                <a:spLocks/>
              </p:cNvSpPr>
              <p:nvPr/>
            </p:nvSpPr>
            <p:spPr bwMode="auto">
              <a:xfrm>
                <a:off x="2782" y="1068"/>
                <a:ext cx="428" cy="269"/>
              </a:xfrm>
              <a:custGeom>
                <a:avLst/>
                <a:gdLst>
                  <a:gd name="T0" fmla="*/ 428 w 428"/>
                  <a:gd name="T1" fmla="*/ 0 h 269"/>
                  <a:gd name="T2" fmla="*/ 217 w 428"/>
                  <a:gd name="T3" fmla="*/ 35 h 269"/>
                  <a:gd name="T4" fmla="*/ 21 w 428"/>
                  <a:gd name="T5" fmla="*/ 140 h 269"/>
                  <a:gd name="T6" fmla="*/ 91 w 428"/>
                  <a:gd name="T7" fmla="*/ 246 h 269"/>
                  <a:gd name="T8" fmla="*/ 231 w 428"/>
                  <a:gd name="T9" fmla="*/ 267 h 269"/>
                  <a:gd name="T10" fmla="*/ 414 w 428"/>
                  <a:gd name="T11" fmla="*/ 260 h 26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28"/>
                  <a:gd name="T19" fmla="*/ 0 h 269"/>
                  <a:gd name="T20" fmla="*/ 428 w 428"/>
                  <a:gd name="T21" fmla="*/ 269 h 26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28" h="269">
                    <a:moveTo>
                      <a:pt x="428" y="0"/>
                    </a:moveTo>
                    <a:cubicBezTo>
                      <a:pt x="428" y="0"/>
                      <a:pt x="217" y="35"/>
                      <a:pt x="217" y="35"/>
                    </a:cubicBezTo>
                    <a:cubicBezTo>
                      <a:pt x="217" y="35"/>
                      <a:pt x="42" y="105"/>
                      <a:pt x="21" y="140"/>
                    </a:cubicBezTo>
                    <a:cubicBezTo>
                      <a:pt x="0" y="175"/>
                      <a:pt x="14" y="217"/>
                      <a:pt x="91" y="246"/>
                    </a:cubicBezTo>
                    <a:cubicBezTo>
                      <a:pt x="126" y="267"/>
                      <a:pt x="177" y="265"/>
                      <a:pt x="231" y="267"/>
                    </a:cubicBezTo>
                    <a:cubicBezTo>
                      <a:pt x="285" y="269"/>
                      <a:pt x="376" y="262"/>
                      <a:pt x="414" y="26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51" name="Freeform 874"/>
              <p:cNvSpPr>
                <a:spLocks/>
              </p:cNvSpPr>
              <p:nvPr/>
            </p:nvSpPr>
            <p:spPr bwMode="auto">
              <a:xfrm>
                <a:off x="3554" y="1075"/>
                <a:ext cx="377" cy="239"/>
              </a:xfrm>
              <a:custGeom>
                <a:avLst/>
                <a:gdLst>
                  <a:gd name="T0" fmla="*/ 42 w 377"/>
                  <a:gd name="T1" fmla="*/ 239 h 239"/>
                  <a:gd name="T2" fmla="*/ 335 w 377"/>
                  <a:gd name="T3" fmla="*/ 146 h 239"/>
                  <a:gd name="T4" fmla="*/ 342 w 377"/>
                  <a:gd name="T5" fmla="*/ 47 h 239"/>
                  <a:gd name="T6" fmla="*/ 0 w 377"/>
                  <a:gd name="T7" fmla="*/ 0 h 23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77"/>
                  <a:gd name="T13" fmla="*/ 0 h 239"/>
                  <a:gd name="T14" fmla="*/ 377 w 377"/>
                  <a:gd name="T15" fmla="*/ 239 h 23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77" h="239">
                    <a:moveTo>
                      <a:pt x="42" y="239"/>
                    </a:moveTo>
                    <a:cubicBezTo>
                      <a:pt x="89" y="224"/>
                      <a:pt x="285" y="178"/>
                      <a:pt x="335" y="146"/>
                    </a:cubicBezTo>
                    <a:cubicBezTo>
                      <a:pt x="372" y="115"/>
                      <a:pt x="377" y="75"/>
                      <a:pt x="342" y="47"/>
                    </a:cubicBezTo>
                    <a:cubicBezTo>
                      <a:pt x="286" y="23"/>
                      <a:pt x="71" y="10"/>
                      <a:pt x="0" y="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52" name="Freeform 875"/>
              <p:cNvSpPr>
                <a:spLocks/>
              </p:cNvSpPr>
              <p:nvPr/>
            </p:nvSpPr>
            <p:spPr bwMode="auto">
              <a:xfrm>
                <a:off x="3646" y="997"/>
                <a:ext cx="660" cy="336"/>
              </a:xfrm>
              <a:custGeom>
                <a:avLst/>
                <a:gdLst>
                  <a:gd name="T0" fmla="*/ 463 w 646"/>
                  <a:gd name="T1" fmla="*/ 1466 h 300"/>
                  <a:gd name="T2" fmla="*/ 659 w 646"/>
                  <a:gd name="T3" fmla="*/ 1238 h 300"/>
                  <a:gd name="T4" fmla="*/ 819 w 646"/>
                  <a:gd name="T5" fmla="*/ 934 h 300"/>
                  <a:gd name="T6" fmla="*/ 846 w 646"/>
                  <a:gd name="T7" fmla="*/ 523 h 300"/>
                  <a:gd name="T8" fmla="*/ 620 w 646"/>
                  <a:gd name="T9" fmla="*/ 293 h 300"/>
                  <a:gd name="T10" fmla="*/ 0 w 646"/>
                  <a:gd name="T11" fmla="*/ 0 h 30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46"/>
                  <a:gd name="T19" fmla="*/ 0 h 300"/>
                  <a:gd name="T20" fmla="*/ 646 w 646"/>
                  <a:gd name="T21" fmla="*/ 300 h 300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46" h="300">
                    <a:moveTo>
                      <a:pt x="343" y="300"/>
                    </a:moveTo>
                    <a:cubicBezTo>
                      <a:pt x="367" y="292"/>
                      <a:pt x="443" y="272"/>
                      <a:pt x="487" y="254"/>
                    </a:cubicBezTo>
                    <a:cubicBezTo>
                      <a:pt x="531" y="236"/>
                      <a:pt x="584" y="216"/>
                      <a:pt x="607" y="191"/>
                    </a:cubicBezTo>
                    <a:cubicBezTo>
                      <a:pt x="628" y="173"/>
                      <a:pt x="646" y="125"/>
                      <a:pt x="627" y="107"/>
                    </a:cubicBezTo>
                    <a:cubicBezTo>
                      <a:pt x="603" y="85"/>
                      <a:pt x="563" y="79"/>
                      <a:pt x="459" y="61"/>
                    </a:cubicBezTo>
                    <a:cubicBezTo>
                      <a:pt x="355" y="43"/>
                      <a:pt x="76" y="10"/>
                      <a:pt x="0" y="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53" name="Freeform 876"/>
              <p:cNvSpPr>
                <a:spLocks/>
              </p:cNvSpPr>
              <p:nvPr/>
            </p:nvSpPr>
            <p:spPr bwMode="auto">
              <a:xfrm>
                <a:off x="4116" y="955"/>
                <a:ext cx="630" cy="397"/>
              </a:xfrm>
              <a:custGeom>
                <a:avLst/>
                <a:gdLst>
                  <a:gd name="T0" fmla="*/ 320 w 630"/>
                  <a:gd name="T1" fmla="*/ 397 h 397"/>
                  <a:gd name="T2" fmla="*/ 468 w 630"/>
                  <a:gd name="T3" fmla="*/ 345 h 397"/>
                  <a:gd name="T4" fmla="*/ 590 w 630"/>
                  <a:gd name="T5" fmla="*/ 275 h 397"/>
                  <a:gd name="T6" fmla="*/ 611 w 630"/>
                  <a:gd name="T7" fmla="*/ 181 h 397"/>
                  <a:gd name="T8" fmla="*/ 439 w 630"/>
                  <a:gd name="T9" fmla="*/ 129 h 397"/>
                  <a:gd name="T10" fmla="*/ 0 w 630"/>
                  <a:gd name="T11" fmla="*/ 0 h 39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30"/>
                  <a:gd name="T19" fmla="*/ 0 h 397"/>
                  <a:gd name="T20" fmla="*/ 630 w 630"/>
                  <a:gd name="T21" fmla="*/ 397 h 39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30" h="397">
                    <a:moveTo>
                      <a:pt x="320" y="397"/>
                    </a:moveTo>
                    <a:cubicBezTo>
                      <a:pt x="345" y="388"/>
                      <a:pt x="423" y="366"/>
                      <a:pt x="468" y="345"/>
                    </a:cubicBezTo>
                    <a:cubicBezTo>
                      <a:pt x="513" y="325"/>
                      <a:pt x="567" y="303"/>
                      <a:pt x="590" y="275"/>
                    </a:cubicBezTo>
                    <a:cubicBezTo>
                      <a:pt x="612" y="255"/>
                      <a:pt x="630" y="201"/>
                      <a:pt x="611" y="181"/>
                    </a:cubicBezTo>
                    <a:cubicBezTo>
                      <a:pt x="586" y="156"/>
                      <a:pt x="541" y="159"/>
                      <a:pt x="439" y="129"/>
                    </a:cubicBezTo>
                    <a:cubicBezTo>
                      <a:pt x="337" y="99"/>
                      <a:pt x="91" y="27"/>
                      <a:pt x="0" y="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8014" name="Group 870"/>
            <p:cNvGrpSpPr>
              <a:grpSpLocks/>
            </p:cNvGrpSpPr>
            <p:nvPr/>
          </p:nvGrpSpPr>
          <p:grpSpPr bwMode="auto">
            <a:xfrm>
              <a:off x="6481763" y="1935163"/>
              <a:ext cx="479425" cy="107950"/>
              <a:chOff x="2199" y="955"/>
              <a:chExt cx="2547" cy="506"/>
            </a:xfrm>
          </p:grpSpPr>
          <p:sp>
            <p:nvSpPr>
              <p:cNvPr id="38142" name="Freeform 871"/>
              <p:cNvSpPr>
                <a:spLocks/>
              </p:cNvSpPr>
              <p:nvPr/>
            </p:nvSpPr>
            <p:spPr bwMode="auto">
              <a:xfrm>
                <a:off x="2199" y="1166"/>
                <a:ext cx="260" cy="281"/>
              </a:xfrm>
              <a:custGeom>
                <a:avLst/>
                <a:gdLst>
                  <a:gd name="T0" fmla="*/ 260 w 260"/>
                  <a:gd name="T1" fmla="*/ 0 h 281"/>
                  <a:gd name="T2" fmla="*/ 42 w 260"/>
                  <a:gd name="T3" fmla="*/ 112 h 281"/>
                  <a:gd name="T4" fmla="*/ 35 w 260"/>
                  <a:gd name="T5" fmla="*/ 211 h 281"/>
                  <a:gd name="T6" fmla="*/ 253 w 260"/>
                  <a:gd name="T7" fmla="*/ 281 h 28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60"/>
                  <a:gd name="T13" fmla="*/ 0 h 281"/>
                  <a:gd name="T14" fmla="*/ 260 w 260"/>
                  <a:gd name="T15" fmla="*/ 281 h 28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60" h="281">
                    <a:moveTo>
                      <a:pt x="260" y="0"/>
                    </a:moveTo>
                    <a:cubicBezTo>
                      <a:pt x="224" y="19"/>
                      <a:pt x="79" y="77"/>
                      <a:pt x="42" y="112"/>
                    </a:cubicBezTo>
                    <a:cubicBezTo>
                      <a:pt x="5" y="143"/>
                      <a:pt x="0" y="183"/>
                      <a:pt x="35" y="211"/>
                    </a:cubicBezTo>
                    <a:cubicBezTo>
                      <a:pt x="70" y="239"/>
                      <a:pt x="208" y="266"/>
                      <a:pt x="253" y="281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43" name="Freeform 872"/>
              <p:cNvSpPr>
                <a:spLocks/>
              </p:cNvSpPr>
              <p:nvPr/>
            </p:nvSpPr>
            <p:spPr bwMode="auto">
              <a:xfrm>
                <a:off x="2482" y="1040"/>
                <a:ext cx="900" cy="421"/>
              </a:xfrm>
              <a:custGeom>
                <a:avLst/>
                <a:gdLst>
                  <a:gd name="T0" fmla="*/ 531 w 900"/>
                  <a:gd name="T1" fmla="*/ 0 h 421"/>
                  <a:gd name="T2" fmla="*/ 279 w 900"/>
                  <a:gd name="T3" fmla="*/ 77 h 421"/>
                  <a:gd name="T4" fmla="*/ 68 w 900"/>
                  <a:gd name="T5" fmla="*/ 182 h 421"/>
                  <a:gd name="T6" fmla="*/ 33 w 900"/>
                  <a:gd name="T7" fmla="*/ 323 h 421"/>
                  <a:gd name="T8" fmla="*/ 328 w 900"/>
                  <a:gd name="T9" fmla="*/ 400 h 421"/>
                  <a:gd name="T10" fmla="*/ 812 w 900"/>
                  <a:gd name="T11" fmla="*/ 421 h 421"/>
                  <a:gd name="T12" fmla="*/ 855 w 900"/>
                  <a:gd name="T13" fmla="*/ 400 h 4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00"/>
                  <a:gd name="T22" fmla="*/ 0 h 421"/>
                  <a:gd name="T23" fmla="*/ 900 w 900"/>
                  <a:gd name="T24" fmla="*/ 421 h 4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00" h="421">
                    <a:moveTo>
                      <a:pt x="531" y="0"/>
                    </a:moveTo>
                    <a:cubicBezTo>
                      <a:pt x="489" y="13"/>
                      <a:pt x="356" y="47"/>
                      <a:pt x="279" y="77"/>
                    </a:cubicBezTo>
                    <a:cubicBezTo>
                      <a:pt x="202" y="107"/>
                      <a:pt x="109" y="141"/>
                      <a:pt x="68" y="182"/>
                    </a:cubicBezTo>
                    <a:cubicBezTo>
                      <a:pt x="31" y="213"/>
                      <a:pt x="0" y="292"/>
                      <a:pt x="33" y="323"/>
                    </a:cubicBezTo>
                    <a:cubicBezTo>
                      <a:pt x="76" y="359"/>
                      <a:pt x="198" y="384"/>
                      <a:pt x="328" y="400"/>
                    </a:cubicBezTo>
                    <a:cubicBezTo>
                      <a:pt x="458" y="416"/>
                      <a:pt x="724" y="421"/>
                      <a:pt x="812" y="421"/>
                    </a:cubicBezTo>
                    <a:cubicBezTo>
                      <a:pt x="900" y="421"/>
                      <a:pt x="846" y="404"/>
                      <a:pt x="855" y="40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44" name="Freeform 873"/>
              <p:cNvSpPr>
                <a:spLocks/>
              </p:cNvSpPr>
              <p:nvPr/>
            </p:nvSpPr>
            <p:spPr bwMode="auto">
              <a:xfrm>
                <a:off x="2782" y="1068"/>
                <a:ext cx="428" cy="269"/>
              </a:xfrm>
              <a:custGeom>
                <a:avLst/>
                <a:gdLst>
                  <a:gd name="T0" fmla="*/ 428 w 428"/>
                  <a:gd name="T1" fmla="*/ 0 h 269"/>
                  <a:gd name="T2" fmla="*/ 217 w 428"/>
                  <a:gd name="T3" fmla="*/ 35 h 269"/>
                  <a:gd name="T4" fmla="*/ 21 w 428"/>
                  <a:gd name="T5" fmla="*/ 140 h 269"/>
                  <a:gd name="T6" fmla="*/ 91 w 428"/>
                  <a:gd name="T7" fmla="*/ 246 h 269"/>
                  <a:gd name="T8" fmla="*/ 231 w 428"/>
                  <a:gd name="T9" fmla="*/ 267 h 269"/>
                  <a:gd name="T10" fmla="*/ 414 w 428"/>
                  <a:gd name="T11" fmla="*/ 260 h 26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28"/>
                  <a:gd name="T19" fmla="*/ 0 h 269"/>
                  <a:gd name="T20" fmla="*/ 428 w 428"/>
                  <a:gd name="T21" fmla="*/ 269 h 26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28" h="269">
                    <a:moveTo>
                      <a:pt x="428" y="0"/>
                    </a:moveTo>
                    <a:cubicBezTo>
                      <a:pt x="428" y="0"/>
                      <a:pt x="217" y="35"/>
                      <a:pt x="217" y="35"/>
                    </a:cubicBezTo>
                    <a:cubicBezTo>
                      <a:pt x="217" y="35"/>
                      <a:pt x="42" y="105"/>
                      <a:pt x="21" y="140"/>
                    </a:cubicBezTo>
                    <a:cubicBezTo>
                      <a:pt x="0" y="175"/>
                      <a:pt x="14" y="217"/>
                      <a:pt x="91" y="246"/>
                    </a:cubicBezTo>
                    <a:cubicBezTo>
                      <a:pt x="126" y="267"/>
                      <a:pt x="177" y="265"/>
                      <a:pt x="231" y="267"/>
                    </a:cubicBezTo>
                    <a:cubicBezTo>
                      <a:pt x="285" y="269"/>
                      <a:pt x="376" y="262"/>
                      <a:pt x="414" y="26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45" name="Freeform 874"/>
              <p:cNvSpPr>
                <a:spLocks/>
              </p:cNvSpPr>
              <p:nvPr/>
            </p:nvSpPr>
            <p:spPr bwMode="auto">
              <a:xfrm>
                <a:off x="3554" y="1075"/>
                <a:ext cx="377" cy="239"/>
              </a:xfrm>
              <a:custGeom>
                <a:avLst/>
                <a:gdLst>
                  <a:gd name="T0" fmla="*/ 42 w 377"/>
                  <a:gd name="T1" fmla="*/ 239 h 239"/>
                  <a:gd name="T2" fmla="*/ 335 w 377"/>
                  <a:gd name="T3" fmla="*/ 146 h 239"/>
                  <a:gd name="T4" fmla="*/ 342 w 377"/>
                  <a:gd name="T5" fmla="*/ 47 h 239"/>
                  <a:gd name="T6" fmla="*/ 0 w 377"/>
                  <a:gd name="T7" fmla="*/ 0 h 23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77"/>
                  <a:gd name="T13" fmla="*/ 0 h 239"/>
                  <a:gd name="T14" fmla="*/ 377 w 377"/>
                  <a:gd name="T15" fmla="*/ 239 h 23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77" h="239">
                    <a:moveTo>
                      <a:pt x="42" y="239"/>
                    </a:moveTo>
                    <a:cubicBezTo>
                      <a:pt x="89" y="224"/>
                      <a:pt x="285" y="178"/>
                      <a:pt x="335" y="146"/>
                    </a:cubicBezTo>
                    <a:cubicBezTo>
                      <a:pt x="372" y="115"/>
                      <a:pt x="377" y="75"/>
                      <a:pt x="342" y="47"/>
                    </a:cubicBezTo>
                    <a:cubicBezTo>
                      <a:pt x="286" y="23"/>
                      <a:pt x="71" y="10"/>
                      <a:pt x="0" y="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46" name="Freeform 875"/>
              <p:cNvSpPr>
                <a:spLocks/>
              </p:cNvSpPr>
              <p:nvPr/>
            </p:nvSpPr>
            <p:spPr bwMode="auto">
              <a:xfrm>
                <a:off x="3646" y="997"/>
                <a:ext cx="660" cy="336"/>
              </a:xfrm>
              <a:custGeom>
                <a:avLst/>
                <a:gdLst>
                  <a:gd name="T0" fmla="*/ 463 w 646"/>
                  <a:gd name="T1" fmla="*/ 1466 h 300"/>
                  <a:gd name="T2" fmla="*/ 659 w 646"/>
                  <a:gd name="T3" fmla="*/ 1238 h 300"/>
                  <a:gd name="T4" fmla="*/ 819 w 646"/>
                  <a:gd name="T5" fmla="*/ 934 h 300"/>
                  <a:gd name="T6" fmla="*/ 846 w 646"/>
                  <a:gd name="T7" fmla="*/ 523 h 300"/>
                  <a:gd name="T8" fmla="*/ 620 w 646"/>
                  <a:gd name="T9" fmla="*/ 293 h 300"/>
                  <a:gd name="T10" fmla="*/ 0 w 646"/>
                  <a:gd name="T11" fmla="*/ 0 h 30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46"/>
                  <a:gd name="T19" fmla="*/ 0 h 300"/>
                  <a:gd name="T20" fmla="*/ 646 w 646"/>
                  <a:gd name="T21" fmla="*/ 300 h 300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46" h="300">
                    <a:moveTo>
                      <a:pt x="343" y="300"/>
                    </a:moveTo>
                    <a:cubicBezTo>
                      <a:pt x="367" y="292"/>
                      <a:pt x="443" y="272"/>
                      <a:pt x="487" y="254"/>
                    </a:cubicBezTo>
                    <a:cubicBezTo>
                      <a:pt x="531" y="236"/>
                      <a:pt x="584" y="216"/>
                      <a:pt x="607" y="191"/>
                    </a:cubicBezTo>
                    <a:cubicBezTo>
                      <a:pt x="628" y="173"/>
                      <a:pt x="646" y="125"/>
                      <a:pt x="627" y="107"/>
                    </a:cubicBezTo>
                    <a:cubicBezTo>
                      <a:pt x="603" y="85"/>
                      <a:pt x="563" y="79"/>
                      <a:pt x="459" y="61"/>
                    </a:cubicBezTo>
                    <a:cubicBezTo>
                      <a:pt x="355" y="43"/>
                      <a:pt x="76" y="10"/>
                      <a:pt x="0" y="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47" name="Freeform 876"/>
              <p:cNvSpPr>
                <a:spLocks/>
              </p:cNvSpPr>
              <p:nvPr/>
            </p:nvSpPr>
            <p:spPr bwMode="auto">
              <a:xfrm>
                <a:off x="4116" y="955"/>
                <a:ext cx="630" cy="397"/>
              </a:xfrm>
              <a:custGeom>
                <a:avLst/>
                <a:gdLst>
                  <a:gd name="T0" fmla="*/ 320 w 630"/>
                  <a:gd name="T1" fmla="*/ 397 h 397"/>
                  <a:gd name="T2" fmla="*/ 468 w 630"/>
                  <a:gd name="T3" fmla="*/ 345 h 397"/>
                  <a:gd name="T4" fmla="*/ 590 w 630"/>
                  <a:gd name="T5" fmla="*/ 275 h 397"/>
                  <a:gd name="T6" fmla="*/ 611 w 630"/>
                  <a:gd name="T7" fmla="*/ 181 h 397"/>
                  <a:gd name="T8" fmla="*/ 439 w 630"/>
                  <a:gd name="T9" fmla="*/ 129 h 397"/>
                  <a:gd name="T10" fmla="*/ 0 w 630"/>
                  <a:gd name="T11" fmla="*/ 0 h 39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30"/>
                  <a:gd name="T19" fmla="*/ 0 h 397"/>
                  <a:gd name="T20" fmla="*/ 630 w 630"/>
                  <a:gd name="T21" fmla="*/ 397 h 39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30" h="397">
                    <a:moveTo>
                      <a:pt x="320" y="397"/>
                    </a:moveTo>
                    <a:cubicBezTo>
                      <a:pt x="345" y="388"/>
                      <a:pt x="423" y="366"/>
                      <a:pt x="468" y="345"/>
                    </a:cubicBezTo>
                    <a:cubicBezTo>
                      <a:pt x="513" y="325"/>
                      <a:pt x="567" y="303"/>
                      <a:pt x="590" y="275"/>
                    </a:cubicBezTo>
                    <a:cubicBezTo>
                      <a:pt x="612" y="255"/>
                      <a:pt x="630" y="201"/>
                      <a:pt x="611" y="181"/>
                    </a:cubicBezTo>
                    <a:cubicBezTo>
                      <a:pt x="586" y="156"/>
                      <a:pt x="541" y="159"/>
                      <a:pt x="439" y="129"/>
                    </a:cubicBezTo>
                    <a:cubicBezTo>
                      <a:pt x="337" y="99"/>
                      <a:pt x="91" y="27"/>
                      <a:pt x="0" y="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8015" name="Group 878"/>
            <p:cNvGrpSpPr>
              <a:grpSpLocks/>
            </p:cNvGrpSpPr>
            <p:nvPr/>
          </p:nvGrpSpPr>
          <p:grpSpPr bwMode="auto">
            <a:xfrm>
              <a:off x="5935663" y="3106738"/>
              <a:ext cx="373062" cy="82550"/>
              <a:chOff x="2199" y="955"/>
              <a:chExt cx="2547" cy="506"/>
            </a:xfrm>
          </p:grpSpPr>
          <p:sp>
            <p:nvSpPr>
              <p:cNvPr id="38136" name="Freeform 879"/>
              <p:cNvSpPr>
                <a:spLocks/>
              </p:cNvSpPr>
              <p:nvPr/>
            </p:nvSpPr>
            <p:spPr bwMode="auto">
              <a:xfrm>
                <a:off x="2199" y="1166"/>
                <a:ext cx="260" cy="281"/>
              </a:xfrm>
              <a:custGeom>
                <a:avLst/>
                <a:gdLst>
                  <a:gd name="T0" fmla="*/ 260 w 260"/>
                  <a:gd name="T1" fmla="*/ 0 h 281"/>
                  <a:gd name="T2" fmla="*/ 42 w 260"/>
                  <a:gd name="T3" fmla="*/ 112 h 281"/>
                  <a:gd name="T4" fmla="*/ 35 w 260"/>
                  <a:gd name="T5" fmla="*/ 211 h 281"/>
                  <a:gd name="T6" fmla="*/ 253 w 260"/>
                  <a:gd name="T7" fmla="*/ 281 h 28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60"/>
                  <a:gd name="T13" fmla="*/ 0 h 281"/>
                  <a:gd name="T14" fmla="*/ 260 w 260"/>
                  <a:gd name="T15" fmla="*/ 281 h 28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60" h="281">
                    <a:moveTo>
                      <a:pt x="260" y="0"/>
                    </a:moveTo>
                    <a:cubicBezTo>
                      <a:pt x="224" y="19"/>
                      <a:pt x="79" y="77"/>
                      <a:pt x="42" y="112"/>
                    </a:cubicBezTo>
                    <a:cubicBezTo>
                      <a:pt x="5" y="143"/>
                      <a:pt x="0" y="183"/>
                      <a:pt x="35" y="211"/>
                    </a:cubicBezTo>
                    <a:cubicBezTo>
                      <a:pt x="70" y="239"/>
                      <a:pt x="208" y="266"/>
                      <a:pt x="253" y="281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37" name="Freeform 880"/>
              <p:cNvSpPr>
                <a:spLocks/>
              </p:cNvSpPr>
              <p:nvPr/>
            </p:nvSpPr>
            <p:spPr bwMode="auto">
              <a:xfrm>
                <a:off x="2482" y="1040"/>
                <a:ext cx="900" cy="421"/>
              </a:xfrm>
              <a:custGeom>
                <a:avLst/>
                <a:gdLst>
                  <a:gd name="T0" fmla="*/ 531 w 900"/>
                  <a:gd name="T1" fmla="*/ 0 h 421"/>
                  <a:gd name="T2" fmla="*/ 279 w 900"/>
                  <a:gd name="T3" fmla="*/ 77 h 421"/>
                  <a:gd name="T4" fmla="*/ 68 w 900"/>
                  <a:gd name="T5" fmla="*/ 182 h 421"/>
                  <a:gd name="T6" fmla="*/ 33 w 900"/>
                  <a:gd name="T7" fmla="*/ 323 h 421"/>
                  <a:gd name="T8" fmla="*/ 328 w 900"/>
                  <a:gd name="T9" fmla="*/ 400 h 421"/>
                  <a:gd name="T10" fmla="*/ 812 w 900"/>
                  <a:gd name="T11" fmla="*/ 421 h 421"/>
                  <a:gd name="T12" fmla="*/ 855 w 900"/>
                  <a:gd name="T13" fmla="*/ 400 h 4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00"/>
                  <a:gd name="T22" fmla="*/ 0 h 421"/>
                  <a:gd name="T23" fmla="*/ 900 w 900"/>
                  <a:gd name="T24" fmla="*/ 421 h 4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00" h="421">
                    <a:moveTo>
                      <a:pt x="531" y="0"/>
                    </a:moveTo>
                    <a:cubicBezTo>
                      <a:pt x="489" y="13"/>
                      <a:pt x="356" y="47"/>
                      <a:pt x="279" y="77"/>
                    </a:cubicBezTo>
                    <a:cubicBezTo>
                      <a:pt x="202" y="107"/>
                      <a:pt x="109" y="141"/>
                      <a:pt x="68" y="182"/>
                    </a:cubicBezTo>
                    <a:cubicBezTo>
                      <a:pt x="31" y="213"/>
                      <a:pt x="0" y="292"/>
                      <a:pt x="33" y="323"/>
                    </a:cubicBezTo>
                    <a:cubicBezTo>
                      <a:pt x="76" y="359"/>
                      <a:pt x="198" y="384"/>
                      <a:pt x="328" y="400"/>
                    </a:cubicBezTo>
                    <a:cubicBezTo>
                      <a:pt x="458" y="416"/>
                      <a:pt x="724" y="421"/>
                      <a:pt x="812" y="421"/>
                    </a:cubicBezTo>
                    <a:cubicBezTo>
                      <a:pt x="900" y="421"/>
                      <a:pt x="846" y="404"/>
                      <a:pt x="855" y="40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38" name="Freeform 881"/>
              <p:cNvSpPr>
                <a:spLocks/>
              </p:cNvSpPr>
              <p:nvPr/>
            </p:nvSpPr>
            <p:spPr bwMode="auto">
              <a:xfrm>
                <a:off x="2782" y="1068"/>
                <a:ext cx="428" cy="269"/>
              </a:xfrm>
              <a:custGeom>
                <a:avLst/>
                <a:gdLst>
                  <a:gd name="T0" fmla="*/ 428 w 428"/>
                  <a:gd name="T1" fmla="*/ 0 h 269"/>
                  <a:gd name="T2" fmla="*/ 217 w 428"/>
                  <a:gd name="T3" fmla="*/ 35 h 269"/>
                  <a:gd name="T4" fmla="*/ 21 w 428"/>
                  <a:gd name="T5" fmla="*/ 140 h 269"/>
                  <a:gd name="T6" fmla="*/ 91 w 428"/>
                  <a:gd name="T7" fmla="*/ 246 h 269"/>
                  <a:gd name="T8" fmla="*/ 231 w 428"/>
                  <a:gd name="T9" fmla="*/ 267 h 269"/>
                  <a:gd name="T10" fmla="*/ 414 w 428"/>
                  <a:gd name="T11" fmla="*/ 260 h 26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28"/>
                  <a:gd name="T19" fmla="*/ 0 h 269"/>
                  <a:gd name="T20" fmla="*/ 428 w 428"/>
                  <a:gd name="T21" fmla="*/ 269 h 26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28" h="269">
                    <a:moveTo>
                      <a:pt x="428" y="0"/>
                    </a:moveTo>
                    <a:cubicBezTo>
                      <a:pt x="428" y="0"/>
                      <a:pt x="217" y="35"/>
                      <a:pt x="217" y="35"/>
                    </a:cubicBezTo>
                    <a:cubicBezTo>
                      <a:pt x="217" y="35"/>
                      <a:pt x="42" y="105"/>
                      <a:pt x="21" y="140"/>
                    </a:cubicBezTo>
                    <a:cubicBezTo>
                      <a:pt x="0" y="175"/>
                      <a:pt x="14" y="217"/>
                      <a:pt x="91" y="246"/>
                    </a:cubicBezTo>
                    <a:cubicBezTo>
                      <a:pt x="126" y="267"/>
                      <a:pt x="177" y="265"/>
                      <a:pt x="231" y="267"/>
                    </a:cubicBezTo>
                    <a:cubicBezTo>
                      <a:pt x="285" y="269"/>
                      <a:pt x="376" y="262"/>
                      <a:pt x="414" y="26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39" name="Freeform 882"/>
              <p:cNvSpPr>
                <a:spLocks/>
              </p:cNvSpPr>
              <p:nvPr/>
            </p:nvSpPr>
            <p:spPr bwMode="auto">
              <a:xfrm>
                <a:off x="3554" y="1075"/>
                <a:ext cx="377" cy="239"/>
              </a:xfrm>
              <a:custGeom>
                <a:avLst/>
                <a:gdLst>
                  <a:gd name="T0" fmla="*/ 42 w 377"/>
                  <a:gd name="T1" fmla="*/ 239 h 239"/>
                  <a:gd name="T2" fmla="*/ 335 w 377"/>
                  <a:gd name="T3" fmla="*/ 146 h 239"/>
                  <a:gd name="T4" fmla="*/ 342 w 377"/>
                  <a:gd name="T5" fmla="*/ 47 h 239"/>
                  <a:gd name="T6" fmla="*/ 0 w 377"/>
                  <a:gd name="T7" fmla="*/ 0 h 23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77"/>
                  <a:gd name="T13" fmla="*/ 0 h 239"/>
                  <a:gd name="T14" fmla="*/ 377 w 377"/>
                  <a:gd name="T15" fmla="*/ 239 h 23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77" h="239">
                    <a:moveTo>
                      <a:pt x="42" y="239"/>
                    </a:moveTo>
                    <a:cubicBezTo>
                      <a:pt x="89" y="224"/>
                      <a:pt x="285" y="178"/>
                      <a:pt x="335" y="146"/>
                    </a:cubicBezTo>
                    <a:cubicBezTo>
                      <a:pt x="372" y="115"/>
                      <a:pt x="377" y="75"/>
                      <a:pt x="342" y="47"/>
                    </a:cubicBezTo>
                    <a:cubicBezTo>
                      <a:pt x="286" y="23"/>
                      <a:pt x="71" y="10"/>
                      <a:pt x="0" y="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40" name="Freeform 883"/>
              <p:cNvSpPr>
                <a:spLocks/>
              </p:cNvSpPr>
              <p:nvPr/>
            </p:nvSpPr>
            <p:spPr bwMode="auto">
              <a:xfrm>
                <a:off x="3646" y="997"/>
                <a:ext cx="660" cy="336"/>
              </a:xfrm>
              <a:custGeom>
                <a:avLst/>
                <a:gdLst>
                  <a:gd name="T0" fmla="*/ 463 w 646"/>
                  <a:gd name="T1" fmla="*/ 1466 h 300"/>
                  <a:gd name="T2" fmla="*/ 659 w 646"/>
                  <a:gd name="T3" fmla="*/ 1238 h 300"/>
                  <a:gd name="T4" fmla="*/ 819 w 646"/>
                  <a:gd name="T5" fmla="*/ 934 h 300"/>
                  <a:gd name="T6" fmla="*/ 846 w 646"/>
                  <a:gd name="T7" fmla="*/ 523 h 300"/>
                  <a:gd name="T8" fmla="*/ 620 w 646"/>
                  <a:gd name="T9" fmla="*/ 293 h 300"/>
                  <a:gd name="T10" fmla="*/ 0 w 646"/>
                  <a:gd name="T11" fmla="*/ 0 h 30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46"/>
                  <a:gd name="T19" fmla="*/ 0 h 300"/>
                  <a:gd name="T20" fmla="*/ 646 w 646"/>
                  <a:gd name="T21" fmla="*/ 300 h 300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46" h="300">
                    <a:moveTo>
                      <a:pt x="343" y="300"/>
                    </a:moveTo>
                    <a:cubicBezTo>
                      <a:pt x="367" y="292"/>
                      <a:pt x="443" y="272"/>
                      <a:pt x="487" y="254"/>
                    </a:cubicBezTo>
                    <a:cubicBezTo>
                      <a:pt x="531" y="236"/>
                      <a:pt x="584" y="216"/>
                      <a:pt x="607" y="191"/>
                    </a:cubicBezTo>
                    <a:cubicBezTo>
                      <a:pt x="628" y="173"/>
                      <a:pt x="646" y="125"/>
                      <a:pt x="627" y="107"/>
                    </a:cubicBezTo>
                    <a:cubicBezTo>
                      <a:pt x="603" y="85"/>
                      <a:pt x="563" y="79"/>
                      <a:pt x="459" y="61"/>
                    </a:cubicBezTo>
                    <a:cubicBezTo>
                      <a:pt x="355" y="43"/>
                      <a:pt x="76" y="10"/>
                      <a:pt x="0" y="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41" name="Freeform 884"/>
              <p:cNvSpPr>
                <a:spLocks/>
              </p:cNvSpPr>
              <p:nvPr/>
            </p:nvSpPr>
            <p:spPr bwMode="auto">
              <a:xfrm>
                <a:off x="4116" y="955"/>
                <a:ext cx="630" cy="397"/>
              </a:xfrm>
              <a:custGeom>
                <a:avLst/>
                <a:gdLst>
                  <a:gd name="T0" fmla="*/ 320 w 630"/>
                  <a:gd name="T1" fmla="*/ 397 h 397"/>
                  <a:gd name="T2" fmla="*/ 468 w 630"/>
                  <a:gd name="T3" fmla="*/ 345 h 397"/>
                  <a:gd name="T4" fmla="*/ 590 w 630"/>
                  <a:gd name="T5" fmla="*/ 275 h 397"/>
                  <a:gd name="T6" fmla="*/ 611 w 630"/>
                  <a:gd name="T7" fmla="*/ 181 h 397"/>
                  <a:gd name="T8" fmla="*/ 439 w 630"/>
                  <a:gd name="T9" fmla="*/ 129 h 397"/>
                  <a:gd name="T10" fmla="*/ 0 w 630"/>
                  <a:gd name="T11" fmla="*/ 0 h 39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30"/>
                  <a:gd name="T19" fmla="*/ 0 h 397"/>
                  <a:gd name="T20" fmla="*/ 630 w 630"/>
                  <a:gd name="T21" fmla="*/ 397 h 39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30" h="397">
                    <a:moveTo>
                      <a:pt x="320" y="397"/>
                    </a:moveTo>
                    <a:cubicBezTo>
                      <a:pt x="345" y="388"/>
                      <a:pt x="423" y="366"/>
                      <a:pt x="468" y="345"/>
                    </a:cubicBezTo>
                    <a:cubicBezTo>
                      <a:pt x="513" y="325"/>
                      <a:pt x="567" y="303"/>
                      <a:pt x="590" y="275"/>
                    </a:cubicBezTo>
                    <a:cubicBezTo>
                      <a:pt x="612" y="255"/>
                      <a:pt x="630" y="201"/>
                      <a:pt x="611" y="181"/>
                    </a:cubicBezTo>
                    <a:cubicBezTo>
                      <a:pt x="586" y="156"/>
                      <a:pt x="541" y="159"/>
                      <a:pt x="439" y="129"/>
                    </a:cubicBezTo>
                    <a:cubicBezTo>
                      <a:pt x="337" y="99"/>
                      <a:pt x="91" y="27"/>
                      <a:pt x="0" y="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8016" name="Group 347"/>
            <p:cNvGrpSpPr>
              <a:grpSpLocks/>
            </p:cNvGrpSpPr>
            <p:nvPr/>
          </p:nvGrpSpPr>
          <p:grpSpPr bwMode="auto">
            <a:xfrm>
              <a:off x="6220922" y="4838544"/>
              <a:ext cx="660165" cy="269566"/>
              <a:chOff x="1871277" y="1576300"/>
              <a:chExt cx="1128371" cy="437861"/>
            </a:xfrm>
          </p:grpSpPr>
          <p:sp>
            <p:nvSpPr>
              <p:cNvPr id="488" name="Oval 487"/>
              <p:cNvSpPr>
                <a:spLocks noChangeArrowheads="1"/>
              </p:cNvSpPr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489" name="Rectangle 488"/>
              <p:cNvSpPr/>
              <p:nvPr/>
            </p:nvSpPr>
            <p:spPr bwMode="auto">
              <a:xfrm>
                <a:off x="1872116" y="1739848"/>
                <a:ext cx="1128773" cy="116054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490" name="Oval 489"/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491" name="Freeform 490"/>
              <p:cNvSpPr/>
              <p:nvPr/>
            </p:nvSpPr>
            <p:spPr bwMode="auto">
              <a:xfrm>
                <a:off x="2159736" y="1672794"/>
                <a:ext cx="548106" cy="162476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492" name="Freeform 491"/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493" name="Freeform 492"/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494" name="Freeform 493"/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495" name="Straight Connector 494"/>
              <p:cNvCxnSpPr>
                <a:cxnSpLocks noChangeShapeType="1"/>
                <a:endCxn id="490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496" name="Straight Connector 495"/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38017" name="Group 347"/>
            <p:cNvGrpSpPr>
              <a:grpSpLocks/>
            </p:cNvGrpSpPr>
            <p:nvPr/>
          </p:nvGrpSpPr>
          <p:grpSpPr bwMode="auto">
            <a:xfrm>
              <a:off x="6933466" y="4503243"/>
              <a:ext cx="660165" cy="269566"/>
              <a:chOff x="1871277" y="1576300"/>
              <a:chExt cx="1128371" cy="437861"/>
            </a:xfrm>
          </p:grpSpPr>
          <p:sp>
            <p:nvSpPr>
              <p:cNvPr id="570" name="Oval 569"/>
              <p:cNvSpPr>
                <a:spLocks noChangeArrowheads="1"/>
              </p:cNvSpPr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571" name="Rectangle 570"/>
              <p:cNvSpPr/>
              <p:nvPr/>
            </p:nvSpPr>
            <p:spPr bwMode="auto">
              <a:xfrm>
                <a:off x="1872532" y="1737736"/>
                <a:ext cx="1126060" cy="116054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572" name="Oval 571"/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573" name="Freeform 572"/>
              <p:cNvSpPr/>
              <p:nvPr/>
            </p:nvSpPr>
            <p:spPr bwMode="auto">
              <a:xfrm>
                <a:off x="2160152" y="1673261"/>
                <a:ext cx="548106" cy="159898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574" name="Freeform 573"/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575" name="Freeform 574"/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576" name="Freeform 575"/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577" name="Straight Connector 576"/>
              <p:cNvCxnSpPr>
                <a:cxnSpLocks noChangeShapeType="1"/>
                <a:endCxn id="572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578" name="Straight Connector 577"/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38018" name="Group 347"/>
            <p:cNvGrpSpPr>
              <a:grpSpLocks/>
            </p:cNvGrpSpPr>
            <p:nvPr/>
          </p:nvGrpSpPr>
          <p:grpSpPr bwMode="auto">
            <a:xfrm>
              <a:off x="7563920" y="4800505"/>
              <a:ext cx="660165" cy="269566"/>
              <a:chOff x="1871277" y="1576300"/>
              <a:chExt cx="1128371" cy="437861"/>
            </a:xfrm>
          </p:grpSpPr>
          <p:sp>
            <p:nvSpPr>
              <p:cNvPr id="580" name="Oval 579"/>
              <p:cNvSpPr>
                <a:spLocks noChangeArrowheads="1"/>
              </p:cNvSpPr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581" name="Rectangle 580"/>
              <p:cNvSpPr/>
              <p:nvPr/>
            </p:nvSpPr>
            <p:spPr bwMode="auto">
              <a:xfrm>
                <a:off x="1872162" y="1739739"/>
                <a:ext cx="1128773" cy="116054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582" name="Oval 581"/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583" name="Freeform 582"/>
              <p:cNvSpPr/>
              <p:nvPr/>
            </p:nvSpPr>
            <p:spPr bwMode="auto">
              <a:xfrm>
                <a:off x="2159782" y="1672685"/>
                <a:ext cx="548106" cy="162476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584" name="Freeform 583"/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585" name="Freeform 584"/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586" name="Freeform 585"/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587" name="Straight Connector 586"/>
              <p:cNvCxnSpPr>
                <a:cxnSpLocks noChangeShapeType="1"/>
                <a:endCxn id="582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588" name="Straight Connector 587"/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38019" name="Group 347"/>
            <p:cNvGrpSpPr>
              <a:grpSpLocks/>
            </p:cNvGrpSpPr>
            <p:nvPr/>
          </p:nvGrpSpPr>
          <p:grpSpPr bwMode="auto">
            <a:xfrm>
              <a:off x="6050373" y="3620176"/>
              <a:ext cx="425094" cy="228319"/>
              <a:chOff x="1871277" y="1576300"/>
              <a:chExt cx="1128371" cy="437861"/>
            </a:xfrm>
          </p:grpSpPr>
          <p:sp>
            <p:nvSpPr>
              <p:cNvPr id="590" name="Oval 589"/>
              <p:cNvSpPr>
                <a:spLocks noChangeArrowheads="1"/>
              </p:cNvSpPr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591" name="Rectangle 590"/>
              <p:cNvSpPr/>
              <p:nvPr/>
            </p:nvSpPr>
            <p:spPr bwMode="auto">
              <a:xfrm>
                <a:off x="1870189" y="1740037"/>
                <a:ext cx="1129316" cy="115707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592" name="Oval 591"/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593" name="Freeform 592"/>
              <p:cNvSpPr/>
              <p:nvPr/>
            </p:nvSpPr>
            <p:spPr bwMode="auto">
              <a:xfrm>
                <a:off x="2160944" y="1673049"/>
                <a:ext cx="547803" cy="161381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594" name="Freeform 593"/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595" name="Freeform 594"/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596" name="Freeform 595"/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597" name="Straight Connector 596"/>
              <p:cNvCxnSpPr>
                <a:cxnSpLocks noChangeShapeType="1"/>
                <a:endCxn id="592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598" name="Straight Connector 597"/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38020" name="Group 347"/>
            <p:cNvGrpSpPr>
              <a:grpSpLocks/>
            </p:cNvGrpSpPr>
            <p:nvPr/>
          </p:nvGrpSpPr>
          <p:grpSpPr bwMode="auto">
            <a:xfrm>
              <a:off x="6347637" y="2481965"/>
              <a:ext cx="403071" cy="202807"/>
              <a:chOff x="1871277" y="1576300"/>
              <a:chExt cx="1128371" cy="437861"/>
            </a:xfrm>
          </p:grpSpPr>
          <p:sp>
            <p:nvSpPr>
              <p:cNvPr id="600" name="Oval 599"/>
              <p:cNvSpPr>
                <a:spLocks noChangeArrowheads="1"/>
              </p:cNvSpPr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601" name="Rectangle 600"/>
              <p:cNvSpPr/>
              <p:nvPr/>
            </p:nvSpPr>
            <p:spPr bwMode="auto">
              <a:xfrm>
                <a:off x="1873449" y="1739634"/>
                <a:ext cx="1124357" cy="116550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602" name="Oval 601"/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603" name="Freeform 602"/>
              <p:cNvSpPr/>
              <p:nvPr/>
            </p:nvSpPr>
            <p:spPr bwMode="auto">
              <a:xfrm>
                <a:off x="2162315" y="1671075"/>
                <a:ext cx="546626" cy="161112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604" name="Freeform 603"/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605" name="Freeform 604"/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606" name="Freeform 605"/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607" name="Straight Connector 606"/>
              <p:cNvCxnSpPr>
                <a:cxnSpLocks noChangeShapeType="1"/>
                <a:endCxn id="602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608" name="Straight Connector 607"/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38021" name="Group 1"/>
            <p:cNvGrpSpPr>
              <a:grpSpLocks/>
            </p:cNvGrpSpPr>
            <p:nvPr/>
          </p:nvGrpSpPr>
          <p:grpSpPr bwMode="auto">
            <a:xfrm>
              <a:off x="7678804" y="2388750"/>
              <a:ext cx="418211" cy="189727"/>
              <a:chOff x="7913987" y="1515773"/>
              <a:chExt cx="625138" cy="276534"/>
            </a:xfrm>
          </p:grpSpPr>
          <p:sp>
            <p:nvSpPr>
              <p:cNvPr id="610" name="Oval 609"/>
              <p:cNvSpPr>
                <a:spLocks noChangeArrowheads="1"/>
              </p:cNvSpPr>
              <p:nvPr/>
            </p:nvSpPr>
            <p:spPr bwMode="auto">
              <a:xfrm flipV="1">
                <a:off x="7915743" y="1593920"/>
                <a:ext cx="623382" cy="198387"/>
              </a:xfrm>
              <a:prstGeom prst="ellipse">
                <a:avLst/>
              </a:prstGeom>
              <a:gradFill rotWithShape="1">
                <a:gsLst>
                  <a:gs pos="0">
                    <a:srgbClr val="7F7F7F"/>
                  </a:gs>
                  <a:gs pos="53000">
                    <a:srgbClr val="D9D9D9"/>
                  </a:gs>
                  <a:gs pos="100000">
                    <a:srgbClr val="7F7F7F"/>
                  </a:gs>
                </a:gsLst>
                <a:lin ang="0" scaled="1"/>
              </a:gradFill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BFBFBF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611" name="Rectangle 610"/>
              <p:cNvSpPr/>
              <p:nvPr/>
            </p:nvSpPr>
            <p:spPr bwMode="auto">
              <a:xfrm>
                <a:off x="7913888" y="1623052"/>
                <a:ext cx="624093" cy="71739"/>
              </a:xfrm>
              <a:prstGeom prst="rect">
                <a:avLst/>
              </a:prstGeom>
              <a:gradFill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3000">
                    <a:schemeClr val="bg1">
                      <a:lumMod val="85000"/>
                    </a:schemeClr>
                  </a:gs>
                  <a:gs pos="100000">
                    <a:schemeClr val="tx1">
                      <a:lumMod val="50000"/>
                      <a:lumOff val="50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612" name="Oval 611"/>
              <p:cNvSpPr>
                <a:spLocks noChangeArrowheads="1"/>
              </p:cNvSpPr>
              <p:nvPr/>
            </p:nvSpPr>
            <p:spPr bwMode="auto">
              <a:xfrm flipV="1">
                <a:off x="7914388" y="1515773"/>
                <a:ext cx="623381" cy="198387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613" name="Freeform 612"/>
              <p:cNvSpPr/>
              <p:nvPr/>
            </p:nvSpPr>
            <p:spPr bwMode="auto">
              <a:xfrm>
                <a:off x="8072877" y="1581397"/>
                <a:ext cx="303742" cy="99510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614" name="Freeform 613"/>
              <p:cNvSpPr>
                <a:spLocks/>
              </p:cNvSpPr>
              <p:nvPr/>
            </p:nvSpPr>
            <p:spPr bwMode="auto">
              <a:xfrm>
                <a:off x="8042174" y="1555712"/>
                <a:ext cx="367006" cy="69068"/>
              </a:xfrm>
              <a:custGeom>
                <a:avLst/>
                <a:gdLst>
                  <a:gd name="T0" fmla="*/ 0 w 3723451"/>
                  <a:gd name="T1" fmla="*/ 16897 h 932950"/>
                  <a:gd name="T2" fmla="*/ 64577 w 3723451"/>
                  <a:gd name="T3" fmla="*/ 199 h 932950"/>
                  <a:gd name="T4" fmla="*/ 182917 w 3723451"/>
                  <a:gd name="T5" fmla="*/ 38538 h 932950"/>
                  <a:gd name="T6" fmla="*/ 295814 w 3723451"/>
                  <a:gd name="T7" fmla="*/ 0 h 932950"/>
                  <a:gd name="T8" fmla="*/ 367006 w 3723451"/>
                  <a:gd name="T9" fmla="*/ 15336 h 932950"/>
                  <a:gd name="T10" fmla="*/ 314039 w 3723451"/>
                  <a:gd name="T11" fmla="*/ 34193 h 932950"/>
                  <a:gd name="T12" fmla="*/ 296986 w 3723451"/>
                  <a:gd name="T13" fmla="*/ 29109 h 932950"/>
                  <a:gd name="T14" fmla="*/ 184996 w 3723451"/>
                  <a:gd name="T15" fmla="*/ 69068 h 932950"/>
                  <a:gd name="T16" fmla="*/ 70141 w 3723451"/>
                  <a:gd name="T17" fmla="*/ 30579 h 932950"/>
                  <a:gd name="T18" fmla="*/ 51571 w 3723451"/>
                  <a:gd name="T19" fmla="*/ 34733 h 932950"/>
                  <a:gd name="T20" fmla="*/ 0 w 3723451"/>
                  <a:gd name="T21" fmla="*/ 16897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615" name="Freeform 614"/>
              <p:cNvSpPr>
                <a:spLocks/>
              </p:cNvSpPr>
              <p:nvPr/>
            </p:nvSpPr>
            <p:spPr bwMode="auto">
              <a:xfrm>
                <a:off x="8282748" y="1614494"/>
                <a:ext cx="135212" cy="60251"/>
              </a:xfrm>
              <a:custGeom>
                <a:avLst/>
                <a:gdLst>
                  <a:gd name="T0" fmla="*/ 0 w 1366596"/>
                  <a:gd name="T1" fmla="*/ 0 h 809868"/>
                  <a:gd name="T2" fmla="*/ 135212 w 1366596"/>
                  <a:gd name="T3" fmla="*/ 46558 h 809868"/>
                  <a:gd name="T4" fmla="*/ 85589 w 1366596"/>
                  <a:gd name="T5" fmla="*/ 60251 h 809868"/>
                  <a:gd name="T6" fmla="*/ 455 w 1366596"/>
                  <a:gd name="T7" fmla="*/ 3183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616" name="Freeform 615"/>
              <p:cNvSpPr>
                <a:spLocks/>
              </p:cNvSpPr>
              <p:nvPr/>
            </p:nvSpPr>
            <p:spPr bwMode="auto">
              <a:xfrm>
                <a:off x="8035150" y="1615964"/>
                <a:ext cx="133456" cy="60250"/>
              </a:xfrm>
              <a:custGeom>
                <a:avLst/>
                <a:gdLst>
                  <a:gd name="T0" fmla="*/ 131634 w 1348191"/>
                  <a:gd name="T1" fmla="*/ 0 h 791462"/>
                  <a:gd name="T2" fmla="*/ 133456 w 1348191"/>
                  <a:gd name="T3" fmla="*/ 29074 h 791462"/>
                  <a:gd name="T4" fmla="*/ 48281 w 1348191"/>
                  <a:gd name="T5" fmla="*/ 60250 h 791462"/>
                  <a:gd name="T6" fmla="*/ 0 w 1348191"/>
                  <a:gd name="T7" fmla="*/ 46589 h 791462"/>
                  <a:gd name="T8" fmla="*/ 131634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617" name="Straight Connector 616"/>
              <p:cNvCxnSpPr>
                <a:cxnSpLocks noChangeShapeType="1"/>
                <a:endCxn id="612" idx="2"/>
              </p:cNvCxnSpPr>
              <p:nvPr/>
            </p:nvCxnSpPr>
            <p:spPr bwMode="auto">
              <a:xfrm flipH="1" flipV="1">
                <a:off x="7914388" y="1615701"/>
                <a:ext cx="1756" cy="76416"/>
              </a:xfrm>
              <a:prstGeom prst="line">
                <a:avLst/>
              </a:prstGeom>
              <a:noFill/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618" name="Straight Connector 617"/>
              <p:cNvCxnSpPr>
                <a:cxnSpLocks noChangeShapeType="1"/>
              </p:cNvCxnSpPr>
              <p:nvPr/>
            </p:nvCxnSpPr>
            <p:spPr bwMode="auto">
              <a:xfrm flipH="1" flipV="1">
                <a:off x="8537368" y="1618903"/>
                <a:ext cx="1757" cy="76416"/>
              </a:xfrm>
              <a:prstGeom prst="line">
                <a:avLst/>
              </a:prstGeom>
              <a:noFill/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38022" name="Group 619"/>
            <p:cNvGrpSpPr>
              <a:grpSpLocks/>
            </p:cNvGrpSpPr>
            <p:nvPr/>
          </p:nvGrpSpPr>
          <p:grpSpPr bwMode="auto">
            <a:xfrm>
              <a:off x="7750570" y="2752811"/>
              <a:ext cx="418211" cy="189727"/>
              <a:chOff x="7913987" y="1515773"/>
              <a:chExt cx="625138" cy="276534"/>
            </a:xfrm>
          </p:grpSpPr>
          <p:sp>
            <p:nvSpPr>
              <p:cNvPr id="621" name="Oval 620"/>
              <p:cNvSpPr>
                <a:spLocks noChangeArrowheads="1"/>
              </p:cNvSpPr>
              <p:nvPr/>
            </p:nvSpPr>
            <p:spPr bwMode="auto">
              <a:xfrm flipV="1">
                <a:off x="7915743" y="1593920"/>
                <a:ext cx="623382" cy="198387"/>
              </a:xfrm>
              <a:prstGeom prst="ellipse">
                <a:avLst/>
              </a:prstGeom>
              <a:gradFill rotWithShape="1">
                <a:gsLst>
                  <a:gs pos="0">
                    <a:srgbClr val="7F7F7F"/>
                  </a:gs>
                  <a:gs pos="53000">
                    <a:srgbClr val="D9D9D9"/>
                  </a:gs>
                  <a:gs pos="100000">
                    <a:srgbClr val="7F7F7F"/>
                  </a:gs>
                </a:gsLst>
                <a:lin ang="0" scaled="1"/>
              </a:gradFill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BFBFBF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622" name="Rectangle 621"/>
              <p:cNvSpPr/>
              <p:nvPr/>
            </p:nvSpPr>
            <p:spPr bwMode="auto">
              <a:xfrm>
                <a:off x="7913397" y="1622369"/>
                <a:ext cx="626467" cy="71741"/>
              </a:xfrm>
              <a:prstGeom prst="rect">
                <a:avLst/>
              </a:prstGeom>
              <a:gradFill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3000">
                    <a:schemeClr val="bg1">
                      <a:lumMod val="85000"/>
                    </a:schemeClr>
                  </a:gs>
                  <a:gs pos="100000">
                    <a:schemeClr val="tx1">
                      <a:lumMod val="50000"/>
                      <a:lumOff val="50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623" name="Oval 622"/>
              <p:cNvSpPr>
                <a:spLocks noChangeArrowheads="1"/>
              </p:cNvSpPr>
              <p:nvPr/>
            </p:nvSpPr>
            <p:spPr bwMode="auto">
              <a:xfrm flipV="1">
                <a:off x="7914388" y="1515773"/>
                <a:ext cx="623381" cy="198387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624" name="Freeform 623"/>
              <p:cNvSpPr/>
              <p:nvPr/>
            </p:nvSpPr>
            <p:spPr bwMode="auto">
              <a:xfrm>
                <a:off x="8072387" y="1580713"/>
                <a:ext cx="306114" cy="99511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625" name="Freeform 624"/>
              <p:cNvSpPr>
                <a:spLocks/>
              </p:cNvSpPr>
              <p:nvPr/>
            </p:nvSpPr>
            <p:spPr bwMode="auto">
              <a:xfrm>
                <a:off x="8042174" y="1555712"/>
                <a:ext cx="367006" cy="69068"/>
              </a:xfrm>
              <a:custGeom>
                <a:avLst/>
                <a:gdLst>
                  <a:gd name="T0" fmla="*/ 0 w 3723451"/>
                  <a:gd name="T1" fmla="*/ 16897 h 932950"/>
                  <a:gd name="T2" fmla="*/ 64577 w 3723451"/>
                  <a:gd name="T3" fmla="*/ 199 h 932950"/>
                  <a:gd name="T4" fmla="*/ 182917 w 3723451"/>
                  <a:gd name="T5" fmla="*/ 38538 h 932950"/>
                  <a:gd name="T6" fmla="*/ 295814 w 3723451"/>
                  <a:gd name="T7" fmla="*/ 0 h 932950"/>
                  <a:gd name="T8" fmla="*/ 367006 w 3723451"/>
                  <a:gd name="T9" fmla="*/ 15336 h 932950"/>
                  <a:gd name="T10" fmla="*/ 314039 w 3723451"/>
                  <a:gd name="T11" fmla="*/ 34193 h 932950"/>
                  <a:gd name="T12" fmla="*/ 296986 w 3723451"/>
                  <a:gd name="T13" fmla="*/ 29109 h 932950"/>
                  <a:gd name="T14" fmla="*/ 184996 w 3723451"/>
                  <a:gd name="T15" fmla="*/ 69068 h 932950"/>
                  <a:gd name="T16" fmla="*/ 70141 w 3723451"/>
                  <a:gd name="T17" fmla="*/ 30579 h 932950"/>
                  <a:gd name="T18" fmla="*/ 51571 w 3723451"/>
                  <a:gd name="T19" fmla="*/ 34733 h 932950"/>
                  <a:gd name="T20" fmla="*/ 0 w 3723451"/>
                  <a:gd name="T21" fmla="*/ 16897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626" name="Freeform 625"/>
              <p:cNvSpPr>
                <a:spLocks/>
              </p:cNvSpPr>
              <p:nvPr/>
            </p:nvSpPr>
            <p:spPr bwMode="auto">
              <a:xfrm>
                <a:off x="8282748" y="1614494"/>
                <a:ext cx="135212" cy="60251"/>
              </a:xfrm>
              <a:custGeom>
                <a:avLst/>
                <a:gdLst>
                  <a:gd name="T0" fmla="*/ 0 w 1366596"/>
                  <a:gd name="T1" fmla="*/ 0 h 809868"/>
                  <a:gd name="T2" fmla="*/ 135212 w 1366596"/>
                  <a:gd name="T3" fmla="*/ 46558 h 809868"/>
                  <a:gd name="T4" fmla="*/ 85589 w 1366596"/>
                  <a:gd name="T5" fmla="*/ 60251 h 809868"/>
                  <a:gd name="T6" fmla="*/ 455 w 1366596"/>
                  <a:gd name="T7" fmla="*/ 3183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627" name="Freeform 626"/>
              <p:cNvSpPr>
                <a:spLocks/>
              </p:cNvSpPr>
              <p:nvPr/>
            </p:nvSpPr>
            <p:spPr bwMode="auto">
              <a:xfrm>
                <a:off x="8035150" y="1615964"/>
                <a:ext cx="133456" cy="60250"/>
              </a:xfrm>
              <a:custGeom>
                <a:avLst/>
                <a:gdLst>
                  <a:gd name="T0" fmla="*/ 131634 w 1348191"/>
                  <a:gd name="T1" fmla="*/ 0 h 791462"/>
                  <a:gd name="T2" fmla="*/ 133456 w 1348191"/>
                  <a:gd name="T3" fmla="*/ 29074 h 791462"/>
                  <a:gd name="T4" fmla="*/ 48281 w 1348191"/>
                  <a:gd name="T5" fmla="*/ 60250 h 791462"/>
                  <a:gd name="T6" fmla="*/ 0 w 1348191"/>
                  <a:gd name="T7" fmla="*/ 46589 h 791462"/>
                  <a:gd name="T8" fmla="*/ 131634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628" name="Straight Connector 627"/>
              <p:cNvCxnSpPr>
                <a:cxnSpLocks noChangeShapeType="1"/>
                <a:endCxn id="623" idx="2"/>
              </p:cNvCxnSpPr>
              <p:nvPr/>
            </p:nvCxnSpPr>
            <p:spPr bwMode="auto">
              <a:xfrm flipH="1" flipV="1">
                <a:off x="7914388" y="1615701"/>
                <a:ext cx="1756" cy="76416"/>
              </a:xfrm>
              <a:prstGeom prst="line">
                <a:avLst/>
              </a:prstGeom>
              <a:noFill/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629" name="Straight Connector 628"/>
              <p:cNvCxnSpPr>
                <a:cxnSpLocks noChangeShapeType="1"/>
              </p:cNvCxnSpPr>
              <p:nvPr/>
            </p:nvCxnSpPr>
            <p:spPr bwMode="auto">
              <a:xfrm flipH="1" flipV="1">
                <a:off x="8537368" y="1618903"/>
                <a:ext cx="1757" cy="76416"/>
              </a:xfrm>
              <a:prstGeom prst="line">
                <a:avLst/>
              </a:prstGeom>
              <a:noFill/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38023" name="Group 629"/>
            <p:cNvGrpSpPr>
              <a:grpSpLocks/>
            </p:cNvGrpSpPr>
            <p:nvPr/>
          </p:nvGrpSpPr>
          <p:grpSpPr bwMode="auto">
            <a:xfrm>
              <a:off x="7187343" y="2485248"/>
              <a:ext cx="418211" cy="189727"/>
              <a:chOff x="7913987" y="1515773"/>
              <a:chExt cx="625138" cy="276534"/>
            </a:xfrm>
          </p:grpSpPr>
          <p:sp>
            <p:nvSpPr>
              <p:cNvPr id="631" name="Oval 630"/>
              <p:cNvSpPr>
                <a:spLocks noChangeArrowheads="1"/>
              </p:cNvSpPr>
              <p:nvPr/>
            </p:nvSpPr>
            <p:spPr bwMode="auto">
              <a:xfrm flipV="1">
                <a:off x="7915743" y="1593920"/>
                <a:ext cx="623382" cy="198387"/>
              </a:xfrm>
              <a:prstGeom prst="ellipse">
                <a:avLst/>
              </a:prstGeom>
              <a:gradFill rotWithShape="1">
                <a:gsLst>
                  <a:gs pos="0">
                    <a:srgbClr val="7F7F7F"/>
                  </a:gs>
                  <a:gs pos="53000">
                    <a:srgbClr val="D9D9D9"/>
                  </a:gs>
                  <a:gs pos="100000">
                    <a:srgbClr val="7F7F7F"/>
                  </a:gs>
                </a:gsLst>
                <a:lin ang="0" scaled="1"/>
              </a:gradFill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BFBFBF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632" name="Rectangle 631"/>
              <p:cNvSpPr/>
              <p:nvPr/>
            </p:nvSpPr>
            <p:spPr bwMode="auto">
              <a:xfrm>
                <a:off x="7912896" y="1621254"/>
                <a:ext cx="626467" cy="71739"/>
              </a:xfrm>
              <a:prstGeom prst="rect">
                <a:avLst/>
              </a:prstGeom>
              <a:gradFill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3000">
                    <a:schemeClr val="bg1">
                      <a:lumMod val="85000"/>
                    </a:schemeClr>
                  </a:gs>
                  <a:gs pos="100000">
                    <a:schemeClr val="tx1">
                      <a:lumMod val="50000"/>
                      <a:lumOff val="50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633" name="Oval 632"/>
              <p:cNvSpPr>
                <a:spLocks noChangeArrowheads="1"/>
              </p:cNvSpPr>
              <p:nvPr/>
            </p:nvSpPr>
            <p:spPr bwMode="auto">
              <a:xfrm flipV="1">
                <a:off x="7914388" y="1515773"/>
                <a:ext cx="623381" cy="198387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634" name="Freeform 633"/>
              <p:cNvSpPr/>
              <p:nvPr/>
            </p:nvSpPr>
            <p:spPr bwMode="auto">
              <a:xfrm>
                <a:off x="8071885" y="1579598"/>
                <a:ext cx="306115" cy="101824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635" name="Freeform 634"/>
              <p:cNvSpPr>
                <a:spLocks/>
              </p:cNvSpPr>
              <p:nvPr/>
            </p:nvSpPr>
            <p:spPr bwMode="auto">
              <a:xfrm>
                <a:off x="8042174" y="1555712"/>
                <a:ext cx="367006" cy="69068"/>
              </a:xfrm>
              <a:custGeom>
                <a:avLst/>
                <a:gdLst>
                  <a:gd name="T0" fmla="*/ 0 w 3723451"/>
                  <a:gd name="T1" fmla="*/ 16897 h 932950"/>
                  <a:gd name="T2" fmla="*/ 64577 w 3723451"/>
                  <a:gd name="T3" fmla="*/ 199 h 932950"/>
                  <a:gd name="T4" fmla="*/ 182917 w 3723451"/>
                  <a:gd name="T5" fmla="*/ 38538 h 932950"/>
                  <a:gd name="T6" fmla="*/ 295814 w 3723451"/>
                  <a:gd name="T7" fmla="*/ 0 h 932950"/>
                  <a:gd name="T8" fmla="*/ 367006 w 3723451"/>
                  <a:gd name="T9" fmla="*/ 15336 h 932950"/>
                  <a:gd name="T10" fmla="*/ 314039 w 3723451"/>
                  <a:gd name="T11" fmla="*/ 34193 h 932950"/>
                  <a:gd name="T12" fmla="*/ 296986 w 3723451"/>
                  <a:gd name="T13" fmla="*/ 29109 h 932950"/>
                  <a:gd name="T14" fmla="*/ 184996 w 3723451"/>
                  <a:gd name="T15" fmla="*/ 69068 h 932950"/>
                  <a:gd name="T16" fmla="*/ 70141 w 3723451"/>
                  <a:gd name="T17" fmla="*/ 30579 h 932950"/>
                  <a:gd name="T18" fmla="*/ 51571 w 3723451"/>
                  <a:gd name="T19" fmla="*/ 34733 h 932950"/>
                  <a:gd name="T20" fmla="*/ 0 w 3723451"/>
                  <a:gd name="T21" fmla="*/ 16897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636" name="Freeform 635"/>
              <p:cNvSpPr>
                <a:spLocks/>
              </p:cNvSpPr>
              <p:nvPr/>
            </p:nvSpPr>
            <p:spPr bwMode="auto">
              <a:xfrm>
                <a:off x="8282748" y="1614494"/>
                <a:ext cx="135212" cy="60251"/>
              </a:xfrm>
              <a:custGeom>
                <a:avLst/>
                <a:gdLst>
                  <a:gd name="T0" fmla="*/ 0 w 1366596"/>
                  <a:gd name="T1" fmla="*/ 0 h 809868"/>
                  <a:gd name="T2" fmla="*/ 135212 w 1366596"/>
                  <a:gd name="T3" fmla="*/ 46558 h 809868"/>
                  <a:gd name="T4" fmla="*/ 85589 w 1366596"/>
                  <a:gd name="T5" fmla="*/ 60251 h 809868"/>
                  <a:gd name="T6" fmla="*/ 455 w 1366596"/>
                  <a:gd name="T7" fmla="*/ 3183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637" name="Freeform 636"/>
              <p:cNvSpPr>
                <a:spLocks/>
              </p:cNvSpPr>
              <p:nvPr/>
            </p:nvSpPr>
            <p:spPr bwMode="auto">
              <a:xfrm>
                <a:off x="8035150" y="1615964"/>
                <a:ext cx="133456" cy="60250"/>
              </a:xfrm>
              <a:custGeom>
                <a:avLst/>
                <a:gdLst>
                  <a:gd name="T0" fmla="*/ 131634 w 1348191"/>
                  <a:gd name="T1" fmla="*/ 0 h 791462"/>
                  <a:gd name="T2" fmla="*/ 133456 w 1348191"/>
                  <a:gd name="T3" fmla="*/ 29074 h 791462"/>
                  <a:gd name="T4" fmla="*/ 48281 w 1348191"/>
                  <a:gd name="T5" fmla="*/ 60250 h 791462"/>
                  <a:gd name="T6" fmla="*/ 0 w 1348191"/>
                  <a:gd name="T7" fmla="*/ 46589 h 791462"/>
                  <a:gd name="T8" fmla="*/ 131634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638" name="Straight Connector 637"/>
              <p:cNvCxnSpPr>
                <a:cxnSpLocks noChangeShapeType="1"/>
                <a:endCxn id="633" idx="2"/>
              </p:cNvCxnSpPr>
              <p:nvPr/>
            </p:nvCxnSpPr>
            <p:spPr bwMode="auto">
              <a:xfrm flipH="1" flipV="1">
                <a:off x="7914388" y="1615701"/>
                <a:ext cx="1756" cy="76416"/>
              </a:xfrm>
              <a:prstGeom prst="line">
                <a:avLst/>
              </a:prstGeom>
              <a:noFill/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639" name="Straight Connector 638"/>
              <p:cNvCxnSpPr>
                <a:cxnSpLocks noChangeShapeType="1"/>
              </p:cNvCxnSpPr>
              <p:nvPr/>
            </p:nvCxnSpPr>
            <p:spPr bwMode="auto">
              <a:xfrm flipH="1" flipV="1">
                <a:off x="8537368" y="1618903"/>
                <a:ext cx="1757" cy="76416"/>
              </a:xfrm>
              <a:prstGeom prst="line">
                <a:avLst/>
              </a:prstGeom>
              <a:noFill/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38024" name="Group 639"/>
            <p:cNvGrpSpPr>
              <a:grpSpLocks/>
            </p:cNvGrpSpPr>
            <p:nvPr/>
          </p:nvGrpSpPr>
          <p:grpSpPr bwMode="auto">
            <a:xfrm>
              <a:off x="7195275" y="2751878"/>
              <a:ext cx="418211" cy="189727"/>
              <a:chOff x="7913987" y="1515773"/>
              <a:chExt cx="625138" cy="276534"/>
            </a:xfrm>
          </p:grpSpPr>
          <p:sp>
            <p:nvSpPr>
              <p:cNvPr id="641" name="Oval 640"/>
              <p:cNvSpPr>
                <a:spLocks noChangeArrowheads="1"/>
              </p:cNvSpPr>
              <p:nvPr/>
            </p:nvSpPr>
            <p:spPr bwMode="auto">
              <a:xfrm flipV="1">
                <a:off x="7915743" y="1593920"/>
                <a:ext cx="623382" cy="198387"/>
              </a:xfrm>
              <a:prstGeom prst="ellipse">
                <a:avLst/>
              </a:prstGeom>
              <a:gradFill rotWithShape="1">
                <a:gsLst>
                  <a:gs pos="0">
                    <a:srgbClr val="7F7F7F"/>
                  </a:gs>
                  <a:gs pos="53000">
                    <a:srgbClr val="D9D9D9"/>
                  </a:gs>
                  <a:gs pos="100000">
                    <a:srgbClr val="7F7F7F"/>
                  </a:gs>
                </a:gsLst>
                <a:lin ang="0" scaled="1"/>
              </a:gradFill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BFBFBF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642" name="Rectangle 641"/>
              <p:cNvSpPr/>
              <p:nvPr/>
            </p:nvSpPr>
            <p:spPr bwMode="auto">
              <a:xfrm>
                <a:off x="7912903" y="1621415"/>
                <a:ext cx="626467" cy="71739"/>
              </a:xfrm>
              <a:prstGeom prst="rect">
                <a:avLst/>
              </a:prstGeom>
              <a:gradFill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3000">
                    <a:schemeClr val="bg1">
                      <a:lumMod val="85000"/>
                    </a:schemeClr>
                  </a:gs>
                  <a:gs pos="100000">
                    <a:schemeClr val="tx1">
                      <a:lumMod val="50000"/>
                      <a:lumOff val="50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643" name="Oval 642"/>
              <p:cNvSpPr>
                <a:spLocks noChangeArrowheads="1"/>
              </p:cNvSpPr>
              <p:nvPr/>
            </p:nvSpPr>
            <p:spPr bwMode="auto">
              <a:xfrm flipV="1">
                <a:off x="7914388" y="1515773"/>
                <a:ext cx="623381" cy="198387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644" name="Freeform 643"/>
              <p:cNvSpPr/>
              <p:nvPr/>
            </p:nvSpPr>
            <p:spPr bwMode="auto">
              <a:xfrm>
                <a:off x="8071894" y="1579760"/>
                <a:ext cx="306114" cy="101824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645" name="Freeform 644"/>
              <p:cNvSpPr>
                <a:spLocks/>
              </p:cNvSpPr>
              <p:nvPr/>
            </p:nvSpPr>
            <p:spPr bwMode="auto">
              <a:xfrm>
                <a:off x="8042174" y="1555712"/>
                <a:ext cx="367006" cy="69068"/>
              </a:xfrm>
              <a:custGeom>
                <a:avLst/>
                <a:gdLst>
                  <a:gd name="T0" fmla="*/ 0 w 3723451"/>
                  <a:gd name="T1" fmla="*/ 16897 h 932950"/>
                  <a:gd name="T2" fmla="*/ 64577 w 3723451"/>
                  <a:gd name="T3" fmla="*/ 199 h 932950"/>
                  <a:gd name="T4" fmla="*/ 182917 w 3723451"/>
                  <a:gd name="T5" fmla="*/ 38538 h 932950"/>
                  <a:gd name="T6" fmla="*/ 295814 w 3723451"/>
                  <a:gd name="T7" fmla="*/ 0 h 932950"/>
                  <a:gd name="T8" fmla="*/ 367006 w 3723451"/>
                  <a:gd name="T9" fmla="*/ 15336 h 932950"/>
                  <a:gd name="T10" fmla="*/ 314039 w 3723451"/>
                  <a:gd name="T11" fmla="*/ 34193 h 932950"/>
                  <a:gd name="T12" fmla="*/ 296986 w 3723451"/>
                  <a:gd name="T13" fmla="*/ 29109 h 932950"/>
                  <a:gd name="T14" fmla="*/ 184996 w 3723451"/>
                  <a:gd name="T15" fmla="*/ 69068 h 932950"/>
                  <a:gd name="T16" fmla="*/ 70141 w 3723451"/>
                  <a:gd name="T17" fmla="*/ 30579 h 932950"/>
                  <a:gd name="T18" fmla="*/ 51571 w 3723451"/>
                  <a:gd name="T19" fmla="*/ 34733 h 932950"/>
                  <a:gd name="T20" fmla="*/ 0 w 3723451"/>
                  <a:gd name="T21" fmla="*/ 16897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646" name="Freeform 645"/>
              <p:cNvSpPr>
                <a:spLocks/>
              </p:cNvSpPr>
              <p:nvPr/>
            </p:nvSpPr>
            <p:spPr bwMode="auto">
              <a:xfrm>
                <a:off x="8282748" y="1614494"/>
                <a:ext cx="135212" cy="60251"/>
              </a:xfrm>
              <a:custGeom>
                <a:avLst/>
                <a:gdLst>
                  <a:gd name="T0" fmla="*/ 0 w 1366596"/>
                  <a:gd name="T1" fmla="*/ 0 h 809868"/>
                  <a:gd name="T2" fmla="*/ 135212 w 1366596"/>
                  <a:gd name="T3" fmla="*/ 46558 h 809868"/>
                  <a:gd name="T4" fmla="*/ 85589 w 1366596"/>
                  <a:gd name="T5" fmla="*/ 60251 h 809868"/>
                  <a:gd name="T6" fmla="*/ 455 w 1366596"/>
                  <a:gd name="T7" fmla="*/ 3183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647" name="Freeform 646"/>
              <p:cNvSpPr>
                <a:spLocks/>
              </p:cNvSpPr>
              <p:nvPr/>
            </p:nvSpPr>
            <p:spPr bwMode="auto">
              <a:xfrm>
                <a:off x="8035150" y="1615964"/>
                <a:ext cx="133456" cy="60250"/>
              </a:xfrm>
              <a:custGeom>
                <a:avLst/>
                <a:gdLst>
                  <a:gd name="T0" fmla="*/ 131634 w 1348191"/>
                  <a:gd name="T1" fmla="*/ 0 h 791462"/>
                  <a:gd name="T2" fmla="*/ 133456 w 1348191"/>
                  <a:gd name="T3" fmla="*/ 29074 h 791462"/>
                  <a:gd name="T4" fmla="*/ 48281 w 1348191"/>
                  <a:gd name="T5" fmla="*/ 60250 h 791462"/>
                  <a:gd name="T6" fmla="*/ 0 w 1348191"/>
                  <a:gd name="T7" fmla="*/ 46589 h 791462"/>
                  <a:gd name="T8" fmla="*/ 131634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648" name="Straight Connector 647"/>
              <p:cNvCxnSpPr>
                <a:cxnSpLocks noChangeShapeType="1"/>
                <a:endCxn id="643" idx="2"/>
              </p:cNvCxnSpPr>
              <p:nvPr/>
            </p:nvCxnSpPr>
            <p:spPr bwMode="auto">
              <a:xfrm flipH="1" flipV="1">
                <a:off x="7914388" y="1615701"/>
                <a:ext cx="1756" cy="76416"/>
              </a:xfrm>
              <a:prstGeom prst="line">
                <a:avLst/>
              </a:prstGeom>
              <a:noFill/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649" name="Straight Connector 648"/>
              <p:cNvCxnSpPr>
                <a:cxnSpLocks noChangeShapeType="1"/>
              </p:cNvCxnSpPr>
              <p:nvPr/>
            </p:nvCxnSpPr>
            <p:spPr bwMode="auto">
              <a:xfrm flipH="1" flipV="1">
                <a:off x="8537368" y="1618903"/>
                <a:ext cx="1757" cy="76416"/>
              </a:xfrm>
              <a:prstGeom prst="line">
                <a:avLst/>
              </a:prstGeom>
              <a:noFill/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38025" name="Group 649"/>
            <p:cNvGrpSpPr>
              <a:grpSpLocks/>
            </p:cNvGrpSpPr>
            <p:nvPr/>
          </p:nvGrpSpPr>
          <p:grpSpPr bwMode="auto">
            <a:xfrm>
              <a:off x="7088975" y="3633334"/>
              <a:ext cx="418211" cy="189727"/>
              <a:chOff x="7913987" y="1515773"/>
              <a:chExt cx="625138" cy="276534"/>
            </a:xfrm>
          </p:grpSpPr>
          <p:sp>
            <p:nvSpPr>
              <p:cNvPr id="651" name="Oval 650"/>
              <p:cNvSpPr>
                <a:spLocks noChangeArrowheads="1"/>
              </p:cNvSpPr>
              <p:nvPr/>
            </p:nvSpPr>
            <p:spPr bwMode="auto">
              <a:xfrm flipV="1">
                <a:off x="7915743" y="1593920"/>
                <a:ext cx="623382" cy="198387"/>
              </a:xfrm>
              <a:prstGeom prst="ellipse">
                <a:avLst/>
              </a:prstGeom>
              <a:gradFill rotWithShape="1">
                <a:gsLst>
                  <a:gs pos="0">
                    <a:srgbClr val="7F7F7F"/>
                  </a:gs>
                  <a:gs pos="53000">
                    <a:srgbClr val="D9D9D9"/>
                  </a:gs>
                  <a:gs pos="100000">
                    <a:srgbClr val="7F7F7F"/>
                  </a:gs>
                </a:gsLst>
                <a:lin ang="0" scaled="1"/>
              </a:gradFill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BFBFBF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652" name="Rectangle 651"/>
              <p:cNvSpPr/>
              <p:nvPr/>
            </p:nvSpPr>
            <p:spPr bwMode="auto">
              <a:xfrm>
                <a:off x="7912811" y="1623353"/>
                <a:ext cx="626467" cy="71739"/>
              </a:xfrm>
              <a:prstGeom prst="rect">
                <a:avLst/>
              </a:prstGeom>
              <a:gradFill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3000">
                    <a:schemeClr val="bg1">
                      <a:lumMod val="85000"/>
                    </a:schemeClr>
                  </a:gs>
                  <a:gs pos="100000">
                    <a:schemeClr val="tx1">
                      <a:lumMod val="50000"/>
                      <a:lumOff val="50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653" name="Oval 652"/>
              <p:cNvSpPr>
                <a:spLocks noChangeArrowheads="1"/>
              </p:cNvSpPr>
              <p:nvPr/>
            </p:nvSpPr>
            <p:spPr bwMode="auto">
              <a:xfrm flipV="1">
                <a:off x="7914388" y="1515773"/>
                <a:ext cx="623381" cy="198387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654" name="Freeform 653"/>
              <p:cNvSpPr/>
              <p:nvPr/>
            </p:nvSpPr>
            <p:spPr bwMode="auto">
              <a:xfrm>
                <a:off x="8071800" y="1581697"/>
                <a:ext cx="306115" cy="99510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655" name="Freeform 654"/>
              <p:cNvSpPr>
                <a:spLocks/>
              </p:cNvSpPr>
              <p:nvPr/>
            </p:nvSpPr>
            <p:spPr bwMode="auto">
              <a:xfrm>
                <a:off x="8042174" y="1555712"/>
                <a:ext cx="367006" cy="69068"/>
              </a:xfrm>
              <a:custGeom>
                <a:avLst/>
                <a:gdLst>
                  <a:gd name="T0" fmla="*/ 0 w 3723451"/>
                  <a:gd name="T1" fmla="*/ 16897 h 932950"/>
                  <a:gd name="T2" fmla="*/ 64577 w 3723451"/>
                  <a:gd name="T3" fmla="*/ 199 h 932950"/>
                  <a:gd name="T4" fmla="*/ 182917 w 3723451"/>
                  <a:gd name="T5" fmla="*/ 38538 h 932950"/>
                  <a:gd name="T6" fmla="*/ 295814 w 3723451"/>
                  <a:gd name="T7" fmla="*/ 0 h 932950"/>
                  <a:gd name="T8" fmla="*/ 367006 w 3723451"/>
                  <a:gd name="T9" fmla="*/ 15336 h 932950"/>
                  <a:gd name="T10" fmla="*/ 314039 w 3723451"/>
                  <a:gd name="T11" fmla="*/ 34193 h 932950"/>
                  <a:gd name="T12" fmla="*/ 296986 w 3723451"/>
                  <a:gd name="T13" fmla="*/ 29109 h 932950"/>
                  <a:gd name="T14" fmla="*/ 184996 w 3723451"/>
                  <a:gd name="T15" fmla="*/ 69068 h 932950"/>
                  <a:gd name="T16" fmla="*/ 70141 w 3723451"/>
                  <a:gd name="T17" fmla="*/ 30579 h 932950"/>
                  <a:gd name="T18" fmla="*/ 51571 w 3723451"/>
                  <a:gd name="T19" fmla="*/ 34733 h 932950"/>
                  <a:gd name="T20" fmla="*/ 0 w 3723451"/>
                  <a:gd name="T21" fmla="*/ 16897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656" name="Freeform 655"/>
              <p:cNvSpPr>
                <a:spLocks/>
              </p:cNvSpPr>
              <p:nvPr/>
            </p:nvSpPr>
            <p:spPr bwMode="auto">
              <a:xfrm>
                <a:off x="8282748" y="1614494"/>
                <a:ext cx="135212" cy="60251"/>
              </a:xfrm>
              <a:custGeom>
                <a:avLst/>
                <a:gdLst>
                  <a:gd name="T0" fmla="*/ 0 w 1366596"/>
                  <a:gd name="T1" fmla="*/ 0 h 809868"/>
                  <a:gd name="T2" fmla="*/ 135212 w 1366596"/>
                  <a:gd name="T3" fmla="*/ 46558 h 809868"/>
                  <a:gd name="T4" fmla="*/ 85589 w 1366596"/>
                  <a:gd name="T5" fmla="*/ 60251 h 809868"/>
                  <a:gd name="T6" fmla="*/ 455 w 1366596"/>
                  <a:gd name="T7" fmla="*/ 3183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657" name="Freeform 656"/>
              <p:cNvSpPr>
                <a:spLocks/>
              </p:cNvSpPr>
              <p:nvPr/>
            </p:nvSpPr>
            <p:spPr bwMode="auto">
              <a:xfrm>
                <a:off x="8035150" y="1615964"/>
                <a:ext cx="133456" cy="60250"/>
              </a:xfrm>
              <a:custGeom>
                <a:avLst/>
                <a:gdLst>
                  <a:gd name="T0" fmla="*/ 131634 w 1348191"/>
                  <a:gd name="T1" fmla="*/ 0 h 791462"/>
                  <a:gd name="T2" fmla="*/ 133456 w 1348191"/>
                  <a:gd name="T3" fmla="*/ 29074 h 791462"/>
                  <a:gd name="T4" fmla="*/ 48281 w 1348191"/>
                  <a:gd name="T5" fmla="*/ 60250 h 791462"/>
                  <a:gd name="T6" fmla="*/ 0 w 1348191"/>
                  <a:gd name="T7" fmla="*/ 46589 h 791462"/>
                  <a:gd name="T8" fmla="*/ 131634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658" name="Straight Connector 657"/>
              <p:cNvCxnSpPr>
                <a:cxnSpLocks noChangeShapeType="1"/>
                <a:endCxn id="653" idx="2"/>
              </p:cNvCxnSpPr>
              <p:nvPr/>
            </p:nvCxnSpPr>
            <p:spPr bwMode="auto">
              <a:xfrm flipH="1" flipV="1">
                <a:off x="7914388" y="1615701"/>
                <a:ext cx="1756" cy="76416"/>
              </a:xfrm>
              <a:prstGeom prst="line">
                <a:avLst/>
              </a:prstGeom>
              <a:noFill/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659" name="Straight Connector 658"/>
              <p:cNvCxnSpPr>
                <a:cxnSpLocks noChangeShapeType="1"/>
              </p:cNvCxnSpPr>
              <p:nvPr/>
            </p:nvCxnSpPr>
            <p:spPr bwMode="auto">
              <a:xfrm flipH="1" flipV="1">
                <a:off x="8537368" y="1618903"/>
                <a:ext cx="1757" cy="76416"/>
              </a:xfrm>
              <a:prstGeom prst="line">
                <a:avLst/>
              </a:prstGeom>
              <a:noFill/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38026" name="Group 659"/>
            <p:cNvGrpSpPr>
              <a:grpSpLocks/>
            </p:cNvGrpSpPr>
            <p:nvPr/>
          </p:nvGrpSpPr>
          <p:grpSpPr bwMode="auto">
            <a:xfrm>
              <a:off x="7748699" y="3641266"/>
              <a:ext cx="418211" cy="189727"/>
              <a:chOff x="7913987" y="1515773"/>
              <a:chExt cx="625138" cy="276534"/>
            </a:xfrm>
          </p:grpSpPr>
          <p:sp>
            <p:nvSpPr>
              <p:cNvPr id="661" name="Oval 660"/>
              <p:cNvSpPr>
                <a:spLocks noChangeArrowheads="1"/>
              </p:cNvSpPr>
              <p:nvPr/>
            </p:nvSpPr>
            <p:spPr bwMode="auto">
              <a:xfrm flipV="1">
                <a:off x="7915743" y="1593920"/>
                <a:ext cx="623382" cy="198387"/>
              </a:xfrm>
              <a:prstGeom prst="ellipse">
                <a:avLst/>
              </a:prstGeom>
              <a:gradFill rotWithShape="1">
                <a:gsLst>
                  <a:gs pos="0">
                    <a:srgbClr val="7F7F7F"/>
                  </a:gs>
                  <a:gs pos="53000">
                    <a:srgbClr val="D9D9D9"/>
                  </a:gs>
                  <a:gs pos="100000">
                    <a:srgbClr val="7F7F7F"/>
                  </a:gs>
                </a:gsLst>
                <a:lin ang="0" scaled="1"/>
              </a:gradFill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BFBFBF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662" name="Rectangle 661"/>
              <p:cNvSpPr/>
              <p:nvPr/>
            </p:nvSpPr>
            <p:spPr bwMode="auto">
              <a:xfrm>
                <a:off x="7913821" y="1623361"/>
                <a:ext cx="626467" cy="71741"/>
              </a:xfrm>
              <a:prstGeom prst="rect">
                <a:avLst/>
              </a:prstGeom>
              <a:gradFill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3000">
                    <a:schemeClr val="bg1">
                      <a:lumMod val="85000"/>
                    </a:schemeClr>
                  </a:gs>
                  <a:gs pos="100000">
                    <a:schemeClr val="tx1">
                      <a:lumMod val="50000"/>
                      <a:lumOff val="50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663" name="Oval 662"/>
              <p:cNvSpPr>
                <a:spLocks noChangeArrowheads="1"/>
              </p:cNvSpPr>
              <p:nvPr/>
            </p:nvSpPr>
            <p:spPr bwMode="auto">
              <a:xfrm flipV="1">
                <a:off x="7914388" y="1515773"/>
                <a:ext cx="623381" cy="198387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664" name="Freeform 663"/>
              <p:cNvSpPr/>
              <p:nvPr/>
            </p:nvSpPr>
            <p:spPr bwMode="auto">
              <a:xfrm>
                <a:off x="8072810" y="1581706"/>
                <a:ext cx="306115" cy="99511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665" name="Freeform 664"/>
              <p:cNvSpPr>
                <a:spLocks/>
              </p:cNvSpPr>
              <p:nvPr/>
            </p:nvSpPr>
            <p:spPr bwMode="auto">
              <a:xfrm>
                <a:off x="8042174" y="1555712"/>
                <a:ext cx="367006" cy="69068"/>
              </a:xfrm>
              <a:custGeom>
                <a:avLst/>
                <a:gdLst>
                  <a:gd name="T0" fmla="*/ 0 w 3723451"/>
                  <a:gd name="T1" fmla="*/ 16897 h 932950"/>
                  <a:gd name="T2" fmla="*/ 64577 w 3723451"/>
                  <a:gd name="T3" fmla="*/ 199 h 932950"/>
                  <a:gd name="T4" fmla="*/ 182917 w 3723451"/>
                  <a:gd name="T5" fmla="*/ 38538 h 932950"/>
                  <a:gd name="T6" fmla="*/ 295814 w 3723451"/>
                  <a:gd name="T7" fmla="*/ 0 h 932950"/>
                  <a:gd name="T8" fmla="*/ 367006 w 3723451"/>
                  <a:gd name="T9" fmla="*/ 15336 h 932950"/>
                  <a:gd name="T10" fmla="*/ 314039 w 3723451"/>
                  <a:gd name="T11" fmla="*/ 34193 h 932950"/>
                  <a:gd name="T12" fmla="*/ 296986 w 3723451"/>
                  <a:gd name="T13" fmla="*/ 29109 h 932950"/>
                  <a:gd name="T14" fmla="*/ 184996 w 3723451"/>
                  <a:gd name="T15" fmla="*/ 69068 h 932950"/>
                  <a:gd name="T16" fmla="*/ 70141 w 3723451"/>
                  <a:gd name="T17" fmla="*/ 30579 h 932950"/>
                  <a:gd name="T18" fmla="*/ 51571 w 3723451"/>
                  <a:gd name="T19" fmla="*/ 34733 h 932950"/>
                  <a:gd name="T20" fmla="*/ 0 w 3723451"/>
                  <a:gd name="T21" fmla="*/ 16897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666" name="Freeform 665"/>
              <p:cNvSpPr>
                <a:spLocks/>
              </p:cNvSpPr>
              <p:nvPr/>
            </p:nvSpPr>
            <p:spPr bwMode="auto">
              <a:xfrm>
                <a:off x="8282748" y="1614494"/>
                <a:ext cx="135212" cy="60251"/>
              </a:xfrm>
              <a:custGeom>
                <a:avLst/>
                <a:gdLst>
                  <a:gd name="T0" fmla="*/ 0 w 1366596"/>
                  <a:gd name="T1" fmla="*/ 0 h 809868"/>
                  <a:gd name="T2" fmla="*/ 135212 w 1366596"/>
                  <a:gd name="T3" fmla="*/ 46558 h 809868"/>
                  <a:gd name="T4" fmla="*/ 85589 w 1366596"/>
                  <a:gd name="T5" fmla="*/ 60251 h 809868"/>
                  <a:gd name="T6" fmla="*/ 455 w 1366596"/>
                  <a:gd name="T7" fmla="*/ 3183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667" name="Freeform 666"/>
              <p:cNvSpPr>
                <a:spLocks/>
              </p:cNvSpPr>
              <p:nvPr/>
            </p:nvSpPr>
            <p:spPr bwMode="auto">
              <a:xfrm>
                <a:off x="8035150" y="1615964"/>
                <a:ext cx="133456" cy="60250"/>
              </a:xfrm>
              <a:custGeom>
                <a:avLst/>
                <a:gdLst>
                  <a:gd name="T0" fmla="*/ 131634 w 1348191"/>
                  <a:gd name="T1" fmla="*/ 0 h 791462"/>
                  <a:gd name="T2" fmla="*/ 133456 w 1348191"/>
                  <a:gd name="T3" fmla="*/ 29074 h 791462"/>
                  <a:gd name="T4" fmla="*/ 48281 w 1348191"/>
                  <a:gd name="T5" fmla="*/ 60250 h 791462"/>
                  <a:gd name="T6" fmla="*/ 0 w 1348191"/>
                  <a:gd name="T7" fmla="*/ 46589 h 791462"/>
                  <a:gd name="T8" fmla="*/ 131634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668" name="Straight Connector 667"/>
              <p:cNvCxnSpPr>
                <a:cxnSpLocks noChangeShapeType="1"/>
                <a:endCxn id="663" idx="2"/>
              </p:cNvCxnSpPr>
              <p:nvPr/>
            </p:nvCxnSpPr>
            <p:spPr bwMode="auto">
              <a:xfrm flipH="1" flipV="1">
                <a:off x="7914388" y="1615701"/>
                <a:ext cx="1756" cy="76416"/>
              </a:xfrm>
              <a:prstGeom prst="line">
                <a:avLst/>
              </a:prstGeom>
              <a:noFill/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669" name="Straight Connector 668"/>
              <p:cNvCxnSpPr>
                <a:cxnSpLocks noChangeShapeType="1"/>
              </p:cNvCxnSpPr>
              <p:nvPr/>
            </p:nvCxnSpPr>
            <p:spPr bwMode="auto">
              <a:xfrm flipH="1" flipV="1">
                <a:off x="8537368" y="1618903"/>
                <a:ext cx="1757" cy="76416"/>
              </a:xfrm>
              <a:prstGeom prst="line">
                <a:avLst/>
              </a:prstGeom>
              <a:noFill/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38027" name="Group 669"/>
            <p:cNvGrpSpPr>
              <a:grpSpLocks/>
            </p:cNvGrpSpPr>
            <p:nvPr/>
          </p:nvGrpSpPr>
          <p:grpSpPr bwMode="auto">
            <a:xfrm>
              <a:off x="7440813" y="3924693"/>
              <a:ext cx="418211" cy="189727"/>
              <a:chOff x="7913987" y="1515773"/>
              <a:chExt cx="625138" cy="276534"/>
            </a:xfrm>
          </p:grpSpPr>
          <p:sp>
            <p:nvSpPr>
              <p:cNvPr id="671" name="Oval 670"/>
              <p:cNvSpPr>
                <a:spLocks noChangeArrowheads="1"/>
              </p:cNvSpPr>
              <p:nvPr/>
            </p:nvSpPr>
            <p:spPr bwMode="auto">
              <a:xfrm flipV="1">
                <a:off x="7915743" y="1593920"/>
                <a:ext cx="623382" cy="198387"/>
              </a:xfrm>
              <a:prstGeom prst="ellipse">
                <a:avLst/>
              </a:prstGeom>
              <a:gradFill rotWithShape="1">
                <a:gsLst>
                  <a:gs pos="0">
                    <a:srgbClr val="7F7F7F"/>
                  </a:gs>
                  <a:gs pos="53000">
                    <a:srgbClr val="D9D9D9"/>
                  </a:gs>
                  <a:gs pos="100000">
                    <a:srgbClr val="7F7F7F"/>
                  </a:gs>
                </a:gsLst>
                <a:lin ang="0" scaled="1"/>
              </a:gradFill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BFBFBF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672" name="Rectangle 671"/>
              <p:cNvSpPr/>
              <p:nvPr/>
            </p:nvSpPr>
            <p:spPr bwMode="auto">
              <a:xfrm>
                <a:off x="7913688" y="1622182"/>
                <a:ext cx="626467" cy="71741"/>
              </a:xfrm>
              <a:prstGeom prst="rect">
                <a:avLst/>
              </a:prstGeom>
              <a:gradFill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3000">
                    <a:schemeClr val="bg1">
                      <a:lumMod val="85000"/>
                    </a:schemeClr>
                  </a:gs>
                  <a:gs pos="100000">
                    <a:schemeClr val="tx1">
                      <a:lumMod val="50000"/>
                      <a:lumOff val="50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673" name="Oval 672"/>
              <p:cNvSpPr>
                <a:spLocks noChangeArrowheads="1"/>
              </p:cNvSpPr>
              <p:nvPr/>
            </p:nvSpPr>
            <p:spPr bwMode="auto">
              <a:xfrm flipV="1">
                <a:off x="7914388" y="1515773"/>
                <a:ext cx="623381" cy="198387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674" name="Freeform 673"/>
              <p:cNvSpPr/>
              <p:nvPr/>
            </p:nvSpPr>
            <p:spPr bwMode="auto">
              <a:xfrm>
                <a:off x="8072677" y="1580527"/>
                <a:ext cx="306115" cy="101824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675" name="Freeform 674"/>
              <p:cNvSpPr>
                <a:spLocks/>
              </p:cNvSpPr>
              <p:nvPr/>
            </p:nvSpPr>
            <p:spPr bwMode="auto">
              <a:xfrm>
                <a:off x="8042174" y="1555712"/>
                <a:ext cx="367006" cy="69068"/>
              </a:xfrm>
              <a:custGeom>
                <a:avLst/>
                <a:gdLst>
                  <a:gd name="T0" fmla="*/ 0 w 3723451"/>
                  <a:gd name="T1" fmla="*/ 16897 h 932950"/>
                  <a:gd name="T2" fmla="*/ 64577 w 3723451"/>
                  <a:gd name="T3" fmla="*/ 199 h 932950"/>
                  <a:gd name="T4" fmla="*/ 182917 w 3723451"/>
                  <a:gd name="T5" fmla="*/ 38538 h 932950"/>
                  <a:gd name="T6" fmla="*/ 295814 w 3723451"/>
                  <a:gd name="T7" fmla="*/ 0 h 932950"/>
                  <a:gd name="T8" fmla="*/ 367006 w 3723451"/>
                  <a:gd name="T9" fmla="*/ 15336 h 932950"/>
                  <a:gd name="T10" fmla="*/ 314039 w 3723451"/>
                  <a:gd name="T11" fmla="*/ 34193 h 932950"/>
                  <a:gd name="T12" fmla="*/ 296986 w 3723451"/>
                  <a:gd name="T13" fmla="*/ 29109 h 932950"/>
                  <a:gd name="T14" fmla="*/ 184996 w 3723451"/>
                  <a:gd name="T15" fmla="*/ 69068 h 932950"/>
                  <a:gd name="T16" fmla="*/ 70141 w 3723451"/>
                  <a:gd name="T17" fmla="*/ 30579 h 932950"/>
                  <a:gd name="T18" fmla="*/ 51571 w 3723451"/>
                  <a:gd name="T19" fmla="*/ 34733 h 932950"/>
                  <a:gd name="T20" fmla="*/ 0 w 3723451"/>
                  <a:gd name="T21" fmla="*/ 16897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676" name="Freeform 675"/>
              <p:cNvSpPr>
                <a:spLocks/>
              </p:cNvSpPr>
              <p:nvPr/>
            </p:nvSpPr>
            <p:spPr bwMode="auto">
              <a:xfrm>
                <a:off x="8282748" y="1614494"/>
                <a:ext cx="135212" cy="60251"/>
              </a:xfrm>
              <a:custGeom>
                <a:avLst/>
                <a:gdLst>
                  <a:gd name="T0" fmla="*/ 0 w 1366596"/>
                  <a:gd name="T1" fmla="*/ 0 h 809868"/>
                  <a:gd name="T2" fmla="*/ 135212 w 1366596"/>
                  <a:gd name="T3" fmla="*/ 46558 h 809868"/>
                  <a:gd name="T4" fmla="*/ 85589 w 1366596"/>
                  <a:gd name="T5" fmla="*/ 60251 h 809868"/>
                  <a:gd name="T6" fmla="*/ 455 w 1366596"/>
                  <a:gd name="T7" fmla="*/ 3183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677" name="Freeform 676"/>
              <p:cNvSpPr>
                <a:spLocks/>
              </p:cNvSpPr>
              <p:nvPr/>
            </p:nvSpPr>
            <p:spPr bwMode="auto">
              <a:xfrm>
                <a:off x="8035150" y="1615964"/>
                <a:ext cx="133456" cy="60250"/>
              </a:xfrm>
              <a:custGeom>
                <a:avLst/>
                <a:gdLst>
                  <a:gd name="T0" fmla="*/ 131634 w 1348191"/>
                  <a:gd name="T1" fmla="*/ 0 h 791462"/>
                  <a:gd name="T2" fmla="*/ 133456 w 1348191"/>
                  <a:gd name="T3" fmla="*/ 29074 h 791462"/>
                  <a:gd name="T4" fmla="*/ 48281 w 1348191"/>
                  <a:gd name="T5" fmla="*/ 60250 h 791462"/>
                  <a:gd name="T6" fmla="*/ 0 w 1348191"/>
                  <a:gd name="T7" fmla="*/ 46589 h 791462"/>
                  <a:gd name="T8" fmla="*/ 131634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678" name="Straight Connector 677"/>
              <p:cNvCxnSpPr>
                <a:cxnSpLocks noChangeShapeType="1"/>
                <a:endCxn id="673" idx="2"/>
              </p:cNvCxnSpPr>
              <p:nvPr/>
            </p:nvCxnSpPr>
            <p:spPr bwMode="auto">
              <a:xfrm flipH="1" flipV="1">
                <a:off x="7914388" y="1615701"/>
                <a:ext cx="1756" cy="76416"/>
              </a:xfrm>
              <a:prstGeom prst="line">
                <a:avLst/>
              </a:prstGeom>
              <a:noFill/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679" name="Straight Connector 678"/>
              <p:cNvCxnSpPr>
                <a:cxnSpLocks noChangeShapeType="1"/>
              </p:cNvCxnSpPr>
              <p:nvPr/>
            </p:nvCxnSpPr>
            <p:spPr bwMode="auto">
              <a:xfrm flipH="1" flipV="1">
                <a:off x="8537368" y="1618903"/>
                <a:ext cx="1757" cy="76416"/>
              </a:xfrm>
              <a:prstGeom prst="line">
                <a:avLst/>
              </a:prstGeom>
              <a:noFill/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9937" name="Group 101"/>
          <p:cNvGrpSpPr>
            <a:grpSpLocks/>
          </p:cNvGrpSpPr>
          <p:nvPr/>
        </p:nvGrpSpPr>
        <p:grpSpPr bwMode="auto">
          <a:xfrm>
            <a:off x="5143500" y="2905125"/>
            <a:ext cx="2178050" cy="1147763"/>
            <a:chOff x="5143500" y="2905125"/>
            <a:chExt cx="2178050" cy="1147763"/>
          </a:xfrm>
        </p:grpSpPr>
        <p:grpSp>
          <p:nvGrpSpPr>
            <p:cNvPr id="39992" name="Group 128"/>
            <p:cNvGrpSpPr>
              <a:grpSpLocks/>
            </p:cNvGrpSpPr>
            <p:nvPr/>
          </p:nvGrpSpPr>
          <p:grpSpPr bwMode="auto">
            <a:xfrm>
              <a:off x="5143500" y="2905125"/>
              <a:ext cx="2178050" cy="1147763"/>
              <a:chOff x="3240" y="1830"/>
              <a:chExt cx="1372" cy="723"/>
            </a:xfrm>
          </p:grpSpPr>
          <p:sp>
            <p:nvSpPr>
              <p:cNvPr id="40033" name="Freeform 129"/>
              <p:cNvSpPr>
                <a:spLocks/>
              </p:cNvSpPr>
              <p:nvPr/>
            </p:nvSpPr>
            <p:spPr bwMode="auto">
              <a:xfrm>
                <a:off x="3240" y="1830"/>
                <a:ext cx="1372" cy="723"/>
              </a:xfrm>
              <a:custGeom>
                <a:avLst/>
                <a:gdLst>
                  <a:gd name="T0" fmla="*/ 1509012 w 765"/>
                  <a:gd name="T1" fmla="*/ 5729 h 459"/>
                  <a:gd name="T2" fmla="*/ 1027025 w 765"/>
                  <a:gd name="T3" fmla="*/ 40395 h 459"/>
                  <a:gd name="T4" fmla="*/ 340902 w 765"/>
                  <a:gd name="T5" fmla="*/ 58024 h 459"/>
                  <a:gd name="T6" fmla="*/ 49874 w 765"/>
                  <a:gd name="T7" fmla="*/ 194383 h 459"/>
                  <a:gd name="T8" fmla="*/ 640932 w 765"/>
                  <a:gd name="T9" fmla="*/ 256788 h 459"/>
                  <a:gd name="T10" fmla="*/ 1233656 w 765"/>
                  <a:gd name="T11" fmla="*/ 246677 h 459"/>
                  <a:gd name="T12" fmla="*/ 2079640 w 765"/>
                  <a:gd name="T13" fmla="*/ 256788 h 459"/>
                  <a:gd name="T14" fmla="*/ 2485867 w 765"/>
                  <a:gd name="T15" fmla="*/ 251149 h 459"/>
                  <a:gd name="T16" fmla="*/ 2678580 w 765"/>
                  <a:gd name="T17" fmla="*/ 215337 h 459"/>
                  <a:gd name="T18" fmla="*/ 2671282 w 765"/>
                  <a:gd name="T19" fmla="*/ 91397 h 459"/>
                  <a:gd name="T20" fmla="*/ 2357408 w 765"/>
                  <a:gd name="T21" fmla="*/ 19830 h 459"/>
                  <a:gd name="T22" fmla="*/ 1509012 w 765"/>
                  <a:gd name="T23" fmla="*/ 5729 h 459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765"/>
                  <a:gd name="T37" fmla="*/ 0 h 459"/>
                  <a:gd name="T38" fmla="*/ 765 w 765"/>
                  <a:gd name="T39" fmla="*/ 459 h 459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765" h="459">
                    <a:moveTo>
                      <a:pt x="424" y="10"/>
                    </a:moveTo>
                    <a:cubicBezTo>
                      <a:pt x="362" y="16"/>
                      <a:pt x="343" y="55"/>
                      <a:pt x="288" y="70"/>
                    </a:cubicBezTo>
                    <a:cubicBezTo>
                      <a:pt x="233" y="85"/>
                      <a:pt x="142" y="56"/>
                      <a:pt x="96" y="100"/>
                    </a:cubicBezTo>
                    <a:cubicBezTo>
                      <a:pt x="50" y="144"/>
                      <a:pt x="0" y="279"/>
                      <a:pt x="14" y="336"/>
                    </a:cubicBezTo>
                    <a:cubicBezTo>
                      <a:pt x="28" y="393"/>
                      <a:pt x="125" y="429"/>
                      <a:pt x="180" y="444"/>
                    </a:cubicBezTo>
                    <a:cubicBezTo>
                      <a:pt x="235" y="459"/>
                      <a:pt x="279" y="426"/>
                      <a:pt x="346" y="426"/>
                    </a:cubicBezTo>
                    <a:cubicBezTo>
                      <a:pt x="413" y="426"/>
                      <a:pt x="525" y="443"/>
                      <a:pt x="584" y="444"/>
                    </a:cubicBezTo>
                    <a:cubicBezTo>
                      <a:pt x="643" y="445"/>
                      <a:pt x="670" y="446"/>
                      <a:pt x="698" y="434"/>
                    </a:cubicBezTo>
                    <a:cubicBezTo>
                      <a:pt x="726" y="422"/>
                      <a:pt x="743" y="418"/>
                      <a:pt x="752" y="372"/>
                    </a:cubicBezTo>
                    <a:cubicBezTo>
                      <a:pt x="761" y="326"/>
                      <a:pt x="765" y="214"/>
                      <a:pt x="750" y="158"/>
                    </a:cubicBezTo>
                    <a:cubicBezTo>
                      <a:pt x="735" y="102"/>
                      <a:pt x="716" y="58"/>
                      <a:pt x="662" y="34"/>
                    </a:cubicBezTo>
                    <a:cubicBezTo>
                      <a:pt x="608" y="10"/>
                      <a:pt x="505" y="0"/>
                      <a:pt x="424" y="1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00CCFF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34" name="Line 130"/>
              <p:cNvSpPr>
                <a:spLocks noChangeShapeType="1"/>
              </p:cNvSpPr>
              <p:nvPr/>
            </p:nvSpPr>
            <p:spPr bwMode="auto">
              <a:xfrm flipV="1">
                <a:off x="3763" y="2053"/>
                <a:ext cx="106" cy="76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35" name="Line 131"/>
              <p:cNvSpPr>
                <a:spLocks noChangeShapeType="1"/>
              </p:cNvSpPr>
              <p:nvPr/>
            </p:nvSpPr>
            <p:spPr bwMode="auto">
              <a:xfrm>
                <a:off x="3616" y="2204"/>
                <a:ext cx="0" cy="7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36" name="Line 132"/>
              <p:cNvSpPr>
                <a:spLocks noChangeShapeType="1"/>
              </p:cNvSpPr>
              <p:nvPr/>
            </p:nvSpPr>
            <p:spPr bwMode="auto">
              <a:xfrm flipV="1">
                <a:off x="3763" y="2114"/>
                <a:ext cx="226" cy="25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37" name="Line 133"/>
              <p:cNvSpPr>
                <a:spLocks noChangeShapeType="1"/>
              </p:cNvSpPr>
              <p:nvPr/>
            </p:nvSpPr>
            <p:spPr bwMode="auto">
              <a:xfrm>
                <a:off x="4076" y="2113"/>
                <a:ext cx="0" cy="17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38" name="Line 134"/>
              <p:cNvSpPr>
                <a:spLocks noChangeShapeType="1"/>
              </p:cNvSpPr>
              <p:nvPr/>
            </p:nvSpPr>
            <p:spPr bwMode="auto">
              <a:xfrm>
                <a:off x="3779" y="2380"/>
                <a:ext cx="162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39" name="Line 135"/>
              <p:cNvSpPr>
                <a:spLocks noChangeShapeType="1"/>
              </p:cNvSpPr>
              <p:nvPr/>
            </p:nvSpPr>
            <p:spPr bwMode="auto">
              <a:xfrm>
                <a:off x="4255" y="2372"/>
                <a:ext cx="152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40040" name="Group 136"/>
              <p:cNvGrpSpPr>
                <a:grpSpLocks/>
              </p:cNvGrpSpPr>
              <p:nvPr/>
            </p:nvGrpSpPr>
            <p:grpSpPr bwMode="auto">
              <a:xfrm>
                <a:off x="3860" y="1969"/>
                <a:ext cx="335" cy="148"/>
                <a:chOff x="4650" y="1129"/>
                <a:chExt cx="246" cy="95"/>
              </a:xfrm>
            </p:grpSpPr>
            <p:sp>
              <p:nvSpPr>
                <p:cNvPr id="40070" name="Oval 407"/>
                <p:cNvSpPr>
                  <a:spLocks noChangeArrowheads="1"/>
                </p:cNvSpPr>
                <p:nvPr/>
              </p:nvSpPr>
              <p:spPr bwMode="auto">
                <a:xfrm>
                  <a:off x="4651" y="1171"/>
                  <a:ext cx="244" cy="53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endParaRPr lang="en-US" altLang="en-US">
                    <a:latin typeface="Times New Roman" pitchFamily="18" charset="0"/>
                  </a:endParaRPr>
                </a:p>
              </p:txBody>
            </p:sp>
            <p:sp>
              <p:nvSpPr>
                <p:cNvPr id="40071" name="Rectangle 410"/>
                <p:cNvSpPr>
                  <a:spLocks noChangeArrowheads="1"/>
                </p:cNvSpPr>
                <p:nvPr/>
              </p:nvSpPr>
              <p:spPr bwMode="auto">
                <a:xfrm>
                  <a:off x="4651" y="1165"/>
                  <a:ext cx="245" cy="33"/>
                </a:xfrm>
                <a:prstGeom prst="rect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270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pPr algn="ctr"/>
                  <a:endParaRPr lang="en-US" altLang="en-US">
                    <a:latin typeface="Times New Roman" pitchFamily="18" charset="0"/>
                  </a:endParaRPr>
                </a:p>
              </p:txBody>
            </p:sp>
            <p:sp>
              <p:nvSpPr>
                <p:cNvPr id="40072" name="Oval 411"/>
                <p:cNvSpPr>
                  <a:spLocks noChangeArrowheads="1"/>
                </p:cNvSpPr>
                <p:nvPr/>
              </p:nvSpPr>
              <p:spPr bwMode="auto">
                <a:xfrm>
                  <a:off x="4650" y="1129"/>
                  <a:ext cx="244" cy="62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endParaRPr lang="en-US" altLang="en-US">
                    <a:latin typeface="Times New Roman" pitchFamily="18" charset="0"/>
                  </a:endParaRPr>
                </a:p>
              </p:txBody>
            </p:sp>
            <p:grpSp>
              <p:nvGrpSpPr>
                <p:cNvPr id="40073" name="Group 140"/>
                <p:cNvGrpSpPr>
                  <a:grpSpLocks/>
                </p:cNvGrpSpPr>
                <p:nvPr/>
              </p:nvGrpSpPr>
              <p:grpSpPr bwMode="auto">
                <a:xfrm>
                  <a:off x="4699" y="1145"/>
                  <a:ext cx="138" cy="29"/>
                  <a:chOff x="2468" y="1332"/>
                  <a:chExt cx="310" cy="60"/>
                </a:xfrm>
              </p:grpSpPr>
              <p:sp>
                <p:nvSpPr>
                  <p:cNvPr id="40076" name="Freeform 141"/>
                  <p:cNvSpPr>
                    <a:spLocks/>
                  </p:cNvSpPr>
                  <p:nvPr/>
                </p:nvSpPr>
                <p:spPr bwMode="auto">
                  <a:xfrm>
                    <a:off x="2468" y="1332"/>
                    <a:ext cx="310" cy="60"/>
                  </a:xfrm>
                  <a:custGeom>
                    <a:avLst/>
                    <a:gdLst>
                      <a:gd name="T0" fmla="*/ 0 w 310"/>
                      <a:gd name="T1" fmla="*/ 60 h 60"/>
                      <a:gd name="T2" fmla="*/ 96 w 310"/>
                      <a:gd name="T3" fmla="*/ 60 h 60"/>
                      <a:gd name="T4" fmla="*/ 192 w 310"/>
                      <a:gd name="T5" fmla="*/ 0 h 60"/>
                      <a:gd name="T6" fmla="*/ 310 w 310"/>
                      <a:gd name="T7" fmla="*/ 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10"/>
                      <a:gd name="T13" fmla="*/ 0 h 60"/>
                      <a:gd name="T14" fmla="*/ 310 w 310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10" h="60">
                        <a:moveTo>
                          <a:pt x="0" y="60"/>
                        </a:moveTo>
                        <a:lnTo>
                          <a:pt x="96" y="60"/>
                        </a:lnTo>
                        <a:lnTo>
                          <a:pt x="192" y="0"/>
                        </a:lnTo>
                        <a:lnTo>
                          <a:pt x="310" y="0"/>
                        </a:lnTo>
                      </a:path>
                    </a:pathLst>
                  </a:custGeom>
                  <a:noFill/>
                  <a:ln w="12700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0077" name="Freeform 142"/>
                  <p:cNvSpPr>
                    <a:spLocks/>
                  </p:cNvSpPr>
                  <p:nvPr/>
                </p:nvSpPr>
                <p:spPr bwMode="auto">
                  <a:xfrm>
                    <a:off x="2482" y="1332"/>
                    <a:ext cx="282" cy="60"/>
                  </a:xfrm>
                  <a:custGeom>
                    <a:avLst/>
                    <a:gdLst>
                      <a:gd name="T0" fmla="*/ 0 w 282"/>
                      <a:gd name="T1" fmla="*/ 0 h 60"/>
                      <a:gd name="T2" fmla="*/ 96 w 282"/>
                      <a:gd name="T3" fmla="*/ 0 h 60"/>
                      <a:gd name="T4" fmla="*/ 192 w 282"/>
                      <a:gd name="T5" fmla="*/ 60 h 60"/>
                      <a:gd name="T6" fmla="*/ 282 w 282"/>
                      <a:gd name="T7" fmla="*/ 6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82"/>
                      <a:gd name="T13" fmla="*/ 0 h 60"/>
                      <a:gd name="T14" fmla="*/ 282 w 282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82" h="60">
                        <a:moveTo>
                          <a:pt x="0" y="0"/>
                        </a:moveTo>
                        <a:lnTo>
                          <a:pt x="96" y="0"/>
                        </a:lnTo>
                        <a:lnTo>
                          <a:pt x="192" y="60"/>
                        </a:lnTo>
                        <a:lnTo>
                          <a:pt x="282" y="60"/>
                        </a:lnTo>
                      </a:path>
                    </a:pathLst>
                  </a:custGeom>
                  <a:noFill/>
                  <a:ln w="12700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40074" name="Line 143"/>
                <p:cNvSpPr>
                  <a:spLocks noChangeShapeType="1"/>
                </p:cNvSpPr>
                <p:nvPr/>
              </p:nvSpPr>
              <p:spPr bwMode="auto">
                <a:xfrm>
                  <a:off x="4651" y="1158"/>
                  <a:ext cx="0" cy="4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075" name="Line 144"/>
                <p:cNvSpPr>
                  <a:spLocks noChangeShapeType="1"/>
                </p:cNvSpPr>
                <p:nvPr/>
              </p:nvSpPr>
              <p:spPr bwMode="auto">
                <a:xfrm>
                  <a:off x="4894" y="1160"/>
                  <a:ext cx="0" cy="41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40041" name="Group 145"/>
              <p:cNvGrpSpPr>
                <a:grpSpLocks/>
              </p:cNvGrpSpPr>
              <p:nvPr/>
            </p:nvGrpSpPr>
            <p:grpSpPr bwMode="auto">
              <a:xfrm>
                <a:off x="3922" y="2284"/>
                <a:ext cx="336" cy="154"/>
                <a:chOff x="4650" y="1129"/>
                <a:chExt cx="246" cy="95"/>
              </a:xfrm>
            </p:grpSpPr>
            <p:sp>
              <p:nvSpPr>
                <p:cNvPr id="40062" name="Oval 407"/>
                <p:cNvSpPr>
                  <a:spLocks noChangeArrowheads="1"/>
                </p:cNvSpPr>
                <p:nvPr/>
              </p:nvSpPr>
              <p:spPr bwMode="auto">
                <a:xfrm>
                  <a:off x="4651" y="1171"/>
                  <a:ext cx="244" cy="53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endParaRPr lang="en-US" altLang="en-US">
                    <a:latin typeface="Times New Roman" pitchFamily="18" charset="0"/>
                  </a:endParaRPr>
                </a:p>
              </p:txBody>
            </p:sp>
            <p:sp>
              <p:nvSpPr>
                <p:cNvPr id="40063" name="Rectangle 410"/>
                <p:cNvSpPr>
                  <a:spLocks noChangeArrowheads="1"/>
                </p:cNvSpPr>
                <p:nvPr/>
              </p:nvSpPr>
              <p:spPr bwMode="auto">
                <a:xfrm>
                  <a:off x="4651" y="1165"/>
                  <a:ext cx="245" cy="33"/>
                </a:xfrm>
                <a:prstGeom prst="rect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270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pPr algn="ctr"/>
                  <a:endParaRPr lang="en-US" altLang="en-US">
                    <a:latin typeface="Times New Roman" pitchFamily="18" charset="0"/>
                  </a:endParaRPr>
                </a:p>
              </p:txBody>
            </p:sp>
            <p:sp>
              <p:nvSpPr>
                <p:cNvPr id="40064" name="Oval 411"/>
                <p:cNvSpPr>
                  <a:spLocks noChangeArrowheads="1"/>
                </p:cNvSpPr>
                <p:nvPr/>
              </p:nvSpPr>
              <p:spPr bwMode="auto">
                <a:xfrm>
                  <a:off x="4650" y="1129"/>
                  <a:ext cx="244" cy="62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endParaRPr lang="en-US" altLang="en-US">
                    <a:latin typeface="Times New Roman" pitchFamily="18" charset="0"/>
                  </a:endParaRPr>
                </a:p>
              </p:txBody>
            </p:sp>
            <p:grpSp>
              <p:nvGrpSpPr>
                <p:cNvPr id="40065" name="Group 149"/>
                <p:cNvGrpSpPr>
                  <a:grpSpLocks/>
                </p:cNvGrpSpPr>
                <p:nvPr/>
              </p:nvGrpSpPr>
              <p:grpSpPr bwMode="auto">
                <a:xfrm>
                  <a:off x="4699" y="1145"/>
                  <a:ext cx="138" cy="29"/>
                  <a:chOff x="2468" y="1332"/>
                  <a:chExt cx="310" cy="60"/>
                </a:xfrm>
              </p:grpSpPr>
              <p:sp>
                <p:nvSpPr>
                  <p:cNvPr id="40068" name="Freeform 150"/>
                  <p:cNvSpPr>
                    <a:spLocks/>
                  </p:cNvSpPr>
                  <p:nvPr/>
                </p:nvSpPr>
                <p:spPr bwMode="auto">
                  <a:xfrm>
                    <a:off x="2468" y="1332"/>
                    <a:ext cx="310" cy="60"/>
                  </a:xfrm>
                  <a:custGeom>
                    <a:avLst/>
                    <a:gdLst>
                      <a:gd name="T0" fmla="*/ 0 w 310"/>
                      <a:gd name="T1" fmla="*/ 60 h 60"/>
                      <a:gd name="T2" fmla="*/ 96 w 310"/>
                      <a:gd name="T3" fmla="*/ 60 h 60"/>
                      <a:gd name="T4" fmla="*/ 192 w 310"/>
                      <a:gd name="T5" fmla="*/ 0 h 60"/>
                      <a:gd name="T6" fmla="*/ 310 w 310"/>
                      <a:gd name="T7" fmla="*/ 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10"/>
                      <a:gd name="T13" fmla="*/ 0 h 60"/>
                      <a:gd name="T14" fmla="*/ 310 w 310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10" h="60">
                        <a:moveTo>
                          <a:pt x="0" y="60"/>
                        </a:moveTo>
                        <a:lnTo>
                          <a:pt x="96" y="60"/>
                        </a:lnTo>
                        <a:lnTo>
                          <a:pt x="192" y="0"/>
                        </a:lnTo>
                        <a:lnTo>
                          <a:pt x="310" y="0"/>
                        </a:lnTo>
                      </a:path>
                    </a:pathLst>
                  </a:custGeom>
                  <a:noFill/>
                  <a:ln w="12700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0069" name="Freeform 151"/>
                  <p:cNvSpPr>
                    <a:spLocks/>
                  </p:cNvSpPr>
                  <p:nvPr/>
                </p:nvSpPr>
                <p:spPr bwMode="auto">
                  <a:xfrm>
                    <a:off x="2482" y="1332"/>
                    <a:ext cx="282" cy="60"/>
                  </a:xfrm>
                  <a:custGeom>
                    <a:avLst/>
                    <a:gdLst>
                      <a:gd name="T0" fmla="*/ 0 w 282"/>
                      <a:gd name="T1" fmla="*/ 0 h 60"/>
                      <a:gd name="T2" fmla="*/ 96 w 282"/>
                      <a:gd name="T3" fmla="*/ 0 h 60"/>
                      <a:gd name="T4" fmla="*/ 192 w 282"/>
                      <a:gd name="T5" fmla="*/ 60 h 60"/>
                      <a:gd name="T6" fmla="*/ 282 w 282"/>
                      <a:gd name="T7" fmla="*/ 6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82"/>
                      <a:gd name="T13" fmla="*/ 0 h 60"/>
                      <a:gd name="T14" fmla="*/ 282 w 282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82" h="60">
                        <a:moveTo>
                          <a:pt x="0" y="0"/>
                        </a:moveTo>
                        <a:lnTo>
                          <a:pt x="96" y="0"/>
                        </a:lnTo>
                        <a:lnTo>
                          <a:pt x="192" y="60"/>
                        </a:lnTo>
                        <a:lnTo>
                          <a:pt x="282" y="60"/>
                        </a:lnTo>
                      </a:path>
                    </a:pathLst>
                  </a:custGeom>
                  <a:noFill/>
                  <a:ln w="12700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40066" name="Line 152"/>
                <p:cNvSpPr>
                  <a:spLocks noChangeShapeType="1"/>
                </p:cNvSpPr>
                <p:nvPr/>
              </p:nvSpPr>
              <p:spPr bwMode="auto">
                <a:xfrm>
                  <a:off x="4651" y="1158"/>
                  <a:ext cx="0" cy="4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067" name="Line 153"/>
                <p:cNvSpPr>
                  <a:spLocks noChangeShapeType="1"/>
                </p:cNvSpPr>
                <p:nvPr/>
              </p:nvSpPr>
              <p:spPr bwMode="auto">
                <a:xfrm>
                  <a:off x="4894" y="1160"/>
                  <a:ext cx="0" cy="41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40042" name="Group 154"/>
              <p:cNvGrpSpPr>
                <a:grpSpLocks/>
              </p:cNvGrpSpPr>
              <p:nvPr/>
            </p:nvGrpSpPr>
            <p:grpSpPr bwMode="auto">
              <a:xfrm>
                <a:off x="3443" y="2054"/>
                <a:ext cx="335" cy="149"/>
                <a:chOff x="4650" y="1129"/>
                <a:chExt cx="246" cy="95"/>
              </a:xfrm>
            </p:grpSpPr>
            <p:sp>
              <p:nvSpPr>
                <p:cNvPr id="40054" name="Oval 407"/>
                <p:cNvSpPr>
                  <a:spLocks noChangeArrowheads="1"/>
                </p:cNvSpPr>
                <p:nvPr/>
              </p:nvSpPr>
              <p:spPr bwMode="auto">
                <a:xfrm>
                  <a:off x="4651" y="1171"/>
                  <a:ext cx="244" cy="53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endParaRPr lang="en-US" altLang="en-US">
                    <a:latin typeface="Times New Roman" pitchFamily="18" charset="0"/>
                  </a:endParaRPr>
                </a:p>
              </p:txBody>
            </p:sp>
            <p:sp>
              <p:nvSpPr>
                <p:cNvPr id="40055" name="Rectangle 410"/>
                <p:cNvSpPr>
                  <a:spLocks noChangeArrowheads="1"/>
                </p:cNvSpPr>
                <p:nvPr/>
              </p:nvSpPr>
              <p:spPr bwMode="auto">
                <a:xfrm>
                  <a:off x="4651" y="1165"/>
                  <a:ext cx="245" cy="33"/>
                </a:xfrm>
                <a:prstGeom prst="rect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270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pPr algn="ctr"/>
                  <a:endParaRPr lang="en-US" altLang="en-US">
                    <a:latin typeface="Times New Roman" pitchFamily="18" charset="0"/>
                  </a:endParaRPr>
                </a:p>
              </p:txBody>
            </p:sp>
            <p:sp>
              <p:nvSpPr>
                <p:cNvPr id="40056" name="Oval 411"/>
                <p:cNvSpPr>
                  <a:spLocks noChangeArrowheads="1"/>
                </p:cNvSpPr>
                <p:nvPr/>
              </p:nvSpPr>
              <p:spPr bwMode="auto">
                <a:xfrm>
                  <a:off x="4650" y="1129"/>
                  <a:ext cx="244" cy="62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endParaRPr lang="en-US" altLang="en-US">
                    <a:latin typeface="Times New Roman" pitchFamily="18" charset="0"/>
                  </a:endParaRPr>
                </a:p>
              </p:txBody>
            </p:sp>
            <p:grpSp>
              <p:nvGrpSpPr>
                <p:cNvPr id="40057" name="Group 158"/>
                <p:cNvGrpSpPr>
                  <a:grpSpLocks/>
                </p:cNvGrpSpPr>
                <p:nvPr/>
              </p:nvGrpSpPr>
              <p:grpSpPr bwMode="auto">
                <a:xfrm>
                  <a:off x="4699" y="1145"/>
                  <a:ext cx="138" cy="29"/>
                  <a:chOff x="2468" y="1332"/>
                  <a:chExt cx="310" cy="60"/>
                </a:xfrm>
              </p:grpSpPr>
              <p:sp>
                <p:nvSpPr>
                  <p:cNvPr id="40060" name="Freeform 159"/>
                  <p:cNvSpPr>
                    <a:spLocks/>
                  </p:cNvSpPr>
                  <p:nvPr/>
                </p:nvSpPr>
                <p:spPr bwMode="auto">
                  <a:xfrm>
                    <a:off x="2468" y="1332"/>
                    <a:ext cx="310" cy="60"/>
                  </a:xfrm>
                  <a:custGeom>
                    <a:avLst/>
                    <a:gdLst>
                      <a:gd name="T0" fmla="*/ 0 w 310"/>
                      <a:gd name="T1" fmla="*/ 60 h 60"/>
                      <a:gd name="T2" fmla="*/ 96 w 310"/>
                      <a:gd name="T3" fmla="*/ 60 h 60"/>
                      <a:gd name="T4" fmla="*/ 192 w 310"/>
                      <a:gd name="T5" fmla="*/ 0 h 60"/>
                      <a:gd name="T6" fmla="*/ 310 w 310"/>
                      <a:gd name="T7" fmla="*/ 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10"/>
                      <a:gd name="T13" fmla="*/ 0 h 60"/>
                      <a:gd name="T14" fmla="*/ 310 w 310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10" h="60">
                        <a:moveTo>
                          <a:pt x="0" y="60"/>
                        </a:moveTo>
                        <a:lnTo>
                          <a:pt x="96" y="60"/>
                        </a:lnTo>
                        <a:lnTo>
                          <a:pt x="192" y="0"/>
                        </a:lnTo>
                        <a:lnTo>
                          <a:pt x="310" y="0"/>
                        </a:lnTo>
                      </a:path>
                    </a:pathLst>
                  </a:custGeom>
                  <a:noFill/>
                  <a:ln w="12700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0061" name="Freeform 160"/>
                  <p:cNvSpPr>
                    <a:spLocks/>
                  </p:cNvSpPr>
                  <p:nvPr/>
                </p:nvSpPr>
                <p:spPr bwMode="auto">
                  <a:xfrm>
                    <a:off x="2482" y="1332"/>
                    <a:ext cx="282" cy="60"/>
                  </a:xfrm>
                  <a:custGeom>
                    <a:avLst/>
                    <a:gdLst>
                      <a:gd name="T0" fmla="*/ 0 w 282"/>
                      <a:gd name="T1" fmla="*/ 0 h 60"/>
                      <a:gd name="T2" fmla="*/ 96 w 282"/>
                      <a:gd name="T3" fmla="*/ 0 h 60"/>
                      <a:gd name="T4" fmla="*/ 192 w 282"/>
                      <a:gd name="T5" fmla="*/ 60 h 60"/>
                      <a:gd name="T6" fmla="*/ 282 w 282"/>
                      <a:gd name="T7" fmla="*/ 6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82"/>
                      <a:gd name="T13" fmla="*/ 0 h 60"/>
                      <a:gd name="T14" fmla="*/ 282 w 282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82" h="60">
                        <a:moveTo>
                          <a:pt x="0" y="0"/>
                        </a:moveTo>
                        <a:lnTo>
                          <a:pt x="96" y="0"/>
                        </a:lnTo>
                        <a:lnTo>
                          <a:pt x="192" y="60"/>
                        </a:lnTo>
                        <a:lnTo>
                          <a:pt x="282" y="60"/>
                        </a:lnTo>
                      </a:path>
                    </a:pathLst>
                  </a:custGeom>
                  <a:noFill/>
                  <a:ln w="12700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40058" name="Line 161"/>
                <p:cNvSpPr>
                  <a:spLocks noChangeShapeType="1"/>
                </p:cNvSpPr>
                <p:nvPr/>
              </p:nvSpPr>
              <p:spPr bwMode="auto">
                <a:xfrm>
                  <a:off x="4651" y="1158"/>
                  <a:ext cx="0" cy="4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059" name="Line 162"/>
                <p:cNvSpPr>
                  <a:spLocks noChangeShapeType="1"/>
                </p:cNvSpPr>
                <p:nvPr/>
              </p:nvSpPr>
              <p:spPr bwMode="auto">
                <a:xfrm>
                  <a:off x="4894" y="1160"/>
                  <a:ext cx="0" cy="41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40043" name="Group 163"/>
              <p:cNvGrpSpPr>
                <a:grpSpLocks/>
              </p:cNvGrpSpPr>
              <p:nvPr/>
            </p:nvGrpSpPr>
            <p:grpSpPr bwMode="auto">
              <a:xfrm>
                <a:off x="3452" y="2284"/>
                <a:ext cx="336" cy="148"/>
                <a:chOff x="4650" y="1129"/>
                <a:chExt cx="246" cy="95"/>
              </a:xfrm>
            </p:grpSpPr>
            <p:sp>
              <p:nvSpPr>
                <p:cNvPr id="40046" name="Oval 407"/>
                <p:cNvSpPr>
                  <a:spLocks noChangeArrowheads="1"/>
                </p:cNvSpPr>
                <p:nvPr/>
              </p:nvSpPr>
              <p:spPr bwMode="auto">
                <a:xfrm>
                  <a:off x="4651" y="1171"/>
                  <a:ext cx="244" cy="53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endParaRPr lang="en-US" altLang="en-US">
                    <a:latin typeface="Times New Roman" pitchFamily="18" charset="0"/>
                  </a:endParaRPr>
                </a:p>
              </p:txBody>
            </p:sp>
            <p:sp>
              <p:nvSpPr>
                <p:cNvPr id="40047" name="Rectangle 410"/>
                <p:cNvSpPr>
                  <a:spLocks noChangeArrowheads="1"/>
                </p:cNvSpPr>
                <p:nvPr/>
              </p:nvSpPr>
              <p:spPr bwMode="auto">
                <a:xfrm>
                  <a:off x="4651" y="1165"/>
                  <a:ext cx="245" cy="33"/>
                </a:xfrm>
                <a:prstGeom prst="rect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270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pPr algn="ctr"/>
                  <a:endParaRPr lang="en-US" altLang="en-US">
                    <a:latin typeface="Times New Roman" pitchFamily="18" charset="0"/>
                  </a:endParaRPr>
                </a:p>
              </p:txBody>
            </p:sp>
            <p:sp>
              <p:nvSpPr>
                <p:cNvPr id="40048" name="Oval 411"/>
                <p:cNvSpPr>
                  <a:spLocks noChangeArrowheads="1"/>
                </p:cNvSpPr>
                <p:nvPr/>
              </p:nvSpPr>
              <p:spPr bwMode="auto">
                <a:xfrm>
                  <a:off x="4650" y="1129"/>
                  <a:ext cx="244" cy="62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endParaRPr lang="en-US" altLang="en-US">
                    <a:latin typeface="Times New Roman" pitchFamily="18" charset="0"/>
                  </a:endParaRPr>
                </a:p>
              </p:txBody>
            </p:sp>
            <p:grpSp>
              <p:nvGrpSpPr>
                <p:cNvPr id="40049" name="Group 167"/>
                <p:cNvGrpSpPr>
                  <a:grpSpLocks/>
                </p:cNvGrpSpPr>
                <p:nvPr/>
              </p:nvGrpSpPr>
              <p:grpSpPr bwMode="auto">
                <a:xfrm>
                  <a:off x="4699" y="1145"/>
                  <a:ext cx="138" cy="29"/>
                  <a:chOff x="2468" y="1332"/>
                  <a:chExt cx="310" cy="60"/>
                </a:xfrm>
              </p:grpSpPr>
              <p:sp>
                <p:nvSpPr>
                  <p:cNvPr id="40052" name="Freeform 168"/>
                  <p:cNvSpPr>
                    <a:spLocks/>
                  </p:cNvSpPr>
                  <p:nvPr/>
                </p:nvSpPr>
                <p:spPr bwMode="auto">
                  <a:xfrm>
                    <a:off x="2468" y="1332"/>
                    <a:ext cx="310" cy="60"/>
                  </a:xfrm>
                  <a:custGeom>
                    <a:avLst/>
                    <a:gdLst>
                      <a:gd name="T0" fmla="*/ 0 w 310"/>
                      <a:gd name="T1" fmla="*/ 60 h 60"/>
                      <a:gd name="T2" fmla="*/ 96 w 310"/>
                      <a:gd name="T3" fmla="*/ 60 h 60"/>
                      <a:gd name="T4" fmla="*/ 192 w 310"/>
                      <a:gd name="T5" fmla="*/ 0 h 60"/>
                      <a:gd name="T6" fmla="*/ 310 w 310"/>
                      <a:gd name="T7" fmla="*/ 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10"/>
                      <a:gd name="T13" fmla="*/ 0 h 60"/>
                      <a:gd name="T14" fmla="*/ 310 w 310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10" h="60">
                        <a:moveTo>
                          <a:pt x="0" y="60"/>
                        </a:moveTo>
                        <a:lnTo>
                          <a:pt x="96" y="60"/>
                        </a:lnTo>
                        <a:lnTo>
                          <a:pt x="192" y="0"/>
                        </a:lnTo>
                        <a:lnTo>
                          <a:pt x="310" y="0"/>
                        </a:lnTo>
                      </a:path>
                    </a:pathLst>
                  </a:custGeom>
                  <a:noFill/>
                  <a:ln w="12700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0053" name="Freeform 169"/>
                  <p:cNvSpPr>
                    <a:spLocks/>
                  </p:cNvSpPr>
                  <p:nvPr/>
                </p:nvSpPr>
                <p:spPr bwMode="auto">
                  <a:xfrm>
                    <a:off x="2482" y="1332"/>
                    <a:ext cx="282" cy="60"/>
                  </a:xfrm>
                  <a:custGeom>
                    <a:avLst/>
                    <a:gdLst>
                      <a:gd name="T0" fmla="*/ 0 w 282"/>
                      <a:gd name="T1" fmla="*/ 0 h 60"/>
                      <a:gd name="T2" fmla="*/ 96 w 282"/>
                      <a:gd name="T3" fmla="*/ 0 h 60"/>
                      <a:gd name="T4" fmla="*/ 192 w 282"/>
                      <a:gd name="T5" fmla="*/ 60 h 60"/>
                      <a:gd name="T6" fmla="*/ 282 w 282"/>
                      <a:gd name="T7" fmla="*/ 6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82"/>
                      <a:gd name="T13" fmla="*/ 0 h 60"/>
                      <a:gd name="T14" fmla="*/ 282 w 282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82" h="60">
                        <a:moveTo>
                          <a:pt x="0" y="0"/>
                        </a:moveTo>
                        <a:lnTo>
                          <a:pt x="96" y="0"/>
                        </a:lnTo>
                        <a:lnTo>
                          <a:pt x="192" y="60"/>
                        </a:lnTo>
                        <a:lnTo>
                          <a:pt x="282" y="60"/>
                        </a:lnTo>
                      </a:path>
                    </a:pathLst>
                  </a:custGeom>
                  <a:noFill/>
                  <a:ln w="12700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40050" name="Line 170"/>
                <p:cNvSpPr>
                  <a:spLocks noChangeShapeType="1"/>
                </p:cNvSpPr>
                <p:nvPr/>
              </p:nvSpPr>
              <p:spPr bwMode="auto">
                <a:xfrm>
                  <a:off x="4651" y="1158"/>
                  <a:ext cx="0" cy="4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051" name="Line 171"/>
                <p:cNvSpPr>
                  <a:spLocks noChangeShapeType="1"/>
                </p:cNvSpPr>
                <p:nvPr/>
              </p:nvSpPr>
              <p:spPr bwMode="auto">
                <a:xfrm>
                  <a:off x="4894" y="1160"/>
                  <a:ext cx="0" cy="41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40044" name="Line 172"/>
              <p:cNvSpPr>
                <a:spLocks noChangeShapeType="1"/>
              </p:cNvSpPr>
              <p:nvPr/>
            </p:nvSpPr>
            <p:spPr bwMode="auto">
              <a:xfrm>
                <a:off x="4422" y="2370"/>
                <a:ext cx="153" cy="0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prstDash val="dash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45" name="Text Box 580"/>
              <p:cNvSpPr txBox="1">
                <a:spLocks noChangeArrowheads="1"/>
              </p:cNvSpPr>
              <p:nvPr/>
            </p:nvSpPr>
            <p:spPr bwMode="auto">
              <a:xfrm>
                <a:off x="4231" y="1988"/>
                <a:ext cx="348" cy="2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r>
                  <a:rPr lang="en-US" altLang="en-US" sz="1800"/>
                  <a:t>ISP</a:t>
                </a:r>
              </a:p>
            </p:txBody>
          </p:sp>
        </p:grpSp>
        <p:grpSp>
          <p:nvGrpSpPr>
            <p:cNvPr id="39993" name="Group 347"/>
            <p:cNvGrpSpPr>
              <a:grpSpLocks/>
            </p:cNvGrpSpPr>
            <p:nvPr/>
          </p:nvGrpSpPr>
          <p:grpSpPr bwMode="auto">
            <a:xfrm>
              <a:off x="5450519" y="3250491"/>
              <a:ext cx="569188" cy="269566"/>
              <a:chOff x="1871277" y="1576300"/>
              <a:chExt cx="1128371" cy="437861"/>
            </a:xfrm>
          </p:grpSpPr>
          <p:sp>
            <p:nvSpPr>
              <p:cNvPr id="135" name="Oval 134"/>
              <p:cNvSpPr>
                <a:spLocks noChangeArrowheads="1"/>
              </p:cNvSpPr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36" name="Rectangle 135"/>
              <p:cNvSpPr/>
              <p:nvPr/>
            </p:nvSpPr>
            <p:spPr bwMode="auto">
              <a:xfrm>
                <a:off x="1870026" y="1739905"/>
                <a:ext cx="1129806" cy="116036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37" name="Oval 136"/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38" name="Freeform 137"/>
              <p:cNvSpPr/>
              <p:nvPr/>
            </p:nvSpPr>
            <p:spPr bwMode="auto">
              <a:xfrm>
                <a:off x="2159559" y="1672861"/>
                <a:ext cx="547595" cy="162451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39" name="Freeform 138"/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40" name="Freeform 139"/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41" name="Freeform 140"/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142" name="Straight Connector 141"/>
              <p:cNvCxnSpPr>
                <a:cxnSpLocks noChangeShapeType="1"/>
                <a:endCxn id="137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43" name="Straight Connector 142"/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39994" name="Group 347"/>
            <p:cNvGrpSpPr>
              <a:grpSpLocks/>
            </p:cNvGrpSpPr>
            <p:nvPr/>
          </p:nvGrpSpPr>
          <p:grpSpPr bwMode="auto">
            <a:xfrm>
              <a:off x="5463219" y="3606091"/>
              <a:ext cx="569188" cy="269566"/>
              <a:chOff x="1871277" y="1576300"/>
              <a:chExt cx="1128371" cy="437861"/>
            </a:xfrm>
          </p:grpSpPr>
          <p:sp>
            <p:nvSpPr>
              <p:cNvPr id="126" name="Oval 125"/>
              <p:cNvSpPr>
                <a:spLocks noChangeArrowheads="1"/>
              </p:cNvSpPr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27" name="Rectangle 126"/>
              <p:cNvSpPr/>
              <p:nvPr/>
            </p:nvSpPr>
            <p:spPr bwMode="auto">
              <a:xfrm>
                <a:off x="1870026" y="1739905"/>
                <a:ext cx="1129806" cy="116036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28" name="Oval 127"/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29" name="Freeform 128"/>
              <p:cNvSpPr/>
              <p:nvPr/>
            </p:nvSpPr>
            <p:spPr bwMode="auto">
              <a:xfrm>
                <a:off x="2159559" y="1672861"/>
                <a:ext cx="547595" cy="162451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30" name="Freeform 129"/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31" name="Freeform 130"/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32" name="Freeform 131"/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133" name="Straight Connector 132"/>
              <p:cNvCxnSpPr>
                <a:cxnSpLocks noChangeShapeType="1"/>
                <a:endCxn id="128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34" name="Straight Connector 133"/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39995" name="Group 347"/>
            <p:cNvGrpSpPr>
              <a:grpSpLocks/>
            </p:cNvGrpSpPr>
            <p:nvPr/>
          </p:nvGrpSpPr>
          <p:grpSpPr bwMode="auto">
            <a:xfrm>
              <a:off x="6107744" y="3120316"/>
              <a:ext cx="569188" cy="269566"/>
              <a:chOff x="1871277" y="1576300"/>
              <a:chExt cx="1128371" cy="437861"/>
            </a:xfrm>
          </p:grpSpPr>
          <p:sp>
            <p:nvSpPr>
              <p:cNvPr id="117" name="Oval 116"/>
              <p:cNvSpPr>
                <a:spLocks noChangeArrowheads="1"/>
              </p:cNvSpPr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18" name="Rectangle 117"/>
              <p:cNvSpPr/>
              <p:nvPr/>
            </p:nvSpPr>
            <p:spPr bwMode="auto">
              <a:xfrm>
                <a:off x="1870026" y="1739905"/>
                <a:ext cx="1129806" cy="116036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19" name="Oval 118"/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20" name="Freeform 119"/>
              <p:cNvSpPr/>
              <p:nvPr/>
            </p:nvSpPr>
            <p:spPr bwMode="auto">
              <a:xfrm>
                <a:off x="2159559" y="1672861"/>
                <a:ext cx="547595" cy="162451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21" name="Freeform 120"/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22" name="Freeform 121"/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23" name="Freeform 122"/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124" name="Straight Connector 123"/>
              <p:cNvCxnSpPr>
                <a:cxnSpLocks noChangeShapeType="1"/>
                <a:endCxn id="119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5" name="Straight Connector 124"/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39996" name="Group 347"/>
            <p:cNvGrpSpPr>
              <a:grpSpLocks/>
            </p:cNvGrpSpPr>
            <p:nvPr/>
          </p:nvGrpSpPr>
          <p:grpSpPr bwMode="auto">
            <a:xfrm>
              <a:off x="6207410" y="3622646"/>
              <a:ext cx="569188" cy="269566"/>
              <a:chOff x="1871277" y="1576300"/>
              <a:chExt cx="1128371" cy="437861"/>
            </a:xfrm>
          </p:grpSpPr>
          <p:sp>
            <p:nvSpPr>
              <p:cNvPr id="108" name="Oval 107"/>
              <p:cNvSpPr>
                <a:spLocks noChangeArrowheads="1"/>
              </p:cNvSpPr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09" name="Rectangle 108"/>
              <p:cNvSpPr/>
              <p:nvPr/>
            </p:nvSpPr>
            <p:spPr bwMode="auto">
              <a:xfrm>
                <a:off x="1870712" y="1738800"/>
                <a:ext cx="1129808" cy="116036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10" name="Oval 109"/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11" name="Freeform 110"/>
              <p:cNvSpPr/>
              <p:nvPr/>
            </p:nvSpPr>
            <p:spPr bwMode="auto">
              <a:xfrm>
                <a:off x="2160245" y="1674334"/>
                <a:ext cx="547595" cy="159874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12" name="Freeform 111"/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13" name="Freeform 112"/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14" name="Freeform 113"/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115" name="Straight Connector 114"/>
              <p:cNvCxnSpPr>
                <a:cxnSpLocks noChangeShapeType="1"/>
                <a:endCxn id="110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6" name="Straight Connector 115"/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</p:grpSp>
      <p:sp>
        <p:nvSpPr>
          <p:cNvPr id="39938" name="Footer Placeholder 2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 smtClean="0">
                <a:latin typeface="Tahoma" pitchFamily="34" charset="0"/>
              </a:rPr>
              <a:t>Introduction</a:t>
            </a:r>
          </a:p>
        </p:txBody>
      </p:sp>
      <p:pic>
        <p:nvPicPr>
          <p:cNvPr id="39939" name="Picture 4" descr="underline_base"/>
          <p:cNvPicPr>
            <a:picLocks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17513" y="860425"/>
            <a:ext cx="8348662" cy="190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9940" name="Title 41"/>
          <p:cNvSpPr>
            <a:spLocks noGrp="1"/>
          </p:cNvSpPr>
          <p:nvPr>
            <p:ph type="title" idx="4294967295"/>
          </p:nvPr>
        </p:nvSpPr>
        <p:spPr>
          <a:xfrm>
            <a:off x="403225" y="228600"/>
            <a:ext cx="8567738" cy="835025"/>
          </a:xfrm>
        </p:spPr>
        <p:txBody>
          <a:bodyPr/>
          <a:lstStyle/>
          <a:p>
            <a:pPr eaLnBrk="1" hangingPunct="1"/>
            <a:r>
              <a:rPr lang="en-US" altLang="en-US" sz="3600" smtClean="0">
                <a:ea typeface="ＭＳ Ｐゴシック" charset="-128"/>
              </a:rPr>
              <a:t>Access network: digital subscriber line </a:t>
            </a:r>
            <a:r>
              <a:rPr lang="en-US" altLang="en-US" sz="2800" smtClean="0">
                <a:ea typeface="ＭＳ Ｐゴシック" charset="-128"/>
              </a:rPr>
              <a:t>(DSL)</a:t>
            </a:r>
          </a:p>
        </p:txBody>
      </p:sp>
      <p:sp>
        <p:nvSpPr>
          <p:cNvPr id="39941" name="Freeform 3"/>
          <p:cNvSpPr>
            <a:spLocks/>
          </p:cNvSpPr>
          <p:nvPr/>
        </p:nvSpPr>
        <p:spPr bwMode="auto">
          <a:xfrm>
            <a:off x="4305300" y="1501775"/>
            <a:ext cx="2216150" cy="1477963"/>
          </a:xfrm>
          <a:custGeom>
            <a:avLst/>
            <a:gdLst>
              <a:gd name="T0" fmla="*/ 2147483647 w 1396"/>
              <a:gd name="T1" fmla="*/ 2147483647 h 931"/>
              <a:gd name="T2" fmla="*/ 2147483647 w 1396"/>
              <a:gd name="T3" fmla="*/ 2147483647 h 931"/>
              <a:gd name="T4" fmla="*/ 2147483647 w 1396"/>
              <a:gd name="T5" fmla="*/ 2147483647 h 931"/>
              <a:gd name="T6" fmla="*/ 2147483647 w 1396"/>
              <a:gd name="T7" fmla="*/ 2147483647 h 931"/>
              <a:gd name="T8" fmla="*/ 2147483647 w 1396"/>
              <a:gd name="T9" fmla="*/ 2147483647 h 931"/>
              <a:gd name="T10" fmla="*/ 2147483647 w 1396"/>
              <a:gd name="T11" fmla="*/ 2147483647 h 931"/>
              <a:gd name="T12" fmla="*/ 2147483647 w 1396"/>
              <a:gd name="T13" fmla="*/ 2147483647 h 931"/>
              <a:gd name="T14" fmla="*/ 2147483647 w 1396"/>
              <a:gd name="T15" fmla="*/ 2147483647 h 931"/>
              <a:gd name="T16" fmla="*/ 2147483647 w 1396"/>
              <a:gd name="T17" fmla="*/ 2147483647 h 931"/>
              <a:gd name="T18" fmla="*/ 2147483647 w 1396"/>
              <a:gd name="T19" fmla="*/ 2147483647 h 931"/>
              <a:gd name="T20" fmla="*/ 2147483647 w 1396"/>
              <a:gd name="T21" fmla="*/ 2147483647 h 931"/>
              <a:gd name="T22" fmla="*/ 2147483647 w 1396"/>
              <a:gd name="T23" fmla="*/ 2147483647 h 931"/>
              <a:gd name="T24" fmla="*/ 2147483647 w 1396"/>
              <a:gd name="T25" fmla="*/ 2147483647 h 931"/>
              <a:gd name="T26" fmla="*/ 2147483647 w 1396"/>
              <a:gd name="T27" fmla="*/ 2147483647 h 931"/>
              <a:gd name="T28" fmla="*/ 2147483647 w 1396"/>
              <a:gd name="T29" fmla="*/ 2147483647 h 931"/>
              <a:gd name="T30" fmla="*/ 2147483647 w 1396"/>
              <a:gd name="T31" fmla="*/ 2147483647 h 931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1396"/>
              <a:gd name="T49" fmla="*/ 0 h 931"/>
              <a:gd name="T50" fmla="*/ 1396 w 1396"/>
              <a:gd name="T51" fmla="*/ 931 h 931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1396" h="931">
                <a:moveTo>
                  <a:pt x="873" y="18"/>
                </a:moveTo>
                <a:cubicBezTo>
                  <a:pt x="787" y="32"/>
                  <a:pt x="625" y="55"/>
                  <a:pt x="526" y="89"/>
                </a:cubicBezTo>
                <a:cubicBezTo>
                  <a:pt x="426" y="122"/>
                  <a:pt x="346" y="184"/>
                  <a:pt x="278" y="216"/>
                </a:cubicBezTo>
                <a:cubicBezTo>
                  <a:pt x="210" y="248"/>
                  <a:pt x="159" y="236"/>
                  <a:pt x="118" y="283"/>
                </a:cubicBezTo>
                <a:cubicBezTo>
                  <a:pt x="77" y="330"/>
                  <a:pt x="46" y="416"/>
                  <a:pt x="30" y="497"/>
                </a:cubicBezTo>
                <a:cubicBezTo>
                  <a:pt x="14" y="578"/>
                  <a:pt x="0" y="714"/>
                  <a:pt x="24" y="768"/>
                </a:cubicBezTo>
                <a:cubicBezTo>
                  <a:pt x="49" y="821"/>
                  <a:pt x="112" y="796"/>
                  <a:pt x="178" y="818"/>
                </a:cubicBezTo>
                <a:cubicBezTo>
                  <a:pt x="244" y="840"/>
                  <a:pt x="318" y="886"/>
                  <a:pt x="421" y="902"/>
                </a:cubicBezTo>
                <a:cubicBezTo>
                  <a:pt x="524" y="918"/>
                  <a:pt x="681" y="916"/>
                  <a:pt x="793" y="916"/>
                </a:cubicBezTo>
                <a:cubicBezTo>
                  <a:pt x="905" y="916"/>
                  <a:pt x="1004" y="931"/>
                  <a:pt x="1095" y="902"/>
                </a:cubicBezTo>
                <a:cubicBezTo>
                  <a:pt x="1186" y="873"/>
                  <a:pt x="1291" y="813"/>
                  <a:pt x="1337" y="744"/>
                </a:cubicBezTo>
                <a:cubicBezTo>
                  <a:pt x="1383" y="675"/>
                  <a:pt x="1365" y="580"/>
                  <a:pt x="1372" y="487"/>
                </a:cubicBezTo>
                <a:cubicBezTo>
                  <a:pt x="1378" y="393"/>
                  <a:pt x="1396" y="256"/>
                  <a:pt x="1377" y="179"/>
                </a:cubicBezTo>
                <a:cubicBezTo>
                  <a:pt x="1358" y="102"/>
                  <a:pt x="1314" y="57"/>
                  <a:pt x="1259" y="28"/>
                </a:cubicBezTo>
                <a:cubicBezTo>
                  <a:pt x="1203" y="0"/>
                  <a:pt x="1110" y="7"/>
                  <a:pt x="1046" y="5"/>
                </a:cubicBezTo>
                <a:cubicBezTo>
                  <a:pt x="981" y="3"/>
                  <a:pt x="959" y="5"/>
                  <a:pt x="873" y="18"/>
                </a:cubicBezTo>
                <a:close/>
              </a:path>
            </a:pathLst>
          </a:custGeom>
          <a:solidFill>
            <a:srgbClr val="00C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9942" name="Oval 9"/>
          <p:cNvSpPr>
            <a:spLocks noChangeArrowheads="1"/>
          </p:cNvSpPr>
          <p:nvPr/>
        </p:nvSpPr>
        <p:spPr bwMode="auto">
          <a:xfrm>
            <a:off x="5305425" y="2208213"/>
            <a:ext cx="193675" cy="193675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endParaRPr lang="en-US" altLang="en-US">
              <a:latin typeface="Times New Roman" pitchFamily="18" charset="0"/>
            </a:endParaRPr>
          </a:p>
        </p:txBody>
      </p:sp>
      <p:sp>
        <p:nvSpPr>
          <p:cNvPr id="39943" name="Oval 12"/>
          <p:cNvSpPr>
            <a:spLocks noChangeArrowheads="1"/>
          </p:cNvSpPr>
          <p:nvPr/>
        </p:nvSpPr>
        <p:spPr bwMode="auto">
          <a:xfrm>
            <a:off x="5686425" y="1836738"/>
            <a:ext cx="193675" cy="193675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endParaRPr lang="en-US" altLang="en-US">
              <a:latin typeface="Times New Roman" pitchFamily="18" charset="0"/>
            </a:endParaRPr>
          </a:p>
        </p:txBody>
      </p:sp>
      <p:sp>
        <p:nvSpPr>
          <p:cNvPr id="39944" name="Line 15"/>
          <p:cNvSpPr>
            <a:spLocks noChangeShapeType="1"/>
          </p:cNvSpPr>
          <p:nvPr/>
        </p:nvSpPr>
        <p:spPr bwMode="auto">
          <a:xfrm flipV="1">
            <a:off x="5392738" y="1978025"/>
            <a:ext cx="317500" cy="3365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39945" name="Line 16"/>
          <p:cNvSpPr>
            <a:spLocks noChangeShapeType="1"/>
          </p:cNvSpPr>
          <p:nvPr/>
        </p:nvSpPr>
        <p:spPr bwMode="auto">
          <a:xfrm>
            <a:off x="5786438" y="1954213"/>
            <a:ext cx="400050" cy="590550"/>
          </a:xfrm>
          <a:prstGeom prst="line">
            <a:avLst/>
          </a:prstGeom>
          <a:noFill/>
          <a:ln w="9525">
            <a:solidFill>
              <a:schemeClr val="tx1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39946" name="Rectangle 44"/>
          <p:cNvSpPr>
            <a:spLocks noChangeArrowheads="1"/>
          </p:cNvSpPr>
          <p:nvPr/>
        </p:nvSpPr>
        <p:spPr bwMode="auto">
          <a:xfrm>
            <a:off x="4584700" y="1957388"/>
            <a:ext cx="955675" cy="700087"/>
          </a:xfrm>
          <a:prstGeom prst="rect">
            <a:avLst/>
          </a:prstGeom>
          <a:noFill/>
          <a:ln w="9525">
            <a:solidFill>
              <a:schemeClr val="tx1"/>
            </a:solidFill>
            <a:prstDash val="dashDot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endParaRPr lang="en-US" altLang="en-US">
              <a:latin typeface="Times New Roman" pitchFamily="18" charset="0"/>
            </a:endParaRPr>
          </a:p>
        </p:txBody>
      </p:sp>
      <p:sp>
        <p:nvSpPr>
          <p:cNvPr id="39947" name="Text Box 45"/>
          <p:cNvSpPr txBox="1">
            <a:spLocks noChangeArrowheads="1"/>
          </p:cNvSpPr>
          <p:nvPr/>
        </p:nvSpPr>
        <p:spPr bwMode="auto">
          <a:xfrm>
            <a:off x="4040188" y="1476375"/>
            <a:ext cx="1925637" cy="2873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 algn="ctr">
              <a:lnSpc>
                <a:spcPct val="80000"/>
              </a:lnSpc>
            </a:pPr>
            <a:r>
              <a:rPr lang="en-US" altLang="en-US" sz="1600"/>
              <a:t>central office</a:t>
            </a:r>
          </a:p>
        </p:txBody>
      </p:sp>
      <p:sp>
        <p:nvSpPr>
          <p:cNvPr id="39948" name="Line 14"/>
          <p:cNvSpPr>
            <a:spLocks noChangeShapeType="1"/>
          </p:cNvSpPr>
          <p:nvPr/>
        </p:nvSpPr>
        <p:spPr bwMode="auto">
          <a:xfrm flipV="1">
            <a:off x="2690813" y="2363788"/>
            <a:ext cx="1938337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39949" name="Text Box 17"/>
          <p:cNvSpPr txBox="1">
            <a:spLocks noChangeArrowheads="1"/>
          </p:cNvSpPr>
          <p:nvPr/>
        </p:nvSpPr>
        <p:spPr bwMode="auto">
          <a:xfrm>
            <a:off x="5942013" y="1530350"/>
            <a:ext cx="1074737" cy="50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>
              <a:lnSpc>
                <a:spcPct val="85000"/>
              </a:lnSpc>
            </a:pPr>
            <a:r>
              <a:rPr lang="en-US" altLang="en-US" sz="1600"/>
              <a:t>telephone</a:t>
            </a:r>
          </a:p>
          <a:p>
            <a:pPr>
              <a:lnSpc>
                <a:spcPct val="85000"/>
              </a:lnSpc>
            </a:pPr>
            <a:r>
              <a:rPr lang="en-US" altLang="en-US" sz="1600"/>
              <a:t>network</a:t>
            </a:r>
          </a:p>
        </p:txBody>
      </p:sp>
      <p:grpSp>
        <p:nvGrpSpPr>
          <p:cNvPr id="39950" name="Group 108"/>
          <p:cNvGrpSpPr>
            <a:grpSpLocks/>
          </p:cNvGrpSpPr>
          <p:nvPr/>
        </p:nvGrpSpPr>
        <p:grpSpPr bwMode="auto">
          <a:xfrm>
            <a:off x="4641850" y="2074863"/>
            <a:ext cx="368300" cy="519112"/>
            <a:chOff x="1852" y="2562"/>
            <a:chExt cx="355" cy="471"/>
          </a:xfrm>
        </p:grpSpPr>
        <p:sp>
          <p:nvSpPr>
            <p:cNvPr id="39986" name="Freeform 109"/>
            <p:cNvSpPr>
              <a:spLocks/>
            </p:cNvSpPr>
            <p:nvPr/>
          </p:nvSpPr>
          <p:spPr bwMode="auto">
            <a:xfrm>
              <a:off x="1852" y="2621"/>
              <a:ext cx="318" cy="412"/>
            </a:xfrm>
            <a:custGeom>
              <a:avLst/>
              <a:gdLst>
                <a:gd name="T0" fmla="*/ 0 w 318"/>
                <a:gd name="T1" fmla="*/ 412 h 412"/>
                <a:gd name="T2" fmla="*/ 3 w 318"/>
                <a:gd name="T3" fmla="*/ 1 h 412"/>
                <a:gd name="T4" fmla="*/ 74 w 318"/>
                <a:gd name="T5" fmla="*/ 0 h 412"/>
                <a:gd name="T6" fmla="*/ 254 w 318"/>
                <a:gd name="T7" fmla="*/ 111 h 412"/>
                <a:gd name="T8" fmla="*/ 318 w 318"/>
                <a:gd name="T9" fmla="*/ 115 h 412"/>
                <a:gd name="T10" fmla="*/ 318 w 318"/>
                <a:gd name="T11" fmla="*/ 308 h 412"/>
                <a:gd name="T12" fmla="*/ 246 w 318"/>
                <a:gd name="T13" fmla="*/ 308 h 412"/>
                <a:gd name="T14" fmla="*/ 74 w 318"/>
                <a:gd name="T15" fmla="*/ 412 h 412"/>
                <a:gd name="T16" fmla="*/ 0 w 318"/>
                <a:gd name="T17" fmla="*/ 412 h 41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18"/>
                <a:gd name="T28" fmla="*/ 0 h 412"/>
                <a:gd name="T29" fmla="*/ 318 w 318"/>
                <a:gd name="T30" fmla="*/ 412 h 41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18" h="412">
                  <a:moveTo>
                    <a:pt x="0" y="412"/>
                  </a:moveTo>
                  <a:lnTo>
                    <a:pt x="3" y="1"/>
                  </a:lnTo>
                  <a:lnTo>
                    <a:pt x="74" y="0"/>
                  </a:lnTo>
                  <a:lnTo>
                    <a:pt x="254" y="111"/>
                  </a:lnTo>
                  <a:lnTo>
                    <a:pt x="318" y="115"/>
                  </a:lnTo>
                  <a:lnTo>
                    <a:pt x="318" y="308"/>
                  </a:lnTo>
                  <a:lnTo>
                    <a:pt x="246" y="308"/>
                  </a:lnTo>
                  <a:lnTo>
                    <a:pt x="74" y="412"/>
                  </a:lnTo>
                  <a:lnTo>
                    <a:pt x="0" y="412"/>
                  </a:lnTo>
                  <a:close/>
                </a:path>
              </a:pathLst>
            </a:custGeom>
            <a:gradFill rotWithShape="1">
              <a:gsLst>
                <a:gs pos="0">
                  <a:schemeClr val="bg1"/>
                </a:gs>
                <a:gs pos="100000">
                  <a:schemeClr val="accent1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987" name="Freeform 110"/>
            <p:cNvSpPr>
              <a:spLocks/>
            </p:cNvSpPr>
            <p:nvPr/>
          </p:nvSpPr>
          <p:spPr bwMode="auto">
            <a:xfrm>
              <a:off x="1854" y="2562"/>
              <a:ext cx="353" cy="369"/>
            </a:xfrm>
            <a:custGeom>
              <a:avLst/>
              <a:gdLst>
                <a:gd name="T0" fmla="*/ 0 w 353"/>
                <a:gd name="T1" fmla="*/ 59 h 369"/>
                <a:gd name="T2" fmla="*/ 32 w 353"/>
                <a:gd name="T3" fmla="*/ 0 h 369"/>
                <a:gd name="T4" fmla="*/ 105 w 353"/>
                <a:gd name="T5" fmla="*/ 0 h 369"/>
                <a:gd name="T6" fmla="*/ 276 w 353"/>
                <a:gd name="T7" fmla="*/ 113 h 369"/>
                <a:gd name="T8" fmla="*/ 353 w 353"/>
                <a:gd name="T9" fmla="*/ 113 h 369"/>
                <a:gd name="T10" fmla="*/ 353 w 353"/>
                <a:gd name="T11" fmla="*/ 315 h 369"/>
                <a:gd name="T12" fmla="*/ 318 w 353"/>
                <a:gd name="T13" fmla="*/ 369 h 369"/>
                <a:gd name="T14" fmla="*/ 315 w 353"/>
                <a:gd name="T15" fmla="*/ 173 h 369"/>
                <a:gd name="T16" fmla="*/ 254 w 353"/>
                <a:gd name="T17" fmla="*/ 173 h 369"/>
                <a:gd name="T18" fmla="*/ 75 w 353"/>
                <a:gd name="T19" fmla="*/ 60 h 369"/>
                <a:gd name="T20" fmla="*/ 0 w 353"/>
                <a:gd name="T21" fmla="*/ 59 h 36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353"/>
                <a:gd name="T34" fmla="*/ 0 h 369"/>
                <a:gd name="T35" fmla="*/ 353 w 353"/>
                <a:gd name="T36" fmla="*/ 369 h 36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353" h="369">
                  <a:moveTo>
                    <a:pt x="0" y="59"/>
                  </a:moveTo>
                  <a:lnTo>
                    <a:pt x="32" y="0"/>
                  </a:lnTo>
                  <a:lnTo>
                    <a:pt x="105" y="0"/>
                  </a:lnTo>
                  <a:lnTo>
                    <a:pt x="276" y="113"/>
                  </a:lnTo>
                  <a:lnTo>
                    <a:pt x="353" y="113"/>
                  </a:lnTo>
                  <a:lnTo>
                    <a:pt x="353" y="315"/>
                  </a:lnTo>
                  <a:lnTo>
                    <a:pt x="318" y="369"/>
                  </a:lnTo>
                  <a:lnTo>
                    <a:pt x="315" y="173"/>
                  </a:lnTo>
                  <a:lnTo>
                    <a:pt x="254" y="173"/>
                  </a:lnTo>
                  <a:lnTo>
                    <a:pt x="75" y="60"/>
                  </a:lnTo>
                  <a:lnTo>
                    <a:pt x="0" y="59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988" name="Line 111"/>
            <p:cNvSpPr>
              <a:spLocks noChangeShapeType="1"/>
            </p:cNvSpPr>
            <p:nvPr/>
          </p:nvSpPr>
          <p:spPr bwMode="auto">
            <a:xfrm flipH="1">
              <a:off x="2167" y="2674"/>
              <a:ext cx="34" cy="6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89" name="Line 112"/>
            <p:cNvSpPr>
              <a:spLocks noChangeShapeType="1"/>
            </p:cNvSpPr>
            <p:nvPr/>
          </p:nvSpPr>
          <p:spPr bwMode="auto">
            <a:xfrm>
              <a:off x="1880" y="2830"/>
              <a:ext cx="26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90" name="Freeform 113"/>
            <p:cNvSpPr>
              <a:spLocks/>
            </p:cNvSpPr>
            <p:nvPr/>
          </p:nvSpPr>
          <p:spPr bwMode="auto">
            <a:xfrm>
              <a:off x="1874" y="2670"/>
              <a:ext cx="264" cy="105"/>
            </a:xfrm>
            <a:custGeom>
              <a:avLst/>
              <a:gdLst>
                <a:gd name="T0" fmla="*/ 0 w 264"/>
                <a:gd name="T1" fmla="*/ 0 h 105"/>
                <a:gd name="T2" fmla="*/ 52 w 264"/>
                <a:gd name="T3" fmla="*/ 0 h 105"/>
                <a:gd name="T4" fmla="*/ 207 w 264"/>
                <a:gd name="T5" fmla="*/ 105 h 105"/>
                <a:gd name="T6" fmla="*/ 264 w 264"/>
                <a:gd name="T7" fmla="*/ 105 h 10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64"/>
                <a:gd name="T13" fmla="*/ 0 h 105"/>
                <a:gd name="T14" fmla="*/ 264 w 264"/>
                <a:gd name="T15" fmla="*/ 105 h 10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64" h="105">
                  <a:moveTo>
                    <a:pt x="0" y="0"/>
                  </a:moveTo>
                  <a:lnTo>
                    <a:pt x="52" y="0"/>
                  </a:lnTo>
                  <a:lnTo>
                    <a:pt x="207" y="105"/>
                  </a:lnTo>
                  <a:lnTo>
                    <a:pt x="264" y="105"/>
                  </a:lnTo>
                </a:path>
              </a:pathLst>
            </a:custGeom>
            <a:noFill/>
            <a:ln w="9525">
              <a:solidFill>
                <a:schemeClr val="tx1"/>
              </a:solidFill>
              <a:round/>
              <a:headEnd type="non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91" name="Freeform 114"/>
            <p:cNvSpPr>
              <a:spLocks/>
            </p:cNvSpPr>
            <p:nvPr/>
          </p:nvSpPr>
          <p:spPr bwMode="auto">
            <a:xfrm flipV="1">
              <a:off x="1874" y="2884"/>
              <a:ext cx="264" cy="105"/>
            </a:xfrm>
            <a:custGeom>
              <a:avLst/>
              <a:gdLst>
                <a:gd name="T0" fmla="*/ 0 w 264"/>
                <a:gd name="T1" fmla="*/ 0 h 105"/>
                <a:gd name="T2" fmla="*/ 52 w 264"/>
                <a:gd name="T3" fmla="*/ 0 h 105"/>
                <a:gd name="T4" fmla="*/ 207 w 264"/>
                <a:gd name="T5" fmla="*/ 105 h 105"/>
                <a:gd name="T6" fmla="*/ 264 w 264"/>
                <a:gd name="T7" fmla="*/ 105 h 10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64"/>
                <a:gd name="T13" fmla="*/ 0 h 105"/>
                <a:gd name="T14" fmla="*/ 264 w 264"/>
                <a:gd name="T15" fmla="*/ 105 h 10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64" h="105">
                  <a:moveTo>
                    <a:pt x="0" y="0"/>
                  </a:moveTo>
                  <a:lnTo>
                    <a:pt x="52" y="0"/>
                  </a:lnTo>
                  <a:lnTo>
                    <a:pt x="207" y="105"/>
                  </a:lnTo>
                  <a:lnTo>
                    <a:pt x="264" y="105"/>
                  </a:lnTo>
                </a:path>
              </a:pathLst>
            </a:custGeom>
            <a:noFill/>
            <a:ln w="9525">
              <a:solidFill>
                <a:schemeClr val="tx1"/>
              </a:solidFill>
              <a:round/>
              <a:headEnd type="non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39951" name="Text Box 115"/>
          <p:cNvSpPr txBox="1">
            <a:spLocks noChangeArrowheads="1"/>
          </p:cNvSpPr>
          <p:nvPr/>
        </p:nvSpPr>
        <p:spPr bwMode="auto">
          <a:xfrm>
            <a:off x="4321175" y="2619375"/>
            <a:ext cx="950913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 eaLnBrk="1" hangingPunct="1"/>
            <a:r>
              <a:rPr lang="en-US" altLang="en-US" sz="1600"/>
              <a:t>DSLAM</a:t>
            </a:r>
          </a:p>
        </p:txBody>
      </p:sp>
      <p:grpSp>
        <p:nvGrpSpPr>
          <p:cNvPr id="39952" name="Group 118"/>
          <p:cNvGrpSpPr>
            <a:grpSpLocks/>
          </p:cNvGrpSpPr>
          <p:nvPr/>
        </p:nvGrpSpPr>
        <p:grpSpPr bwMode="auto">
          <a:xfrm>
            <a:off x="3382963" y="1362075"/>
            <a:ext cx="796925" cy="658813"/>
            <a:chOff x="1671" y="1861"/>
            <a:chExt cx="502" cy="415"/>
          </a:xfrm>
        </p:grpSpPr>
        <p:sp>
          <p:nvSpPr>
            <p:cNvPr id="39984" name="Rectangle 116"/>
            <p:cNvSpPr>
              <a:spLocks noChangeArrowheads="1"/>
            </p:cNvSpPr>
            <p:nvPr/>
          </p:nvSpPr>
          <p:spPr bwMode="auto">
            <a:xfrm>
              <a:off x="1742" y="1966"/>
              <a:ext cx="360" cy="310"/>
            </a:xfrm>
            <a:prstGeom prst="rect">
              <a:avLst/>
            </a:pr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39985" name="AutoShape 117"/>
            <p:cNvSpPr>
              <a:spLocks noChangeArrowheads="1"/>
            </p:cNvSpPr>
            <p:nvPr/>
          </p:nvSpPr>
          <p:spPr bwMode="auto">
            <a:xfrm>
              <a:off x="1671" y="1861"/>
              <a:ext cx="502" cy="129"/>
            </a:xfrm>
            <a:prstGeom prst="triangle">
              <a:avLst>
                <a:gd name="adj" fmla="val 50000"/>
              </a:avLst>
            </a:pr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</p:grpSp>
      <p:sp>
        <p:nvSpPr>
          <p:cNvPr id="39953" name="Freeform 119"/>
          <p:cNvSpPr>
            <a:spLocks/>
          </p:cNvSpPr>
          <p:nvPr/>
        </p:nvSpPr>
        <p:spPr bwMode="auto">
          <a:xfrm>
            <a:off x="3986213" y="1951038"/>
            <a:ext cx="674687" cy="239712"/>
          </a:xfrm>
          <a:custGeom>
            <a:avLst/>
            <a:gdLst>
              <a:gd name="T0" fmla="*/ 0 w 425"/>
              <a:gd name="T1" fmla="*/ 0 h 151"/>
              <a:gd name="T2" fmla="*/ 0 w 425"/>
              <a:gd name="T3" fmla="*/ 2147483647 h 151"/>
              <a:gd name="T4" fmla="*/ 2147483647 w 425"/>
              <a:gd name="T5" fmla="*/ 2147483647 h 151"/>
              <a:gd name="T6" fmla="*/ 0 60000 65536"/>
              <a:gd name="T7" fmla="*/ 0 60000 65536"/>
              <a:gd name="T8" fmla="*/ 0 60000 65536"/>
              <a:gd name="T9" fmla="*/ 0 w 425"/>
              <a:gd name="T10" fmla="*/ 0 h 151"/>
              <a:gd name="T11" fmla="*/ 425 w 425"/>
              <a:gd name="T12" fmla="*/ 151 h 15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425" h="151">
                <a:moveTo>
                  <a:pt x="0" y="0"/>
                </a:moveTo>
                <a:lnTo>
                  <a:pt x="0" y="151"/>
                </a:lnTo>
                <a:lnTo>
                  <a:pt x="425" y="151"/>
                </a:lnTo>
              </a:path>
            </a:pathLst>
          </a:custGeom>
          <a:noFill/>
          <a:ln w="9525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9954" name="Line 120"/>
          <p:cNvSpPr>
            <a:spLocks noChangeShapeType="1"/>
          </p:cNvSpPr>
          <p:nvPr/>
        </p:nvSpPr>
        <p:spPr bwMode="auto">
          <a:xfrm>
            <a:off x="5014913" y="2316163"/>
            <a:ext cx="37782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9955" name="Freeform 123"/>
          <p:cNvSpPr>
            <a:spLocks/>
          </p:cNvSpPr>
          <p:nvPr/>
        </p:nvSpPr>
        <p:spPr bwMode="auto">
          <a:xfrm>
            <a:off x="5014913" y="2384425"/>
            <a:ext cx="463550" cy="1009650"/>
          </a:xfrm>
          <a:custGeom>
            <a:avLst/>
            <a:gdLst>
              <a:gd name="T0" fmla="*/ 0 w 292"/>
              <a:gd name="T1" fmla="*/ 0 h 636"/>
              <a:gd name="T2" fmla="*/ 2147483647 w 292"/>
              <a:gd name="T3" fmla="*/ 0 h 636"/>
              <a:gd name="T4" fmla="*/ 2147483647 w 292"/>
              <a:gd name="T5" fmla="*/ 2147483647 h 636"/>
              <a:gd name="T6" fmla="*/ 2147483647 w 292"/>
              <a:gd name="T7" fmla="*/ 2147483647 h 636"/>
              <a:gd name="T8" fmla="*/ 0 60000 65536"/>
              <a:gd name="T9" fmla="*/ 0 60000 65536"/>
              <a:gd name="T10" fmla="*/ 0 60000 65536"/>
              <a:gd name="T11" fmla="*/ 0 60000 65536"/>
              <a:gd name="T12" fmla="*/ 0 w 292"/>
              <a:gd name="T13" fmla="*/ 0 h 636"/>
              <a:gd name="T14" fmla="*/ 292 w 292"/>
              <a:gd name="T15" fmla="*/ 636 h 6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92" h="636">
                <a:moveTo>
                  <a:pt x="0" y="0"/>
                </a:moveTo>
                <a:lnTo>
                  <a:pt x="130" y="0"/>
                </a:lnTo>
                <a:lnTo>
                  <a:pt x="130" y="636"/>
                </a:lnTo>
                <a:lnTo>
                  <a:pt x="292" y="636"/>
                </a:ln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13" name="Group 135"/>
          <p:cNvGrpSpPr>
            <a:grpSpLocks/>
          </p:cNvGrpSpPr>
          <p:nvPr/>
        </p:nvGrpSpPr>
        <p:grpSpPr bwMode="auto">
          <a:xfrm>
            <a:off x="777875" y="2441575"/>
            <a:ext cx="3117850" cy="1611313"/>
            <a:chOff x="490" y="1538"/>
            <a:chExt cx="1964" cy="1015"/>
          </a:xfrm>
        </p:grpSpPr>
        <p:sp>
          <p:nvSpPr>
            <p:cNvPr id="39982" name="Text Box 124"/>
            <p:cNvSpPr txBox="1">
              <a:spLocks noChangeArrowheads="1"/>
            </p:cNvSpPr>
            <p:nvPr/>
          </p:nvSpPr>
          <p:spPr bwMode="auto">
            <a:xfrm>
              <a:off x="490" y="2102"/>
              <a:ext cx="1809" cy="4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r">
                <a:lnSpc>
                  <a:spcPct val="85000"/>
                </a:lnSpc>
              </a:pPr>
              <a:r>
                <a:rPr lang="en-US" altLang="en-US" sz="1600" i="1"/>
                <a:t>voice, data transmitted</a:t>
              </a:r>
            </a:p>
            <a:p>
              <a:pPr algn="r">
                <a:lnSpc>
                  <a:spcPct val="85000"/>
                </a:lnSpc>
              </a:pPr>
              <a:r>
                <a:rPr lang="en-US" altLang="en-US" sz="1600" i="1"/>
                <a:t>at different frequencies over</a:t>
              </a:r>
            </a:p>
            <a:p>
              <a:pPr algn="r">
                <a:lnSpc>
                  <a:spcPct val="85000"/>
                </a:lnSpc>
              </a:pPr>
              <a:r>
                <a:rPr lang="en-US" altLang="en-US" sz="1600" i="1">
                  <a:solidFill>
                    <a:srgbClr val="CC0000"/>
                  </a:solidFill>
                </a:rPr>
                <a:t>dedicated </a:t>
              </a:r>
              <a:r>
                <a:rPr lang="en-US" altLang="en-US" sz="1600" i="1"/>
                <a:t>line to central office</a:t>
              </a:r>
            </a:p>
          </p:txBody>
        </p:sp>
        <p:sp>
          <p:nvSpPr>
            <p:cNvPr id="39983" name="Line 125"/>
            <p:cNvSpPr>
              <a:spLocks noChangeShapeType="1"/>
            </p:cNvSpPr>
            <p:nvPr/>
          </p:nvSpPr>
          <p:spPr bwMode="auto">
            <a:xfrm flipV="1">
              <a:off x="2093" y="1538"/>
              <a:ext cx="361" cy="584"/>
            </a:xfrm>
            <a:prstGeom prst="line">
              <a:avLst/>
            </a:prstGeom>
            <a:noFill/>
            <a:ln w="9525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24384" name="Rectangle 52"/>
          <p:cNvSpPr>
            <a:spLocks noChangeArrowheads="1"/>
          </p:cNvSpPr>
          <p:nvPr/>
        </p:nvSpPr>
        <p:spPr bwMode="auto">
          <a:xfrm>
            <a:off x="0" y="3995738"/>
            <a:ext cx="9118600" cy="2400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342900" indent="-3429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38188" indent="-280988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7763" indent="-233363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>
              <a:spcBef>
                <a:spcPct val="20000"/>
              </a:spcBef>
              <a:buClr>
                <a:schemeClr val="accent2"/>
              </a:buClr>
              <a:buSzPct val="85000"/>
            </a:pPr>
            <a:endParaRPr lang="en-US" altLang="en-US">
              <a:solidFill>
                <a:srgbClr val="FF0000"/>
              </a:solidFill>
              <a:latin typeface="Comic Sans MS" pitchFamily="66" charset="0"/>
            </a:endParaRPr>
          </a:p>
          <a:p>
            <a:pPr lvl="1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itchFamily="2" charset="2"/>
              <a:buChar char="§"/>
            </a:pPr>
            <a:r>
              <a:rPr lang="en-US" altLang="en-US">
                <a:latin typeface="Gill Sans MT" pitchFamily="34" charset="0"/>
              </a:rPr>
              <a:t>use </a:t>
            </a:r>
            <a:r>
              <a:rPr lang="en-US" altLang="en-US" i="1">
                <a:solidFill>
                  <a:srgbClr val="CC0000"/>
                </a:solidFill>
                <a:latin typeface="Gill Sans MT" pitchFamily="34" charset="0"/>
              </a:rPr>
              <a:t>existing</a:t>
            </a:r>
            <a:r>
              <a:rPr lang="en-US" altLang="en-US">
                <a:latin typeface="Gill Sans MT" pitchFamily="34" charset="0"/>
              </a:rPr>
              <a:t> telephone line to central office DSLAM</a:t>
            </a:r>
          </a:p>
          <a:p>
            <a:pPr lvl="2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itchFamily="34" charset="0"/>
              <a:buChar char="•"/>
            </a:pPr>
            <a:r>
              <a:rPr lang="en-US" altLang="en-US">
                <a:latin typeface="Gill Sans MT" pitchFamily="34" charset="0"/>
              </a:rPr>
              <a:t>data over DSL phone line goes to Internet</a:t>
            </a:r>
          </a:p>
          <a:p>
            <a:pPr lvl="2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itchFamily="34" charset="0"/>
              <a:buChar char="•"/>
            </a:pPr>
            <a:r>
              <a:rPr lang="en-US" altLang="en-US">
                <a:latin typeface="Gill Sans MT" pitchFamily="34" charset="0"/>
              </a:rPr>
              <a:t>voice over DSL phone line goes to telephone net</a:t>
            </a:r>
          </a:p>
          <a:p>
            <a:pPr lvl="1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itchFamily="2" charset="2"/>
              <a:buChar char="§"/>
            </a:pPr>
            <a:r>
              <a:rPr lang="en-US" altLang="en-US">
                <a:latin typeface="Gill Sans MT" pitchFamily="34" charset="0"/>
              </a:rPr>
              <a:t>&lt; 2.5 Mbps upstream transmission rate (typically &lt; 1 Mbps)</a:t>
            </a:r>
          </a:p>
          <a:p>
            <a:pPr lvl="1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itchFamily="2" charset="2"/>
              <a:buChar char="§"/>
            </a:pPr>
            <a:r>
              <a:rPr lang="en-US" altLang="en-US">
                <a:latin typeface="Gill Sans MT" pitchFamily="34" charset="0"/>
              </a:rPr>
              <a:t>&lt; 24 Mbps downstream transmission rate (typically &lt; 10 Mbps)</a:t>
            </a:r>
          </a:p>
        </p:txBody>
      </p:sp>
      <p:sp>
        <p:nvSpPr>
          <p:cNvPr id="39958" name="Rectangle 90"/>
          <p:cNvSpPr>
            <a:spLocks noChangeArrowheads="1"/>
          </p:cNvSpPr>
          <p:nvPr/>
        </p:nvSpPr>
        <p:spPr bwMode="auto">
          <a:xfrm>
            <a:off x="1238250" y="1814513"/>
            <a:ext cx="1978025" cy="1395412"/>
          </a:xfrm>
          <a:prstGeom prst="rect">
            <a:avLst/>
          </a:prstGeom>
          <a:solidFill>
            <a:srgbClr val="DDDDD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endParaRPr lang="en-US" altLang="en-US"/>
          </a:p>
        </p:txBody>
      </p:sp>
      <p:sp>
        <p:nvSpPr>
          <p:cNvPr id="39959" name="Line 7"/>
          <p:cNvSpPr>
            <a:spLocks noChangeShapeType="1"/>
          </p:cNvSpPr>
          <p:nvPr/>
        </p:nvSpPr>
        <p:spPr bwMode="auto">
          <a:xfrm flipV="1">
            <a:off x="1724025" y="2365375"/>
            <a:ext cx="365125" cy="158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39960" name="Text Box 39"/>
          <p:cNvSpPr txBox="1">
            <a:spLocks noChangeArrowheads="1"/>
          </p:cNvSpPr>
          <p:nvPr/>
        </p:nvSpPr>
        <p:spPr bwMode="auto">
          <a:xfrm>
            <a:off x="1985963" y="2471738"/>
            <a:ext cx="774700" cy="431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 algn="ctr">
              <a:lnSpc>
                <a:spcPct val="80000"/>
              </a:lnSpc>
            </a:pPr>
            <a:r>
              <a:rPr lang="en-US" altLang="en-US" sz="1400"/>
              <a:t>DSL</a:t>
            </a:r>
          </a:p>
          <a:p>
            <a:pPr algn="ctr">
              <a:lnSpc>
                <a:spcPct val="80000"/>
              </a:lnSpc>
            </a:pPr>
            <a:r>
              <a:rPr lang="en-US" altLang="en-US" sz="1400"/>
              <a:t>modem</a:t>
            </a:r>
          </a:p>
        </p:txBody>
      </p:sp>
      <p:sp>
        <p:nvSpPr>
          <p:cNvPr id="39961" name="Text Box 41"/>
          <p:cNvSpPr txBox="1">
            <a:spLocks noChangeArrowheads="1"/>
          </p:cNvSpPr>
          <p:nvPr/>
        </p:nvSpPr>
        <p:spPr bwMode="auto">
          <a:xfrm>
            <a:off x="2663825" y="2495550"/>
            <a:ext cx="706438" cy="2619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 algn="ctr">
              <a:lnSpc>
                <a:spcPct val="80000"/>
              </a:lnSpc>
            </a:pPr>
            <a:r>
              <a:rPr lang="en-US" altLang="en-US" sz="1400"/>
              <a:t>splitter</a:t>
            </a:r>
          </a:p>
        </p:txBody>
      </p:sp>
      <p:grpSp>
        <p:nvGrpSpPr>
          <p:cNvPr id="39962" name="Group 94"/>
          <p:cNvGrpSpPr>
            <a:grpSpLocks/>
          </p:cNvGrpSpPr>
          <p:nvPr/>
        </p:nvGrpSpPr>
        <p:grpSpPr bwMode="auto">
          <a:xfrm>
            <a:off x="2079625" y="2252663"/>
            <a:ext cx="614363" cy="220662"/>
            <a:chOff x="322" y="890"/>
            <a:chExt cx="872" cy="339"/>
          </a:xfrm>
        </p:grpSpPr>
        <p:sp>
          <p:nvSpPr>
            <p:cNvPr id="39976" name="Rectangle 95"/>
            <p:cNvSpPr>
              <a:spLocks noChangeArrowheads="1"/>
            </p:cNvSpPr>
            <p:nvPr/>
          </p:nvSpPr>
          <p:spPr bwMode="auto">
            <a:xfrm>
              <a:off x="322" y="1005"/>
              <a:ext cx="872" cy="224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39977" name="Rectangle 96"/>
            <p:cNvSpPr>
              <a:spLocks noChangeArrowheads="1"/>
            </p:cNvSpPr>
            <p:nvPr/>
          </p:nvSpPr>
          <p:spPr bwMode="auto">
            <a:xfrm>
              <a:off x="394" y="1073"/>
              <a:ext cx="54" cy="56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39978" name="Rectangle 97"/>
            <p:cNvSpPr>
              <a:spLocks noChangeArrowheads="1"/>
            </p:cNvSpPr>
            <p:nvPr/>
          </p:nvSpPr>
          <p:spPr bwMode="auto">
            <a:xfrm>
              <a:off x="466" y="1073"/>
              <a:ext cx="56" cy="56"/>
            </a:xfrm>
            <a:prstGeom prst="rect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39979" name="Rectangle 98"/>
            <p:cNvSpPr>
              <a:spLocks noChangeArrowheads="1"/>
            </p:cNvSpPr>
            <p:nvPr/>
          </p:nvSpPr>
          <p:spPr bwMode="auto">
            <a:xfrm>
              <a:off x="541" y="1070"/>
              <a:ext cx="56" cy="56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39980" name="Rectangle 99"/>
            <p:cNvSpPr>
              <a:spLocks noChangeArrowheads="1"/>
            </p:cNvSpPr>
            <p:nvPr/>
          </p:nvSpPr>
          <p:spPr bwMode="auto">
            <a:xfrm>
              <a:off x="615" y="1070"/>
              <a:ext cx="56" cy="56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39981" name="AutoShape 100"/>
            <p:cNvSpPr>
              <a:spLocks noChangeArrowheads="1"/>
            </p:cNvSpPr>
            <p:nvPr/>
          </p:nvSpPr>
          <p:spPr bwMode="auto">
            <a:xfrm rot="10800000" flipH="1">
              <a:off x="322" y="890"/>
              <a:ext cx="859" cy="110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4501 w 21600"/>
                <a:gd name="T13" fmla="*/ 4516 h 21600"/>
                <a:gd name="T14" fmla="*/ 17099 w 21600"/>
                <a:gd name="T15" fmla="*/ 17084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39963" name="AutoShape 102"/>
          <p:cNvSpPr>
            <a:spLocks noChangeArrowheads="1"/>
          </p:cNvSpPr>
          <p:nvPr/>
        </p:nvSpPr>
        <p:spPr bwMode="auto">
          <a:xfrm>
            <a:off x="955675" y="1403350"/>
            <a:ext cx="2498725" cy="468313"/>
          </a:xfrm>
          <a:prstGeom prst="triangle">
            <a:avLst>
              <a:gd name="adj" fmla="val 50000"/>
            </a:avLst>
          </a:prstGeom>
          <a:solidFill>
            <a:srgbClr val="DDDDD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endParaRPr lang="en-US" altLang="en-US"/>
          </a:p>
        </p:txBody>
      </p:sp>
      <p:sp>
        <p:nvSpPr>
          <p:cNvPr id="39964" name="Rectangle 103"/>
          <p:cNvSpPr>
            <a:spLocks noChangeArrowheads="1"/>
          </p:cNvSpPr>
          <p:nvPr/>
        </p:nvSpPr>
        <p:spPr bwMode="auto">
          <a:xfrm>
            <a:off x="2933700" y="2303463"/>
            <a:ext cx="166688" cy="144462"/>
          </a:xfrm>
          <a:prstGeom prst="rect">
            <a:avLst/>
          </a:prstGeom>
          <a:solidFill>
            <a:srgbClr val="0000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endParaRPr lang="en-US" altLang="en-US"/>
          </a:p>
        </p:txBody>
      </p:sp>
      <p:sp>
        <p:nvSpPr>
          <p:cNvPr id="39965" name="Freeform 104"/>
          <p:cNvSpPr>
            <a:spLocks/>
          </p:cNvSpPr>
          <p:nvPr/>
        </p:nvSpPr>
        <p:spPr bwMode="auto">
          <a:xfrm>
            <a:off x="2409825" y="1858963"/>
            <a:ext cx="604838" cy="434975"/>
          </a:xfrm>
          <a:custGeom>
            <a:avLst/>
            <a:gdLst>
              <a:gd name="T0" fmla="*/ 2147483647 w 381"/>
              <a:gd name="T1" fmla="*/ 2147483647 h 274"/>
              <a:gd name="T2" fmla="*/ 2147483647 w 381"/>
              <a:gd name="T3" fmla="*/ 2147483647 h 274"/>
              <a:gd name="T4" fmla="*/ 0 w 381"/>
              <a:gd name="T5" fmla="*/ 0 h 274"/>
              <a:gd name="T6" fmla="*/ 0 60000 65536"/>
              <a:gd name="T7" fmla="*/ 0 60000 65536"/>
              <a:gd name="T8" fmla="*/ 0 60000 65536"/>
              <a:gd name="T9" fmla="*/ 0 w 381"/>
              <a:gd name="T10" fmla="*/ 0 h 274"/>
              <a:gd name="T11" fmla="*/ 381 w 381"/>
              <a:gd name="T12" fmla="*/ 274 h 27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381" h="274">
                <a:moveTo>
                  <a:pt x="381" y="274"/>
                </a:moveTo>
                <a:lnTo>
                  <a:pt x="381" y="130"/>
                </a:lnTo>
                <a:lnTo>
                  <a:pt x="0" y="0"/>
                </a:ln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graphicFrame>
        <p:nvGraphicFramePr>
          <p:cNvPr id="39966" name="Object 3"/>
          <p:cNvGraphicFramePr>
            <a:graphicFrameLocks noChangeAspect="1"/>
          </p:cNvGraphicFramePr>
          <p:nvPr/>
        </p:nvGraphicFramePr>
        <p:xfrm>
          <a:off x="2070100" y="1655763"/>
          <a:ext cx="490538" cy="3698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0098" name="Clip" r:id="rId5" imgW="681706" imgH="480401" progId="MS_ClipArt_Gallery.2">
                  <p:embed/>
                </p:oleObj>
              </mc:Choice>
              <mc:Fallback>
                <p:oleObj name="Clip" r:id="rId5" imgW="681706" imgH="480401" progId="MS_ClipArt_Gallery.2">
                  <p:embed/>
                  <p:pic>
                    <p:nvPicPr>
                      <p:cNvPr id="0" name="Object 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070100" y="1655763"/>
                        <a:ext cx="490538" cy="36988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>
                                  <a:alpha val="74997"/>
                                </a:srgbClr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39967" name="Line 130"/>
          <p:cNvSpPr>
            <a:spLocks noChangeShapeType="1"/>
          </p:cNvSpPr>
          <p:nvPr/>
        </p:nvSpPr>
        <p:spPr bwMode="auto">
          <a:xfrm flipH="1">
            <a:off x="2697163" y="2365375"/>
            <a:ext cx="239712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9968" name="AutoShape 131"/>
          <p:cNvSpPr>
            <a:spLocks noChangeArrowheads="1"/>
          </p:cNvSpPr>
          <p:nvPr/>
        </p:nvSpPr>
        <p:spPr bwMode="auto">
          <a:xfrm>
            <a:off x="4445000" y="1703388"/>
            <a:ext cx="1206500" cy="261937"/>
          </a:xfrm>
          <a:prstGeom prst="triangle">
            <a:avLst>
              <a:gd name="adj" fmla="val 50000"/>
            </a:avLst>
          </a:prstGeom>
          <a:noFill/>
          <a:ln w="9525">
            <a:solidFill>
              <a:schemeClr val="tx1"/>
            </a:solidFill>
            <a:prstDash val="dashDot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endParaRPr lang="en-US" altLang="en-US"/>
          </a:p>
        </p:txBody>
      </p:sp>
      <p:grpSp>
        <p:nvGrpSpPr>
          <p:cNvPr id="15" name="Group 136"/>
          <p:cNvGrpSpPr>
            <a:grpSpLocks/>
          </p:cNvGrpSpPr>
          <p:nvPr/>
        </p:nvGrpSpPr>
        <p:grpSpPr bwMode="auto">
          <a:xfrm>
            <a:off x="3678238" y="2867025"/>
            <a:ext cx="1323975" cy="1174750"/>
            <a:chOff x="2317" y="1806"/>
            <a:chExt cx="834" cy="740"/>
          </a:xfrm>
        </p:grpSpPr>
        <p:sp>
          <p:nvSpPr>
            <p:cNvPr id="39974" name="Line 132"/>
            <p:cNvSpPr>
              <a:spLocks noChangeShapeType="1"/>
            </p:cNvSpPr>
            <p:nvPr/>
          </p:nvSpPr>
          <p:spPr bwMode="auto">
            <a:xfrm flipV="1">
              <a:off x="2671" y="1806"/>
              <a:ext cx="268" cy="433"/>
            </a:xfrm>
            <a:prstGeom prst="line">
              <a:avLst/>
            </a:prstGeom>
            <a:noFill/>
            <a:ln w="9525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75" name="Text Box 133"/>
            <p:cNvSpPr txBox="1">
              <a:spLocks noChangeArrowheads="1"/>
            </p:cNvSpPr>
            <p:nvPr/>
          </p:nvSpPr>
          <p:spPr bwMode="auto">
            <a:xfrm>
              <a:off x="2317" y="2226"/>
              <a:ext cx="834" cy="3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r">
                <a:lnSpc>
                  <a:spcPct val="85000"/>
                </a:lnSpc>
              </a:pPr>
              <a:r>
                <a:rPr lang="en-US" altLang="en-US" sz="1600" i="1"/>
                <a:t>DSL access </a:t>
              </a:r>
            </a:p>
            <a:p>
              <a:pPr algn="r">
                <a:lnSpc>
                  <a:spcPct val="85000"/>
                </a:lnSpc>
              </a:pPr>
              <a:r>
                <a:rPr lang="en-US" altLang="en-US" sz="1600" i="1"/>
                <a:t>multiplexer</a:t>
              </a:r>
            </a:p>
          </p:txBody>
        </p:sp>
      </p:grpSp>
      <p:grpSp>
        <p:nvGrpSpPr>
          <p:cNvPr id="39970" name="Group 141"/>
          <p:cNvGrpSpPr>
            <a:grpSpLocks/>
          </p:cNvGrpSpPr>
          <p:nvPr/>
        </p:nvGrpSpPr>
        <p:grpSpPr bwMode="auto">
          <a:xfrm>
            <a:off x="1143000" y="2043113"/>
            <a:ext cx="642938" cy="644525"/>
            <a:chOff x="-44" y="1473"/>
            <a:chExt cx="981" cy="1105"/>
          </a:xfrm>
        </p:grpSpPr>
        <p:pic>
          <p:nvPicPr>
            <p:cNvPr id="39972" name="Picture 142" descr="desktop_computer_stylized_medium"/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9973" name="Freeform 143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sp>
        <p:nvSpPr>
          <p:cNvPr id="39971" name="Slide Number Placeholder 3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>
                <a:latin typeface="Tahoma" pitchFamily="34" charset="0"/>
              </a:rPr>
              <a:t>1-</a:t>
            </a:r>
            <a:fld id="{F1B0BAEF-10B4-4547-9C64-BCC361D5359F}" type="slidenum">
              <a:rPr lang="en-US" altLang="en-US" sz="1200">
                <a:latin typeface="Tahoma" pitchFamily="34" charset="0"/>
              </a:rPr>
              <a:pPr/>
              <a:t>14</a:t>
            </a:fld>
            <a:endParaRPr lang="en-US" altLang="en-US" sz="1200">
              <a:latin typeface="Tahoma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3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2243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4384" grpId="0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61" name="Footer Placeholder 2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 smtClean="0">
                <a:latin typeface="Tahoma" pitchFamily="34" charset="0"/>
              </a:rPr>
              <a:t>Introduction</a:t>
            </a:r>
          </a:p>
        </p:txBody>
      </p:sp>
      <p:sp>
        <p:nvSpPr>
          <p:cNvPr id="40962" name="Title 41"/>
          <p:cNvSpPr>
            <a:spLocks/>
          </p:cNvSpPr>
          <p:nvPr/>
        </p:nvSpPr>
        <p:spPr bwMode="auto">
          <a:xfrm>
            <a:off x="381000" y="239713"/>
            <a:ext cx="7046913" cy="835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 eaLnBrk="1" hangingPunct="1"/>
            <a:r>
              <a:rPr lang="en-US" altLang="en-US" sz="3600">
                <a:solidFill>
                  <a:srgbClr val="000099"/>
                </a:solidFill>
                <a:latin typeface="Gill Sans MT" pitchFamily="34" charset="0"/>
              </a:rPr>
              <a:t>Access network: cable network</a:t>
            </a:r>
          </a:p>
        </p:txBody>
      </p:sp>
      <p:sp>
        <p:nvSpPr>
          <p:cNvPr id="40963" name="Rectangle 60"/>
          <p:cNvSpPr>
            <a:spLocks noChangeArrowheads="1"/>
          </p:cNvSpPr>
          <p:nvPr/>
        </p:nvSpPr>
        <p:spPr bwMode="auto">
          <a:xfrm>
            <a:off x="657225" y="1651000"/>
            <a:ext cx="1793875" cy="925513"/>
          </a:xfrm>
          <a:prstGeom prst="rect">
            <a:avLst/>
          </a:prstGeom>
          <a:solidFill>
            <a:srgbClr val="DDDDD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endParaRPr lang="en-US" altLang="en-US"/>
          </a:p>
        </p:txBody>
      </p:sp>
      <p:sp>
        <p:nvSpPr>
          <p:cNvPr id="40964" name="Line 7"/>
          <p:cNvSpPr>
            <a:spLocks noChangeShapeType="1"/>
          </p:cNvSpPr>
          <p:nvPr/>
        </p:nvSpPr>
        <p:spPr bwMode="auto">
          <a:xfrm flipV="1">
            <a:off x="958850" y="2201863"/>
            <a:ext cx="365125" cy="15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40965" name="Text Box 39"/>
          <p:cNvSpPr txBox="1">
            <a:spLocks noChangeArrowheads="1"/>
          </p:cNvSpPr>
          <p:nvPr/>
        </p:nvSpPr>
        <p:spPr bwMode="auto">
          <a:xfrm>
            <a:off x="1120775" y="2352675"/>
            <a:ext cx="774700" cy="431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 algn="ctr">
              <a:lnSpc>
                <a:spcPct val="80000"/>
              </a:lnSpc>
            </a:pPr>
            <a:r>
              <a:rPr lang="en-US" altLang="en-US" sz="1400"/>
              <a:t>cable</a:t>
            </a:r>
          </a:p>
          <a:p>
            <a:pPr algn="ctr">
              <a:lnSpc>
                <a:spcPct val="80000"/>
              </a:lnSpc>
            </a:pPr>
            <a:r>
              <a:rPr lang="en-US" altLang="en-US" sz="1400"/>
              <a:t>modem</a:t>
            </a:r>
          </a:p>
        </p:txBody>
      </p:sp>
      <p:sp>
        <p:nvSpPr>
          <p:cNvPr id="40966" name="Text Box 41"/>
          <p:cNvSpPr txBox="1">
            <a:spLocks noChangeArrowheads="1"/>
          </p:cNvSpPr>
          <p:nvPr/>
        </p:nvSpPr>
        <p:spPr bwMode="auto">
          <a:xfrm>
            <a:off x="1787525" y="2354263"/>
            <a:ext cx="706438" cy="2619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 algn="ctr">
              <a:lnSpc>
                <a:spcPct val="80000"/>
              </a:lnSpc>
            </a:pPr>
            <a:r>
              <a:rPr lang="en-US" altLang="en-US" sz="1400"/>
              <a:t>splitter</a:t>
            </a:r>
          </a:p>
        </p:txBody>
      </p:sp>
      <p:grpSp>
        <p:nvGrpSpPr>
          <p:cNvPr id="40967" name="Group 64"/>
          <p:cNvGrpSpPr>
            <a:grpSpLocks/>
          </p:cNvGrpSpPr>
          <p:nvPr/>
        </p:nvGrpSpPr>
        <p:grpSpPr bwMode="auto">
          <a:xfrm>
            <a:off x="1304925" y="2078038"/>
            <a:ext cx="614363" cy="220662"/>
            <a:chOff x="322" y="890"/>
            <a:chExt cx="872" cy="339"/>
          </a:xfrm>
        </p:grpSpPr>
        <p:sp>
          <p:nvSpPr>
            <p:cNvPr id="41123" name="Rectangle 65"/>
            <p:cNvSpPr>
              <a:spLocks noChangeArrowheads="1"/>
            </p:cNvSpPr>
            <p:nvPr/>
          </p:nvSpPr>
          <p:spPr bwMode="auto">
            <a:xfrm>
              <a:off x="322" y="1005"/>
              <a:ext cx="872" cy="224"/>
            </a:xfrm>
            <a:prstGeom prst="rect">
              <a:avLst/>
            </a:prstGeom>
            <a:solidFill>
              <a:srgbClr val="FFFF9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41124" name="Rectangle 66"/>
            <p:cNvSpPr>
              <a:spLocks noChangeArrowheads="1"/>
            </p:cNvSpPr>
            <p:nvPr/>
          </p:nvSpPr>
          <p:spPr bwMode="auto">
            <a:xfrm>
              <a:off x="394" y="1073"/>
              <a:ext cx="54" cy="56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41125" name="Rectangle 67"/>
            <p:cNvSpPr>
              <a:spLocks noChangeArrowheads="1"/>
            </p:cNvSpPr>
            <p:nvPr/>
          </p:nvSpPr>
          <p:spPr bwMode="auto">
            <a:xfrm>
              <a:off x="466" y="1073"/>
              <a:ext cx="56" cy="56"/>
            </a:xfrm>
            <a:prstGeom prst="rect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41126" name="Rectangle 68"/>
            <p:cNvSpPr>
              <a:spLocks noChangeArrowheads="1"/>
            </p:cNvSpPr>
            <p:nvPr/>
          </p:nvSpPr>
          <p:spPr bwMode="auto">
            <a:xfrm>
              <a:off x="541" y="1070"/>
              <a:ext cx="56" cy="56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41127" name="Rectangle 69"/>
            <p:cNvSpPr>
              <a:spLocks noChangeArrowheads="1"/>
            </p:cNvSpPr>
            <p:nvPr/>
          </p:nvSpPr>
          <p:spPr bwMode="auto">
            <a:xfrm>
              <a:off x="615" y="1070"/>
              <a:ext cx="56" cy="56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41128" name="AutoShape 70"/>
            <p:cNvSpPr>
              <a:spLocks noChangeArrowheads="1"/>
            </p:cNvSpPr>
            <p:nvPr/>
          </p:nvSpPr>
          <p:spPr bwMode="auto">
            <a:xfrm rot="10800000" flipH="1">
              <a:off x="322" y="890"/>
              <a:ext cx="859" cy="110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4501 w 21600"/>
                <a:gd name="T13" fmla="*/ 4516 h 21600"/>
                <a:gd name="T14" fmla="*/ 17099 w 21600"/>
                <a:gd name="T15" fmla="*/ 17084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9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40968" name="AutoShape 72"/>
          <p:cNvSpPr>
            <a:spLocks noChangeArrowheads="1"/>
          </p:cNvSpPr>
          <p:nvPr/>
        </p:nvSpPr>
        <p:spPr bwMode="auto">
          <a:xfrm>
            <a:off x="419100" y="1239838"/>
            <a:ext cx="2268538" cy="468312"/>
          </a:xfrm>
          <a:prstGeom prst="triangle">
            <a:avLst>
              <a:gd name="adj" fmla="val 50000"/>
            </a:avLst>
          </a:prstGeom>
          <a:solidFill>
            <a:srgbClr val="DDDDD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endParaRPr lang="en-US" altLang="en-US"/>
          </a:p>
        </p:txBody>
      </p:sp>
      <p:sp>
        <p:nvSpPr>
          <p:cNvPr id="40969" name="Rectangle 73"/>
          <p:cNvSpPr>
            <a:spLocks noChangeArrowheads="1"/>
          </p:cNvSpPr>
          <p:nvPr/>
        </p:nvSpPr>
        <p:spPr bwMode="auto">
          <a:xfrm>
            <a:off x="2035175" y="2139950"/>
            <a:ext cx="166688" cy="144463"/>
          </a:xfrm>
          <a:prstGeom prst="rect">
            <a:avLst/>
          </a:prstGeom>
          <a:solidFill>
            <a:srgbClr val="0000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endParaRPr lang="en-US" altLang="en-US"/>
          </a:p>
        </p:txBody>
      </p:sp>
      <p:sp>
        <p:nvSpPr>
          <p:cNvPr id="40970" name="Freeform 74"/>
          <p:cNvSpPr>
            <a:spLocks/>
          </p:cNvSpPr>
          <p:nvPr/>
        </p:nvSpPr>
        <p:spPr bwMode="auto">
          <a:xfrm>
            <a:off x="1644650" y="1695450"/>
            <a:ext cx="479425" cy="434975"/>
          </a:xfrm>
          <a:custGeom>
            <a:avLst/>
            <a:gdLst>
              <a:gd name="T0" fmla="*/ 2147483647 w 381"/>
              <a:gd name="T1" fmla="*/ 2147483647 h 274"/>
              <a:gd name="T2" fmla="*/ 2147483647 w 381"/>
              <a:gd name="T3" fmla="*/ 2147483647 h 274"/>
              <a:gd name="T4" fmla="*/ 0 w 381"/>
              <a:gd name="T5" fmla="*/ 0 h 274"/>
              <a:gd name="T6" fmla="*/ 0 60000 65536"/>
              <a:gd name="T7" fmla="*/ 0 60000 65536"/>
              <a:gd name="T8" fmla="*/ 0 60000 65536"/>
              <a:gd name="T9" fmla="*/ 0 w 381"/>
              <a:gd name="T10" fmla="*/ 0 h 274"/>
              <a:gd name="T11" fmla="*/ 381 w 381"/>
              <a:gd name="T12" fmla="*/ 274 h 27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381" h="274">
                <a:moveTo>
                  <a:pt x="381" y="274"/>
                </a:moveTo>
                <a:lnTo>
                  <a:pt x="381" y="130"/>
                </a:lnTo>
                <a:lnTo>
                  <a:pt x="0" y="0"/>
                </a:ln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0971" name="Line 95"/>
          <p:cNvSpPr>
            <a:spLocks noChangeShapeType="1"/>
          </p:cNvSpPr>
          <p:nvPr/>
        </p:nvSpPr>
        <p:spPr bwMode="auto">
          <a:xfrm flipH="1">
            <a:off x="1943100" y="2201863"/>
            <a:ext cx="239713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pic>
        <p:nvPicPr>
          <p:cNvPr id="40972" name="Picture 96" descr="tv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00150" y="1355725"/>
            <a:ext cx="755650" cy="6746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40973" name="Group 117"/>
          <p:cNvGrpSpPr>
            <a:grpSpLocks/>
          </p:cNvGrpSpPr>
          <p:nvPr/>
        </p:nvGrpSpPr>
        <p:grpSpPr bwMode="auto">
          <a:xfrm>
            <a:off x="2676525" y="1470025"/>
            <a:ext cx="850900" cy="527050"/>
            <a:chOff x="-490" y="1664"/>
            <a:chExt cx="1429" cy="842"/>
          </a:xfrm>
        </p:grpSpPr>
        <p:sp>
          <p:nvSpPr>
            <p:cNvPr id="41107" name="AutoShape 111"/>
            <p:cNvSpPr>
              <a:spLocks noChangeArrowheads="1"/>
            </p:cNvSpPr>
            <p:nvPr/>
          </p:nvSpPr>
          <p:spPr bwMode="auto">
            <a:xfrm>
              <a:off x="-490" y="1664"/>
              <a:ext cx="1429" cy="294"/>
            </a:xfrm>
            <a:prstGeom prst="triangle">
              <a:avLst>
                <a:gd name="adj" fmla="val 50000"/>
              </a:avLst>
            </a:pr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41108" name="Group 116"/>
            <p:cNvGrpSpPr>
              <a:grpSpLocks/>
            </p:cNvGrpSpPr>
            <p:nvPr/>
          </p:nvGrpSpPr>
          <p:grpSpPr bwMode="auto">
            <a:xfrm>
              <a:off x="-427" y="1737"/>
              <a:ext cx="1217" cy="769"/>
              <a:chOff x="-427" y="1737"/>
              <a:chExt cx="1217" cy="769"/>
            </a:xfrm>
          </p:grpSpPr>
          <p:sp>
            <p:nvSpPr>
              <p:cNvPr id="41109" name="Rectangle 99"/>
              <p:cNvSpPr>
                <a:spLocks noChangeArrowheads="1"/>
              </p:cNvSpPr>
              <p:nvPr/>
            </p:nvSpPr>
            <p:spPr bwMode="auto">
              <a:xfrm>
                <a:off x="-338" y="1923"/>
                <a:ext cx="1128" cy="583"/>
              </a:xfrm>
              <a:prstGeom prst="rect">
                <a:avLst/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1110" name="Line 7"/>
              <p:cNvSpPr>
                <a:spLocks noChangeShapeType="1"/>
              </p:cNvSpPr>
              <p:nvPr/>
            </p:nvSpPr>
            <p:spPr bwMode="auto">
              <a:xfrm flipV="1">
                <a:off x="-150" y="2270"/>
                <a:ext cx="230" cy="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grpSp>
            <p:nvGrpSpPr>
              <p:cNvPr id="41111" name="Group 103"/>
              <p:cNvGrpSpPr>
                <a:grpSpLocks/>
              </p:cNvGrpSpPr>
              <p:nvPr/>
            </p:nvGrpSpPr>
            <p:grpSpPr bwMode="auto">
              <a:xfrm>
                <a:off x="68" y="2192"/>
                <a:ext cx="387" cy="139"/>
                <a:chOff x="322" y="890"/>
                <a:chExt cx="872" cy="339"/>
              </a:xfrm>
            </p:grpSpPr>
            <p:sp>
              <p:nvSpPr>
                <p:cNvPr id="41117" name="Rectangle 104"/>
                <p:cNvSpPr>
                  <a:spLocks noChangeArrowheads="1"/>
                </p:cNvSpPr>
                <p:nvPr/>
              </p:nvSpPr>
              <p:spPr bwMode="auto">
                <a:xfrm>
                  <a:off x="320" y="1000"/>
                  <a:ext cx="871" cy="229"/>
                </a:xfrm>
                <a:prstGeom prst="rect">
                  <a:avLst/>
                </a:prstGeom>
                <a:solidFill>
                  <a:srgbClr val="FFFF99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41118" name="Rectangle 105"/>
                <p:cNvSpPr>
                  <a:spLocks noChangeArrowheads="1"/>
                </p:cNvSpPr>
                <p:nvPr/>
              </p:nvSpPr>
              <p:spPr bwMode="auto">
                <a:xfrm>
                  <a:off x="392" y="1074"/>
                  <a:ext cx="54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41119" name="Rectangle 106"/>
                <p:cNvSpPr>
                  <a:spLocks noChangeArrowheads="1"/>
                </p:cNvSpPr>
                <p:nvPr/>
              </p:nvSpPr>
              <p:spPr bwMode="auto">
                <a:xfrm>
                  <a:off x="464" y="1074"/>
                  <a:ext cx="54" cy="56"/>
                </a:xfrm>
                <a:prstGeom prst="rect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41120" name="Rectangle 107"/>
                <p:cNvSpPr>
                  <a:spLocks noChangeArrowheads="1"/>
                </p:cNvSpPr>
                <p:nvPr/>
              </p:nvSpPr>
              <p:spPr bwMode="auto">
                <a:xfrm>
                  <a:off x="536" y="1068"/>
                  <a:ext cx="60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41121" name="Rectangle 108"/>
                <p:cNvSpPr>
                  <a:spLocks noChangeArrowheads="1"/>
                </p:cNvSpPr>
                <p:nvPr/>
              </p:nvSpPr>
              <p:spPr bwMode="auto">
                <a:xfrm>
                  <a:off x="615" y="1068"/>
                  <a:ext cx="54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41122" name="AutoShape 109"/>
                <p:cNvSpPr>
                  <a:spLocks noChangeArrowheads="1"/>
                </p:cNvSpPr>
                <p:nvPr/>
              </p:nvSpPr>
              <p:spPr bwMode="auto">
                <a:xfrm rot="10800000" flipH="1">
                  <a:off x="322" y="890"/>
                  <a:ext cx="859" cy="11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w 21600"/>
                    <a:gd name="T7" fmla="*/ 0 h 2160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4501 w 21600"/>
                    <a:gd name="T13" fmla="*/ 4516 h 21600"/>
                    <a:gd name="T14" fmla="*/ 17099 w 21600"/>
                    <a:gd name="T15" fmla="*/ 17084 h 2160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600" h="21600">
                      <a:moveTo>
                        <a:pt x="0" y="0"/>
                      </a:moveTo>
                      <a:lnTo>
                        <a:pt x="5400" y="21600"/>
                      </a:lnTo>
                      <a:lnTo>
                        <a:pt x="16200" y="21600"/>
                      </a:lnTo>
                      <a:lnTo>
                        <a:pt x="2160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99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pic>
            <p:nvPicPr>
              <p:cNvPr id="41112" name="Picture 110" descr="desktop_computer_stylized_small"/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427" y="2049"/>
                <a:ext cx="447" cy="4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41113" name="Rectangle 112"/>
              <p:cNvSpPr>
                <a:spLocks noChangeArrowheads="1"/>
              </p:cNvSpPr>
              <p:nvPr/>
            </p:nvSpPr>
            <p:spPr bwMode="auto">
              <a:xfrm>
                <a:off x="528" y="2232"/>
                <a:ext cx="104" cy="91"/>
              </a:xfrm>
              <a:prstGeom prst="rect">
                <a:avLst/>
              </a:prstGeom>
              <a:solidFill>
                <a:srgbClr val="00009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1114" name="Freeform 113"/>
              <p:cNvSpPr>
                <a:spLocks/>
              </p:cNvSpPr>
              <p:nvPr/>
            </p:nvSpPr>
            <p:spPr bwMode="auto">
              <a:xfrm>
                <a:off x="282" y="1951"/>
                <a:ext cx="302" cy="274"/>
              </a:xfrm>
              <a:custGeom>
                <a:avLst/>
                <a:gdLst>
                  <a:gd name="T0" fmla="*/ 14 w 381"/>
                  <a:gd name="T1" fmla="*/ 274 h 274"/>
                  <a:gd name="T2" fmla="*/ 14 w 381"/>
                  <a:gd name="T3" fmla="*/ 130 h 274"/>
                  <a:gd name="T4" fmla="*/ 0 w 381"/>
                  <a:gd name="T5" fmla="*/ 0 h 274"/>
                  <a:gd name="T6" fmla="*/ 0 60000 65536"/>
                  <a:gd name="T7" fmla="*/ 0 60000 65536"/>
                  <a:gd name="T8" fmla="*/ 0 60000 65536"/>
                  <a:gd name="T9" fmla="*/ 0 w 381"/>
                  <a:gd name="T10" fmla="*/ 0 h 274"/>
                  <a:gd name="T11" fmla="*/ 381 w 381"/>
                  <a:gd name="T12" fmla="*/ 274 h 274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81" h="274">
                    <a:moveTo>
                      <a:pt x="381" y="274"/>
                    </a:moveTo>
                    <a:lnTo>
                      <a:pt x="381" y="130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15" name="Line 114"/>
              <p:cNvSpPr>
                <a:spLocks noChangeShapeType="1"/>
              </p:cNvSpPr>
              <p:nvPr/>
            </p:nvSpPr>
            <p:spPr bwMode="auto">
              <a:xfrm flipH="1">
                <a:off x="470" y="2270"/>
                <a:ext cx="152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pic>
            <p:nvPicPr>
              <p:cNvPr id="41116" name="Picture 115" descr="tv"/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" y="1737"/>
                <a:ext cx="476" cy="4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grpSp>
        <p:nvGrpSpPr>
          <p:cNvPr id="40974" name="Group 118"/>
          <p:cNvGrpSpPr>
            <a:grpSpLocks/>
          </p:cNvGrpSpPr>
          <p:nvPr/>
        </p:nvGrpSpPr>
        <p:grpSpPr bwMode="auto">
          <a:xfrm>
            <a:off x="3578225" y="1463675"/>
            <a:ext cx="850900" cy="527050"/>
            <a:chOff x="-490" y="1664"/>
            <a:chExt cx="1429" cy="842"/>
          </a:xfrm>
        </p:grpSpPr>
        <p:sp>
          <p:nvSpPr>
            <p:cNvPr id="41091" name="AutoShape 119"/>
            <p:cNvSpPr>
              <a:spLocks noChangeArrowheads="1"/>
            </p:cNvSpPr>
            <p:nvPr/>
          </p:nvSpPr>
          <p:spPr bwMode="auto">
            <a:xfrm>
              <a:off x="-490" y="1664"/>
              <a:ext cx="1429" cy="294"/>
            </a:xfrm>
            <a:prstGeom prst="triangle">
              <a:avLst>
                <a:gd name="adj" fmla="val 50000"/>
              </a:avLst>
            </a:pr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41092" name="Group 120"/>
            <p:cNvGrpSpPr>
              <a:grpSpLocks/>
            </p:cNvGrpSpPr>
            <p:nvPr/>
          </p:nvGrpSpPr>
          <p:grpSpPr bwMode="auto">
            <a:xfrm>
              <a:off x="-427" y="1737"/>
              <a:ext cx="1217" cy="769"/>
              <a:chOff x="-427" y="1737"/>
              <a:chExt cx="1217" cy="769"/>
            </a:xfrm>
          </p:grpSpPr>
          <p:sp>
            <p:nvSpPr>
              <p:cNvPr id="41093" name="Rectangle 121"/>
              <p:cNvSpPr>
                <a:spLocks noChangeArrowheads="1"/>
              </p:cNvSpPr>
              <p:nvPr/>
            </p:nvSpPr>
            <p:spPr bwMode="auto">
              <a:xfrm>
                <a:off x="-338" y="1923"/>
                <a:ext cx="1128" cy="583"/>
              </a:xfrm>
              <a:prstGeom prst="rect">
                <a:avLst/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1094" name="Line 7"/>
              <p:cNvSpPr>
                <a:spLocks noChangeShapeType="1"/>
              </p:cNvSpPr>
              <p:nvPr/>
            </p:nvSpPr>
            <p:spPr bwMode="auto">
              <a:xfrm flipV="1">
                <a:off x="-150" y="2270"/>
                <a:ext cx="230" cy="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grpSp>
            <p:nvGrpSpPr>
              <p:cNvPr id="41095" name="Group 123"/>
              <p:cNvGrpSpPr>
                <a:grpSpLocks/>
              </p:cNvGrpSpPr>
              <p:nvPr/>
            </p:nvGrpSpPr>
            <p:grpSpPr bwMode="auto">
              <a:xfrm>
                <a:off x="68" y="2192"/>
                <a:ext cx="387" cy="139"/>
                <a:chOff x="322" y="890"/>
                <a:chExt cx="872" cy="339"/>
              </a:xfrm>
            </p:grpSpPr>
            <p:sp>
              <p:nvSpPr>
                <p:cNvPr id="41101" name="Rectangle 124"/>
                <p:cNvSpPr>
                  <a:spLocks noChangeArrowheads="1"/>
                </p:cNvSpPr>
                <p:nvPr/>
              </p:nvSpPr>
              <p:spPr bwMode="auto">
                <a:xfrm>
                  <a:off x="320" y="1000"/>
                  <a:ext cx="871" cy="229"/>
                </a:xfrm>
                <a:prstGeom prst="rect">
                  <a:avLst/>
                </a:prstGeom>
                <a:solidFill>
                  <a:srgbClr val="FFFF99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41102" name="Rectangle 125"/>
                <p:cNvSpPr>
                  <a:spLocks noChangeArrowheads="1"/>
                </p:cNvSpPr>
                <p:nvPr/>
              </p:nvSpPr>
              <p:spPr bwMode="auto">
                <a:xfrm>
                  <a:off x="392" y="1074"/>
                  <a:ext cx="54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41103" name="Rectangle 126"/>
                <p:cNvSpPr>
                  <a:spLocks noChangeArrowheads="1"/>
                </p:cNvSpPr>
                <p:nvPr/>
              </p:nvSpPr>
              <p:spPr bwMode="auto">
                <a:xfrm>
                  <a:off x="464" y="1074"/>
                  <a:ext cx="54" cy="56"/>
                </a:xfrm>
                <a:prstGeom prst="rect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41104" name="Rectangle 127"/>
                <p:cNvSpPr>
                  <a:spLocks noChangeArrowheads="1"/>
                </p:cNvSpPr>
                <p:nvPr/>
              </p:nvSpPr>
              <p:spPr bwMode="auto">
                <a:xfrm>
                  <a:off x="536" y="1068"/>
                  <a:ext cx="60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41105" name="Rectangle 128"/>
                <p:cNvSpPr>
                  <a:spLocks noChangeArrowheads="1"/>
                </p:cNvSpPr>
                <p:nvPr/>
              </p:nvSpPr>
              <p:spPr bwMode="auto">
                <a:xfrm>
                  <a:off x="615" y="1068"/>
                  <a:ext cx="54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41106" name="AutoShape 129"/>
                <p:cNvSpPr>
                  <a:spLocks noChangeArrowheads="1"/>
                </p:cNvSpPr>
                <p:nvPr/>
              </p:nvSpPr>
              <p:spPr bwMode="auto">
                <a:xfrm rot="10800000" flipH="1">
                  <a:off x="322" y="890"/>
                  <a:ext cx="859" cy="11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w 21600"/>
                    <a:gd name="T7" fmla="*/ 0 h 2160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4501 w 21600"/>
                    <a:gd name="T13" fmla="*/ 4516 h 21600"/>
                    <a:gd name="T14" fmla="*/ 17099 w 21600"/>
                    <a:gd name="T15" fmla="*/ 17084 h 2160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600" h="21600">
                      <a:moveTo>
                        <a:pt x="0" y="0"/>
                      </a:moveTo>
                      <a:lnTo>
                        <a:pt x="5400" y="21600"/>
                      </a:lnTo>
                      <a:lnTo>
                        <a:pt x="16200" y="21600"/>
                      </a:lnTo>
                      <a:lnTo>
                        <a:pt x="2160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99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pic>
            <p:nvPicPr>
              <p:cNvPr id="41096" name="Picture 130" descr="desktop_computer_stylized_small"/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427" y="2049"/>
                <a:ext cx="447" cy="4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41097" name="Rectangle 131"/>
              <p:cNvSpPr>
                <a:spLocks noChangeArrowheads="1"/>
              </p:cNvSpPr>
              <p:nvPr/>
            </p:nvSpPr>
            <p:spPr bwMode="auto">
              <a:xfrm>
                <a:off x="528" y="2232"/>
                <a:ext cx="104" cy="91"/>
              </a:xfrm>
              <a:prstGeom prst="rect">
                <a:avLst/>
              </a:prstGeom>
              <a:solidFill>
                <a:srgbClr val="00009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1098" name="Freeform 132"/>
              <p:cNvSpPr>
                <a:spLocks/>
              </p:cNvSpPr>
              <p:nvPr/>
            </p:nvSpPr>
            <p:spPr bwMode="auto">
              <a:xfrm>
                <a:off x="282" y="1951"/>
                <a:ext cx="302" cy="274"/>
              </a:xfrm>
              <a:custGeom>
                <a:avLst/>
                <a:gdLst>
                  <a:gd name="T0" fmla="*/ 14 w 381"/>
                  <a:gd name="T1" fmla="*/ 274 h 274"/>
                  <a:gd name="T2" fmla="*/ 14 w 381"/>
                  <a:gd name="T3" fmla="*/ 130 h 274"/>
                  <a:gd name="T4" fmla="*/ 0 w 381"/>
                  <a:gd name="T5" fmla="*/ 0 h 274"/>
                  <a:gd name="T6" fmla="*/ 0 60000 65536"/>
                  <a:gd name="T7" fmla="*/ 0 60000 65536"/>
                  <a:gd name="T8" fmla="*/ 0 60000 65536"/>
                  <a:gd name="T9" fmla="*/ 0 w 381"/>
                  <a:gd name="T10" fmla="*/ 0 h 274"/>
                  <a:gd name="T11" fmla="*/ 381 w 381"/>
                  <a:gd name="T12" fmla="*/ 274 h 274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81" h="274">
                    <a:moveTo>
                      <a:pt x="381" y="274"/>
                    </a:moveTo>
                    <a:lnTo>
                      <a:pt x="381" y="130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99" name="Line 133"/>
              <p:cNvSpPr>
                <a:spLocks noChangeShapeType="1"/>
              </p:cNvSpPr>
              <p:nvPr/>
            </p:nvSpPr>
            <p:spPr bwMode="auto">
              <a:xfrm flipH="1">
                <a:off x="470" y="2270"/>
                <a:ext cx="152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pic>
            <p:nvPicPr>
              <p:cNvPr id="41100" name="Picture 134" descr="tv"/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" y="1737"/>
                <a:ext cx="476" cy="4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grpSp>
        <p:nvGrpSpPr>
          <p:cNvPr id="40975" name="Group 135"/>
          <p:cNvGrpSpPr>
            <a:grpSpLocks/>
          </p:cNvGrpSpPr>
          <p:nvPr/>
        </p:nvGrpSpPr>
        <p:grpSpPr bwMode="auto">
          <a:xfrm>
            <a:off x="2763838" y="2309813"/>
            <a:ext cx="850900" cy="527050"/>
            <a:chOff x="-490" y="1664"/>
            <a:chExt cx="1429" cy="842"/>
          </a:xfrm>
        </p:grpSpPr>
        <p:sp>
          <p:nvSpPr>
            <p:cNvPr id="41075" name="AutoShape 136"/>
            <p:cNvSpPr>
              <a:spLocks noChangeArrowheads="1"/>
            </p:cNvSpPr>
            <p:nvPr/>
          </p:nvSpPr>
          <p:spPr bwMode="auto">
            <a:xfrm>
              <a:off x="-490" y="1664"/>
              <a:ext cx="1429" cy="294"/>
            </a:xfrm>
            <a:prstGeom prst="triangle">
              <a:avLst>
                <a:gd name="adj" fmla="val 50000"/>
              </a:avLst>
            </a:pr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41076" name="Group 137"/>
            <p:cNvGrpSpPr>
              <a:grpSpLocks/>
            </p:cNvGrpSpPr>
            <p:nvPr/>
          </p:nvGrpSpPr>
          <p:grpSpPr bwMode="auto">
            <a:xfrm>
              <a:off x="-427" y="1737"/>
              <a:ext cx="1217" cy="769"/>
              <a:chOff x="-427" y="1737"/>
              <a:chExt cx="1217" cy="769"/>
            </a:xfrm>
          </p:grpSpPr>
          <p:sp>
            <p:nvSpPr>
              <p:cNvPr id="41077" name="Rectangle 138"/>
              <p:cNvSpPr>
                <a:spLocks noChangeArrowheads="1"/>
              </p:cNvSpPr>
              <p:nvPr/>
            </p:nvSpPr>
            <p:spPr bwMode="auto">
              <a:xfrm>
                <a:off x="-338" y="1923"/>
                <a:ext cx="1128" cy="583"/>
              </a:xfrm>
              <a:prstGeom prst="rect">
                <a:avLst/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1078" name="Line 7"/>
              <p:cNvSpPr>
                <a:spLocks noChangeShapeType="1"/>
              </p:cNvSpPr>
              <p:nvPr/>
            </p:nvSpPr>
            <p:spPr bwMode="auto">
              <a:xfrm flipV="1">
                <a:off x="-150" y="2270"/>
                <a:ext cx="230" cy="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grpSp>
            <p:nvGrpSpPr>
              <p:cNvPr id="41079" name="Group 140"/>
              <p:cNvGrpSpPr>
                <a:grpSpLocks/>
              </p:cNvGrpSpPr>
              <p:nvPr/>
            </p:nvGrpSpPr>
            <p:grpSpPr bwMode="auto">
              <a:xfrm>
                <a:off x="68" y="2192"/>
                <a:ext cx="387" cy="139"/>
                <a:chOff x="322" y="890"/>
                <a:chExt cx="872" cy="339"/>
              </a:xfrm>
            </p:grpSpPr>
            <p:sp>
              <p:nvSpPr>
                <p:cNvPr id="41085" name="Rectangle 141"/>
                <p:cNvSpPr>
                  <a:spLocks noChangeArrowheads="1"/>
                </p:cNvSpPr>
                <p:nvPr/>
              </p:nvSpPr>
              <p:spPr bwMode="auto">
                <a:xfrm>
                  <a:off x="320" y="1000"/>
                  <a:ext cx="871" cy="229"/>
                </a:xfrm>
                <a:prstGeom prst="rect">
                  <a:avLst/>
                </a:prstGeom>
                <a:solidFill>
                  <a:srgbClr val="FFFF99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41086" name="Rectangle 142"/>
                <p:cNvSpPr>
                  <a:spLocks noChangeArrowheads="1"/>
                </p:cNvSpPr>
                <p:nvPr/>
              </p:nvSpPr>
              <p:spPr bwMode="auto">
                <a:xfrm>
                  <a:off x="392" y="1074"/>
                  <a:ext cx="54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41087" name="Rectangle 143"/>
                <p:cNvSpPr>
                  <a:spLocks noChangeArrowheads="1"/>
                </p:cNvSpPr>
                <p:nvPr/>
              </p:nvSpPr>
              <p:spPr bwMode="auto">
                <a:xfrm>
                  <a:off x="464" y="1074"/>
                  <a:ext cx="54" cy="56"/>
                </a:xfrm>
                <a:prstGeom prst="rect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41088" name="Rectangle 144"/>
                <p:cNvSpPr>
                  <a:spLocks noChangeArrowheads="1"/>
                </p:cNvSpPr>
                <p:nvPr/>
              </p:nvSpPr>
              <p:spPr bwMode="auto">
                <a:xfrm>
                  <a:off x="536" y="1068"/>
                  <a:ext cx="60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41089" name="Rectangle 145"/>
                <p:cNvSpPr>
                  <a:spLocks noChangeArrowheads="1"/>
                </p:cNvSpPr>
                <p:nvPr/>
              </p:nvSpPr>
              <p:spPr bwMode="auto">
                <a:xfrm>
                  <a:off x="615" y="1068"/>
                  <a:ext cx="54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41090" name="AutoShape 146"/>
                <p:cNvSpPr>
                  <a:spLocks noChangeArrowheads="1"/>
                </p:cNvSpPr>
                <p:nvPr/>
              </p:nvSpPr>
              <p:spPr bwMode="auto">
                <a:xfrm rot="10800000" flipH="1">
                  <a:off x="322" y="890"/>
                  <a:ext cx="859" cy="11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w 21600"/>
                    <a:gd name="T7" fmla="*/ 0 h 2160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4501 w 21600"/>
                    <a:gd name="T13" fmla="*/ 4516 h 21600"/>
                    <a:gd name="T14" fmla="*/ 17099 w 21600"/>
                    <a:gd name="T15" fmla="*/ 17084 h 2160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600" h="21600">
                      <a:moveTo>
                        <a:pt x="0" y="0"/>
                      </a:moveTo>
                      <a:lnTo>
                        <a:pt x="5400" y="21600"/>
                      </a:lnTo>
                      <a:lnTo>
                        <a:pt x="16200" y="21600"/>
                      </a:lnTo>
                      <a:lnTo>
                        <a:pt x="2160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99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pic>
            <p:nvPicPr>
              <p:cNvPr id="41080" name="Picture 147" descr="desktop_computer_stylized_small"/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427" y="2049"/>
                <a:ext cx="447" cy="4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41081" name="Rectangle 148"/>
              <p:cNvSpPr>
                <a:spLocks noChangeArrowheads="1"/>
              </p:cNvSpPr>
              <p:nvPr/>
            </p:nvSpPr>
            <p:spPr bwMode="auto">
              <a:xfrm>
                <a:off x="528" y="2232"/>
                <a:ext cx="104" cy="91"/>
              </a:xfrm>
              <a:prstGeom prst="rect">
                <a:avLst/>
              </a:prstGeom>
              <a:solidFill>
                <a:srgbClr val="00009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1082" name="Freeform 149"/>
              <p:cNvSpPr>
                <a:spLocks/>
              </p:cNvSpPr>
              <p:nvPr/>
            </p:nvSpPr>
            <p:spPr bwMode="auto">
              <a:xfrm>
                <a:off x="282" y="1951"/>
                <a:ext cx="302" cy="274"/>
              </a:xfrm>
              <a:custGeom>
                <a:avLst/>
                <a:gdLst>
                  <a:gd name="T0" fmla="*/ 14 w 381"/>
                  <a:gd name="T1" fmla="*/ 274 h 274"/>
                  <a:gd name="T2" fmla="*/ 14 w 381"/>
                  <a:gd name="T3" fmla="*/ 130 h 274"/>
                  <a:gd name="T4" fmla="*/ 0 w 381"/>
                  <a:gd name="T5" fmla="*/ 0 h 274"/>
                  <a:gd name="T6" fmla="*/ 0 60000 65536"/>
                  <a:gd name="T7" fmla="*/ 0 60000 65536"/>
                  <a:gd name="T8" fmla="*/ 0 60000 65536"/>
                  <a:gd name="T9" fmla="*/ 0 w 381"/>
                  <a:gd name="T10" fmla="*/ 0 h 274"/>
                  <a:gd name="T11" fmla="*/ 381 w 381"/>
                  <a:gd name="T12" fmla="*/ 274 h 274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81" h="274">
                    <a:moveTo>
                      <a:pt x="381" y="274"/>
                    </a:moveTo>
                    <a:lnTo>
                      <a:pt x="381" y="130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83" name="Line 150"/>
              <p:cNvSpPr>
                <a:spLocks noChangeShapeType="1"/>
              </p:cNvSpPr>
              <p:nvPr/>
            </p:nvSpPr>
            <p:spPr bwMode="auto">
              <a:xfrm flipH="1">
                <a:off x="470" y="2270"/>
                <a:ext cx="152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pic>
            <p:nvPicPr>
              <p:cNvPr id="41084" name="Picture 151" descr="tv"/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" y="1737"/>
                <a:ext cx="476" cy="4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grpSp>
        <p:nvGrpSpPr>
          <p:cNvPr id="40976" name="Group 152"/>
          <p:cNvGrpSpPr>
            <a:grpSpLocks/>
          </p:cNvGrpSpPr>
          <p:nvPr/>
        </p:nvGrpSpPr>
        <p:grpSpPr bwMode="auto">
          <a:xfrm>
            <a:off x="3630613" y="2319338"/>
            <a:ext cx="850900" cy="527050"/>
            <a:chOff x="-490" y="1664"/>
            <a:chExt cx="1429" cy="842"/>
          </a:xfrm>
        </p:grpSpPr>
        <p:sp>
          <p:nvSpPr>
            <p:cNvPr id="41059" name="AutoShape 153"/>
            <p:cNvSpPr>
              <a:spLocks noChangeArrowheads="1"/>
            </p:cNvSpPr>
            <p:nvPr/>
          </p:nvSpPr>
          <p:spPr bwMode="auto">
            <a:xfrm>
              <a:off x="-490" y="1664"/>
              <a:ext cx="1429" cy="294"/>
            </a:xfrm>
            <a:prstGeom prst="triangle">
              <a:avLst>
                <a:gd name="adj" fmla="val 50000"/>
              </a:avLst>
            </a:pr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41060" name="Group 154"/>
            <p:cNvGrpSpPr>
              <a:grpSpLocks/>
            </p:cNvGrpSpPr>
            <p:nvPr/>
          </p:nvGrpSpPr>
          <p:grpSpPr bwMode="auto">
            <a:xfrm>
              <a:off x="-427" y="1737"/>
              <a:ext cx="1217" cy="769"/>
              <a:chOff x="-427" y="1737"/>
              <a:chExt cx="1217" cy="769"/>
            </a:xfrm>
          </p:grpSpPr>
          <p:sp>
            <p:nvSpPr>
              <p:cNvPr id="41061" name="Rectangle 155"/>
              <p:cNvSpPr>
                <a:spLocks noChangeArrowheads="1"/>
              </p:cNvSpPr>
              <p:nvPr/>
            </p:nvSpPr>
            <p:spPr bwMode="auto">
              <a:xfrm>
                <a:off x="-338" y="1923"/>
                <a:ext cx="1128" cy="583"/>
              </a:xfrm>
              <a:prstGeom prst="rect">
                <a:avLst/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1062" name="Line 7"/>
              <p:cNvSpPr>
                <a:spLocks noChangeShapeType="1"/>
              </p:cNvSpPr>
              <p:nvPr/>
            </p:nvSpPr>
            <p:spPr bwMode="auto">
              <a:xfrm flipV="1">
                <a:off x="-150" y="2270"/>
                <a:ext cx="230" cy="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grpSp>
            <p:nvGrpSpPr>
              <p:cNvPr id="41063" name="Group 157"/>
              <p:cNvGrpSpPr>
                <a:grpSpLocks/>
              </p:cNvGrpSpPr>
              <p:nvPr/>
            </p:nvGrpSpPr>
            <p:grpSpPr bwMode="auto">
              <a:xfrm>
                <a:off x="68" y="2192"/>
                <a:ext cx="387" cy="139"/>
                <a:chOff x="322" y="890"/>
                <a:chExt cx="872" cy="339"/>
              </a:xfrm>
            </p:grpSpPr>
            <p:sp>
              <p:nvSpPr>
                <p:cNvPr id="41069" name="Rectangle 158"/>
                <p:cNvSpPr>
                  <a:spLocks noChangeArrowheads="1"/>
                </p:cNvSpPr>
                <p:nvPr/>
              </p:nvSpPr>
              <p:spPr bwMode="auto">
                <a:xfrm>
                  <a:off x="320" y="1000"/>
                  <a:ext cx="871" cy="229"/>
                </a:xfrm>
                <a:prstGeom prst="rect">
                  <a:avLst/>
                </a:prstGeom>
                <a:solidFill>
                  <a:srgbClr val="FFFF99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41070" name="Rectangle 159"/>
                <p:cNvSpPr>
                  <a:spLocks noChangeArrowheads="1"/>
                </p:cNvSpPr>
                <p:nvPr/>
              </p:nvSpPr>
              <p:spPr bwMode="auto">
                <a:xfrm>
                  <a:off x="392" y="1074"/>
                  <a:ext cx="54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41071" name="Rectangle 160"/>
                <p:cNvSpPr>
                  <a:spLocks noChangeArrowheads="1"/>
                </p:cNvSpPr>
                <p:nvPr/>
              </p:nvSpPr>
              <p:spPr bwMode="auto">
                <a:xfrm>
                  <a:off x="464" y="1074"/>
                  <a:ext cx="54" cy="56"/>
                </a:xfrm>
                <a:prstGeom prst="rect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41072" name="Rectangle 161"/>
                <p:cNvSpPr>
                  <a:spLocks noChangeArrowheads="1"/>
                </p:cNvSpPr>
                <p:nvPr/>
              </p:nvSpPr>
              <p:spPr bwMode="auto">
                <a:xfrm>
                  <a:off x="536" y="1068"/>
                  <a:ext cx="60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41073" name="Rectangle 162"/>
                <p:cNvSpPr>
                  <a:spLocks noChangeArrowheads="1"/>
                </p:cNvSpPr>
                <p:nvPr/>
              </p:nvSpPr>
              <p:spPr bwMode="auto">
                <a:xfrm>
                  <a:off x="615" y="1068"/>
                  <a:ext cx="54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41074" name="AutoShape 163"/>
                <p:cNvSpPr>
                  <a:spLocks noChangeArrowheads="1"/>
                </p:cNvSpPr>
                <p:nvPr/>
              </p:nvSpPr>
              <p:spPr bwMode="auto">
                <a:xfrm rot="10800000" flipH="1">
                  <a:off x="322" y="890"/>
                  <a:ext cx="859" cy="11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w 21600"/>
                    <a:gd name="T7" fmla="*/ 0 h 2160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4501 w 21600"/>
                    <a:gd name="T13" fmla="*/ 4516 h 21600"/>
                    <a:gd name="T14" fmla="*/ 17099 w 21600"/>
                    <a:gd name="T15" fmla="*/ 17084 h 2160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600" h="21600">
                      <a:moveTo>
                        <a:pt x="0" y="0"/>
                      </a:moveTo>
                      <a:lnTo>
                        <a:pt x="5400" y="21600"/>
                      </a:lnTo>
                      <a:lnTo>
                        <a:pt x="16200" y="21600"/>
                      </a:lnTo>
                      <a:lnTo>
                        <a:pt x="2160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99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pic>
            <p:nvPicPr>
              <p:cNvPr id="41064" name="Picture 164" descr="desktop_computer_stylized_small"/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427" y="2049"/>
                <a:ext cx="447" cy="4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41065" name="Rectangle 165"/>
              <p:cNvSpPr>
                <a:spLocks noChangeArrowheads="1"/>
              </p:cNvSpPr>
              <p:nvPr/>
            </p:nvSpPr>
            <p:spPr bwMode="auto">
              <a:xfrm>
                <a:off x="528" y="2232"/>
                <a:ext cx="104" cy="91"/>
              </a:xfrm>
              <a:prstGeom prst="rect">
                <a:avLst/>
              </a:prstGeom>
              <a:solidFill>
                <a:srgbClr val="00009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1066" name="Freeform 166"/>
              <p:cNvSpPr>
                <a:spLocks/>
              </p:cNvSpPr>
              <p:nvPr/>
            </p:nvSpPr>
            <p:spPr bwMode="auto">
              <a:xfrm>
                <a:off x="282" y="1951"/>
                <a:ext cx="302" cy="274"/>
              </a:xfrm>
              <a:custGeom>
                <a:avLst/>
                <a:gdLst>
                  <a:gd name="T0" fmla="*/ 14 w 381"/>
                  <a:gd name="T1" fmla="*/ 274 h 274"/>
                  <a:gd name="T2" fmla="*/ 14 w 381"/>
                  <a:gd name="T3" fmla="*/ 130 h 274"/>
                  <a:gd name="T4" fmla="*/ 0 w 381"/>
                  <a:gd name="T5" fmla="*/ 0 h 274"/>
                  <a:gd name="T6" fmla="*/ 0 60000 65536"/>
                  <a:gd name="T7" fmla="*/ 0 60000 65536"/>
                  <a:gd name="T8" fmla="*/ 0 60000 65536"/>
                  <a:gd name="T9" fmla="*/ 0 w 381"/>
                  <a:gd name="T10" fmla="*/ 0 h 274"/>
                  <a:gd name="T11" fmla="*/ 381 w 381"/>
                  <a:gd name="T12" fmla="*/ 274 h 274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81" h="274">
                    <a:moveTo>
                      <a:pt x="381" y="274"/>
                    </a:moveTo>
                    <a:lnTo>
                      <a:pt x="381" y="130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67" name="Line 167"/>
              <p:cNvSpPr>
                <a:spLocks noChangeShapeType="1"/>
              </p:cNvSpPr>
              <p:nvPr/>
            </p:nvSpPr>
            <p:spPr bwMode="auto">
              <a:xfrm flipH="1">
                <a:off x="470" y="2270"/>
                <a:ext cx="152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pic>
            <p:nvPicPr>
              <p:cNvPr id="41068" name="Picture 168" descr="tv"/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" y="1737"/>
                <a:ext cx="476" cy="4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sp>
        <p:nvSpPr>
          <p:cNvPr id="40977" name="Line 169"/>
          <p:cNvSpPr>
            <a:spLocks noChangeShapeType="1"/>
          </p:cNvSpPr>
          <p:nvPr/>
        </p:nvSpPr>
        <p:spPr bwMode="auto">
          <a:xfrm>
            <a:off x="2217738" y="2212975"/>
            <a:ext cx="3690937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40978" name="Group 170"/>
          <p:cNvGrpSpPr>
            <a:grpSpLocks/>
          </p:cNvGrpSpPr>
          <p:nvPr/>
        </p:nvGrpSpPr>
        <p:grpSpPr bwMode="auto">
          <a:xfrm>
            <a:off x="4719638" y="1471613"/>
            <a:ext cx="850900" cy="527050"/>
            <a:chOff x="-490" y="1664"/>
            <a:chExt cx="1429" cy="842"/>
          </a:xfrm>
        </p:grpSpPr>
        <p:sp>
          <p:nvSpPr>
            <p:cNvPr id="41043" name="AutoShape 171"/>
            <p:cNvSpPr>
              <a:spLocks noChangeArrowheads="1"/>
            </p:cNvSpPr>
            <p:nvPr/>
          </p:nvSpPr>
          <p:spPr bwMode="auto">
            <a:xfrm>
              <a:off x="-490" y="1664"/>
              <a:ext cx="1429" cy="294"/>
            </a:xfrm>
            <a:prstGeom prst="triangle">
              <a:avLst>
                <a:gd name="adj" fmla="val 50000"/>
              </a:avLst>
            </a:pr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41044" name="Group 172"/>
            <p:cNvGrpSpPr>
              <a:grpSpLocks/>
            </p:cNvGrpSpPr>
            <p:nvPr/>
          </p:nvGrpSpPr>
          <p:grpSpPr bwMode="auto">
            <a:xfrm>
              <a:off x="-427" y="1737"/>
              <a:ext cx="1217" cy="769"/>
              <a:chOff x="-427" y="1737"/>
              <a:chExt cx="1217" cy="769"/>
            </a:xfrm>
          </p:grpSpPr>
          <p:sp>
            <p:nvSpPr>
              <p:cNvPr id="41045" name="Rectangle 173"/>
              <p:cNvSpPr>
                <a:spLocks noChangeArrowheads="1"/>
              </p:cNvSpPr>
              <p:nvPr/>
            </p:nvSpPr>
            <p:spPr bwMode="auto">
              <a:xfrm>
                <a:off x="-338" y="1923"/>
                <a:ext cx="1128" cy="583"/>
              </a:xfrm>
              <a:prstGeom prst="rect">
                <a:avLst/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1046" name="Line 7"/>
              <p:cNvSpPr>
                <a:spLocks noChangeShapeType="1"/>
              </p:cNvSpPr>
              <p:nvPr/>
            </p:nvSpPr>
            <p:spPr bwMode="auto">
              <a:xfrm flipV="1">
                <a:off x="-150" y="2270"/>
                <a:ext cx="230" cy="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grpSp>
            <p:nvGrpSpPr>
              <p:cNvPr id="41047" name="Group 175"/>
              <p:cNvGrpSpPr>
                <a:grpSpLocks/>
              </p:cNvGrpSpPr>
              <p:nvPr/>
            </p:nvGrpSpPr>
            <p:grpSpPr bwMode="auto">
              <a:xfrm>
                <a:off x="68" y="2192"/>
                <a:ext cx="387" cy="139"/>
                <a:chOff x="322" y="890"/>
                <a:chExt cx="872" cy="339"/>
              </a:xfrm>
            </p:grpSpPr>
            <p:sp>
              <p:nvSpPr>
                <p:cNvPr id="41053" name="Rectangle 176"/>
                <p:cNvSpPr>
                  <a:spLocks noChangeArrowheads="1"/>
                </p:cNvSpPr>
                <p:nvPr/>
              </p:nvSpPr>
              <p:spPr bwMode="auto">
                <a:xfrm>
                  <a:off x="320" y="1000"/>
                  <a:ext cx="871" cy="229"/>
                </a:xfrm>
                <a:prstGeom prst="rect">
                  <a:avLst/>
                </a:prstGeom>
                <a:solidFill>
                  <a:srgbClr val="FFFF99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41054" name="Rectangle 177"/>
                <p:cNvSpPr>
                  <a:spLocks noChangeArrowheads="1"/>
                </p:cNvSpPr>
                <p:nvPr/>
              </p:nvSpPr>
              <p:spPr bwMode="auto">
                <a:xfrm>
                  <a:off x="392" y="1074"/>
                  <a:ext cx="54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41055" name="Rectangle 178"/>
                <p:cNvSpPr>
                  <a:spLocks noChangeArrowheads="1"/>
                </p:cNvSpPr>
                <p:nvPr/>
              </p:nvSpPr>
              <p:spPr bwMode="auto">
                <a:xfrm>
                  <a:off x="464" y="1074"/>
                  <a:ext cx="54" cy="56"/>
                </a:xfrm>
                <a:prstGeom prst="rect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41056" name="Rectangle 179"/>
                <p:cNvSpPr>
                  <a:spLocks noChangeArrowheads="1"/>
                </p:cNvSpPr>
                <p:nvPr/>
              </p:nvSpPr>
              <p:spPr bwMode="auto">
                <a:xfrm>
                  <a:off x="536" y="1068"/>
                  <a:ext cx="60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41057" name="Rectangle 180"/>
                <p:cNvSpPr>
                  <a:spLocks noChangeArrowheads="1"/>
                </p:cNvSpPr>
                <p:nvPr/>
              </p:nvSpPr>
              <p:spPr bwMode="auto">
                <a:xfrm>
                  <a:off x="615" y="1068"/>
                  <a:ext cx="54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41058" name="AutoShape 181"/>
                <p:cNvSpPr>
                  <a:spLocks noChangeArrowheads="1"/>
                </p:cNvSpPr>
                <p:nvPr/>
              </p:nvSpPr>
              <p:spPr bwMode="auto">
                <a:xfrm rot="10800000" flipH="1">
                  <a:off x="322" y="890"/>
                  <a:ext cx="859" cy="11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w 21600"/>
                    <a:gd name="T7" fmla="*/ 0 h 2160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4501 w 21600"/>
                    <a:gd name="T13" fmla="*/ 4516 h 21600"/>
                    <a:gd name="T14" fmla="*/ 17099 w 21600"/>
                    <a:gd name="T15" fmla="*/ 17084 h 2160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600" h="21600">
                      <a:moveTo>
                        <a:pt x="0" y="0"/>
                      </a:moveTo>
                      <a:lnTo>
                        <a:pt x="5400" y="21600"/>
                      </a:lnTo>
                      <a:lnTo>
                        <a:pt x="16200" y="21600"/>
                      </a:lnTo>
                      <a:lnTo>
                        <a:pt x="2160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99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pic>
            <p:nvPicPr>
              <p:cNvPr id="41048" name="Picture 182" descr="desktop_computer_stylized_small"/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427" y="2049"/>
                <a:ext cx="447" cy="4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41049" name="Rectangle 183"/>
              <p:cNvSpPr>
                <a:spLocks noChangeArrowheads="1"/>
              </p:cNvSpPr>
              <p:nvPr/>
            </p:nvSpPr>
            <p:spPr bwMode="auto">
              <a:xfrm>
                <a:off x="528" y="2232"/>
                <a:ext cx="104" cy="91"/>
              </a:xfrm>
              <a:prstGeom prst="rect">
                <a:avLst/>
              </a:prstGeom>
              <a:solidFill>
                <a:srgbClr val="00009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1050" name="Freeform 184"/>
              <p:cNvSpPr>
                <a:spLocks/>
              </p:cNvSpPr>
              <p:nvPr/>
            </p:nvSpPr>
            <p:spPr bwMode="auto">
              <a:xfrm>
                <a:off x="282" y="1951"/>
                <a:ext cx="302" cy="274"/>
              </a:xfrm>
              <a:custGeom>
                <a:avLst/>
                <a:gdLst>
                  <a:gd name="T0" fmla="*/ 14 w 381"/>
                  <a:gd name="T1" fmla="*/ 274 h 274"/>
                  <a:gd name="T2" fmla="*/ 14 w 381"/>
                  <a:gd name="T3" fmla="*/ 130 h 274"/>
                  <a:gd name="T4" fmla="*/ 0 w 381"/>
                  <a:gd name="T5" fmla="*/ 0 h 274"/>
                  <a:gd name="T6" fmla="*/ 0 60000 65536"/>
                  <a:gd name="T7" fmla="*/ 0 60000 65536"/>
                  <a:gd name="T8" fmla="*/ 0 60000 65536"/>
                  <a:gd name="T9" fmla="*/ 0 w 381"/>
                  <a:gd name="T10" fmla="*/ 0 h 274"/>
                  <a:gd name="T11" fmla="*/ 381 w 381"/>
                  <a:gd name="T12" fmla="*/ 274 h 274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81" h="274">
                    <a:moveTo>
                      <a:pt x="381" y="274"/>
                    </a:moveTo>
                    <a:lnTo>
                      <a:pt x="381" y="130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51" name="Line 185"/>
              <p:cNvSpPr>
                <a:spLocks noChangeShapeType="1"/>
              </p:cNvSpPr>
              <p:nvPr/>
            </p:nvSpPr>
            <p:spPr bwMode="auto">
              <a:xfrm flipH="1">
                <a:off x="470" y="2270"/>
                <a:ext cx="152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pic>
            <p:nvPicPr>
              <p:cNvPr id="41052" name="Picture 186" descr="tv"/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" y="1737"/>
                <a:ext cx="476" cy="4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sp>
        <p:nvSpPr>
          <p:cNvPr id="40979" name="Text Box 204"/>
          <p:cNvSpPr txBox="1">
            <a:spLocks noChangeArrowheads="1"/>
          </p:cNvSpPr>
          <p:nvPr/>
        </p:nvSpPr>
        <p:spPr bwMode="auto">
          <a:xfrm>
            <a:off x="4330700" y="1541463"/>
            <a:ext cx="4889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>
                <a:solidFill>
                  <a:srgbClr val="969696"/>
                </a:solidFill>
                <a:latin typeface="Times New Roman" pitchFamily="18" charset="0"/>
              </a:rPr>
              <a:t>…</a:t>
            </a:r>
          </a:p>
        </p:txBody>
      </p:sp>
      <p:sp>
        <p:nvSpPr>
          <p:cNvPr id="40980" name="Line 205"/>
          <p:cNvSpPr>
            <a:spLocks noChangeShapeType="1"/>
          </p:cNvSpPr>
          <p:nvPr/>
        </p:nvSpPr>
        <p:spPr bwMode="auto">
          <a:xfrm flipH="1">
            <a:off x="3311525" y="1882775"/>
            <a:ext cx="3175" cy="3333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0981" name="Line 206"/>
          <p:cNvSpPr>
            <a:spLocks noChangeShapeType="1"/>
          </p:cNvSpPr>
          <p:nvPr/>
        </p:nvSpPr>
        <p:spPr bwMode="auto">
          <a:xfrm flipH="1">
            <a:off x="4216400" y="1882775"/>
            <a:ext cx="3175" cy="3333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0982" name="Line 207"/>
          <p:cNvSpPr>
            <a:spLocks noChangeShapeType="1"/>
          </p:cNvSpPr>
          <p:nvPr/>
        </p:nvSpPr>
        <p:spPr bwMode="auto">
          <a:xfrm flipH="1">
            <a:off x="5353050" y="1882775"/>
            <a:ext cx="3175" cy="3333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0983" name="Freeform 208"/>
          <p:cNvSpPr>
            <a:spLocks/>
          </p:cNvSpPr>
          <p:nvPr/>
        </p:nvSpPr>
        <p:spPr bwMode="auto">
          <a:xfrm>
            <a:off x="4302125" y="2219325"/>
            <a:ext cx="127000" cy="476250"/>
          </a:xfrm>
          <a:custGeom>
            <a:avLst/>
            <a:gdLst>
              <a:gd name="T0" fmla="*/ 0 w 80"/>
              <a:gd name="T1" fmla="*/ 2147483647 h 300"/>
              <a:gd name="T2" fmla="*/ 2147483647 w 80"/>
              <a:gd name="T3" fmla="*/ 2147483647 h 300"/>
              <a:gd name="T4" fmla="*/ 2147483647 w 80"/>
              <a:gd name="T5" fmla="*/ 0 h 300"/>
              <a:gd name="T6" fmla="*/ 0 60000 65536"/>
              <a:gd name="T7" fmla="*/ 0 60000 65536"/>
              <a:gd name="T8" fmla="*/ 0 60000 65536"/>
              <a:gd name="T9" fmla="*/ 0 w 80"/>
              <a:gd name="T10" fmla="*/ 0 h 300"/>
              <a:gd name="T11" fmla="*/ 80 w 80"/>
              <a:gd name="T12" fmla="*/ 300 h 30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80" h="300">
                <a:moveTo>
                  <a:pt x="0" y="300"/>
                </a:moveTo>
                <a:lnTo>
                  <a:pt x="80" y="300"/>
                </a:lnTo>
                <a:lnTo>
                  <a:pt x="80" y="0"/>
                </a:ln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0984" name="Freeform 209"/>
          <p:cNvSpPr>
            <a:spLocks/>
          </p:cNvSpPr>
          <p:nvPr/>
        </p:nvSpPr>
        <p:spPr bwMode="auto">
          <a:xfrm>
            <a:off x="3435350" y="2212975"/>
            <a:ext cx="127000" cy="476250"/>
          </a:xfrm>
          <a:custGeom>
            <a:avLst/>
            <a:gdLst>
              <a:gd name="T0" fmla="*/ 0 w 80"/>
              <a:gd name="T1" fmla="*/ 2147483647 h 300"/>
              <a:gd name="T2" fmla="*/ 2147483647 w 80"/>
              <a:gd name="T3" fmla="*/ 2147483647 h 300"/>
              <a:gd name="T4" fmla="*/ 2147483647 w 80"/>
              <a:gd name="T5" fmla="*/ 0 h 300"/>
              <a:gd name="T6" fmla="*/ 0 60000 65536"/>
              <a:gd name="T7" fmla="*/ 0 60000 65536"/>
              <a:gd name="T8" fmla="*/ 0 60000 65536"/>
              <a:gd name="T9" fmla="*/ 0 w 80"/>
              <a:gd name="T10" fmla="*/ 0 h 300"/>
              <a:gd name="T11" fmla="*/ 80 w 80"/>
              <a:gd name="T12" fmla="*/ 300 h 30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80" h="300">
                <a:moveTo>
                  <a:pt x="0" y="300"/>
                </a:moveTo>
                <a:lnTo>
                  <a:pt x="80" y="300"/>
                </a:lnTo>
                <a:lnTo>
                  <a:pt x="80" y="0"/>
                </a:ln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0985" name="Rectangle 44"/>
          <p:cNvSpPr>
            <a:spLocks noChangeArrowheads="1"/>
          </p:cNvSpPr>
          <p:nvPr/>
        </p:nvSpPr>
        <p:spPr bwMode="auto">
          <a:xfrm>
            <a:off x="5646738" y="1787525"/>
            <a:ext cx="955675" cy="700088"/>
          </a:xfrm>
          <a:prstGeom prst="rect">
            <a:avLst/>
          </a:prstGeom>
          <a:noFill/>
          <a:ln w="9525">
            <a:solidFill>
              <a:schemeClr val="tx1"/>
            </a:solidFill>
            <a:prstDash val="dashDot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endParaRPr lang="en-US" altLang="en-US">
              <a:latin typeface="Times New Roman" pitchFamily="18" charset="0"/>
            </a:endParaRPr>
          </a:p>
        </p:txBody>
      </p:sp>
      <p:sp>
        <p:nvSpPr>
          <p:cNvPr id="40986" name="Text Box 45"/>
          <p:cNvSpPr txBox="1">
            <a:spLocks noChangeArrowheads="1"/>
          </p:cNvSpPr>
          <p:nvPr/>
        </p:nvSpPr>
        <p:spPr bwMode="auto">
          <a:xfrm>
            <a:off x="5157788" y="1250950"/>
            <a:ext cx="1925637" cy="2968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 algn="ctr">
              <a:lnSpc>
                <a:spcPct val="80000"/>
              </a:lnSpc>
            </a:pPr>
            <a:r>
              <a:rPr lang="en-US" altLang="en-US" sz="1600"/>
              <a:t>cable headend</a:t>
            </a:r>
          </a:p>
        </p:txBody>
      </p:sp>
      <p:sp>
        <p:nvSpPr>
          <p:cNvPr id="40987" name="Freeform 216"/>
          <p:cNvSpPr>
            <a:spLocks/>
          </p:cNvSpPr>
          <p:nvPr/>
        </p:nvSpPr>
        <p:spPr bwMode="auto">
          <a:xfrm>
            <a:off x="5903913" y="1970088"/>
            <a:ext cx="330200" cy="454025"/>
          </a:xfrm>
          <a:custGeom>
            <a:avLst/>
            <a:gdLst>
              <a:gd name="T0" fmla="*/ 0 w 318"/>
              <a:gd name="T1" fmla="*/ 2147483647 h 412"/>
              <a:gd name="T2" fmla="*/ 2147483647 w 318"/>
              <a:gd name="T3" fmla="*/ 2147483647 h 412"/>
              <a:gd name="T4" fmla="*/ 2147483647 w 318"/>
              <a:gd name="T5" fmla="*/ 0 h 412"/>
              <a:gd name="T6" fmla="*/ 2147483647 w 318"/>
              <a:gd name="T7" fmla="*/ 2147483647 h 412"/>
              <a:gd name="T8" fmla="*/ 2147483647 w 318"/>
              <a:gd name="T9" fmla="*/ 2147483647 h 412"/>
              <a:gd name="T10" fmla="*/ 2147483647 w 318"/>
              <a:gd name="T11" fmla="*/ 2147483647 h 412"/>
              <a:gd name="T12" fmla="*/ 2147483647 w 318"/>
              <a:gd name="T13" fmla="*/ 2147483647 h 412"/>
              <a:gd name="T14" fmla="*/ 2147483647 w 318"/>
              <a:gd name="T15" fmla="*/ 2147483647 h 412"/>
              <a:gd name="T16" fmla="*/ 0 w 318"/>
              <a:gd name="T17" fmla="*/ 2147483647 h 412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318"/>
              <a:gd name="T28" fmla="*/ 0 h 412"/>
              <a:gd name="T29" fmla="*/ 318 w 318"/>
              <a:gd name="T30" fmla="*/ 412 h 412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318" h="412">
                <a:moveTo>
                  <a:pt x="0" y="412"/>
                </a:moveTo>
                <a:lnTo>
                  <a:pt x="3" y="1"/>
                </a:lnTo>
                <a:lnTo>
                  <a:pt x="74" y="0"/>
                </a:lnTo>
                <a:lnTo>
                  <a:pt x="254" y="111"/>
                </a:lnTo>
                <a:lnTo>
                  <a:pt x="318" y="115"/>
                </a:lnTo>
                <a:lnTo>
                  <a:pt x="318" y="308"/>
                </a:lnTo>
                <a:lnTo>
                  <a:pt x="246" y="308"/>
                </a:lnTo>
                <a:lnTo>
                  <a:pt x="74" y="412"/>
                </a:lnTo>
                <a:lnTo>
                  <a:pt x="0" y="412"/>
                </a:lnTo>
                <a:close/>
              </a:path>
            </a:pathLst>
          </a:custGeom>
          <a:gradFill rotWithShape="1">
            <a:gsLst>
              <a:gs pos="0">
                <a:schemeClr val="bg1"/>
              </a:gs>
              <a:gs pos="100000">
                <a:srgbClr val="FFFF99"/>
              </a:gs>
            </a:gsLst>
            <a:lin ang="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988" name="Freeform 217"/>
          <p:cNvSpPr>
            <a:spLocks/>
          </p:cNvSpPr>
          <p:nvPr/>
        </p:nvSpPr>
        <p:spPr bwMode="auto">
          <a:xfrm>
            <a:off x="5905500" y="1905000"/>
            <a:ext cx="366713" cy="406400"/>
          </a:xfrm>
          <a:custGeom>
            <a:avLst/>
            <a:gdLst>
              <a:gd name="T0" fmla="*/ 0 w 353"/>
              <a:gd name="T1" fmla="*/ 2147483647 h 369"/>
              <a:gd name="T2" fmla="*/ 2147483647 w 353"/>
              <a:gd name="T3" fmla="*/ 0 h 369"/>
              <a:gd name="T4" fmla="*/ 2147483647 w 353"/>
              <a:gd name="T5" fmla="*/ 0 h 369"/>
              <a:gd name="T6" fmla="*/ 2147483647 w 353"/>
              <a:gd name="T7" fmla="*/ 2147483647 h 369"/>
              <a:gd name="T8" fmla="*/ 2147483647 w 353"/>
              <a:gd name="T9" fmla="*/ 2147483647 h 369"/>
              <a:gd name="T10" fmla="*/ 2147483647 w 353"/>
              <a:gd name="T11" fmla="*/ 2147483647 h 369"/>
              <a:gd name="T12" fmla="*/ 2147483647 w 353"/>
              <a:gd name="T13" fmla="*/ 2147483647 h 369"/>
              <a:gd name="T14" fmla="*/ 2147483647 w 353"/>
              <a:gd name="T15" fmla="*/ 2147483647 h 369"/>
              <a:gd name="T16" fmla="*/ 2147483647 w 353"/>
              <a:gd name="T17" fmla="*/ 2147483647 h 369"/>
              <a:gd name="T18" fmla="*/ 2147483647 w 353"/>
              <a:gd name="T19" fmla="*/ 2147483647 h 369"/>
              <a:gd name="T20" fmla="*/ 0 w 353"/>
              <a:gd name="T21" fmla="*/ 2147483647 h 369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353"/>
              <a:gd name="T34" fmla="*/ 0 h 369"/>
              <a:gd name="T35" fmla="*/ 353 w 353"/>
              <a:gd name="T36" fmla="*/ 369 h 369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353" h="369">
                <a:moveTo>
                  <a:pt x="0" y="59"/>
                </a:moveTo>
                <a:lnTo>
                  <a:pt x="32" y="0"/>
                </a:lnTo>
                <a:lnTo>
                  <a:pt x="105" y="0"/>
                </a:lnTo>
                <a:lnTo>
                  <a:pt x="276" y="113"/>
                </a:lnTo>
                <a:lnTo>
                  <a:pt x="353" y="113"/>
                </a:lnTo>
                <a:lnTo>
                  <a:pt x="353" y="315"/>
                </a:lnTo>
                <a:lnTo>
                  <a:pt x="318" y="369"/>
                </a:lnTo>
                <a:lnTo>
                  <a:pt x="315" y="173"/>
                </a:lnTo>
                <a:lnTo>
                  <a:pt x="254" y="173"/>
                </a:lnTo>
                <a:lnTo>
                  <a:pt x="75" y="60"/>
                </a:lnTo>
                <a:lnTo>
                  <a:pt x="0" y="59"/>
                </a:lnTo>
                <a:close/>
              </a:path>
            </a:pathLst>
          </a:custGeom>
          <a:solidFill>
            <a:srgbClr val="FFFF99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989" name="Line 218"/>
          <p:cNvSpPr>
            <a:spLocks noChangeShapeType="1"/>
          </p:cNvSpPr>
          <p:nvPr/>
        </p:nvSpPr>
        <p:spPr bwMode="auto">
          <a:xfrm flipH="1">
            <a:off x="6230938" y="2028825"/>
            <a:ext cx="34925" cy="6826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0990" name="Line 219"/>
          <p:cNvSpPr>
            <a:spLocks noChangeShapeType="1"/>
          </p:cNvSpPr>
          <p:nvPr/>
        </p:nvSpPr>
        <p:spPr bwMode="auto">
          <a:xfrm>
            <a:off x="5932488" y="2200275"/>
            <a:ext cx="268287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0991" name="Freeform 220"/>
          <p:cNvSpPr>
            <a:spLocks/>
          </p:cNvSpPr>
          <p:nvPr/>
        </p:nvSpPr>
        <p:spPr bwMode="auto">
          <a:xfrm>
            <a:off x="5926138" y="2024063"/>
            <a:ext cx="274637" cy="115887"/>
          </a:xfrm>
          <a:custGeom>
            <a:avLst/>
            <a:gdLst>
              <a:gd name="T0" fmla="*/ 0 w 264"/>
              <a:gd name="T1" fmla="*/ 0 h 105"/>
              <a:gd name="T2" fmla="*/ 2147483647 w 264"/>
              <a:gd name="T3" fmla="*/ 0 h 105"/>
              <a:gd name="T4" fmla="*/ 2147483647 w 264"/>
              <a:gd name="T5" fmla="*/ 2147483647 h 105"/>
              <a:gd name="T6" fmla="*/ 2147483647 w 264"/>
              <a:gd name="T7" fmla="*/ 2147483647 h 105"/>
              <a:gd name="T8" fmla="*/ 0 60000 65536"/>
              <a:gd name="T9" fmla="*/ 0 60000 65536"/>
              <a:gd name="T10" fmla="*/ 0 60000 65536"/>
              <a:gd name="T11" fmla="*/ 0 60000 65536"/>
              <a:gd name="T12" fmla="*/ 0 w 264"/>
              <a:gd name="T13" fmla="*/ 0 h 105"/>
              <a:gd name="T14" fmla="*/ 264 w 264"/>
              <a:gd name="T15" fmla="*/ 105 h 10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64" h="105">
                <a:moveTo>
                  <a:pt x="0" y="0"/>
                </a:moveTo>
                <a:lnTo>
                  <a:pt x="52" y="0"/>
                </a:lnTo>
                <a:lnTo>
                  <a:pt x="207" y="105"/>
                </a:lnTo>
                <a:lnTo>
                  <a:pt x="264" y="105"/>
                </a:lnTo>
              </a:path>
            </a:pathLst>
          </a:custGeom>
          <a:noFill/>
          <a:ln w="9525">
            <a:solidFill>
              <a:schemeClr val="tx1"/>
            </a:solidFill>
            <a:round/>
            <a:headEnd type="non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0992" name="Freeform 221"/>
          <p:cNvSpPr>
            <a:spLocks/>
          </p:cNvSpPr>
          <p:nvPr/>
        </p:nvSpPr>
        <p:spPr bwMode="auto">
          <a:xfrm flipV="1">
            <a:off x="5926138" y="2260600"/>
            <a:ext cx="274637" cy="114300"/>
          </a:xfrm>
          <a:custGeom>
            <a:avLst/>
            <a:gdLst>
              <a:gd name="T0" fmla="*/ 0 w 264"/>
              <a:gd name="T1" fmla="*/ 0 h 105"/>
              <a:gd name="T2" fmla="*/ 2147483647 w 264"/>
              <a:gd name="T3" fmla="*/ 0 h 105"/>
              <a:gd name="T4" fmla="*/ 2147483647 w 264"/>
              <a:gd name="T5" fmla="*/ 2147483647 h 105"/>
              <a:gd name="T6" fmla="*/ 2147483647 w 264"/>
              <a:gd name="T7" fmla="*/ 2147483647 h 105"/>
              <a:gd name="T8" fmla="*/ 0 60000 65536"/>
              <a:gd name="T9" fmla="*/ 0 60000 65536"/>
              <a:gd name="T10" fmla="*/ 0 60000 65536"/>
              <a:gd name="T11" fmla="*/ 0 60000 65536"/>
              <a:gd name="T12" fmla="*/ 0 w 264"/>
              <a:gd name="T13" fmla="*/ 0 h 105"/>
              <a:gd name="T14" fmla="*/ 264 w 264"/>
              <a:gd name="T15" fmla="*/ 105 h 10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64" h="105">
                <a:moveTo>
                  <a:pt x="0" y="0"/>
                </a:moveTo>
                <a:lnTo>
                  <a:pt x="52" y="0"/>
                </a:lnTo>
                <a:lnTo>
                  <a:pt x="207" y="105"/>
                </a:lnTo>
                <a:lnTo>
                  <a:pt x="264" y="105"/>
                </a:lnTo>
              </a:path>
            </a:pathLst>
          </a:custGeom>
          <a:noFill/>
          <a:ln w="9525">
            <a:solidFill>
              <a:schemeClr val="tx1"/>
            </a:solidFill>
            <a:round/>
            <a:headEnd type="non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0993" name="AutoShape 225"/>
          <p:cNvSpPr>
            <a:spLocks noChangeArrowheads="1"/>
          </p:cNvSpPr>
          <p:nvPr/>
        </p:nvSpPr>
        <p:spPr bwMode="auto">
          <a:xfrm>
            <a:off x="5507038" y="1524000"/>
            <a:ext cx="1206500" cy="261938"/>
          </a:xfrm>
          <a:prstGeom prst="triangle">
            <a:avLst>
              <a:gd name="adj" fmla="val 50000"/>
            </a:avLst>
          </a:prstGeom>
          <a:noFill/>
          <a:ln w="9525">
            <a:solidFill>
              <a:schemeClr val="tx1"/>
            </a:solidFill>
            <a:prstDash val="dashDot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endParaRPr lang="en-US" altLang="en-US"/>
          </a:p>
        </p:txBody>
      </p:sp>
      <p:grpSp>
        <p:nvGrpSpPr>
          <p:cNvPr id="18" name="Group 37"/>
          <p:cNvGrpSpPr>
            <a:grpSpLocks/>
          </p:cNvGrpSpPr>
          <p:nvPr/>
        </p:nvGrpSpPr>
        <p:grpSpPr bwMode="auto">
          <a:xfrm>
            <a:off x="3417888" y="3186113"/>
            <a:ext cx="2043112" cy="958850"/>
            <a:chOff x="2505" y="826"/>
            <a:chExt cx="1287" cy="604"/>
          </a:xfrm>
        </p:grpSpPr>
        <p:sp>
          <p:nvSpPr>
            <p:cNvPr id="41039" name="Line 38"/>
            <p:cNvSpPr>
              <a:spLocks noChangeShapeType="1"/>
            </p:cNvSpPr>
            <p:nvPr/>
          </p:nvSpPr>
          <p:spPr bwMode="auto">
            <a:xfrm flipH="1">
              <a:off x="2505" y="1115"/>
              <a:ext cx="128" cy="29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40" name="Freeform 39"/>
            <p:cNvSpPr>
              <a:spLocks/>
            </p:cNvSpPr>
            <p:nvPr/>
          </p:nvSpPr>
          <p:spPr bwMode="auto">
            <a:xfrm>
              <a:off x="2548" y="826"/>
              <a:ext cx="562" cy="266"/>
            </a:xfrm>
            <a:custGeom>
              <a:avLst/>
              <a:gdLst>
                <a:gd name="T0" fmla="*/ 4 w 562"/>
                <a:gd name="T1" fmla="*/ 264 h 266"/>
                <a:gd name="T2" fmla="*/ 52 w 562"/>
                <a:gd name="T3" fmla="*/ 6 h 266"/>
                <a:gd name="T4" fmla="*/ 108 w 562"/>
                <a:gd name="T5" fmla="*/ 266 h 266"/>
                <a:gd name="T6" fmla="*/ 174 w 562"/>
                <a:gd name="T7" fmla="*/ 0 h 266"/>
                <a:gd name="T8" fmla="*/ 228 w 562"/>
                <a:gd name="T9" fmla="*/ 264 h 266"/>
                <a:gd name="T10" fmla="*/ 288 w 562"/>
                <a:gd name="T11" fmla="*/ 8 h 266"/>
                <a:gd name="T12" fmla="*/ 354 w 562"/>
                <a:gd name="T13" fmla="*/ 266 h 266"/>
                <a:gd name="T14" fmla="*/ 402 w 562"/>
                <a:gd name="T15" fmla="*/ 8 h 266"/>
                <a:gd name="T16" fmla="*/ 464 w 562"/>
                <a:gd name="T17" fmla="*/ 264 h 266"/>
                <a:gd name="T18" fmla="*/ 506 w 562"/>
                <a:gd name="T19" fmla="*/ 6 h 266"/>
                <a:gd name="T20" fmla="*/ 556 w 562"/>
                <a:gd name="T21" fmla="*/ 266 h 26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562"/>
                <a:gd name="T34" fmla="*/ 0 h 266"/>
                <a:gd name="T35" fmla="*/ 562 w 562"/>
                <a:gd name="T36" fmla="*/ 266 h 26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562" h="266">
                  <a:moveTo>
                    <a:pt x="4" y="264"/>
                  </a:moveTo>
                  <a:cubicBezTo>
                    <a:pt x="4" y="212"/>
                    <a:pt x="0" y="4"/>
                    <a:pt x="52" y="6"/>
                  </a:cubicBezTo>
                  <a:cubicBezTo>
                    <a:pt x="106" y="4"/>
                    <a:pt x="58" y="266"/>
                    <a:pt x="108" y="266"/>
                  </a:cubicBezTo>
                  <a:cubicBezTo>
                    <a:pt x="158" y="266"/>
                    <a:pt x="126" y="0"/>
                    <a:pt x="174" y="0"/>
                  </a:cubicBezTo>
                  <a:cubicBezTo>
                    <a:pt x="222" y="0"/>
                    <a:pt x="184" y="266"/>
                    <a:pt x="228" y="264"/>
                  </a:cubicBezTo>
                  <a:cubicBezTo>
                    <a:pt x="272" y="262"/>
                    <a:pt x="244" y="8"/>
                    <a:pt x="288" y="8"/>
                  </a:cubicBezTo>
                  <a:cubicBezTo>
                    <a:pt x="332" y="8"/>
                    <a:pt x="304" y="266"/>
                    <a:pt x="354" y="266"/>
                  </a:cubicBezTo>
                  <a:cubicBezTo>
                    <a:pt x="404" y="266"/>
                    <a:pt x="336" y="8"/>
                    <a:pt x="402" y="8"/>
                  </a:cubicBezTo>
                  <a:cubicBezTo>
                    <a:pt x="468" y="8"/>
                    <a:pt x="416" y="266"/>
                    <a:pt x="464" y="264"/>
                  </a:cubicBezTo>
                  <a:cubicBezTo>
                    <a:pt x="512" y="262"/>
                    <a:pt x="450" y="4"/>
                    <a:pt x="506" y="6"/>
                  </a:cubicBezTo>
                  <a:cubicBezTo>
                    <a:pt x="562" y="8"/>
                    <a:pt x="546" y="192"/>
                    <a:pt x="556" y="266"/>
                  </a:cubicBezTo>
                </a:path>
              </a:pathLst>
            </a:cu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41" name="Freeform 40"/>
            <p:cNvSpPr>
              <a:spLocks/>
            </p:cNvSpPr>
            <p:nvPr/>
          </p:nvSpPr>
          <p:spPr bwMode="auto">
            <a:xfrm>
              <a:off x="3523" y="830"/>
              <a:ext cx="269" cy="266"/>
            </a:xfrm>
            <a:custGeom>
              <a:avLst/>
              <a:gdLst>
                <a:gd name="T0" fmla="*/ 0 w 562"/>
                <a:gd name="T1" fmla="*/ 264 h 266"/>
                <a:gd name="T2" fmla="*/ 0 w 562"/>
                <a:gd name="T3" fmla="*/ 6 h 266"/>
                <a:gd name="T4" fmla="*/ 0 w 562"/>
                <a:gd name="T5" fmla="*/ 266 h 266"/>
                <a:gd name="T6" fmla="*/ 0 w 562"/>
                <a:gd name="T7" fmla="*/ 0 h 266"/>
                <a:gd name="T8" fmla="*/ 0 w 562"/>
                <a:gd name="T9" fmla="*/ 264 h 266"/>
                <a:gd name="T10" fmla="*/ 0 w 562"/>
                <a:gd name="T11" fmla="*/ 8 h 266"/>
                <a:gd name="T12" fmla="*/ 0 w 562"/>
                <a:gd name="T13" fmla="*/ 266 h 266"/>
                <a:gd name="T14" fmla="*/ 0 w 562"/>
                <a:gd name="T15" fmla="*/ 8 h 266"/>
                <a:gd name="T16" fmla="*/ 0 w 562"/>
                <a:gd name="T17" fmla="*/ 264 h 266"/>
                <a:gd name="T18" fmla="*/ 0 w 562"/>
                <a:gd name="T19" fmla="*/ 6 h 266"/>
                <a:gd name="T20" fmla="*/ 0 w 562"/>
                <a:gd name="T21" fmla="*/ 266 h 26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562"/>
                <a:gd name="T34" fmla="*/ 0 h 266"/>
                <a:gd name="T35" fmla="*/ 562 w 562"/>
                <a:gd name="T36" fmla="*/ 266 h 26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562" h="266">
                  <a:moveTo>
                    <a:pt x="4" y="264"/>
                  </a:moveTo>
                  <a:cubicBezTo>
                    <a:pt x="4" y="212"/>
                    <a:pt x="0" y="4"/>
                    <a:pt x="52" y="6"/>
                  </a:cubicBezTo>
                  <a:cubicBezTo>
                    <a:pt x="106" y="4"/>
                    <a:pt x="58" y="266"/>
                    <a:pt x="108" y="266"/>
                  </a:cubicBezTo>
                  <a:cubicBezTo>
                    <a:pt x="158" y="266"/>
                    <a:pt x="126" y="0"/>
                    <a:pt x="174" y="0"/>
                  </a:cubicBezTo>
                  <a:cubicBezTo>
                    <a:pt x="222" y="0"/>
                    <a:pt x="184" y="266"/>
                    <a:pt x="228" y="264"/>
                  </a:cubicBezTo>
                  <a:cubicBezTo>
                    <a:pt x="272" y="262"/>
                    <a:pt x="244" y="8"/>
                    <a:pt x="288" y="8"/>
                  </a:cubicBezTo>
                  <a:cubicBezTo>
                    <a:pt x="332" y="8"/>
                    <a:pt x="304" y="266"/>
                    <a:pt x="354" y="266"/>
                  </a:cubicBezTo>
                  <a:cubicBezTo>
                    <a:pt x="404" y="266"/>
                    <a:pt x="336" y="8"/>
                    <a:pt x="402" y="8"/>
                  </a:cubicBezTo>
                  <a:cubicBezTo>
                    <a:pt x="468" y="8"/>
                    <a:pt x="416" y="266"/>
                    <a:pt x="464" y="264"/>
                  </a:cubicBezTo>
                  <a:cubicBezTo>
                    <a:pt x="512" y="262"/>
                    <a:pt x="450" y="4"/>
                    <a:pt x="506" y="6"/>
                  </a:cubicBezTo>
                  <a:cubicBezTo>
                    <a:pt x="562" y="8"/>
                    <a:pt x="546" y="192"/>
                    <a:pt x="556" y="266"/>
                  </a:cubicBezTo>
                </a:path>
              </a:pathLst>
            </a:cu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42" name="Line 41"/>
            <p:cNvSpPr>
              <a:spLocks noChangeShapeType="1"/>
            </p:cNvSpPr>
            <p:nvPr/>
          </p:nvSpPr>
          <p:spPr bwMode="auto">
            <a:xfrm flipH="1">
              <a:off x="3433" y="1137"/>
              <a:ext cx="128" cy="29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9" name="Group 42"/>
          <p:cNvGrpSpPr>
            <a:grpSpLocks/>
          </p:cNvGrpSpPr>
          <p:nvPr/>
        </p:nvGrpSpPr>
        <p:grpSpPr bwMode="auto">
          <a:xfrm>
            <a:off x="2708275" y="3343275"/>
            <a:ext cx="3021013" cy="2114550"/>
            <a:chOff x="2606" y="951"/>
            <a:chExt cx="1903" cy="1332"/>
          </a:xfrm>
        </p:grpSpPr>
        <p:sp>
          <p:nvSpPr>
            <p:cNvPr id="41009" name="Text Box 43"/>
            <p:cNvSpPr txBox="1">
              <a:spLocks noChangeArrowheads="1"/>
            </p:cNvSpPr>
            <p:nvPr/>
          </p:nvSpPr>
          <p:spPr bwMode="auto">
            <a:xfrm>
              <a:off x="3378" y="2071"/>
              <a:ext cx="655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 eaLnBrk="1" hangingPunct="1"/>
              <a:r>
                <a:rPr lang="en-US" altLang="en-US" sz="1600"/>
                <a:t>Channels</a:t>
              </a:r>
            </a:p>
          </p:txBody>
        </p:sp>
        <p:sp>
          <p:nvSpPr>
            <p:cNvPr id="41010" name="Line 44"/>
            <p:cNvSpPr>
              <a:spLocks noChangeShapeType="1"/>
            </p:cNvSpPr>
            <p:nvPr/>
          </p:nvSpPr>
          <p:spPr bwMode="auto">
            <a:xfrm>
              <a:off x="2994" y="951"/>
              <a:ext cx="0" cy="97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11" name="Line 45"/>
            <p:cNvSpPr>
              <a:spLocks noChangeShapeType="1"/>
            </p:cNvSpPr>
            <p:nvPr/>
          </p:nvSpPr>
          <p:spPr bwMode="auto">
            <a:xfrm flipV="1">
              <a:off x="2988" y="1935"/>
              <a:ext cx="146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12" name="Text Box 46"/>
            <p:cNvSpPr txBox="1">
              <a:spLocks noChangeArrowheads="1"/>
            </p:cNvSpPr>
            <p:nvPr/>
          </p:nvSpPr>
          <p:spPr bwMode="auto">
            <a:xfrm>
              <a:off x="2978" y="1408"/>
              <a:ext cx="178" cy="5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 eaLnBrk="1" hangingPunct="1"/>
              <a:r>
                <a:rPr lang="en-US" altLang="en-US" sz="1000"/>
                <a:t>V</a:t>
              </a:r>
            </a:p>
            <a:p>
              <a:pPr algn="ctr" eaLnBrk="1" hangingPunct="1"/>
              <a:r>
                <a:rPr lang="en-US" altLang="en-US" sz="1000"/>
                <a:t>I</a:t>
              </a:r>
            </a:p>
            <a:p>
              <a:pPr algn="ctr" eaLnBrk="1" hangingPunct="1"/>
              <a:r>
                <a:rPr lang="en-US" altLang="en-US" sz="1000"/>
                <a:t>D</a:t>
              </a:r>
            </a:p>
            <a:p>
              <a:pPr algn="ctr" eaLnBrk="1" hangingPunct="1"/>
              <a:r>
                <a:rPr lang="en-US" altLang="en-US" sz="1000"/>
                <a:t>E</a:t>
              </a:r>
            </a:p>
            <a:p>
              <a:pPr algn="ctr" eaLnBrk="1" hangingPunct="1"/>
              <a:r>
                <a:rPr lang="en-US" altLang="en-US" sz="1000"/>
                <a:t>O</a:t>
              </a:r>
            </a:p>
          </p:txBody>
        </p:sp>
        <p:sp>
          <p:nvSpPr>
            <p:cNvPr id="41013" name="Line 47"/>
            <p:cNvSpPr>
              <a:spLocks noChangeShapeType="1"/>
            </p:cNvSpPr>
            <p:nvPr/>
          </p:nvSpPr>
          <p:spPr bwMode="auto">
            <a:xfrm>
              <a:off x="3150" y="1863"/>
              <a:ext cx="0" cy="14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14" name="Text Box 48"/>
            <p:cNvSpPr txBox="1">
              <a:spLocks noChangeArrowheads="1"/>
            </p:cNvSpPr>
            <p:nvPr/>
          </p:nvSpPr>
          <p:spPr bwMode="auto">
            <a:xfrm>
              <a:off x="3152" y="1408"/>
              <a:ext cx="178" cy="5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 eaLnBrk="1" hangingPunct="1"/>
              <a:r>
                <a:rPr lang="en-US" altLang="en-US" sz="1000"/>
                <a:t>V</a:t>
              </a:r>
            </a:p>
            <a:p>
              <a:pPr algn="ctr" eaLnBrk="1" hangingPunct="1"/>
              <a:r>
                <a:rPr lang="en-US" altLang="en-US" sz="1000"/>
                <a:t>I</a:t>
              </a:r>
            </a:p>
            <a:p>
              <a:pPr algn="ctr" eaLnBrk="1" hangingPunct="1"/>
              <a:r>
                <a:rPr lang="en-US" altLang="en-US" sz="1000"/>
                <a:t>D</a:t>
              </a:r>
            </a:p>
            <a:p>
              <a:pPr algn="ctr" eaLnBrk="1" hangingPunct="1"/>
              <a:r>
                <a:rPr lang="en-US" altLang="en-US" sz="1000"/>
                <a:t>E</a:t>
              </a:r>
            </a:p>
            <a:p>
              <a:pPr algn="ctr" eaLnBrk="1" hangingPunct="1"/>
              <a:r>
                <a:rPr lang="en-US" altLang="en-US" sz="1000"/>
                <a:t>O</a:t>
              </a:r>
            </a:p>
          </p:txBody>
        </p:sp>
        <p:sp>
          <p:nvSpPr>
            <p:cNvPr id="41015" name="Text Box 49"/>
            <p:cNvSpPr txBox="1">
              <a:spLocks noChangeArrowheads="1"/>
            </p:cNvSpPr>
            <p:nvPr/>
          </p:nvSpPr>
          <p:spPr bwMode="auto">
            <a:xfrm>
              <a:off x="3338" y="1408"/>
              <a:ext cx="178" cy="5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 eaLnBrk="1" hangingPunct="1"/>
              <a:r>
                <a:rPr lang="en-US" altLang="en-US" sz="1000"/>
                <a:t>V</a:t>
              </a:r>
            </a:p>
            <a:p>
              <a:pPr algn="ctr" eaLnBrk="1" hangingPunct="1"/>
              <a:r>
                <a:rPr lang="en-US" altLang="en-US" sz="1000"/>
                <a:t>I</a:t>
              </a:r>
            </a:p>
            <a:p>
              <a:pPr algn="ctr" eaLnBrk="1" hangingPunct="1"/>
              <a:r>
                <a:rPr lang="en-US" altLang="en-US" sz="1000"/>
                <a:t>D</a:t>
              </a:r>
            </a:p>
            <a:p>
              <a:pPr algn="ctr" eaLnBrk="1" hangingPunct="1"/>
              <a:r>
                <a:rPr lang="en-US" altLang="en-US" sz="1000"/>
                <a:t>E</a:t>
              </a:r>
            </a:p>
            <a:p>
              <a:pPr algn="ctr" eaLnBrk="1" hangingPunct="1"/>
              <a:r>
                <a:rPr lang="en-US" altLang="en-US" sz="1000"/>
                <a:t>O</a:t>
              </a:r>
            </a:p>
          </p:txBody>
        </p:sp>
        <p:sp>
          <p:nvSpPr>
            <p:cNvPr id="41016" name="Text Box 50"/>
            <p:cNvSpPr txBox="1">
              <a:spLocks noChangeArrowheads="1"/>
            </p:cNvSpPr>
            <p:nvPr/>
          </p:nvSpPr>
          <p:spPr bwMode="auto">
            <a:xfrm>
              <a:off x="3524" y="1408"/>
              <a:ext cx="178" cy="5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 eaLnBrk="1" hangingPunct="1"/>
              <a:r>
                <a:rPr lang="en-US" altLang="en-US" sz="1000"/>
                <a:t>V</a:t>
              </a:r>
            </a:p>
            <a:p>
              <a:pPr algn="ctr" eaLnBrk="1" hangingPunct="1"/>
              <a:r>
                <a:rPr lang="en-US" altLang="en-US" sz="1000"/>
                <a:t>I</a:t>
              </a:r>
            </a:p>
            <a:p>
              <a:pPr algn="ctr" eaLnBrk="1" hangingPunct="1"/>
              <a:r>
                <a:rPr lang="en-US" altLang="en-US" sz="1000"/>
                <a:t>D</a:t>
              </a:r>
            </a:p>
            <a:p>
              <a:pPr algn="ctr" eaLnBrk="1" hangingPunct="1"/>
              <a:r>
                <a:rPr lang="en-US" altLang="en-US" sz="1000"/>
                <a:t>E</a:t>
              </a:r>
            </a:p>
            <a:p>
              <a:pPr algn="ctr" eaLnBrk="1" hangingPunct="1"/>
              <a:r>
                <a:rPr lang="en-US" altLang="en-US" sz="1000"/>
                <a:t>O</a:t>
              </a:r>
            </a:p>
          </p:txBody>
        </p:sp>
        <p:sp>
          <p:nvSpPr>
            <p:cNvPr id="41017" name="Text Box 51"/>
            <p:cNvSpPr txBox="1">
              <a:spLocks noChangeArrowheads="1"/>
            </p:cNvSpPr>
            <p:nvPr/>
          </p:nvSpPr>
          <p:spPr bwMode="auto">
            <a:xfrm>
              <a:off x="3710" y="1408"/>
              <a:ext cx="178" cy="5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 eaLnBrk="1" hangingPunct="1"/>
              <a:r>
                <a:rPr lang="en-US" altLang="en-US" sz="1000"/>
                <a:t>V</a:t>
              </a:r>
            </a:p>
            <a:p>
              <a:pPr algn="ctr" eaLnBrk="1" hangingPunct="1"/>
              <a:r>
                <a:rPr lang="en-US" altLang="en-US" sz="1000"/>
                <a:t>I</a:t>
              </a:r>
            </a:p>
            <a:p>
              <a:pPr algn="ctr" eaLnBrk="1" hangingPunct="1"/>
              <a:r>
                <a:rPr lang="en-US" altLang="en-US" sz="1000"/>
                <a:t>D</a:t>
              </a:r>
            </a:p>
            <a:p>
              <a:pPr algn="ctr" eaLnBrk="1" hangingPunct="1"/>
              <a:r>
                <a:rPr lang="en-US" altLang="en-US" sz="1000"/>
                <a:t>E</a:t>
              </a:r>
            </a:p>
            <a:p>
              <a:pPr algn="ctr" eaLnBrk="1" hangingPunct="1"/>
              <a:r>
                <a:rPr lang="en-US" altLang="en-US" sz="1000"/>
                <a:t>O</a:t>
              </a:r>
            </a:p>
          </p:txBody>
        </p:sp>
        <p:sp>
          <p:nvSpPr>
            <p:cNvPr id="41018" name="Text Box 52"/>
            <p:cNvSpPr txBox="1">
              <a:spLocks noChangeArrowheads="1"/>
            </p:cNvSpPr>
            <p:nvPr/>
          </p:nvSpPr>
          <p:spPr bwMode="auto">
            <a:xfrm>
              <a:off x="3896" y="1408"/>
              <a:ext cx="178" cy="5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 eaLnBrk="1" hangingPunct="1"/>
              <a:r>
                <a:rPr lang="en-US" altLang="en-US" sz="1000"/>
                <a:t>V</a:t>
              </a:r>
            </a:p>
            <a:p>
              <a:pPr algn="ctr" eaLnBrk="1" hangingPunct="1"/>
              <a:r>
                <a:rPr lang="en-US" altLang="en-US" sz="1000"/>
                <a:t>I</a:t>
              </a:r>
            </a:p>
            <a:p>
              <a:pPr algn="ctr" eaLnBrk="1" hangingPunct="1"/>
              <a:r>
                <a:rPr lang="en-US" altLang="en-US" sz="1000"/>
                <a:t>D</a:t>
              </a:r>
            </a:p>
            <a:p>
              <a:pPr algn="ctr" eaLnBrk="1" hangingPunct="1"/>
              <a:r>
                <a:rPr lang="en-US" altLang="en-US" sz="1000"/>
                <a:t>E</a:t>
              </a:r>
            </a:p>
            <a:p>
              <a:pPr algn="ctr" eaLnBrk="1" hangingPunct="1"/>
              <a:r>
                <a:rPr lang="en-US" altLang="en-US" sz="1000"/>
                <a:t>O</a:t>
              </a:r>
            </a:p>
          </p:txBody>
        </p:sp>
        <p:sp>
          <p:nvSpPr>
            <p:cNvPr id="41019" name="Text Box 53"/>
            <p:cNvSpPr txBox="1">
              <a:spLocks noChangeArrowheads="1"/>
            </p:cNvSpPr>
            <p:nvPr/>
          </p:nvSpPr>
          <p:spPr bwMode="auto">
            <a:xfrm>
              <a:off x="4058" y="1402"/>
              <a:ext cx="174" cy="5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 eaLnBrk="1" hangingPunct="1"/>
              <a:endParaRPr lang="en-US" altLang="en-US" sz="1000"/>
            </a:p>
            <a:p>
              <a:pPr algn="ctr" eaLnBrk="1" hangingPunct="1"/>
              <a:r>
                <a:rPr lang="en-US" altLang="en-US" sz="1000"/>
                <a:t>D</a:t>
              </a:r>
            </a:p>
            <a:p>
              <a:pPr algn="ctr" eaLnBrk="1" hangingPunct="1"/>
              <a:r>
                <a:rPr lang="en-US" altLang="en-US" sz="1000"/>
                <a:t>A</a:t>
              </a:r>
            </a:p>
            <a:p>
              <a:pPr algn="ctr" eaLnBrk="1" hangingPunct="1"/>
              <a:r>
                <a:rPr lang="en-US" altLang="en-US" sz="1000"/>
                <a:t>T</a:t>
              </a:r>
            </a:p>
            <a:p>
              <a:pPr algn="ctr" eaLnBrk="1" hangingPunct="1"/>
              <a:r>
                <a:rPr lang="en-US" altLang="en-US" sz="1000"/>
                <a:t>A</a:t>
              </a:r>
            </a:p>
          </p:txBody>
        </p:sp>
        <p:sp>
          <p:nvSpPr>
            <p:cNvPr id="41020" name="Text Box 54"/>
            <p:cNvSpPr txBox="1">
              <a:spLocks noChangeArrowheads="1"/>
            </p:cNvSpPr>
            <p:nvPr/>
          </p:nvSpPr>
          <p:spPr bwMode="auto">
            <a:xfrm>
              <a:off x="4202" y="1402"/>
              <a:ext cx="174" cy="5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 eaLnBrk="1" hangingPunct="1"/>
              <a:endParaRPr lang="en-US" altLang="en-US" sz="1000"/>
            </a:p>
            <a:p>
              <a:pPr algn="ctr" eaLnBrk="1" hangingPunct="1"/>
              <a:r>
                <a:rPr lang="en-US" altLang="en-US" sz="1000"/>
                <a:t>D</a:t>
              </a:r>
            </a:p>
            <a:p>
              <a:pPr algn="ctr" eaLnBrk="1" hangingPunct="1"/>
              <a:r>
                <a:rPr lang="en-US" altLang="en-US" sz="1000"/>
                <a:t>A</a:t>
              </a:r>
            </a:p>
            <a:p>
              <a:pPr algn="ctr" eaLnBrk="1" hangingPunct="1"/>
              <a:r>
                <a:rPr lang="en-US" altLang="en-US" sz="1000"/>
                <a:t>T</a:t>
              </a:r>
            </a:p>
            <a:p>
              <a:pPr algn="ctr" eaLnBrk="1" hangingPunct="1"/>
              <a:r>
                <a:rPr lang="en-US" altLang="en-US" sz="1000"/>
                <a:t>A</a:t>
              </a:r>
            </a:p>
          </p:txBody>
        </p:sp>
        <p:sp>
          <p:nvSpPr>
            <p:cNvPr id="41021" name="Text Box 55"/>
            <p:cNvSpPr txBox="1">
              <a:spLocks noChangeArrowheads="1"/>
            </p:cNvSpPr>
            <p:nvPr/>
          </p:nvSpPr>
          <p:spPr bwMode="auto">
            <a:xfrm>
              <a:off x="4330" y="1114"/>
              <a:ext cx="178" cy="82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 eaLnBrk="1" hangingPunct="1"/>
              <a:endParaRPr lang="en-US" altLang="en-US" sz="1000"/>
            </a:p>
            <a:p>
              <a:pPr algn="ctr" eaLnBrk="1" hangingPunct="1"/>
              <a:r>
                <a:rPr lang="en-US" altLang="en-US" sz="1000"/>
                <a:t>C</a:t>
              </a:r>
            </a:p>
            <a:p>
              <a:pPr algn="ctr" eaLnBrk="1" hangingPunct="1"/>
              <a:r>
                <a:rPr lang="en-US" altLang="en-US" sz="1000"/>
                <a:t>O</a:t>
              </a:r>
            </a:p>
            <a:p>
              <a:pPr algn="ctr" eaLnBrk="1" hangingPunct="1"/>
              <a:r>
                <a:rPr lang="en-US" altLang="en-US" sz="1000"/>
                <a:t>N</a:t>
              </a:r>
            </a:p>
            <a:p>
              <a:pPr algn="ctr" eaLnBrk="1" hangingPunct="1"/>
              <a:r>
                <a:rPr lang="en-US" altLang="en-US" sz="1000"/>
                <a:t>T</a:t>
              </a:r>
            </a:p>
            <a:p>
              <a:pPr algn="ctr" eaLnBrk="1" hangingPunct="1"/>
              <a:r>
                <a:rPr lang="en-US" altLang="en-US" sz="1000"/>
                <a:t>R</a:t>
              </a:r>
            </a:p>
            <a:p>
              <a:pPr algn="ctr" eaLnBrk="1" hangingPunct="1"/>
              <a:r>
                <a:rPr lang="en-US" altLang="en-US" sz="1000"/>
                <a:t>O</a:t>
              </a:r>
            </a:p>
            <a:p>
              <a:pPr algn="ctr" eaLnBrk="1" hangingPunct="1"/>
              <a:r>
                <a:rPr lang="en-US" altLang="en-US" sz="1000"/>
                <a:t>L</a:t>
              </a:r>
            </a:p>
          </p:txBody>
        </p:sp>
        <p:sp>
          <p:nvSpPr>
            <p:cNvPr id="41022" name="Line 56"/>
            <p:cNvSpPr>
              <a:spLocks noChangeShapeType="1"/>
            </p:cNvSpPr>
            <p:nvPr/>
          </p:nvSpPr>
          <p:spPr bwMode="auto">
            <a:xfrm>
              <a:off x="3334" y="1863"/>
              <a:ext cx="0" cy="14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23" name="Line 57"/>
            <p:cNvSpPr>
              <a:spLocks noChangeShapeType="1"/>
            </p:cNvSpPr>
            <p:nvPr/>
          </p:nvSpPr>
          <p:spPr bwMode="auto">
            <a:xfrm>
              <a:off x="3514" y="1863"/>
              <a:ext cx="0" cy="14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24" name="Line 58"/>
            <p:cNvSpPr>
              <a:spLocks noChangeShapeType="1"/>
            </p:cNvSpPr>
            <p:nvPr/>
          </p:nvSpPr>
          <p:spPr bwMode="auto">
            <a:xfrm>
              <a:off x="3698" y="1863"/>
              <a:ext cx="0" cy="14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25" name="Line 59"/>
            <p:cNvSpPr>
              <a:spLocks noChangeShapeType="1"/>
            </p:cNvSpPr>
            <p:nvPr/>
          </p:nvSpPr>
          <p:spPr bwMode="auto">
            <a:xfrm>
              <a:off x="3886" y="1863"/>
              <a:ext cx="0" cy="14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26" name="Line 60"/>
            <p:cNvSpPr>
              <a:spLocks noChangeShapeType="1"/>
            </p:cNvSpPr>
            <p:nvPr/>
          </p:nvSpPr>
          <p:spPr bwMode="auto">
            <a:xfrm>
              <a:off x="4062" y="1871"/>
              <a:ext cx="0" cy="14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27" name="Line 61"/>
            <p:cNvSpPr>
              <a:spLocks noChangeShapeType="1"/>
            </p:cNvSpPr>
            <p:nvPr/>
          </p:nvSpPr>
          <p:spPr bwMode="auto">
            <a:xfrm>
              <a:off x="4218" y="1867"/>
              <a:ext cx="0" cy="14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28" name="Line 62"/>
            <p:cNvSpPr>
              <a:spLocks noChangeShapeType="1"/>
            </p:cNvSpPr>
            <p:nvPr/>
          </p:nvSpPr>
          <p:spPr bwMode="auto">
            <a:xfrm>
              <a:off x="4362" y="1859"/>
              <a:ext cx="0" cy="14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29" name="Text Box 63"/>
            <p:cNvSpPr txBox="1">
              <a:spLocks noChangeArrowheads="1"/>
            </p:cNvSpPr>
            <p:nvPr/>
          </p:nvSpPr>
          <p:spPr bwMode="auto">
            <a:xfrm>
              <a:off x="2985" y="1960"/>
              <a:ext cx="160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 eaLnBrk="1" hangingPunct="1"/>
              <a:r>
                <a:rPr lang="en-US" altLang="en-US" sz="1000"/>
                <a:t>1</a:t>
              </a:r>
            </a:p>
          </p:txBody>
        </p:sp>
        <p:sp>
          <p:nvSpPr>
            <p:cNvPr id="41030" name="Text Box 64"/>
            <p:cNvSpPr txBox="1">
              <a:spLocks noChangeArrowheads="1"/>
            </p:cNvSpPr>
            <p:nvPr/>
          </p:nvSpPr>
          <p:spPr bwMode="auto">
            <a:xfrm>
              <a:off x="3153" y="1960"/>
              <a:ext cx="160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 eaLnBrk="1" hangingPunct="1"/>
              <a:r>
                <a:rPr lang="en-US" altLang="en-US" sz="1000"/>
                <a:t>2</a:t>
              </a:r>
            </a:p>
          </p:txBody>
        </p:sp>
        <p:sp>
          <p:nvSpPr>
            <p:cNvPr id="41031" name="Text Box 65"/>
            <p:cNvSpPr txBox="1">
              <a:spLocks noChangeArrowheads="1"/>
            </p:cNvSpPr>
            <p:nvPr/>
          </p:nvSpPr>
          <p:spPr bwMode="auto">
            <a:xfrm>
              <a:off x="3345" y="1960"/>
              <a:ext cx="160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 eaLnBrk="1" hangingPunct="1"/>
              <a:r>
                <a:rPr lang="en-US" altLang="en-US" sz="1000"/>
                <a:t>3</a:t>
              </a:r>
            </a:p>
          </p:txBody>
        </p:sp>
        <p:sp>
          <p:nvSpPr>
            <p:cNvPr id="41032" name="Text Box 66"/>
            <p:cNvSpPr txBox="1">
              <a:spLocks noChangeArrowheads="1"/>
            </p:cNvSpPr>
            <p:nvPr/>
          </p:nvSpPr>
          <p:spPr bwMode="auto">
            <a:xfrm>
              <a:off x="3517" y="1960"/>
              <a:ext cx="160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 eaLnBrk="1" hangingPunct="1"/>
              <a:r>
                <a:rPr lang="en-US" altLang="en-US" sz="1000"/>
                <a:t>4</a:t>
              </a:r>
            </a:p>
          </p:txBody>
        </p:sp>
        <p:sp>
          <p:nvSpPr>
            <p:cNvPr id="41033" name="Text Box 67"/>
            <p:cNvSpPr txBox="1">
              <a:spLocks noChangeArrowheads="1"/>
            </p:cNvSpPr>
            <p:nvPr/>
          </p:nvSpPr>
          <p:spPr bwMode="auto">
            <a:xfrm>
              <a:off x="3705" y="1956"/>
              <a:ext cx="160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 eaLnBrk="1" hangingPunct="1"/>
              <a:r>
                <a:rPr lang="en-US" altLang="en-US" sz="1000"/>
                <a:t>5</a:t>
              </a:r>
            </a:p>
          </p:txBody>
        </p:sp>
        <p:sp>
          <p:nvSpPr>
            <p:cNvPr id="41034" name="Text Box 68"/>
            <p:cNvSpPr txBox="1">
              <a:spLocks noChangeArrowheads="1"/>
            </p:cNvSpPr>
            <p:nvPr/>
          </p:nvSpPr>
          <p:spPr bwMode="auto">
            <a:xfrm>
              <a:off x="3893" y="1956"/>
              <a:ext cx="160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 eaLnBrk="1" hangingPunct="1"/>
              <a:r>
                <a:rPr lang="en-US" altLang="en-US" sz="1000"/>
                <a:t>6</a:t>
              </a:r>
            </a:p>
          </p:txBody>
        </p:sp>
        <p:sp>
          <p:nvSpPr>
            <p:cNvPr id="41035" name="Text Box 69"/>
            <p:cNvSpPr txBox="1">
              <a:spLocks noChangeArrowheads="1"/>
            </p:cNvSpPr>
            <p:nvPr/>
          </p:nvSpPr>
          <p:spPr bwMode="auto">
            <a:xfrm>
              <a:off x="4057" y="1956"/>
              <a:ext cx="160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 eaLnBrk="1" hangingPunct="1"/>
              <a:r>
                <a:rPr lang="en-US" altLang="en-US" sz="1000"/>
                <a:t>7</a:t>
              </a:r>
            </a:p>
          </p:txBody>
        </p:sp>
        <p:sp>
          <p:nvSpPr>
            <p:cNvPr id="41036" name="Text Box 70"/>
            <p:cNvSpPr txBox="1">
              <a:spLocks noChangeArrowheads="1"/>
            </p:cNvSpPr>
            <p:nvPr/>
          </p:nvSpPr>
          <p:spPr bwMode="auto">
            <a:xfrm>
              <a:off x="4205" y="1956"/>
              <a:ext cx="160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 eaLnBrk="1" hangingPunct="1"/>
              <a:r>
                <a:rPr lang="en-US" altLang="en-US" sz="1000"/>
                <a:t>8</a:t>
              </a:r>
            </a:p>
          </p:txBody>
        </p:sp>
        <p:sp>
          <p:nvSpPr>
            <p:cNvPr id="41037" name="Text Box 71"/>
            <p:cNvSpPr txBox="1">
              <a:spLocks noChangeArrowheads="1"/>
            </p:cNvSpPr>
            <p:nvPr/>
          </p:nvSpPr>
          <p:spPr bwMode="auto">
            <a:xfrm>
              <a:off x="4349" y="1956"/>
              <a:ext cx="160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 eaLnBrk="1" hangingPunct="1"/>
              <a:r>
                <a:rPr lang="en-US" altLang="en-US" sz="1000"/>
                <a:t>9</a:t>
              </a:r>
            </a:p>
          </p:txBody>
        </p:sp>
        <p:sp>
          <p:nvSpPr>
            <p:cNvPr id="41038" name="Freeform 72"/>
            <p:cNvSpPr>
              <a:spLocks/>
            </p:cNvSpPr>
            <p:nvPr/>
          </p:nvSpPr>
          <p:spPr bwMode="auto">
            <a:xfrm>
              <a:off x="2606" y="969"/>
              <a:ext cx="375" cy="969"/>
            </a:xfrm>
            <a:custGeom>
              <a:avLst/>
              <a:gdLst>
                <a:gd name="T0" fmla="*/ 375 w 375"/>
                <a:gd name="T1" fmla="*/ 0 h 969"/>
                <a:gd name="T2" fmla="*/ 0 w 375"/>
                <a:gd name="T3" fmla="*/ 485 h 969"/>
                <a:gd name="T4" fmla="*/ 375 w 375"/>
                <a:gd name="T5" fmla="*/ 969 h 969"/>
                <a:gd name="T6" fmla="*/ 375 w 375"/>
                <a:gd name="T7" fmla="*/ 0 h 96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75"/>
                <a:gd name="T13" fmla="*/ 0 h 969"/>
                <a:gd name="T14" fmla="*/ 375 w 375"/>
                <a:gd name="T15" fmla="*/ 969 h 96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75" h="969">
                  <a:moveTo>
                    <a:pt x="375" y="0"/>
                  </a:moveTo>
                  <a:lnTo>
                    <a:pt x="0" y="485"/>
                  </a:lnTo>
                  <a:lnTo>
                    <a:pt x="375" y="969"/>
                  </a:lnTo>
                  <a:lnTo>
                    <a:pt x="375" y="0"/>
                  </a:lnTo>
                  <a:close/>
                </a:path>
              </a:pathLst>
            </a:custGeom>
            <a:gradFill rotWithShape="1">
              <a:gsLst>
                <a:gs pos="0">
                  <a:schemeClr val="tx1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0" name="Group 73"/>
          <p:cNvGrpSpPr>
            <a:grpSpLocks/>
          </p:cNvGrpSpPr>
          <p:nvPr/>
        </p:nvGrpSpPr>
        <p:grpSpPr bwMode="auto">
          <a:xfrm flipV="1">
            <a:off x="1039813" y="2238375"/>
            <a:ext cx="1666875" cy="2062163"/>
            <a:chOff x="1511" y="1371"/>
            <a:chExt cx="1050" cy="1299"/>
          </a:xfrm>
        </p:grpSpPr>
        <p:grpSp>
          <p:nvGrpSpPr>
            <p:cNvPr id="41003" name="Group 74"/>
            <p:cNvGrpSpPr>
              <a:grpSpLocks/>
            </p:cNvGrpSpPr>
            <p:nvPr/>
          </p:nvGrpSpPr>
          <p:grpSpPr bwMode="auto">
            <a:xfrm>
              <a:off x="1511" y="1371"/>
              <a:ext cx="1050" cy="198"/>
              <a:chOff x="1614" y="1494"/>
              <a:chExt cx="1050" cy="198"/>
            </a:xfrm>
          </p:grpSpPr>
          <p:sp>
            <p:nvSpPr>
              <p:cNvPr id="41005" name="Rectangle 75"/>
              <p:cNvSpPr>
                <a:spLocks noChangeArrowheads="1"/>
              </p:cNvSpPr>
              <p:nvPr/>
            </p:nvSpPr>
            <p:spPr bwMode="auto">
              <a:xfrm>
                <a:off x="2358" y="1500"/>
                <a:ext cx="168" cy="174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rot="10800000"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235596" name="Freeform 76"/>
              <p:cNvSpPr>
                <a:spLocks/>
              </p:cNvSpPr>
              <p:nvPr/>
            </p:nvSpPr>
            <p:spPr bwMode="auto">
              <a:xfrm>
                <a:off x="1614" y="1494"/>
                <a:ext cx="896" cy="198"/>
              </a:xfrm>
              <a:custGeom>
                <a:avLst/>
                <a:gdLst>
                  <a:gd name="T0" fmla="*/ 18 w 896"/>
                  <a:gd name="T1" fmla="*/ 0 h 198"/>
                  <a:gd name="T2" fmla="*/ 0 w 896"/>
                  <a:gd name="T3" fmla="*/ 96 h 198"/>
                  <a:gd name="T4" fmla="*/ 18 w 896"/>
                  <a:gd name="T5" fmla="*/ 198 h 198"/>
                  <a:gd name="T6" fmla="*/ 774 w 896"/>
                  <a:gd name="T7" fmla="*/ 198 h 198"/>
                  <a:gd name="T8" fmla="*/ 750 w 896"/>
                  <a:gd name="T9" fmla="*/ 90 h 198"/>
                  <a:gd name="T10" fmla="*/ 774 w 896"/>
                  <a:gd name="T11" fmla="*/ 0 h 198"/>
                  <a:gd name="T12" fmla="*/ 18 w 896"/>
                  <a:gd name="T13" fmla="*/ 0 h 19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96"/>
                  <a:gd name="T22" fmla="*/ 0 h 198"/>
                  <a:gd name="T23" fmla="*/ 896 w 896"/>
                  <a:gd name="T24" fmla="*/ 198 h 19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96" h="198">
                    <a:moveTo>
                      <a:pt x="18" y="0"/>
                    </a:moveTo>
                    <a:lnTo>
                      <a:pt x="0" y="96"/>
                    </a:lnTo>
                    <a:lnTo>
                      <a:pt x="18" y="198"/>
                    </a:lnTo>
                    <a:lnTo>
                      <a:pt x="774" y="198"/>
                    </a:lnTo>
                    <a:cubicBezTo>
                      <a:pt x="896" y="180"/>
                      <a:pt x="750" y="123"/>
                      <a:pt x="750" y="90"/>
                    </a:cubicBezTo>
                    <a:cubicBezTo>
                      <a:pt x="750" y="57"/>
                      <a:pt x="896" y="15"/>
                      <a:pt x="774" y="0"/>
                    </a:cubicBezTo>
                    <a:lnTo>
                      <a:pt x="18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chemeClr val="tx1"/>
                  </a:gs>
                  <a:gs pos="50000">
                    <a:schemeClr val="bg1"/>
                  </a:gs>
                  <a:gs pos="100000">
                    <a:schemeClr val="tx1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rot="10800000"/>
              <a:lstStyle/>
              <a:p>
                <a:pPr>
                  <a:defRPr/>
                </a:pPr>
                <a:endParaRPr lang="en-US" dirty="0">
                  <a:latin typeface="Times New Roman" pitchFamily="18" charset="0"/>
                  <a:ea typeface="+mn-ea"/>
                </a:endParaRPr>
              </a:p>
            </p:txBody>
          </p:sp>
          <p:sp>
            <p:nvSpPr>
              <p:cNvPr id="41007" name="Oval 77"/>
              <p:cNvSpPr>
                <a:spLocks noChangeArrowheads="1"/>
              </p:cNvSpPr>
              <p:nvPr/>
            </p:nvSpPr>
            <p:spPr bwMode="auto">
              <a:xfrm>
                <a:off x="2502" y="1506"/>
                <a:ext cx="62" cy="168"/>
              </a:xfrm>
              <a:prstGeom prst="ellipse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rot="10800000"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41008" name="Line 78"/>
              <p:cNvSpPr>
                <a:spLocks noChangeShapeType="1"/>
              </p:cNvSpPr>
              <p:nvPr/>
            </p:nvSpPr>
            <p:spPr bwMode="auto">
              <a:xfrm>
                <a:off x="2526" y="1584"/>
                <a:ext cx="138" cy="0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41004" name="Freeform 79"/>
            <p:cNvSpPr>
              <a:spLocks/>
            </p:cNvSpPr>
            <p:nvPr/>
          </p:nvSpPr>
          <p:spPr bwMode="auto">
            <a:xfrm>
              <a:off x="1536" y="1563"/>
              <a:ext cx="1015" cy="1107"/>
            </a:xfrm>
            <a:custGeom>
              <a:avLst/>
              <a:gdLst>
                <a:gd name="T0" fmla="*/ 1015 w 1015"/>
                <a:gd name="T1" fmla="*/ 1107 h 1107"/>
                <a:gd name="T2" fmla="*/ 0 w 1015"/>
                <a:gd name="T3" fmla="*/ 0 h 1107"/>
                <a:gd name="T4" fmla="*/ 905 w 1015"/>
                <a:gd name="T5" fmla="*/ 0 h 1107"/>
                <a:gd name="T6" fmla="*/ 1015 w 1015"/>
                <a:gd name="T7" fmla="*/ 1107 h 110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15"/>
                <a:gd name="T13" fmla="*/ 0 h 1107"/>
                <a:gd name="T14" fmla="*/ 1015 w 1015"/>
                <a:gd name="T15" fmla="*/ 1107 h 110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15" h="1107">
                  <a:moveTo>
                    <a:pt x="1015" y="1107"/>
                  </a:moveTo>
                  <a:lnTo>
                    <a:pt x="0" y="0"/>
                  </a:lnTo>
                  <a:lnTo>
                    <a:pt x="905" y="0"/>
                  </a:lnTo>
                  <a:lnTo>
                    <a:pt x="1015" y="1107"/>
                  </a:lnTo>
                  <a:close/>
                </a:path>
              </a:pathLst>
            </a:custGeom>
            <a:gradFill rotWithShape="1">
              <a:gsLst>
                <a:gs pos="0">
                  <a:schemeClr val="bg1"/>
                </a:gs>
                <a:gs pos="100000">
                  <a:schemeClr val="tx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endParaRPr lang="en-US"/>
            </a:p>
          </p:txBody>
        </p:sp>
      </p:grpSp>
      <p:sp>
        <p:nvSpPr>
          <p:cNvPr id="226628" name="Text Box 324"/>
          <p:cNvSpPr txBox="1">
            <a:spLocks noChangeArrowheads="1"/>
          </p:cNvSpPr>
          <p:nvPr/>
        </p:nvSpPr>
        <p:spPr bwMode="auto">
          <a:xfrm>
            <a:off x="787400" y="5545138"/>
            <a:ext cx="7475538" cy="714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>
              <a:lnSpc>
                <a:spcPct val="85000"/>
              </a:lnSpc>
            </a:pPr>
            <a:r>
              <a:rPr lang="en-US" altLang="en-US" i="1">
                <a:solidFill>
                  <a:srgbClr val="CC0000"/>
                </a:solidFill>
                <a:latin typeface="Gill Sans MT" pitchFamily="34" charset="0"/>
              </a:rPr>
              <a:t>frequency division multiplexing:</a:t>
            </a:r>
            <a:r>
              <a:rPr lang="en-US" altLang="en-US">
                <a:latin typeface="Gill Sans MT" pitchFamily="34" charset="0"/>
              </a:rPr>
              <a:t> different channels transmitted</a:t>
            </a:r>
          </a:p>
          <a:p>
            <a:pPr>
              <a:lnSpc>
                <a:spcPct val="85000"/>
              </a:lnSpc>
            </a:pPr>
            <a:r>
              <a:rPr lang="en-US" altLang="en-US">
                <a:latin typeface="Gill Sans MT" pitchFamily="34" charset="0"/>
              </a:rPr>
              <a:t>in different frequency bands</a:t>
            </a:r>
          </a:p>
        </p:txBody>
      </p:sp>
      <p:pic>
        <p:nvPicPr>
          <p:cNvPr id="40998" name="Picture 325" descr="underline_base"/>
          <p:cNvPicPr>
            <a:picLocks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9738" y="868363"/>
            <a:ext cx="5951537" cy="196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40999" name="Group 326"/>
          <p:cNvGrpSpPr>
            <a:grpSpLocks/>
          </p:cNvGrpSpPr>
          <p:nvPr/>
        </p:nvGrpSpPr>
        <p:grpSpPr bwMode="auto">
          <a:xfrm>
            <a:off x="560388" y="1928813"/>
            <a:ext cx="609600" cy="609600"/>
            <a:chOff x="-44" y="1473"/>
            <a:chExt cx="981" cy="1105"/>
          </a:xfrm>
        </p:grpSpPr>
        <p:pic>
          <p:nvPicPr>
            <p:cNvPr id="41001" name="Picture 327" descr="desktop_computer_stylized_medium"/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1002" name="Freeform 328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sp>
        <p:nvSpPr>
          <p:cNvPr id="41000" name="Slide Number Placeholder 3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>
                <a:latin typeface="Tahoma" pitchFamily="34" charset="0"/>
              </a:rPr>
              <a:t>1-</a:t>
            </a:r>
            <a:fld id="{DB45EBB2-1369-4B25-AC3E-90E66E38A1CF}" type="slidenum">
              <a:rPr lang="en-US" altLang="en-US" sz="1200">
                <a:latin typeface="Tahoma" pitchFamily="34" charset="0"/>
              </a:rPr>
              <a:pPr/>
              <a:t>15</a:t>
            </a:fld>
            <a:endParaRPr lang="en-US" altLang="en-US" sz="1200">
              <a:latin typeface="Tahoma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4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8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6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" dur="500"/>
                                        <p:tgtEl>
                                          <p:spTgt spid="2266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6628" grpId="0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1985" name="Group 2"/>
          <p:cNvGrpSpPr>
            <a:grpSpLocks/>
          </p:cNvGrpSpPr>
          <p:nvPr/>
        </p:nvGrpSpPr>
        <p:grpSpPr bwMode="auto">
          <a:xfrm>
            <a:off x="5143500" y="2905125"/>
            <a:ext cx="2178050" cy="1147763"/>
            <a:chOff x="5143500" y="2905125"/>
            <a:chExt cx="2178050" cy="1147763"/>
          </a:xfrm>
        </p:grpSpPr>
        <p:grpSp>
          <p:nvGrpSpPr>
            <p:cNvPr id="42119" name="Group 128"/>
            <p:cNvGrpSpPr>
              <a:grpSpLocks/>
            </p:cNvGrpSpPr>
            <p:nvPr/>
          </p:nvGrpSpPr>
          <p:grpSpPr bwMode="auto">
            <a:xfrm>
              <a:off x="5143500" y="2905125"/>
              <a:ext cx="2178050" cy="1147763"/>
              <a:chOff x="3240" y="1830"/>
              <a:chExt cx="1372" cy="723"/>
            </a:xfrm>
          </p:grpSpPr>
          <p:sp>
            <p:nvSpPr>
              <p:cNvPr id="42160" name="Freeform 129"/>
              <p:cNvSpPr>
                <a:spLocks/>
              </p:cNvSpPr>
              <p:nvPr/>
            </p:nvSpPr>
            <p:spPr bwMode="auto">
              <a:xfrm>
                <a:off x="3240" y="1830"/>
                <a:ext cx="1372" cy="723"/>
              </a:xfrm>
              <a:custGeom>
                <a:avLst/>
                <a:gdLst>
                  <a:gd name="T0" fmla="*/ 1509012 w 765"/>
                  <a:gd name="T1" fmla="*/ 5729 h 459"/>
                  <a:gd name="T2" fmla="*/ 1027025 w 765"/>
                  <a:gd name="T3" fmla="*/ 40395 h 459"/>
                  <a:gd name="T4" fmla="*/ 340902 w 765"/>
                  <a:gd name="T5" fmla="*/ 58024 h 459"/>
                  <a:gd name="T6" fmla="*/ 49874 w 765"/>
                  <a:gd name="T7" fmla="*/ 194383 h 459"/>
                  <a:gd name="T8" fmla="*/ 640932 w 765"/>
                  <a:gd name="T9" fmla="*/ 256788 h 459"/>
                  <a:gd name="T10" fmla="*/ 1233656 w 765"/>
                  <a:gd name="T11" fmla="*/ 246677 h 459"/>
                  <a:gd name="T12" fmla="*/ 2079640 w 765"/>
                  <a:gd name="T13" fmla="*/ 256788 h 459"/>
                  <a:gd name="T14" fmla="*/ 2485867 w 765"/>
                  <a:gd name="T15" fmla="*/ 251149 h 459"/>
                  <a:gd name="T16" fmla="*/ 2678580 w 765"/>
                  <a:gd name="T17" fmla="*/ 215337 h 459"/>
                  <a:gd name="T18" fmla="*/ 2671282 w 765"/>
                  <a:gd name="T19" fmla="*/ 91397 h 459"/>
                  <a:gd name="T20" fmla="*/ 2357408 w 765"/>
                  <a:gd name="T21" fmla="*/ 19830 h 459"/>
                  <a:gd name="T22" fmla="*/ 1509012 w 765"/>
                  <a:gd name="T23" fmla="*/ 5729 h 459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765"/>
                  <a:gd name="T37" fmla="*/ 0 h 459"/>
                  <a:gd name="T38" fmla="*/ 765 w 765"/>
                  <a:gd name="T39" fmla="*/ 459 h 459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765" h="459">
                    <a:moveTo>
                      <a:pt x="424" y="10"/>
                    </a:moveTo>
                    <a:cubicBezTo>
                      <a:pt x="362" y="16"/>
                      <a:pt x="343" y="55"/>
                      <a:pt x="288" y="70"/>
                    </a:cubicBezTo>
                    <a:cubicBezTo>
                      <a:pt x="233" y="85"/>
                      <a:pt x="142" y="56"/>
                      <a:pt x="96" y="100"/>
                    </a:cubicBezTo>
                    <a:cubicBezTo>
                      <a:pt x="50" y="144"/>
                      <a:pt x="0" y="279"/>
                      <a:pt x="14" y="336"/>
                    </a:cubicBezTo>
                    <a:cubicBezTo>
                      <a:pt x="28" y="393"/>
                      <a:pt x="125" y="429"/>
                      <a:pt x="180" y="444"/>
                    </a:cubicBezTo>
                    <a:cubicBezTo>
                      <a:pt x="235" y="459"/>
                      <a:pt x="279" y="426"/>
                      <a:pt x="346" y="426"/>
                    </a:cubicBezTo>
                    <a:cubicBezTo>
                      <a:pt x="413" y="426"/>
                      <a:pt x="525" y="443"/>
                      <a:pt x="584" y="444"/>
                    </a:cubicBezTo>
                    <a:cubicBezTo>
                      <a:pt x="643" y="445"/>
                      <a:pt x="670" y="446"/>
                      <a:pt x="698" y="434"/>
                    </a:cubicBezTo>
                    <a:cubicBezTo>
                      <a:pt x="726" y="422"/>
                      <a:pt x="743" y="418"/>
                      <a:pt x="752" y="372"/>
                    </a:cubicBezTo>
                    <a:cubicBezTo>
                      <a:pt x="761" y="326"/>
                      <a:pt x="765" y="214"/>
                      <a:pt x="750" y="158"/>
                    </a:cubicBezTo>
                    <a:cubicBezTo>
                      <a:pt x="735" y="102"/>
                      <a:pt x="716" y="58"/>
                      <a:pt x="662" y="34"/>
                    </a:cubicBezTo>
                    <a:cubicBezTo>
                      <a:pt x="608" y="10"/>
                      <a:pt x="505" y="0"/>
                      <a:pt x="424" y="1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00CCFF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61" name="Line 130"/>
              <p:cNvSpPr>
                <a:spLocks noChangeShapeType="1"/>
              </p:cNvSpPr>
              <p:nvPr/>
            </p:nvSpPr>
            <p:spPr bwMode="auto">
              <a:xfrm flipV="1">
                <a:off x="3763" y="2053"/>
                <a:ext cx="106" cy="76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62" name="Line 131"/>
              <p:cNvSpPr>
                <a:spLocks noChangeShapeType="1"/>
              </p:cNvSpPr>
              <p:nvPr/>
            </p:nvSpPr>
            <p:spPr bwMode="auto">
              <a:xfrm>
                <a:off x="3616" y="2204"/>
                <a:ext cx="0" cy="7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63" name="Line 132"/>
              <p:cNvSpPr>
                <a:spLocks noChangeShapeType="1"/>
              </p:cNvSpPr>
              <p:nvPr/>
            </p:nvSpPr>
            <p:spPr bwMode="auto">
              <a:xfrm flipV="1">
                <a:off x="3763" y="2114"/>
                <a:ext cx="226" cy="25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64" name="Line 133"/>
              <p:cNvSpPr>
                <a:spLocks noChangeShapeType="1"/>
              </p:cNvSpPr>
              <p:nvPr/>
            </p:nvSpPr>
            <p:spPr bwMode="auto">
              <a:xfrm>
                <a:off x="4076" y="2113"/>
                <a:ext cx="0" cy="17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65" name="Line 134"/>
              <p:cNvSpPr>
                <a:spLocks noChangeShapeType="1"/>
              </p:cNvSpPr>
              <p:nvPr/>
            </p:nvSpPr>
            <p:spPr bwMode="auto">
              <a:xfrm>
                <a:off x="3779" y="2380"/>
                <a:ext cx="162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66" name="Line 135"/>
              <p:cNvSpPr>
                <a:spLocks noChangeShapeType="1"/>
              </p:cNvSpPr>
              <p:nvPr/>
            </p:nvSpPr>
            <p:spPr bwMode="auto">
              <a:xfrm>
                <a:off x="4255" y="2372"/>
                <a:ext cx="152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42167" name="Group 136"/>
              <p:cNvGrpSpPr>
                <a:grpSpLocks/>
              </p:cNvGrpSpPr>
              <p:nvPr/>
            </p:nvGrpSpPr>
            <p:grpSpPr bwMode="auto">
              <a:xfrm>
                <a:off x="3860" y="1969"/>
                <a:ext cx="335" cy="148"/>
                <a:chOff x="4650" y="1129"/>
                <a:chExt cx="246" cy="95"/>
              </a:xfrm>
            </p:grpSpPr>
            <p:sp>
              <p:nvSpPr>
                <p:cNvPr id="42197" name="Oval 407"/>
                <p:cNvSpPr>
                  <a:spLocks noChangeArrowheads="1"/>
                </p:cNvSpPr>
                <p:nvPr/>
              </p:nvSpPr>
              <p:spPr bwMode="auto">
                <a:xfrm>
                  <a:off x="4651" y="1171"/>
                  <a:ext cx="244" cy="53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endParaRPr lang="en-US" altLang="en-US">
                    <a:latin typeface="Times New Roman" pitchFamily="18" charset="0"/>
                  </a:endParaRPr>
                </a:p>
              </p:txBody>
            </p:sp>
            <p:sp>
              <p:nvSpPr>
                <p:cNvPr id="42198" name="Rectangle 410"/>
                <p:cNvSpPr>
                  <a:spLocks noChangeArrowheads="1"/>
                </p:cNvSpPr>
                <p:nvPr/>
              </p:nvSpPr>
              <p:spPr bwMode="auto">
                <a:xfrm>
                  <a:off x="4651" y="1165"/>
                  <a:ext cx="245" cy="33"/>
                </a:xfrm>
                <a:prstGeom prst="rect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270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pPr algn="ctr"/>
                  <a:endParaRPr lang="en-US" altLang="en-US">
                    <a:latin typeface="Times New Roman" pitchFamily="18" charset="0"/>
                  </a:endParaRPr>
                </a:p>
              </p:txBody>
            </p:sp>
            <p:sp>
              <p:nvSpPr>
                <p:cNvPr id="42199" name="Oval 411"/>
                <p:cNvSpPr>
                  <a:spLocks noChangeArrowheads="1"/>
                </p:cNvSpPr>
                <p:nvPr/>
              </p:nvSpPr>
              <p:spPr bwMode="auto">
                <a:xfrm>
                  <a:off x="4650" y="1129"/>
                  <a:ext cx="244" cy="62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endParaRPr lang="en-US" altLang="en-US">
                    <a:latin typeface="Times New Roman" pitchFamily="18" charset="0"/>
                  </a:endParaRPr>
                </a:p>
              </p:txBody>
            </p:sp>
            <p:grpSp>
              <p:nvGrpSpPr>
                <p:cNvPr id="42200" name="Group 140"/>
                <p:cNvGrpSpPr>
                  <a:grpSpLocks/>
                </p:cNvGrpSpPr>
                <p:nvPr/>
              </p:nvGrpSpPr>
              <p:grpSpPr bwMode="auto">
                <a:xfrm>
                  <a:off x="4699" y="1145"/>
                  <a:ext cx="138" cy="29"/>
                  <a:chOff x="2468" y="1332"/>
                  <a:chExt cx="310" cy="60"/>
                </a:xfrm>
              </p:grpSpPr>
              <p:sp>
                <p:nvSpPr>
                  <p:cNvPr id="42203" name="Freeform 141"/>
                  <p:cNvSpPr>
                    <a:spLocks/>
                  </p:cNvSpPr>
                  <p:nvPr/>
                </p:nvSpPr>
                <p:spPr bwMode="auto">
                  <a:xfrm>
                    <a:off x="2468" y="1332"/>
                    <a:ext cx="310" cy="60"/>
                  </a:xfrm>
                  <a:custGeom>
                    <a:avLst/>
                    <a:gdLst>
                      <a:gd name="T0" fmla="*/ 0 w 310"/>
                      <a:gd name="T1" fmla="*/ 60 h 60"/>
                      <a:gd name="T2" fmla="*/ 96 w 310"/>
                      <a:gd name="T3" fmla="*/ 60 h 60"/>
                      <a:gd name="T4" fmla="*/ 192 w 310"/>
                      <a:gd name="T5" fmla="*/ 0 h 60"/>
                      <a:gd name="T6" fmla="*/ 310 w 310"/>
                      <a:gd name="T7" fmla="*/ 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10"/>
                      <a:gd name="T13" fmla="*/ 0 h 60"/>
                      <a:gd name="T14" fmla="*/ 310 w 310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10" h="60">
                        <a:moveTo>
                          <a:pt x="0" y="60"/>
                        </a:moveTo>
                        <a:lnTo>
                          <a:pt x="96" y="60"/>
                        </a:lnTo>
                        <a:lnTo>
                          <a:pt x="192" y="0"/>
                        </a:lnTo>
                        <a:lnTo>
                          <a:pt x="310" y="0"/>
                        </a:lnTo>
                      </a:path>
                    </a:pathLst>
                  </a:custGeom>
                  <a:noFill/>
                  <a:ln w="12700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2204" name="Freeform 142"/>
                  <p:cNvSpPr>
                    <a:spLocks/>
                  </p:cNvSpPr>
                  <p:nvPr/>
                </p:nvSpPr>
                <p:spPr bwMode="auto">
                  <a:xfrm>
                    <a:off x="2482" y="1332"/>
                    <a:ext cx="282" cy="60"/>
                  </a:xfrm>
                  <a:custGeom>
                    <a:avLst/>
                    <a:gdLst>
                      <a:gd name="T0" fmla="*/ 0 w 282"/>
                      <a:gd name="T1" fmla="*/ 0 h 60"/>
                      <a:gd name="T2" fmla="*/ 96 w 282"/>
                      <a:gd name="T3" fmla="*/ 0 h 60"/>
                      <a:gd name="T4" fmla="*/ 192 w 282"/>
                      <a:gd name="T5" fmla="*/ 60 h 60"/>
                      <a:gd name="T6" fmla="*/ 282 w 282"/>
                      <a:gd name="T7" fmla="*/ 6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82"/>
                      <a:gd name="T13" fmla="*/ 0 h 60"/>
                      <a:gd name="T14" fmla="*/ 282 w 282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82" h="60">
                        <a:moveTo>
                          <a:pt x="0" y="0"/>
                        </a:moveTo>
                        <a:lnTo>
                          <a:pt x="96" y="0"/>
                        </a:lnTo>
                        <a:lnTo>
                          <a:pt x="192" y="60"/>
                        </a:lnTo>
                        <a:lnTo>
                          <a:pt x="282" y="60"/>
                        </a:lnTo>
                      </a:path>
                    </a:pathLst>
                  </a:custGeom>
                  <a:noFill/>
                  <a:ln w="12700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42201" name="Line 143"/>
                <p:cNvSpPr>
                  <a:spLocks noChangeShapeType="1"/>
                </p:cNvSpPr>
                <p:nvPr/>
              </p:nvSpPr>
              <p:spPr bwMode="auto">
                <a:xfrm>
                  <a:off x="4651" y="1158"/>
                  <a:ext cx="0" cy="4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202" name="Line 144"/>
                <p:cNvSpPr>
                  <a:spLocks noChangeShapeType="1"/>
                </p:cNvSpPr>
                <p:nvPr/>
              </p:nvSpPr>
              <p:spPr bwMode="auto">
                <a:xfrm>
                  <a:off x="4894" y="1160"/>
                  <a:ext cx="0" cy="41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42168" name="Group 145"/>
              <p:cNvGrpSpPr>
                <a:grpSpLocks/>
              </p:cNvGrpSpPr>
              <p:nvPr/>
            </p:nvGrpSpPr>
            <p:grpSpPr bwMode="auto">
              <a:xfrm>
                <a:off x="3922" y="2284"/>
                <a:ext cx="336" cy="154"/>
                <a:chOff x="4650" y="1129"/>
                <a:chExt cx="246" cy="95"/>
              </a:xfrm>
            </p:grpSpPr>
            <p:sp>
              <p:nvSpPr>
                <p:cNvPr id="42189" name="Oval 407"/>
                <p:cNvSpPr>
                  <a:spLocks noChangeArrowheads="1"/>
                </p:cNvSpPr>
                <p:nvPr/>
              </p:nvSpPr>
              <p:spPr bwMode="auto">
                <a:xfrm>
                  <a:off x="4651" y="1171"/>
                  <a:ext cx="244" cy="53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endParaRPr lang="en-US" altLang="en-US">
                    <a:latin typeface="Times New Roman" pitchFamily="18" charset="0"/>
                  </a:endParaRPr>
                </a:p>
              </p:txBody>
            </p:sp>
            <p:sp>
              <p:nvSpPr>
                <p:cNvPr id="42190" name="Rectangle 410"/>
                <p:cNvSpPr>
                  <a:spLocks noChangeArrowheads="1"/>
                </p:cNvSpPr>
                <p:nvPr/>
              </p:nvSpPr>
              <p:spPr bwMode="auto">
                <a:xfrm>
                  <a:off x="4651" y="1165"/>
                  <a:ext cx="245" cy="33"/>
                </a:xfrm>
                <a:prstGeom prst="rect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270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pPr algn="ctr"/>
                  <a:endParaRPr lang="en-US" altLang="en-US">
                    <a:latin typeface="Times New Roman" pitchFamily="18" charset="0"/>
                  </a:endParaRPr>
                </a:p>
              </p:txBody>
            </p:sp>
            <p:sp>
              <p:nvSpPr>
                <p:cNvPr id="42191" name="Oval 411"/>
                <p:cNvSpPr>
                  <a:spLocks noChangeArrowheads="1"/>
                </p:cNvSpPr>
                <p:nvPr/>
              </p:nvSpPr>
              <p:spPr bwMode="auto">
                <a:xfrm>
                  <a:off x="4650" y="1129"/>
                  <a:ext cx="244" cy="62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endParaRPr lang="en-US" altLang="en-US">
                    <a:latin typeface="Times New Roman" pitchFamily="18" charset="0"/>
                  </a:endParaRPr>
                </a:p>
              </p:txBody>
            </p:sp>
            <p:grpSp>
              <p:nvGrpSpPr>
                <p:cNvPr id="42192" name="Group 149"/>
                <p:cNvGrpSpPr>
                  <a:grpSpLocks/>
                </p:cNvGrpSpPr>
                <p:nvPr/>
              </p:nvGrpSpPr>
              <p:grpSpPr bwMode="auto">
                <a:xfrm>
                  <a:off x="4699" y="1145"/>
                  <a:ext cx="138" cy="29"/>
                  <a:chOff x="2468" y="1332"/>
                  <a:chExt cx="310" cy="60"/>
                </a:xfrm>
              </p:grpSpPr>
              <p:sp>
                <p:nvSpPr>
                  <p:cNvPr id="42195" name="Freeform 150"/>
                  <p:cNvSpPr>
                    <a:spLocks/>
                  </p:cNvSpPr>
                  <p:nvPr/>
                </p:nvSpPr>
                <p:spPr bwMode="auto">
                  <a:xfrm>
                    <a:off x="2468" y="1332"/>
                    <a:ext cx="310" cy="60"/>
                  </a:xfrm>
                  <a:custGeom>
                    <a:avLst/>
                    <a:gdLst>
                      <a:gd name="T0" fmla="*/ 0 w 310"/>
                      <a:gd name="T1" fmla="*/ 60 h 60"/>
                      <a:gd name="T2" fmla="*/ 96 w 310"/>
                      <a:gd name="T3" fmla="*/ 60 h 60"/>
                      <a:gd name="T4" fmla="*/ 192 w 310"/>
                      <a:gd name="T5" fmla="*/ 0 h 60"/>
                      <a:gd name="T6" fmla="*/ 310 w 310"/>
                      <a:gd name="T7" fmla="*/ 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10"/>
                      <a:gd name="T13" fmla="*/ 0 h 60"/>
                      <a:gd name="T14" fmla="*/ 310 w 310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10" h="60">
                        <a:moveTo>
                          <a:pt x="0" y="60"/>
                        </a:moveTo>
                        <a:lnTo>
                          <a:pt x="96" y="60"/>
                        </a:lnTo>
                        <a:lnTo>
                          <a:pt x="192" y="0"/>
                        </a:lnTo>
                        <a:lnTo>
                          <a:pt x="310" y="0"/>
                        </a:lnTo>
                      </a:path>
                    </a:pathLst>
                  </a:custGeom>
                  <a:noFill/>
                  <a:ln w="12700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2196" name="Freeform 151"/>
                  <p:cNvSpPr>
                    <a:spLocks/>
                  </p:cNvSpPr>
                  <p:nvPr/>
                </p:nvSpPr>
                <p:spPr bwMode="auto">
                  <a:xfrm>
                    <a:off x="2482" y="1332"/>
                    <a:ext cx="282" cy="60"/>
                  </a:xfrm>
                  <a:custGeom>
                    <a:avLst/>
                    <a:gdLst>
                      <a:gd name="T0" fmla="*/ 0 w 282"/>
                      <a:gd name="T1" fmla="*/ 0 h 60"/>
                      <a:gd name="T2" fmla="*/ 96 w 282"/>
                      <a:gd name="T3" fmla="*/ 0 h 60"/>
                      <a:gd name="T4" fmla="*/ 192 w 282"/>
                      <a:gd name="T5" fmla="*/ 60 h 60"/>
                      <a:gd name="T6" fmla="*/ 282 w 282"/>
                      <a:gd name="T7" fmla="*/ 6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82"/>
                      <a:gd name="T13" fmla="*/ 0 h 60"/>
                      <a:gd name="T14" fmla="*/ 282 w 282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82" h="60">
                        <a:moveTo>
                          <a:pt x="0" y="0"/>
                        </a:moveTo>
                        <a:lnTo>
                          <a:pt x="96" y="0"/>
                        </a:lnTo>
                        <a:lnTo>
                          <a:pt x="192" y="60"/>
                        </a:lnTo>
                        <a:lnTo>
                          <a:pt x="282" y="60"/>
                        </a:lnTo>
                      </a:path>
                    </a:pathLst>
                  </a:custGeom>
                  <a:noFill/>
                  <a:ln w="12700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42193" name="Line 152"/>
                <p:cNvSpPr>
                  <a:spLocks noChangeShapeType="1"/>
                </p:cNvSpPr>
                <p:nvPr/>
              </p:nvSpPr>
              <p:spPr bwMode="auto">
                <a:xfrm>
                  <a:off x="4651" y="1158"/>
                  <a:ext cx="0" cy="4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194" name="Line 153"/>
                <p:cNvSpPr>
                  <a:spLocks noChangeShapeType="1"/>
                </p:cNvSpPr>
                <p:nvPr/>
              </p:nvSpPr>
              <p:spPr bwMode="auto">
                <a:xfrm>
                  <a:off x="4894" y="1160"/>
                  <a:ext cx="0" cy="41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42169" name="Group 154"/>
              <p:cNvGrpSpPr>
                <a:grpSpLocks/>
              </p:cNvGrpSpPr>
              <p:nvPr/>
            </p:nvGrpSpPr>
            <p:grpSpPr bwMode="auto">
              <a:xfrm>
                <a:off x="3443" y="2054"/>
                <a:ext cx="335" cy="149"/>
                <a:chOff x="4650" y="1129"/>
                <a:chExt cx="246" cy="95"/>
              </a:xfrm>
            </p:grpSpPr>
            <p:sp>
              <p:nvSpPr>
                <p:cNvPr id="42181" name="Oval 407"/>
                <p:cNvSpPr>
                  <a:spLocks noChangeArrowheads="1"/>
                </p:cNvSpPr>
                <p:nvPr/>
              </p:nvSpPr>
              <p:spPr bwMode="auto">
                <a:xfrm>
                  <a:off x="4651" y="1171"/>
                  <a:ext cx="244" cy="53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endParaRPr lang="en-US" altLang="en-US">
                    <a:latin typeface="Times New Roman" pitchFamily="18" charset="0"/>
                  </a:endParaRPr>
                </a:p>
              </p:txBody>
            </p:sp>
            <p:sp>
              <p:nvSpPr>
                <p:cNvPr id="42182" name="Rectangle 410"/>
                <p:cNvSpPr>
                  <a:spLocks noChangeArrowheads="1"/>
                </p:cNvSpPr>
                <p:nvPr/>
              </p:nvSpPr>
              <p:spPr bwMode="auto">
                <a:xfrm>
                  <a:off x="4651" y="1165"/>
                  <a:ext cx="245" cy="33"/>
                </a:xfrm>
                <a:prstGeom prst="rect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270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pPr algn="ctr"/>
                  <a:endParaRPr lang="en-US" altLang="en-US">
                    <a:latin typeface="Times New Roman" pitchFamily="18" charset="0"/>
                  </a:endParaRPr>
                </a:p>
              </p:txBody>
            </p:sp>
            <p:sp>
              <p:nvSpPr>
                <p:cNvPr id="42183" name="Oval 411"/>
                <p:cNvSpPr>
                  <a:spLocks noChangeArrowheads="1"/>
                </p:cNvSpPr>
                <p:nvPr/>
              </p:nvSpPr>
              <p:spPr bwMode="auto">
                <a:xfrm>
                  <a:off x="4650" y="1129"/>
                  <a:ext cx="244" cy="62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endParaRPr lang="en-US" altLang="en-US">
                    <a:latin typeface="Times New Roman" pitchFamily="18" charset="0"/>
                  </a:endParaRPr>
                </a:p>
              </p:txBody>
            </p:sp>
            <p:grpSp>
              <p:nvGrpSpPr>
                <p:cNvPr id="42184" name="Group 158"/>
                <p:cNvGrpSpPr>
                  <a:grpSpLocks/>
                </p:cNvGrpSpPr>
                <p:nvPr/>
              </p:nvGrpSpPr>
              <p:grpSpPr bwMode="auto">
                <a:xfrm>
                  <a:off x="4699" y="1145"/>
                  <a:ext cx="138" cy="29"/>
                  <a:chOff x="2468" y="1332"/>
                  <a:chExt cx="310" cy="60"/>
                </a:xfrm>
              </p:grpSpPr>
              <p:sp>
                <p:nvSpPr>
                  <p:cNvPr id="42187" name="Freeform 159"/>
                  <p:cNvSpPr>
                    <a:spLocks/>
                  </p:cNvSpPr>
                  <p:nvPr/>
                </p:nvSpPr>
                <p:spPr bwMode="auto">
                  <a:xfrm>
                    <a:off x="2468" y="1332"/>
                    <a:ext cx="310" cy="60"/>
                  </a:xfrm>
                  <a:custGeom>
                    <a:avLst/>
                    <a:gdLst>
                      <a:gd name="T0" fmla="*/ 0 w 310"/>
                      <a:gd name="T1" fmla="*/ 60 h 60"/>
                      <a:gd name="T2" fmla="*/ 96 w 310"/>
                      <a:gd name="T3" fmla="*/ 60 h 60"/>
                      <a:gd name="T4" fmla="*/ 192 w 310"/>
                      <a:gd name="T5" fmla="*/ 0 h 60"/>
                      <a:gd name="T6" fmla="*/ 310 w 310"/>
                      <a:gd name="T7" fmla="*/ 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10"/>
                      <a:gd name="T13" fmla="*/ 0 h 60"/>
                      <a:gd name="T14" fmla="*/ 310 w 310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10" h="60">
                        <a:moveTo>
                          <a:pt x="0" y="60"/>
                        </a:moveTo>
                        <a:lnTo>
                          <a:pt x="96" y="60"/>
                        </a:lnTo>
                        <a:lnTo>
                          <a:pt x="192" y="0"/>
                        </a:lnTo>
                        <a:lnTo>
                          <a:pt x="310" y="0"/>
                        </a:lnTo>
                      </a:path>
                    </a:pathLst>
                  </a:custGeom>
                  <a:noFill/>
                  <a:ln w="12700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2188" name="Freeform 160"/>
                  <p:cNvSpPr>
                    <a:spLocks/>
                  </p:cNvSpPr>
                  <p:nvPr/>
                </p:nvSpPr>
                <p:spPr bwMode="auto">
                  <a:xfrm>
                    <a:off x="2482" y="1332"/>
                    <a:ext cx="282" cy="60"/>
                  </a:xfrm>
                  <a:custGeom>
                    <a:avLst/>
                    <a:gdLst>
                      <a:gd name="T0" fmla="*/ 0 w 282"/>
                      <a:gd name="T1" fmla="*/ 0 h 60"/>
                      <a:gd name="T2" fmla="*/ 96 w 282"/>
                      <a:gd name="T3" fmla="*/ 0 h 60"/>
                      <a:gd name="T4" fmla="*/ 192 w 282"/>
                      <a:gd name="T5" fmla="*/ 60 h 60"/>
                      <a:gd name="T6" fmla="*/ 282 w 282"/>
                      <a:gd name="T7" fmla="*/ 6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82"/>
                      <a:gd name="T13" fmla="*/ 0 h 60"/>
                      <a:gd name="T14" fmla="*/ 282 w 282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82" h="60">
                        <a:moveTo>
                          <a:pt x="0" y="0"/>
                        </a:moveTo>
                        <a:lnTo>
                          <a:pt x="96" y="0"/>
                        </a:lnTo>
                        <a:lnTo>
                          <a:pt x="192" y="60"/>
                        </a:lnTo>
                        <a:lnTo>
                          <a:pt x="282" y="60"/>
                        </a:lnTo>
                      </a:path>
                    </a:pathLst>
                  </a:custGeom>
                  <a:noFill/>
                  <a:ln w="12700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42185" name="Line 161"/>
                <p:cNvSpPr>
                  <a:spLocks noChangeShapeType="1"/>
                </p:cNvSpPr>
                <p:nvPr/>
              </p:nvSpPr>
              <p:spPr bwMode="auto">
                <a:xfrm>
                  <a:off x="4651" y="1158"/>
                  <a:ext cx="0" cy="4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186" name="Line 162"/>
                <p:cNvSpPr>
                  <a:spLocks noChangeShapeType="1"/>
                </p:cNvSpPr>
                <p:nvPr/>
              </p:nvSpPr>
              <p:spPr bwMode="auto">
                <a:xfrm>
                  <a:off x="4894" y="1160"/>
                  <a:ext cx="0" cy="41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42170" name="Group 163"/>
              <p:cNvGrpSpPr>
                <a:grpSpLocks/>
              </p:cNvGrpSpPr>
              <p:nvPr/>
            </p:nvGrpSpPr>
            <p:grpSpPr bwMode="auto">
              <a:xfrm>
                <a:off x="3452" y="2284"/>
                <a:ext cx="336" cy="148"/>
                <a:chOff x="4650" y="1129"/>
                <a:chExt cx="246" cy="95"/>
              </a:xfrm>
            </p:grpSpPr>
            <p:sp>
              <p:nvSpPr>
                <p:cNvPr id="42173" name="Oval 407"/>
                <p:cNvSpPr>
                  <a:spLocks noChangeArrowheads="1"/>
                </p:cNvSpPr>
                <p:nvPr/>
              </p:nvSpPr>
              <p:spPr bwMode="auto">
                <a:xfrm>
                  <a:off x="4651" y="1171"/>
                  <a:ext cx="244" cy="53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endParaRPr lang="en-US" altLang="en-US">
                    <a:latin typeface="Times New Roman" pitchFamily="18" charset="0"/>
                  </a:endParaRPr>
                </a:p>
              </p:txBody>
            </p:sp>
            <p:sp>
              <p:nvSpPr>
                <p:cNvPr id="42174" name="Rectangle 410"/>
                <p:cNvSpPr>
                  <a:spLocks noChangeArrowheads="1"/>
                </p:cNvSpPr>
                <p:nvPr/>
              </p:nvSpPr>
              <p:spPr bwMode="auto">
                <a:xfrm>
                  <a:off x="4651" y="1165"/>
                  <a:ext cx="245" cy="33"/>
                </a:xfrm>
                <a:prstGeom prst="rect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270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pPr algn="ctr"/>
                  <a:endParaRPr lang="en-US" altLang="en-US">
                    <a:latin typeface="Times New Roman" pitchFamily="18" charset="0"/>
                  </a:endParaRPr>
                </a:p>
              </p:txBody>
            </p:sp>
            <p:sp>
              <p:nvSpPr>
                <p:cNvPr id="42175" name="Oval 411"/>
                <p:cNvSpPr>
                  <a:spLocks noChangeArrowheads="1"/>
                </p:cNvSpPr>
                <p:nvPr/>
              </p:nvSpPr>
              <p:spPr bwMode="auto">
                <a:xfrm>
                  <a:off x="4650" y="1129"/>
                  <a:ext cx="244" cy="62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endParaRPr lang="en-US" altLang="en-US">
                    <a:latin typeface="Times New Roman" pitchFamily="18" charset="0"/>
                  </a:endParaRPr>
                </a:p>
              </p:txBody>
            </p:sp>
            <p:grpSp>
              <p:nvGrpSpPr>
                <p:cNvPr id="42176" name="Group 167"/>
                <p:cNvGrpSpPr>
                  <a:grpSpLocks/>
                </p:cNvGrpSpPr>
                <p:nvPr/>
              </p:nvGrpSpPr>
              <p:grpSpPr bwMode="auto">
                <a:xfrm>
                  <a:off x="4699" y="1145"/>
                  <a:ext cx="138" cy="29"/>
                  <a:chOff x="2468" y="1332"/>
                  <a:chExt cx="310" cy="60"/>
                </a:xfrm>
              </p:grpSpPr>
              <p:sp>
                <p:nvSpPr>
                  <p:cNvPr id="42179" name="Freeform 168"/>
                  <p:cNvSpPr>
                    <a:spLocks/>
                  </p:cNvSpPr>
                  <p:nvPr/>
                </p:nvSpPr>
                <p:spPr bwMode="auto">
                  <a:xfrm>
                    <a:off x="2468" y="1332"/>
                    <a:ext cx="310" cy="60"/>
                  </a:xfrm>
                  <a:custGeom>
                    <a:avLst/>
                    <a:gdLst>
                      <a:gd name="T0" fmla="*/ 0 w 310"/>
                      <a:gd name="T1" fmla="*/ 60 h 60"/>
                      <a:gd name="T2" fmla="*/ 96 w 310"/>
                      <a:gd name="T3" fmla="*/ 60 h 60"/>
                      <a:gd name="T4" fmla="*/ 192 w 310"/>
                      <a:gd name="T5" fmla="*/ 0 h 60"/>
                      <a:gd name="T6" fmla="*/ 310 w 310"/>
                      <a:gd name="T7" fmla="*/ 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10"/>
                      <a:gd name="T13" fmla="*/ 0 h 60"/>
                      <a:gd name="T14" fmla="*/ 310 w 310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10" h="60">
                        <a:moveTo>
                          <a:pt x="0" y="60"/>
                        </a:moveTo>
                        <a:lnTo>
                          <a:pt x="96" y="60"/>
                        </a:lnTo>
                        <a:lnTo>
                          <a:pt x="192" y="0"/>
                        </a:lnTo>
                        <a:lnTo>
                          <a:pt x="310" y="0"/>
                        </a:lnTo>
                      </a:path>
                    </a:pathLst>
                  </a:custGeom>
                  <a:noFill/>
                  <a:ln w="12700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2180" name="Freeform 169"/>
                  <p:cNvSpPr>
                    <a:spLocks/>
                  </p:cNvSpPr>
                  <p:nvPr/>
                </p:nvSpPr>
                <p:spPr bwMode="auto">
                  <a:xfrm>
                    <a:off x="2482" y="1332"/>
                    <a:ext cx="282" cy="60"/>
                  </a:xfrm>
                  <a:custGeom>
                    <a:avLst/>
                    <a:gdLst>
                      <a:gd name="T0" fmla="*/ 0 w 282"/>
                      <a:gd name="T1" fmla="*/ 0 h 60"/>
                      <a:gd name="T2" fmla="*/ 96 w 282"/>
                      <a:gd name="T3" fmla="*/ 0 h 60"/>
                      <a:gd name="T4" fmla="*/ 192 w 282"/>
                      <a:gd name="T5" fmla="*/ 60 h 60"/>
                      <a:gd name="T6" fmla="*/ 282 w 282"/>
                      <a:gd name="T7" fmla="*/ 6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82"/>
                      <a:gd name="T13" fmla="*/ 0 h 60"/>
                      <a:gd name="T14" fmla="*/ 282 w 282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82" h="60">
                        <a:moveTo>
                          <a:pt x="0" y="0"/>
                        </a:moveTo>
                        <a:lnTo>
                          <a:pt x="96" y="0"/>
                        </a:lnTo>
                        <a:lnTo>
                          <a:pt x="192" y="60"/>
                        </a:lnTo>
                        <a:lnTo>
                          <a:pt x="282" y="60"/>
                        </a:lnTo>
                      </a:path>
                    </a:pathLst>
                  </a:custGeom>
                  <a:noFill/>
                  <a:ln w="12700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42177" name="Line 170"/>
                <p:cNvSpPr>
                  <a:spLocks noChangeShapeType="1"/>
                </p:cNvSpPr>
                <p:nvPr/>
              </p:nvSpPr>
              <p:spPr bwMode="auto">
                <a:xfrm>
                  <a:off x="4651" y="1158"/>
                  <a:ext cx="0" cy="4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178" name="Line 171"/>
                <p:cNvSpPr>
                  <a:spLocks noChangeShapeType="1"/>
                </p:cNvSpPr>
                <p:nvPr/>
              </p:nvSpPr>
              <p:spPr bwMode="auto">
                <a:xfrm>
                  <a:off x="4894" y="1160"/>
                  <a:ext cx="0" cy="41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42171" name="Line 172"/>
              <p:cNvSpPr>
                <a:spLocks noChangeShapeType="1"/>
              </p:cNvSpPr>
              <p:nvPr/>
            </p:nvSpPr>
            <p:spPr bwMode="auto">
              <a:xfrm>
                <a:off x="4422" y="2370"/>
                <a:ext cx="153" cy="0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prstDash val="dash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72" name="Text Box 580"/>
              <p:cNvSpPr txBox="1">
                <a:spLocks noChangeArrowheads="1"/>
              </p:cNvSpPr>
              <p:nvPr/>
            </p:nvSpPr>
            <p:spPr bwMode="auto">
              <a:xfrm>
                <a:off x="4231" y="1988"/>
                <a:ext cx="348" cy="2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r>
                  <a:rPr lang="en-US" altLang="en-US" sz="1800"/>
                  <a:t>ISP</a:t>
                </a:r>
              </a:p>
            </p:txBody>
          </p:sp>
        </p:grpSp>
        <p:grpSp>
          <p:nvGrpSpPr>
            <p:cNvPr id="42120" name="Group 347"/>
            <p:cNvGrpSpPr>
              <a:grpSpLocks/>
            </p:cNvGrpSpPr>
            <p:nvPr/>
          </p:nvGrpSpPr>
          <p:grpSpPr bwMode="auto">
            <a:xfrm>
              <a:off x="5450519" y="3250491"/>
              <a:ext cx="569188" cy="269566"/>
              <a:chOff x="1871277" y="1576300"/>
              <a:chExt cx="1128371" cy="437861"/>
            </a:xfrm>
          </p:grpSpPr>
          <p:sp>
            <p:nvSpPr>
              <p:cNvPr id="182" name="Oval 181"/>
              <p:cNvSpPr>
                <a:spLocks noChangeArrowheads="1"/>
              </p:cNvSpPr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83" name="Rectangle 182"/>
              <p:cNvSpPr/>
              <p:nvPr/>
            </p:nvSpPr>
            <p:spPr bwMode="auto">
              <a:xfrm>
                <a:off x="1870026" y="1739905"/>
                <a:ext cx="1129806" cy="116036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84" name="Oval 183"/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85" name="Freeform 184"/>
              <p:cNvSpPr/>
              <p:nvPr/>
            </p:nvSpPr>
            <p:spPr bwMode="auto">
              <a:xfrm>
                <a:off x="2159559" y="1672861"/>
                <a:ext cx="547595" cy="162451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86" name="Freeform 185"/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87" name="Freeform 186"/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88" name="Freeform 187"/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189" name="Straight Connector 188"/>
              <p:cNvCxnSpPr>
                <a:cxnSpLocks noChangeShapeType="1"/>
                <a:endCxn id="184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90" name="Straight Connector 189"/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42121" name="Group 347"/>
            <p:cNvGrpSpPr>
              <a:grpSpLocks/>
            </p:cNvGrpSpPr>
            <p:nvPr/>
          </p:nvGrpSpPr>
          <p:grpSpPr bwMode="auto">
            <a:xfrm>
              <a:off x="5463219" y="3606091"/>
              <a:ext cx="569188" cy="269566"/>
              <a:chOff x="1871277" y="1576300"/>
              <a:chExt cx="1128371" cy="437861"/>
            </a:xfrm>
          </p:grpSpPr>
          <p:sp>
            <p:nvSpPr>
              <p:cNvPr id="192" name="Oval 191"/>
              <p:cNvSpPr>
                <a:spLocks noChangeArrowheads="1"/>
              </p:cNvSpPr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93" name="Rectangle 192"/>
              <p:cNvSpPr/>
              <p:nvPr/>
            </p:nvSpPr>
            <p:spPr bwMode="auto">
              <a:xfrm>
                <a:off x="1870026" y="1739905"/>
                <a:ext cx="1129806" cy="116036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94" name="Oval 193"/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95" name="Freeform 194"/>
              <p:cNvSpPr/>
              <p:nvPr/>
            </p:nvSpPr>
            <p:spPr bwMode="auto">
              <a:xfrm>
                <a:off x="2159559" y="1672861"/>
                <a:ext cx="547595" cy="162451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96" name="Freeform 195"/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97" name="Freeform 196"/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98" name="Freeform 197"/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199" name="Straight Connector 198"/>
              <p:cNvCxnSpPr>
                <a:cxnSpLocks noChangeShapeType="1"/>
                <a:endCxn id="194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00" name="Straight Connector 199"/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42122" name="Group 347"/>
            <p:cNvGrpSpPr>
              <a:grpSpLocks/>
            </p:cNvGrpSpPr>
            <p:nvPr/>
          </p:nvGrpSpPr>
          <p:grpSpPr bwMode="auto">
            <a:xfrm>
              <a:off x="6107744" y="3120316"/>
              <a:ext cx="569188" cy="269566"/>
              <a:chOff x="1871277" y="1576300"/>
              <a:chExt cx="1128371" cy="437861"/>
            </a:xfrm>
          </p:grpSpPr>
          <p:sp>
            <p:nvSpPr>
              <p:cNvPr id="202" name="Oval 201"/>
              <p:cNvSpPr>
                <a:spLocks noChangeArrowheads="1"/>
              </p:cNvSpPr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203" name="Rectangle 202"/>
              <p:cNvSpPr/>
              <p:nvPr/>
            </p:nvSpPr>
            <p:spPr bwMode="auto">
              <a:xfrm>
                <a:off x="1870026" y="1739905"/>
                <a:ext cx="1129806" cy="116036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204" name="Oval 203"/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205" name="Freeform 204"/>
              <p:cNvSpPr/>
              <p:nvPr/>
            </p:nvSpPr>
            <p:spPr bwMode="auto">
              <a:xfrm>
                <a:off x="2159559" y="1672861"/>
                <a:ext cx="547595" cy="162451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206" name="Freeform 205"/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207" name="Freeform 206"/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208" name="Freeform 207"/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209" name="Straight Connector 208"/>
              <p:cNvCxnSpPr>
                <a:cxnSpLocks noChangeShapeType="1"/>
                <a:endCxn id="204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10" name="Straight Connector 209"/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42123" name="Group 347"/>
            <p:cNvGrpSpPr>
              <a:grpSpLocks/>
            </p:cNvGrpSpPr>
            <p:nvPr/>
          </p:nvGrpSpPr>
          <p:grpSpPr bwMode="auto">
            <a:xfrm>
              <a:off x="6207410" y="3622646"/>
              <a:ext cx="569188" cy="269566"/>
              <a:chOff x="1871277" y="1576300"/>
              <a:chExt cx="1128371" cy="437861"/>
            </a:xfrm>
          </p:grpSpPr>
          <p:sp>
            <p:nvSpPr>
              <p:cNvPr id="212" name="Oval 211"/>
              <p:cNvSpPr>
                <a:spLocks noChangeArrowheads="1"/>
              </p:cNvSpPr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213" name="Rectangle 212"/>
              <p:cNvSpPr/>
              <p:nvPr/>
            </p:nvSpPr>
            <p:spPr bwMode="auto">
              <a:xfrm>
                <a:off x="1870712" y="1738800"/>
                <a:ext cx="1129808" cy="116036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214" name="Oval 213"/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215" name="Freeform 214"/>
              <p:cNvSpPr/>
              <p:nvPr/>
            </p:nvSpPr>
            <p:spPr bwMode="auto">
              <a:xfrm>
                <a:off x="2160245" y="1674334"/>
                <a:ext cx="547595" cy="159874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216" name="Freeform 215"/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217" name="Freeform 216"/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218" name="Freeform 217"/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219" name="Straight Connector 218"/>
              <p:cNvCxnSpPr>
                <a:cxnSpLocks noChangeShapeType="1"/>
                <a:endCxn id="214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20" name="Straight Connector 219"/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</p:grpSp>
      <p:sp>
        <p:nvSpPr>
          <p:cNvPr id="41986" name="Footer Placeholder 2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 smtClean="0">
                <a:latin typeface="Tahoma" pitchFamily="34" charset="0"/>
              </a:rPr>
              <a:t>Introduction</a:t>
            </a:r>
          </a:p>
        </p:txBody>
      </p:sp>
      <p:grpSp>
        <p:nvGrpSpPr>
          <p:cNvPr id="2" name="Group 5"/>
          <p:cNvGrpSpPr>
            <a:grpSpLocks/>
          </p:cNvGrpSpPr>
          <p:nvPr/>
        </p:nvGrpSpPr>
        <p:grpSpPr bwMode="auto">
          <a:xfrm>
            <a:off x="406400" y="2290763"/>
            <a:ext cx="3092450" cy="1417637"/>
            <a:chOff x="256" y="1443"/>
            <a:chExt cx="1948" cy="893"/>
          </a:xfrm>
        </p:grpSpPr>
        <p:sp>
          <p:nvSpPr>
            <p:cNvPr id="42117" name="Text Box 6"/>
            <p:cNvSpPr txBox="1">
              <a:spLocks noChangeArrowheads="1"/>
            </p:cNvSpPr>
            <p:nvPr/>
          </p:nvSpPr>
          <p:spPr bwMode="auto">
            <a:xfrm>
              <a:off x="256" y="1885"/>
              <a:ext cx="1948" cy="4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r">
                <a:lnSpc>
                  <a:spcPct val="85000"/>
                </a:lnSpc>
              </a:pPr>
              <a:r>
                <a:rPr lang="en-US" altLang="en-US" sz="1600" i="1"/>
                <a:t>data, TV transmitted at different </a:t>
              </a:r>
            </a:p>
            <a:p>
              <a:pPr algn="r">
                <a:lnSpc>
                  <a:spcPct val="85000"/>
                </a:lnSpc>
              </a:pPr>
              <a:r>
                <a:rPr lang="en-US" altLang="en-US" sz="1600" i="1"/>
                <a:t>frequencies over </a:t>
              </a:r>
              <a:r>
                <a:rPr lang="en-US" altLang="en-US" sz="1600" i="1">
                  <a:solidFill>
                    <a:srgbClr val="CC0000"/>
                  </a:solidFill>
                </a:rPr>
                <a:t>shared </a:t>
              </a:r>
              <a:r>
                <a:rPr lang="en-US" altLang="en-US" sz="1600" i="1"/>
                <a:t>cable </a:t>
              </a:r>
            </a:p>
            <a:p>
              <a:pPr algn="r">
                <a:lnSpc>
                  <a:spcPct val="85000"/>
                </a:lnSpc>
              </a:pPr>
              <a:r>
                <a:rPr lang="en-US" altLang="en-US" sz="1600" i="1"/>
                <a:t>distribution network</a:t>
              </a:r>
            </a:p>
          </p:txBody>
        </p:sp>
        <p:sp>
          <p:nvSpPr>
            <p:cNvPr id="42118" name="Line 7"/>
            <p:cNvSpPr>
              <a:spLocks noChangeShapeType="1"/>
            </p:cNvSpPr>
            <p:nvPr/>
          </p:nvSpPr>
          <p:spPr bwMode="auto">
            <a:xfrm flipV="1">
              <a:off x="1452" y="1443"/>
              <a:ext cx="282" cy="476"/>
            </a:xfrm>
            <a:prstGeom prst="line">
              <a:avLst/>
            </a:prstGeom>
            <a:noFill/>
            <a:ln w="9525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41988" name="Rectangle 9"/>
          <p:cNvSpPr>
            <a:spLocks noChangeArrowheads="1"/>
          </p:cNvSpPr>
          <p:nvPr/>
        </p:nvSpPr>
        <p:spPr bwMode="auto">
          <a:xfrm>
            <a:off x="657225" y="1651000"/>
            <a:ext cx="1793875" cy="925513"/>
          </a:xfrm>
          <a:prstGeom prst="rect">
            <a:avLst/>
          </a:prstGeom>
          <a:solidFill>
            <a:srgbClr val="DDDDD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endParaRPr lang="en-US" altLang="en-US"/>
          </a:p>
        </p:txBody>
      </p:sp>
      <p:sp>
        <p:nvSpPr>
          <p:cNvPr id="41989" name="Line 7"/>
          <p:cNvSpPr>
            <a:spLocks noChangeShapeType="1"/>
          </p:cNvSpPr>
          <p:nvPr/>
        </p:nvSpPr>
        <p:spPr bwMode="auto">
          <a:xfrm flipV="1">
            <a:off x="958850" y="2201863"/>
            <a:ext cx="365125" cy="15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41990" name="Text Box 39"/>
          <p:cNvSpPr txBox="1">
            <a:spLocks noChangeArrowheads="1"/>
          </p:cNvSpPr>
          <p:nvPr/>
        </p:nvSpPr>
        <p:spPr bwMode="auto">
          <a:xfrm>
            <a:off x="1120775" y="2352675"/>
            <a:ext cx="774700" cy="431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 algn="ctr">
              <a:lnSpc>
                <a:spcPct val="80000"/>
              </a:lnSpc>
            </a:pPr>
            <a:r>
              <a:rPr lang="en-US" altLang="en-US" sz="1400"/>
              <a:t>cable</a:t>
            </a:r>
          </a:p>
          <a:p>
            <a:pPr algn="ctr">
              <a:lnSpc>
                <a:spcPct val="80000"/>
              </a:lnSpc>
            </a:pPr>
            <a:r>
              <a:rPr lang="en-US" altLang="en-US" sz="1400"/>
              <a:t>modem</a:t>
            </a:r>
          </a:p>
        </p:txBody>
      </p:sp>
      <p:sp>
        <p:nvSpPr>
          <p:cNvPr id="41991" name="Text Box 41"/>
          <p:cNvSpPr txBox="1">
            <a:spLocks noChangeArrowheads="1"/>
          </p:cNvSpPr>
          <p:nvPr/>
        </p:nvSpPr>
        <p:spPr bwMode="auto">
          <a:xfrm>
            <a:off x="1787525" y="2354263"/>
            <a:ext cx="706438" cy="2619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 algn="ctr">
              <a:lnSpc>
                <a:spcPct val="80000"/>
              </a:lnSpc>
            </a:pPr>
            <a:r>
              <a:rPr lang="en-US" altLang="en-US" sz="1400"/>
              <a:t>splitter</a:t>
            </a:r>
          </a:p>
        </p:txBody>
      </p:sp>
      <p:grpSp>
        <p:nvGrpSpPr>
          <p:cNvPr id="41992" name="Group 13"/>
          <p:cNvGrpSpPr>
            <a:grpSpLocks/>
          </p:cNvGrpSpPr>
          <p:nvPr/>
        </p:nvGrpSpPr>
        <p:grpSpPr bwMode="auto">
          <a:xfrm>
            <a:off x="1304925" y="2078038"/>
            <a:ext cx="614363" cy="220662"/>
            <a:chOff x="322" y="890"/>
            <a:chExt cx="872" cy="339"/>
          </a:xfrm>
        </p:grpSpPr>
        <p:sp>
          <p:nvSpPr>
            <p:cNvPr id="42111" name="Rectangle 14"/>
            <p:cNvSpPr>
              <a:spLocks noChangeArrowheads="1"/>
            </p:cNvSpPr>
            <p:nvPr/>
          </p:nvSpPr>
          <p:spPr bwMode="auto">
            <a:xfrm>
              <a:off x="322" y="1005"/>
              <a:ext cx="872" cy="224"/>
            </a:xfrm>
            <a:prstGeom prst="rect">
              <a:avLst/>
            </a:prstGeom>
            <a:solidFill>
              <a:srgbClr val="FFFF9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42112" name="Rectangle 15"/>
            <p:cNvSpPr>
              <a:spLocks noChangeArrowheads="1"/>
            </p:cNvSpPr>
            <p:nvPr/>
          </p:nvSpPr>
          <p:spPr bwMode="auto">
            <a:xfrm>
              <a:off x="394" y="1073"/>
              <a:ext cx="54" cy="56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42113" name="Rectangle 16"/>
            <p:cNvSpPr>
              <a:spLocks noChangeArrowheads="1"/>
            </p:cNvSpPr>
            <p:nvPr/>
          </p:nvSpPr>
          <p:spPr bwMode="auto">
            <a:xfrm>
              <a:off x="466" y="1073"/>
              <a:ext cx="56" cy="56"/>
            </a:xfrm>
            <a:prstGeom prst="rect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42114" name="Rectangle 17"/>
            <p:cNvSpPr>
              <a:spLocks noChangeArrowheads="1"/>
            </p:cNvSpPr>
            <p:nvPr/>
          </p:nvSpPr>
          <p:spPr bwMode="auto">
            <a:xfrm>
              <a:off x="541" y="1070"/>
              <a:ext cx="56" cy="56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42115" name="Rectangle 18"/>
            <p:cNvSpPr>
              <a:spLocks noChangeArrowheads="1"/>
            </p:cNvSpPr>
            <p:nvPr/>
          </p:nvSpPr>
          <p:spPr bwMode="auto">
            <a:xfrm>
              <a:off x="615" y="1070"/>
              <a:ext cx="56" cy="56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42116" name="AutoShape 19"/>
            <p:cNvSpPr>
              <a:spLocks noChangeArrowheads="1"/>
            </p:cNvSpPr>
            <p:nvPr/>
          </p:nvSpPr>
          <p:spPr bwMode="auto">
            <a:xfrm rot="10800000" flipH="1">
              <a:off x="322" y="890"/>
              <a:ext cx="859" cy="110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4501 w 21600"/>
                <a:gd name="T13" fmla="*/ 4516 h 21600"/>
                <a:gd name="T14" fmla="*/ 17099 w 21600"/>
                <a:gd name="T15" fmla="*/ 17084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9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41993" name="AutoShape 21"/>
          <p:cNvSpPr>
            <a:spLocks noChangeArrowheads="1"/>
          </p:cNvSpPr>
          <p:nvPr/>
        </p:nvSpPr>
        <p:spPr bwMode="auto">
          <a:xfrm>
            <a:off x="419100" y="1239838"/>
            <a:ext cx="2268538" cy="468312"/>
          </a:xfrm>
          <a:prstGeom prst="triangle">
            <a:avLst>
              <a:gd name="adj" fmla="val 50000"/>
            </a:avLst>
          </a:prstGeom>
          <a:solidFill>
            <a:srgbClr val="DDDDD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endParaRPr lang="en-US" altLang="en-US"/>
          </a:p>
        </p:txBody>
      </p:sp>
      <p:sp>
        <p:nvSpPr>
          <p:cNvPr id="41994" name="Rectangle 22"/>
          <p:cNvSpPr>
            <a:spLocks noChangeArrowheads="1"/>
          </p:cNvSpPr>
          <p:nvPr/>
        </p:nvSpPr>
        <p:spPr bwMode="auto">
          <a:xfrm>
            <a:off x="2035175" y="2139950"/>
            <a:ext cx="166688" cy="144463"/>
          </a:xfrm>
          <a:prstGeom prst="rect">
            <a:avLst/>
          </a:prstGeom>
          <a:solidFill>
            <a:srgbClr val="0000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endParaRPr lang="en-US" altLang="en-US"/>
          </a:p>
        </p:txBody>
      </p:sp>
      <p:sp>
        <p:nvSpPr>
          <p:cNvPr id="41995" name="Freeform 23"/>
          <p:cNvSpPr>
            <a:spLocks/>
          </p:cNvSpPr>
          <p:nvPr/>
        </p:nvSpPr>
        <p:spPr bwMode="auto">
          <a:xfrm>
            <a:off x="1644650" y="1695450"/>
            <a:ext cx="479425" cy="434975"/>
          </a:xfrm>
          <a:custGeom>
            <a:avLst/>
            <a:gdLst>
              <a:gd name="T0" fmla="*/ 2147483647 w 381"/>
              <a:gd name="T1" fmla="*/ 2147483647 h 274"/>
              <a:gd name="T2" fmla="*/ 2147483647 w 381"/>
              <a:gd name="T3" fmla="*/ 2147483647 h 274"/>
              <a:gd name="T4" fmla="*/ 0 w 381"/>
              <a:gd name="T5" fmla="*/ 0 h 274"/>
              <a:gd name="T6" fmla="*/ 0 60000 65536"/>
              <a:gd name="T7" fmla="*/ 0 60000 65536"/>
              <a:gd name="T8" fmla="*/ 0 60000 65536"/>
              <a:gd name="T9" fmla="*/ 0 w 381"/>
              <a:gd name="T10" fmla="*/ 0 h 274"/>
              <a:gd name="T11" fmla="*/ 381 w 381"/>
              <a:gd name="T12" fmla="*/ 274 h 27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381" h="274">
                <a:moveTo>
                  <a:pt x="381" y="274"/>
                </a:moveTo>
                <a:lnTo>
                  <a:pt x="381" y="130"/>
                </a:lnTo>
                <a:lnTo>
                  <a:pt x="0" y="0"/>
                </a:ln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1996" name="Line 24"/>
          <p:cNvSpPr>
            <a:spLocks noChangeShapeType="1"/>
          </p:cNvSpPr>
          <p:nvPr/>
        </p:nvSpPr>
        <p:spPr bwMode="auto">
          <a:xfrm flipH="1">
            <a:off x="1943100" y="2201863"/>
            <a:ext cx="239713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pic>
        <p:nvPicPr>
          <p:cNvPr id="41997" name="Picture 25" descr="tv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00150" y="1355725"/>
            <a:ext cx="755650" cy="6746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41998" name="Group 26"/>
          <p:cNvGrpSpPr>
            <a:grpSpLocks/>
          </p:cNvGrpSpPr>
          <p:nvPr/>
        </p:nvGrpSpPr>
        <p:grpSpPr bwMode="auto">
          <a:xfrm>
            <a:off x="2676525" y="1470025"/>
            <a:ext cx="850900" cy="527050"/>
            <a:chOff x="-490" y="1664"/>
            <a:chExt cx="1429" cy="842"/>
          </a:xfrm>
        </p:grpSpPr>
        <p:sp>
          <p:nvSpPr>
            <p:cNvPr id="42095" name="AutoShape 27"/>
            <p:cNvSpPr>
              <a:spLocks noChangeArrowheads="1"/>
            </p:cNvSpPr>
            <p:nvPr/>
          </p:nvSpPr>
          <p:spPr bwMode="auto">
            <a:xfrm>
              <a:off x="-490" y="1664"/>
              <a:ext cx="1429" cy="294"/>
            </a:xfrm>
            <a:prstGeom prst="triangle">
              <a:avLst>
                <a:gd name="adj" fmla="val 50000"/>
              </a:avLst>
            </a:pr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42096" name="Group 28"/>
            <p:cNvGrpSpPr>
              <a:grpSpLocks/>
            </p:cNvGrpSpPr>
            <p:nvPr/>
          </p:nvGrpSpPr>
          <p:grpSpPr bwMode="auto">
            <a:xfrm>
              <a:off x="-427" y="1737"/>
              <a:ext cx="1217" cy="769"/>
              <a:chOff x="-427" y="1737"/>
              <a:chExt cx="1217" cy="769"/>
            </a:xfrm>
          </p:grpSpPr>
          <p:sp>
            <p:nvSpPr>
              <p:cNvPr id="42097" name="Rectangle 29"/>
              <p:cNvSpPr>
                <a:spLocks noChangeArrowheads="1"/>
              </p:cNvSpPr>
              <p:nvPr/>
            </p:nvSpPr>
            <p:spPr bwMode="auto">
              <a:xfrm>
                <a:off x="-338" y="1923"/>
                <a:ext cx="1128" cy="583"/>
              </a:xfrm>
              <a:prstGeom prst="rect">
                <a:avLst/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2098" name="Line 7"/>
              <p:cNvSpPr>
                <a:spLocks noChangeShapeType="1"/>
              </p:cNvSpPr>
              <p:nvPr/>
            </p:nvSpPr>
            <p:spPr bwMode="auto">
              <a:xfrm flipV="1">
                <a:off x="-150" y="2270"/>
                <a:ext cx="230" cy="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grpSp>
            <p:nvGrpSpPr>
              <p:cNvPr id="42099" name="Group 31"/>
              <p:cNvGrpSpPr>
                <a:grpSpLocks/>
              </p:cNvGrpSpPr>
              <p:nvPr/>
            </p:nvGrpSpPr>
            <p:grpSpPr bwMode="auto">
              <a:xfrm>
                <a:off x="68" y="2192"/>
                <a:ext cx="387" cy="139"/>
                <a:chOff x="322" y="890"/>
                <a:chExt cx="872" cy="339"/>
              </a:xfrm>
            </p:grpSpPr>
            <p:sp>
              <p:nvSpPr>
                <p:cNvPr id="42105" name="Rectangle 32"/>
                <p:cNvSpPr>
                  <a:spLocks noChangeArrowheads="1"/>
                </p:cNvSpPr>
                <p:nvPr/>
              </p:nvSpPr>
              <p:spPr bwMode="auto">
                <a:xfrm>
                  <a:off x="320" y="1000"/>
                  <a:ext cx="871" cy="229"/>
                </a:xfrm>
                <a:prstGeom prst="rect">
                  <a:avLst/>
                </a:prstGeom>
                <a:solidFill>
                  <a:srgbClr val="FFFF99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42106" name="Rectangle 33"/>
                <p:cNvSpPr>
                  <a:spLocks noChangeArrowheads="1"/>
                </p:cNvSpPr>
                <p:nvPr/>
              </p:nvSpPr>
              <p:spPr bwMode="auto">
                <a:xfrm>
                  <a:off x="392" y="1074"/>
                  <a:ext cx="54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42107" name="Rectangle 34"/>
                <p:cNvSpPr>
                  <a:spLocks noChangeArrowheads="1"/>
                </p:cNvSpPr>
                <p:nvPr/>
              </p:nvSpPr>
              <p:spPr bwMode="auto">
                <a:xfrm>
                  <a:off x="464" y="1074"/>
                  <a:ext cx="54" cy="56"/>
                </a:xfrm>
                <a:prstGeom prst="rect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42108" name="Rectangle 35"/>
                <p:cNvSpPr>
                  <a:spLocks noChangeArrowheads="1"/>
                </p:cNvSpPr>
                <p:nvPr/>
              </p:nvSpPr>
              <p:spPr bwMode="auto">
                <a:xfrm>
                  <a:off x="536" y="1068"/>
                  <a:ext cx="60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42109" name="Rectangle 36"/>
                <p:cNvSpPr>
                  <a:spLocks noChangeArrowheads="1"/>
                </p:cNvSpPr>
                <p:nvPr/>
              </p:nvSpPr>
              <p:spPr bwMode="auto">
                <a:xfrm>
                  <a:off x="615" y="1068"/>
                  <a:ext cx="54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42110" name="AutoShape 37"/>
                <p:cNvSpPr>
                  <a:spLocks noChangeArrowheads="1"/>
                </p:cNvSpPr>
                <p:nvPr/>
              </p:nvSpPr>
              <p:spPr bwMode="auto">
                <a:xfrm rot="10800000" flipH="1">
                  <a:off x="322" y="890"/>
                  <a:ext cx="859" cy="11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w 21600"/>
                    <a:gd name="T7" fmla="*/ 0 h 2160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4501 w 21600"/>
                    <a:gd name="T13" fmla="*/ 4516 h 21600"/>
                    <a:gd name="T14" fmla="*/ 17099 w 21600"/>
                    <a:gd name="T15" fmla="*/ 17084 h 2160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600" h="21600">
                      <a:moveTo>
                        <a:pt x="0" y="0"/>
                      </a:moveTo>
                      <a:lnTo>
                        <a:pt x="5400" y="21600"/>
                      </a:lnTo>
                      <a:lnTo>
                        <a:pt x="16200" y="21600"/>
                      </a:lnTo>
                      <a:lnTo>
                        <a:pt x="2160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99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pic>
            <p:nvPicPr>
              <p:cNvPr id="42100" name="Picture 38" descr="desktop_computer_stylized_small"/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427" y="2049"/>
                <a:ext cx="447" cy="4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42101" name="Rectangle 39"/>
              <p:cNvSpPr>
                <a:spLocks noChangeArrowheads="1"/>
              </p:cNvSpPr>
              <p:nvPr/>
            </p:nvSpPr>
            <p:spPr bwMode="auto">
              <a:xfrm>
                <a:off x="528" y="2232"/>
                <a:ext cx="104" cy="91"/>
              </a:xfrm>
              <a:prstGeom prst="rect">
                <a:avLst/>
              </a:prstGeom>
              <a:solidFill>
                <a:srgbClr val="00009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2102" name="Freeform 40"/>
              <p:cNvSpPr>
                <a:spLocks/>
              </p:cNvSpPr>
              <p:nvPr/>
            </p:nvSpPr>
            <p:spPr bwMode="auto">
              <a:xfrm>
                <a:off x="282" y="1951"/>
                <a:ext cx="302" cy="274"/>
              </a:xfrm>
              <a:custGeom>
                <a:avLst/>
                <a:gdLst>
                  <a:gd name="T0" fmla="*/ 14 w 381"/>
                  <a:gd name="T1" fmla="*/ 274 h 274"/>
                  <a:gd name="T2" fmla="*/ 14 w 381"/>
                  <a:gd name="T3" fmla="*/ 130 h 274"/>
                  <a:gd name="T4" fmla="*/ 0 w 381"/>
                  <a:gd name="T5" fmla="*/ 0 h 274"/>
                  <a:gd name="T6" fmla="*/ 0 60000 65536"/>
                  <a:gd name="T7" fmla="*/ 0 60000 65536"/>
                  <a:gd name="T8" fmla="*/ 0 60000 65536"/>
                  <a:gd name="T9" fmla="*/ 0 w 381"/>
                  <a:gd name="T10" fmla="*/ 0 h 274"/>
                  <a:gd name="T11" fmla="*/ 381 w 381"/>
                  <a:gd name="T12" fmla="*/ 274 h 274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81" h="274">
                    <a:moveTo>
                      <a:pt x="381" y="274"/>
                    </a:moveTo>
                    <a:lnTo>
                      <a:pt x="381" y="130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03" name="Line 41"/>
              <p:cNvSpPr>
                <a:spLocks noChangeShapeType="1"/>
              </p:cNvSpPr>
              <p:nvPr/>
            </p:nvSpPr>
            <p:spPr bwMode="auto">
              <a:xfrm flipH="1">
                <a:off x="470" y="2270"/>
                <a:ext cx="152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pic>
            <p:nvPicPr>
              <p:cNvPr id="42104" name="Picture 42" descr="tv"/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" y="1737"/>
                <a:ext cx="476" cy="4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grpSp>
        <p:nvGrpSpPr>
          <p:cNvPr id="41999" name="Group 43"/>
          <p:cNvGrpSpPr>
            <a:grpSpLocks/>
          </p:cNvGrpSpPr>
          <p:nvPr/>
        </p:nvGrpSpPr>
        <p:grpSpPr bwMode="auto">
          <a:xfrm>
            <a:off x="3578225" y="1463675"/>
            <a:ext cx="850900" cy="527050"/>
            <a:chOff x="-490" y="1664"/>
            <a:chExt cx="1429" cy="842"/>
          </a:xfrm>
        </p:grpSpPr>
        <p:sp>
          <p:nvSpPr>
            <p:cNvPr id="42079" name="AutoShape 44"/>
            <p:cNvSpPr>
              <a:spLocks noChangeArrowheads="1"/>
            </p:cNvSpPr>
            <p:nvPr/>
          </p:nvSpPr>
          <p:spPr bwMode="auto">
            <a:xfrm>
              <a:off x="-490" y="1664"/>
              <a:ext cx="1429" cy="294"/>
            </a:xfrm>
            <a:prstGeom prst="triangle">
              <a:avLst>
                <a:gd name="adj" fmla="val 50000"/>
              </a:avLst>
            </a:pr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42080" name="Group 45"/>
            <p:cNvGrpSpPr>
              <a:grpSpLocks/>
            </p:cNvGrpSpPr>
            <p:nvPr/>
          </p:nvGrpSpPr>
          <p:grpSpPr bwMode="auto">
            <a:xfrm>
              <a:off x="-427" y="1737"/>
              <a:ext cx="1217" cy="769"/>
              <a:chOff x="-427" y="1737"/>
              <a:chExt cx="1217" cy="769"/>
            </a:xfrm>
          </p:grpSpPr>
          <p:sp>
            <p:nvSpPr>
              <p:cNvPr id="42081" name="Rectangle 46"/>
              <p:cNvSpPr>
                <a:spLocks noChangeArrowheads="1"/>
              </p:cNvSpPr>
              <p:nvPr/>
            </p:nvSpPr>
            <p:spPr bwMode="auto">
              <a:xfrm>
                <a:off x="-338" y="1923"/>
                <a:ext cx="1128" cy="583"/>
              </a:xfrm>
              <a:prstGeom prst="rect">
                <a:avLst/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2082" name="Line 7"/>
              <p:cNvSpPr>
                <a:spLocks noChangeShapeType="1"/>
              </p:cNvSpPr>
              <p:nvPr/>
            </p:nvSpPr>
            <p:spPr bwMode="auto">
              <a:xfrm flipV="1">
                <a:off x="-150" y="2270"/>
                <a:ext cx="230" cy="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grpSp>
            <p:nvGrpSpPr>
              <p:cNvPr id="42083" name="Group 48"/>
              <p:cNvGrpSpPr>
                <a:grpSpLocks/>
              </p:cNvGrpSpPr>
              <p:nvPr/>
            </p:nvGrpSpPr>
            <p:grpSpPr bwMode="auto">
              <a:xfrm>
                <a:off x="68" y="2192"/>
                <a:ext cx="387" cy="139"/>
                <a:chOff x="322" y="890"/>
                <a:chExt cx="872" cy="339"/>
              </a:xfrm>
            </p:grpSpPr>
            <p:sp>
              <p:nvSpPr>
                <p:cNvPr id="42089" name="Rectangle 49"/>
                <p:cNvSpPr>
                  <a:spLocks noChangeArrowheads="1"/>
                </p:cNvSpPr>
                <p:nvPr/>
              </p:nvSpPr>
              <p:spPr bwMode="auto">
                <a:xfrm>
                  <a:off x="320" y="1000"/>
                  <a:ext cx="871" cy="229"/>
                </a:xfrm>
                <a:prstGeom prst="rect">
                  <a:avLst/>
                </a:prstGeom>
                <a:solidFill>
                  <a:srgbClr val="FFFF99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42090" name="Rectangle 50"/>
                <p:cNvSpPr>
                  <a:spLocks noChangeArrowheads="1"/>
                </p:cNvSpPr>
                <p:nvPr/>
              </p:nvSpPr>
              <p:spPr bwMode="auto">
                <a:xfrm>
                  <a:off x="392" y="1074"/>
                  <a:ext cx="54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42091" name="Rectangle 51"/>
                <p:cNvSpPr>
                  <a:spLocks noChangeArrowheads="1"/>
                </p:cNvSpPr>
                <p:nvPr/>
              </p:nvSpPr>
              <p:spPr bwMode="auto">
                <a:xfrm>
                  <a:off x="464" y="1074"/>
                  <a:ext cx="54" cy="56"/>
                </a:xfrm>
                <a:prstGeom prst="rect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42092" name="Rectangle 52"/>
                <p:cNvSpPr>
                  <a:spLocks noChangeArrowheads="1"/>
                </p:cNvSpPr>
                <p:nvPr/>
              </p:nvSpPr>
              <p:spPr bwMode="auto">
                <a:xfrm>
                  <a:off x="536" y="1068"/>
                  <a:ext cx="60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42093" name="Rectangle 53"/>
                <p:cNvSpPr>
                  <a:spLocks noChangeArrowheads="1"/>
                </p:cNvSpPr>
                <p:nvPr/>
              </p:nvSpPr>
              <p:spPr bwMode="auto">
                <a:xfrm>
                  <a:off x="615" y="1068"/>
                  <a:ext cx="54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42094" name="AutoShape 54"/>
                <p:cNvSpPr>
                  <a:spLocks noChangeArrowheads="1"/>
                </p:cNvSpPr>
                <p:nvPr/>
              </p:nvSpPr>
              <p:spPr bwMode="auto">
                <a:xfrm rot="10800000" flipH="1">
                  <a:off x="322" y="890"/>
                  <a:ext cx="859" cy="11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w 21600"/>
                    <a:gd name="T7" fmla="*/ 0 h 2160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4501 w 21600"/>
                    <a:gd name="T13" fmla="*/ 4516 h 21600"/>
                    <a:gd name="T14" fmla="*/ 17099 w 21600"/>
                    <a:gd name="T15" fmla="*/ 17084 h 2160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600" h="21600">
                      <a:moveTo>
                        <a:pt x="0" y="0"/>
                      </a:moveTo>
                      <a:lnTo>
                        <a:pt x="5400" y="21600"/>
                      </a:lnTo>
                      <a:lnTo>
                        <a:pt x="16200" y="21600"/>
                      </a:lnTo>
                      <a:lnTo>
                        <a:pt x="2160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99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pic>
            <p:nvPicPr>
              <p:cNvPr id="42084" name="Picture 55" descr="desktop_computer_stylized_small"/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427" y="2049"/>
                <a:ext cx="447" cy="4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42085" name="Rectangle 56"/>
              <p:cNvSpPr>
                <a:spLocks noChangeArrowheads="1"/>
              </p:cNvSpPr>
              <p:nvPr/>
            </p:nvSpPr>
            <p:spPr bwMode="auto">
              <a:xfrm>
                <a:off x="528" y="2232"/>
                <a:ext cx="104" cy="91"/>
              </a:xfrm>
              <a:prstGeom prst="rect">
                <a:avLst/>
              </a:prstGeom>
              <a:solidFill>
                <a:srgbClr val="00009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2086" name="Freeform 57"/>
              <p:cNvSpPr>
                <a:spLocks/>
              </p:cNvSpPr>
              <p:nvPr/>
            </p:nvSpPr>
            <p:spPr bwMode="auto">
              <a:xfrm>
                <a:off x="282" y="1951"/>
                <a:ext cx="302" cy="274"/>
              </a:xfrm>
              <a:custGeom>
                <a:avLst/>
                <a:gdLst>
                  <a:gd name="T0" fmla="*/ 14 w 381"/>
                  <a:gd name="T1" fmla="*/ 274 h 274"/>
                  <a:gd name="T2" fmla="*/ 14 w 381"/>
                  <a:gd name="T3" fmla="*/ 130 h 274"/>
                  <a:gd name="T4" fmla="*/ 0 w 381"/>
                  <a:gd name="T5" fmla="*/ 0 h 274"/>
                  <a:gd name="T6" fmla="*/ 0 60000 65536"/>
                  <a:gd name="T7" fmla="*/ 0 60000 65536"/>
                  <a:gd name="T8" fmla="*/ 0 60000 65536"/>
                  <a:gd name="T9" fmla="*/ 0 w 381"/>
                  <a:gd name="T10" fmla="*/ 0 h 274"/>
                  <a:gd name="T11" fmla="*/ 381 w 381"/>
                  <a:gd name="T12" fmla="*/ 274 h 274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81" h="274">
                    <a:moveTo>
                      <a:pt x="381" y="274"/>
                    </a:moveTo>
                    <a:lnTo>
                      <a:pt x="381" y="130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087" name="Line 58"/>
              <p:cNvSpPr>
                <a:spLocks noChangeShapeType="1"/>
              </p:cNvSpPr>
              <p:nvPr/>
            </p:nvSpPr>
            <p:spPr bwMode="auto">
              <a:xfrm flipH="1">
                <a:off x="470" y="2270"/>
                <a:ext cx="152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pic>
            <p:nvPicPr>
              <p:cNvPr id="42088" name="Picture 59" descr="tv"/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" y="1737"/>
                <a:ext cx="476" cy="4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grpSp>
        <p:nvGrpSpPr>
          <p:cNvPr id="42000" name="Group 60"/>
          <p:cNvGrpSpPr>
            <a:grpSpLocks/>
          </p:cNvGrpSpPr>
          <p:nvPr/>
        </p:nvGrpSpPr>
        <p:grpSpPr bwMode="auto">
          <a:xfrm>
            <a:off x="2763838" y="2309813"/>
            <a:ext cx="850900" cy="527050"/>
            <a:chOff x="-490" y="1664"/>
            <a:chExt cx="1429" cy="842"/>
          </a:xfrm>
        </p:grpSpPr>
        <p:sp>
          <p:nvSpPr>
            <p:cNvPr id="42063" name="AutoShape 61"/>
            <p:cNvSpPr>
              <a:spLocks noChangeArrowheads="1"/>
            </p:cNvSpPr>
            <p:nvPr/>
          </p:nvSpPr>
          <p:spPr bwMode="auto">
            <a:xfrm>
              <a:off x="-490" y="1664"/>
              <a:ext cx="1429" cy="294"/>
            </a:xfrm>
            <a:prstGeom prst="triangle">
              <a:avLst>
                <a:gd name="adj" fmla="val 50000"/>
              </a:avLst>
            </a:pr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42064" name="Group 62"/>
            <p:cNvGrpSpPr>
              <a:grpSpLocks/>
            </p:cNvGrpSpPr>
            <p:nvPr/>
          </p:nvGrpSpPr>
          <p:grpSpPr bwMode="auto">
            <a:xfrm>
              <a:off x="-427" y="1737"/>
              <a:ext cx="1217" cy="769"/>
              <a:chOff x="-427" y="1737"/>
              <a:chExt cx="1217" cy="769"/>
            </a:xfrm>
          </p:grpSpPr>
          <p:sp>
            <p:nvSpPr>
              <p:cNvPr id="42065" name="Rectangle 63"/>
              <p:cNvSpPr>
                <a:spLocks noChangeArrowheads="1"/>
              </p:cNvSpPr>
              <p:nvPr/>
            </p:nvSpPr>
            <p:spPr bwMode="auto">
              <a:xfrm>
                <a:off x="-338" y="1923"/>
                <a:ext cx="1128" cy="583"/>
              </a:xfrm>
              <a:prstGeom prst="rect">
                <a:avLst/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2066" name="Line 7"/>
              <p:cNvSpPr>
                <a:spLocks noChangeShapeType="1"/>
              </p:cNvSpPr>
              <p:nvPr/>
            </p:nvSpPr>
            <p:spPr bwMode="auto">
              <a:xfrm flipV="1">
                <a:off x="-150" y="2270"/>
                <a:ext cx="230" cy="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grpSp>
            <p:nvGrpSpPr>
              <p:cNvPr id="42067" name="Group 65"/>
              <p:cNvGrpSpPr>
                <a:grpSpLocks/>
              </p:cNvGrpSpPr>
              <p:nvPr/>
            </p:nvGrpSpPr>
            <p:grpSpPr bwMode="auto">
              <a:xfrm>
                <a:off x="68" y="2192"/>
                <a:ext cx="387" cy="139"/>
                <a:chOff x="322" y="890"/>
                <a:chExt cx="872" cy="339"/>
              </a:xfrm>
            </p:grpSpPr>
            <p:sp>
              <p:nvSpPr>
                <p:cNvPr id="42073" name="Rectangle 66"/>
                <p:cNvSpPr>
                  <a:spLocks noChangeArrowheads="1"/>
                </p:cNvSpPr>
                <p:nvPr/>
              </p:nvSpPr>
              <p:spPr bwMode="auto">
                <a:xfrm>
                  <a:off x="320" y="1000"/>
                  <a:ext cx="871" cy="229"/>
                </a:xfrm>
                <a:prstGeom prst="rect">
                  <a:avLst/>
                </a:prstGeom>
                <a:solidFill>
                  <a:srgbClr val="FFFF99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42074" name="Rectangle 67"/>
                <p:cNvSpPr>
                  <a:spLocks noChangeArrowheads="1"/>
                </p:cNvSpPr>
                <p:nvPr/>
              </p:nvSpPr>
              <p:spPr bwMode="auto">
                <a:xfrm>
                  <a:off x="392" y="1074"/>
                  <a:ext cx="54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42075" name="Rectangle 68"/>
                <p:cNvSpPr>
                  <a:spLocks noChangeArrowheads="1"/>
                </p:cNvSpPr>
                <p:nvPr/>
              </p:nvSpPr>
              <p:spPr bwMode="auto">
                <a:xfrm>
                  <a:off x="464" y="1074"/>
                  <a:ext cx="54" cy="56"/>
                </a:xfrm>
                <a:prstGeom prst="rect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42076" name="Rectangle 69"/>
                <p:cNvSpPr>
                  <a:spLocks noChangeArrowheads="1"/>
                </p:cNvSpPr>
                <p:nvPr/>
              </p:nvSpPr>
              <p:spPr bwMode="auto">
                <a:xfrm>
                  <a:off x="536" y="1068"/>
                  <a:ext cx="60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42077" name="Rectangle 70"/>
                <p:cNvSpPr>
                  <a:spLocks noChangeArrowheads="1"/>
                </p:cNvSpPr>
                <p:nvPr/>
              </p:nvSpPr>
              <p:spPr bwMode="auto">
                <a:xfrm>
                  <a:off x="615" y="1068"/>
                  <a:ext cx="54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42078" name="AutoShape 71"/>
                <p:cNvSpPr>
                  <a:spLocks noChangeArrowheads="1"/>
                </p:cNvSpPr>
                <p:nvPr/>
              </p:nvSpPr>
              <p:spPr bwMode="auto">
                <a:xfrm rot="10800000" flipH="1">
                  <a:off x="322" y="890"/>
                  <a:ext cx="859" cy="11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w 21600"/>
                    <a:gd name="T7" fmla="*/ 0 h 2160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4501 w 21600"/>
                    <a:gd name="T13" fmla="*/ 4516 h 21600"/>
                    <a:gd name="T14" fmla="*/ 17099 w 21600"/>
                    <a:gd name="T15" fmla="*/ 17084 h 2160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600" h="21600">
                      <a:moveTo>
                        <a:pt x="0" y="0"/>
                      </a:moveTo>
                      <a:lnTo>
                        <a:pt x="5400" y="21600"/>
                      </a:lnTo>
                      <a:lnTo>
                        <a:pt x="16200" y="21600"/>
                      </a:lnTo>
                      <a:lnTo>
                        <a:pt x="2160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99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pic>
            <p:nvPicPr>
              <p:cNvPr id="42068" name="Picture 72" descr="desktop_computer_stylized_small"/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427" y="2049"/>
                <a:ext cx="447" cy="4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42069" name="Rectangle 73"/>
              <p:cNvSpPr>
                <a:spLocks noChangeArrowheads="1"/>
              </p:cNvSpPr>
              <p:nvPr/>
            </p:nvSpPr>
            <p:spPr bwMode="auto">
              <a:xfrm>
                <a:off x="528" y="2232"/>
                <a:ext cx="104" cy="91"/>
              </a:xfrm>
              <a:prstGeom prst="rect">
                <a:avLst/>
              </a:prstGeom>
              <a:solidFill>
                <a:srgbClr val="00009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2070" name="Freeform 74"/>
              <p:cNvSpPr>
                <a:spLocks/>
              </p:cNvSpPr>
              <p:nvPr/>
            </p:nvSpPr>
            <p:spPr bwMode="auto">
              <a:xfrm>
                <a:off x="282" y="1951"/>
                <a:ext cx="302" cy="274"/>
              </a:xfrm>
              <a:custGeom>
                <a:avLst/>
                <a:gdLst>
                  <a:gd name="T0" fmla="*/ 14 w 381"/>
                  <a:gd name="T1" fmla="*/ 274 h 274"/>
                  <a:gd name="T2" fmla="*/ 14 w 381"/>
                  <a:gd name="T3" fmla="*/ 130 h 274"/>
                  <a:gd name="T4" fmla="*/ 0 w 381"/>
                  <a:gd name="T5" fmla="*/ 0 h 274"/>
                  <a:gd name="T6" fmla="*/ 0 60000 65536"/>
                  <a:gd name="T7" fmla="*/ 0 60000 65536"/>
                  <a:gd name="T8" fmla="*/ 0 60000 65536"/>
                  <a:gd name="T9" fmla="*/ 0 w 381"/>
                  <a:gd name="T10" fmla="*/ 0 h 274"/>
                  <a:gd name="T11" fmla="*/ 381 w 381"/>
                  <a:gd name="T12" fmla="*/ 274 h 274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81" h="274">
                    <a:moveTo>
                      <a:pt x="381" y="274"/>
                    </a:moveTo>
                    <a:lnTo>
                      <a:pt x="381" y="130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071" name="Line 75"/>
              <p:cNvSpPr>
                <a:spLocks noChangeShapeType="1"/>
              </p:cNvSpPr>
              <p:nvPr/>
            </p:nvSpPr>
            <p:spPr bwMode="auto">
              <a:xfrm flipH="1">
                <a:off x="470" y="2270"/>
                <a:ext cx="152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pic>
            <p:nvPicPr>
              <p:cNvPr id="42072" name="Picture 76" descr="tv"/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" y="1737"/>
                <a:ext cx="476" cy="4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grpSp>
        <p:nvGrpSpPr>
          <p:cNvPr id="42001" name="Group 77"/>
          <p:cNvGrpSpPr>
            <a:grpSpLocks/>
          </p:cNvGrpSpPr>
          <p:nvPr/>
        </p:nvGrpSpPr>
        <p:grpSpPr bwMode="auto">
          <a:xfrm>
            <a:off x="3630613" y="2319338"/>
            <a:ext cx="850900" cy="527050"/>
            <a:chOff x="-490" y="1664"/>
            <a:chExt cx="1429" cy="842"/>
          </a:xfrm>
        </p:grpSpPr>
        <p:sp>
          <p:nvSpPr>
            <p:cNvPr id="42047" name="AutoShape 78"/>
            <p:cNvSpPr>
              <a:spLocks noChangeArrowheads="1"/>
            </p:cNvSpPr>
            <p:nvPr/>
          </p:nvSpPr>
          <p:spPr bwMode="auto">
            <a:xfrm>
              <a:off x="-490" y="1664"/>
              <a:ext cx="1429" cy="294"/>
            </a:xfrm>
            <a:prstGeom prst="triangle">
              <a:avLst>
                <a:gd name="adj" fmla="val 50000"/>
              </a:avLst>
            </a:pr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42048" name="Group 79"/>
            <p:cNvGrpSpPr>
              <a:grpSpLocks/>
            </p:cNvGrpSpPr>
            <p:nvPr/>
          </p:nvGrpSpPr>
          <p:grpSpPr bwMode="auto">
            <a:xfrm>
              <a:off x="-427" y="1737"/>
              <a:ext cx="1217" cy="769"/>
              <a:chOff x="-427" y="1737"/>
              <a:chExt cx="1217" cy="769"/>
            </a:xfrm>
          </p:grpSpPr>
          <p:sp>
            <p:nvSpPr>
              <p:cNvPr id="42049" name="Rectangle 80"/>
              <p:cNvSpPr>
                <a:spLocks noChangeArrowheads="1"/>
              </p:cNvSpPr>
              <p:nvPr/>
            </p:nvSpPr>
            <p:spPr bwMode="auto">
              <a:xfrm>
                <a:off x="-338" y="1923"/>
                <a:ext cx="1128" cy="583"/>
              </a:xfrm>
              <a:prstGeom prst="rect">
                <a:avLst/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2050" name="Line 7"/>
              <p:cNvSpPr>
                <a:spLocks noChangeShapeType="1"/>
              </p:cNvSpPr>
              <p:nvPr/>
            </p:nvSpPr>
            <p:spPr bwMode="auto">
              <a:xfrm flipV="1">
                <a:off x="-150" y="2270"/>
                <a:ext cx="230" cy="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grpSp>
            <p:nvGrpSpPr>
              <p:cNvPr id="42051" name="Group 82"/>
              <p:cNvGrpSpPr>
                <a:grpSpLocks/>
              </p:cNvGrpSpPr>
              <p:nvPr/>
            </p:nvGrpSpPr>
            <p:grpSpPr bwMode="auto">
              <a:xfrm>
                <a:off x="68" y="2192"/>
                <a:ext cx="387" cy="139"/>
                <a:chOff x="322" y="890"/>
                <a:chExt cx="872" cy="339"/>
              </a:xfrm>
            </p:grpSpPr>
            <p:sp>
              <p:nvSpPr>
                <p:cNvPr id="42057" name="Rectangle 83"/>
                <p:cNvSpPr>
                  <a:spLocks noChangeArrowheads="1"/>
                </p:cNvSpPr>
                <p:nvPr/>
              </p:nvSpPr>
              <p:spPr bwMode="auto">
                <a:xfrm>
                  <a:off x="320" y="1000"/>
                  <a:ext cx="871" cy="229"/>
                </a:xfrm>
                <a:prstGeom prst="rect">
                  <a:avLst/>
                </a:prstGeom>
                <a:solidFill>
                  <a:srgbClr val="FFFF99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42058" name="Rectangle 84"/>
                <p:cNvSpPr>
                  <a:spLocks noChangeArrowheads="1"/>
                </p:cNvSpPr>
                <p:nvPr/>
              </p:nvSpPr>
              <p:spPr bwMode="auto">
                <a:xfrm>
                  <a:off x="392" y="1074"/>
                  <a:ext cx="54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42059" name="Rectangle 85"/>
                <p:cNvSpPr>
                  <a:spLocks noChangeArrowheads="1"/>
                </p:cNvSpPr>
                <p:nvPr/>
              </p:nvSpPr>
              <p:spPr bwMode="auto">
                <a:xfrm>
                  <a:off x="464" y="1074"/>
                  <a:ext cx="54" cy="56"/>
                </a:xfrm>
                <a:prstGeom prst="rect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42060" name="Rectangle 86"/>
                <p:cNvSpPr>
                  <a:spLocks noChangeArrowheads="1"/>
                </p:cNvSpPr>
                <p:nvPr/>
              </p:nvSpPr>
              <p:spPr bwMode="auto">
                <a:xfrm>
                  <a:off x="536" y="1068"/>
                  <a:ext cx="60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42061" name="Rectangle 87"/>
                <p:cNvSpPr>
                  <a:spLocks noChangeArrowheads="1"/>
                </p:cNvSpPr>
                <p:nvPr/>
              </p:nvSpPr>
              <p:spPr bwMode="auto">
                <a:xfrm>
                  <a:off x="615" y="1068"/>
                  <a:ext cx="54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42062" name="AutoShape 88"/>
                <p:cNvSpPr>
                  <a:spLocks noChangeArrowheads="1"/>
                </p:cNvSpPr>
                <p:nvPr/>
              </p:nvSpPr>
              <p:spPr bwMode="auto">
                <a:xfrm rot="10800000" flipH="1">
                  <a:off x="322" y="890"/>
                  <a:ext cx="859" cy="11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w 21600"/>
                    <a:gd name="T7" fmla="*/ 0 h 2160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4501 w 21600"/>
                    <a:gd name="T13" fmla="*/ 4516 h 21600"/>
                    <a:gd name="T14" fmla="*/ 17099 w 21600"/>
                    <a:gd name="T15" fmla="*/ 17084 h 2160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600" h="21600">
                      <a:moveTo>
                        <a:pt x="0" y="0"/>
                      </a:moveTo>
                      <a:lnTo>
                        <a:pt x="5400" y="21600"/>
                      </a:lnTo>
                      <a:lnTo>
                        <a:pt x="16200" y="21600"/>
                      </a:lnTo>
                      <a:lnTo>
                        <a:pt x="2160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99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pic>
            <p:nvPicPr>
              <p:cNvPr id="42052" name="Picture 89" descr="desktop_computer_stylized_small"/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427" y="2049"/>
                <a:ext cx="447" cy="4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42053" name="Rectangle 90"/>
              <p:cNvSpPr>
                <a:spLocks noChangeArrowheads="1"/>
              </p:cNvSpPr>
              <p:nvPr/>
            </p:nvSpPr>
            <p:spPr bwMode="auto">
              <a:xfrm>
                <a:off x="528" y="2232"/>
                <a:ext cx="104" cy="91"/>
              </a:xfrm>
              <a:prstGeom prst="rect">
                <a:avLst/>
              </a:prstGeom>
              <a:solidFill>
                <a:srgbClr val="00009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2054" name="Freeform 91"/>
              <p:cNvSpPr>
                <a:spLocks/>
              </p:cNvSpPr>
              <p:nvPr/>
            </p:nvSpPr>
            <p:spPr bwMode="auto">
              <a:xfrm>
                <a:off x="282" y="1951"/>
                <a:ext cx="302" cy="274"/>
              </a:xfrm>
              <a:custGeom>
                <a:avLst/>
                <a:gdLst>
                  <a:gd name="T0" fmla="*/ 14 w 381"/>
                  <a:gd name="T1" fmla="*/ 274 h 274"/>
                  <a:gd name="T2" fmla="*/ 14 w 381"/>
                  <a:gd name="T3" fmla="*/ 130 h 274"/>
                  <a:gd name="T4" fmla="*/ 0 w 381"/>
                  <a:gd name="T5" fmla="*/ 0 h 274"/>
                  <a:gd name="T6" fmla="*/ 0 60000 65536"/>
                  <a:gd name="T7" fmla="*/ 0 60000 65536"/>
                  <a:gd name="T8" fmla="*/ 0 60000 65536"/>
                  <a:gd name="T9" fmla="*/ 0 w 381"/>
                  <a:gd name="T10" fmla="*/ 0 h 274"/>
                  <a:gd name="T11" fmla="*/ 381 w 381"/>
                  <a:gd name="T12" fmla="*/ 274 h 274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81" h="274">
                    <a:moveTo>
                      <a:pt x="381" y="274"/>
                    </a:moveTo>
                    <a:lnTo>
                      <a:pt x="381" y="130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055" name="Line 92"/>
              <p:cNvSpPr>
                <a:spLocks noChangeShapeType="1"/>
              </p:cNvSpPr>
              <p:nvPr/>
            </p:nvSpPr>
            <p:spPr bwMode="auto">
              <a:xfrm flipH="1">
                <a:off x="470" y="2270"/>
                <a:ext cx="152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pic>
            <p:nvPicPr>
              <p:cNvPr id="42056" name="Picture 93" descr="tv"/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" y="1737"/>
                <a:ext cx="476" cy="4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sp>
        <p:nvSpPr>
          <p:cNvPr id="42002" name="Line 94"/>
          <p:cNvSpPr>
            <a:spLocks noChangeShapeType="1"/>
          </p:cNvSpPr>
          <p:nvPr/>
        </p:nvSpPr>
        <p:spPr bwMode="auto">
          <a:xfrm>
            <a:off x="2217738" y="2212975"/>
            <a:ext cx="3690937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42003" name="Group 95"/>
          <p:cNvGrpSpPr>
            <a:grpSpLocks/>
          </p:cNvGrpSpPr>
          <p:nvPr/>
        </p:nvGrpSpPr>
        <p:grpSpPr bwMode="auto">
          <a:xfrm>
            <a:off x="4719638" y="1471613"/>
            <a:ext cx="850900" cy="527050"/>
            <a:chOff x="-490" y="1664"/>
            <a:chExt cx="1429" cy="842"/>
          </a:xfrm>
        </p:grpSpPr>
        <p:sp>
          <p:nvSpPr>
            <p:cNvPr id="42031" name="AutoShape 96"/>
            <p:cNvSpPr>
              <a:spLocks noChangeArrowheads="1"/>
            </p:cNvSpPr>
            <p:nvPr/>
          </p:nvSpPr>
          <p:spPr bwMode="auto">
            <a:xfrm>
              <a:off x="-490" y="1664"/>
              <a:ext cx="1429" cy="294"/>
            </a:xfrm>
            <a:prstGeom prst="triangle">
              <a:avLst>
                <a:gd name="adj" fmla="val 50000"/>
              </a:avLst>
            </a:pr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42032" name="Group 97"/>
            <p:cNvGrpSpPr>
              <a:grpSpLocks/>
            </p:cNvGrpSpPr>
            <p:nvPr/>
          </p:nvGrpSpPr>
          <p:grpSpPr bwMode="auto">
            <a:xfrm>
              <a:off x="-427" y="1737"/>
              <a:ext cx="1217" cy="769"/>
              <a:chOff x="-427" y="1737"/>
              <a:chExt cx="1217" cy="769"/>
            </a:xfrm>
          </p:grpSpPr>
          <p:sp>
            <p:nvSpPr>
              <p:cNvPr id="42033" name="Rectangle 98"/>
              <p:cNvSpPr>
                <a:spLocks noChangeArrowheads="1"/>
              </p:cNvSpPr>
              <p:nvPr/>
            </p:nvSpPr>
            <p:spPr bwMode="auto">
              <a:xfrm>
                <a:off x="-338" y="1923"/>
                <a:ext cx="1128" cy="583"/>
              </a:xfrm>
              <a:prstGeom prst="rect">
                <a:avLst/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2034" name="Line 7"/>
              <p:cNvSpPr>
                <a:spLocks noChangeShapeType="1"/>
              </p:cNvSpPr>
              <p:nvPr/>
            </p:nvSpPr>
            <p:spPr bwMode="auto">
              <a:xfrm flipV="1">
                <a:off x="-150" y="2270"/>
                <a:ext cx="230" cy="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grpSp>
            <p:nvGrpSpPr>
              <p:cNvPr id="42035" name="Group 100"/>
              <p:cNvGrpSpPr>
                <a:grpSpLocks/>
              </p:cNvGrpSpPr>
              <p:nvPr/>
            </p:nvGrpSpPr>
            <p:grpSpPr bwMode="auto">
              <a:xfrm>
                <a:off x="68" y="2192"/>
                <a:ext cx="387" cy="139"/>
                <a:chOff x="322" y="890"/>
                <a:chExt cx="872" cy="339"/>
              </a:xfrm>
            </p:grpSpPr>
            <p:sp>
              <p:nvSpPr>
                <p:cNvPr id="42041" name="Rectangle 101"/>
                <p:cNvSpPr>
                  <a:spLocks noChangeArrowheads="1"/>
                </p:cNvSpPr>
                <p:nvPr/>
              </p:nvSpPr>
              <p:spPr bwMode="auto">
                <a:xfrm>
                  <a:off x="320" y="1000"/>
                  <a:ext cx="871" cy="229"/>
                </a:xfrm>
                <a:prstGeom prst="rect">
                  <a:avLst/>
                </a:prstGeom>
                <a:solidFill>
                  <a:srgbClr val="FFFF99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42042" name="Rectangle 102"/>
                <p:cNvSpPr>
                  <a:spLocks noChangeArrowheads="1"/>
                </p:cNvSpPr>
                <p:nvPr/>
              </p:nvSpPr>
              <p:spPr bwMode="auto">
                <a:xfrm>
                  <a:off x="392" y="1074"/>
                  <a:ext cx="54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42043" name="Rectangle 103"/>
                <p:cNvSpPr>
                  <a:spLocks noChangeArrowheads="1"/>
                </p:cNvSpPr>
                <p:nvPr/>
              </p:nvSpPr>
              <p:spPr bwMode="auto">
                <a:xfrm>
                  <a:off x="464" y="1074"/>
                  <a:ext cx="54" cy="56"/>
                </a:xfrm>
                <a:prstGeom prst="rect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42044" name="Rectangle 104"/>
                <p:cNvSpPr>
                  <a:spLocks noChangeArrowheads="1"/>
                </p:cNvSpPr>
                <p:nvPr/>
              </p:nvSpPr>
              <p:spPr bwMode="auto">
                <a:xfrm>
                  <a:off x="536" y="1068"/>
                  <a:ext cx="60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42045" name="Rectangle 105"/>
                <p:cNvSpPr>
                  <a:spLocks noChangeArrowheads="1"/>
                </p:cNvSpPr>
                <p:nvPr/>
              </p:nvSpPr>
              <p:spPr bwMode="auto">
                <a:xfrm>
                  <a:off x="615" y="1068"/>
                  <a:ext cx="54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42046" name="AutoShape 106"/>
                <p:cNvSpPr>
                  <a:spLocks noChangeArrowheads="1"/>
                </p:cNvSpPr>
                <p:nvPr/>
              </p:nvSpPr>
              <p:spPr bwMode="auto">
                <a:xfrm rot="10800000" flipH="1">
                  <a:off x="322" y="890"/>
                  <a:ext cx="859" cy="11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w 21600"/>
                    <a:gd name="T7" fmla="*/ 0 h 2160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4501 w 21600"/>
                    <a:gd name="T13" fmla="*/ 4516 h 21600"/>
                    <a:gd name="T14" fmla="*/ 17099 w 21600"/>
                    <a:gd name="T15" fmla="*/ 17084 h 2160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600" h="21600">
                      <a:moveTo>
                        <a:pt x="0" y="0"/>
                      </a:moveTo>
                      <a:lnTo>
                        <a:pt x="5400" y="21600"/>
                      </a:lnTo>
                      <a:lnTo>
                        <a:pt x="16200" y="21600"/>
                      </a:lnTo>
                      <a:lnTo>
                        <a:pt x="2160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99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pic>
            <p:nvPicPr>
              <p:cNvPr id="42036" name="Picture 107" descr="desktop_computer_stylized_small"/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427" y="2049"/>
                <a:ext cx="447" cy="4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42037" name="Rectangle 108"/>
              <p:cNvSpPr>
                <a:spLocks noChangeArrowheads="1"/>
              </p:cNvSpPr>
              <p:nvPr/>
            </p:nvSpPr>
            <p:spPr bwMode="auto">
              <a:xfrm>
                <a:off x="528" y="2232"/>
                <a:ext cx="104" cy="91"/>
              </a:xfrm>
              <a:prstGeom prst="rect">
                <a:avLst/>
              </a:prstGeom>
              <a:solidFill>
                <a:srgbClr val="00009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2038" name="Freeform 109"/>
              <p:cNvSpPr>
                <a:spLocks/>
              </p:cNvSpPr>
              <p:nvPr/>
            </p:nvSpPr>
            <p:spPr bwMode="auto">
              <a:xfrm>
                <a:off x="282" y="1951"/>
                <a:ext cx="302" cy="274"/>
              </a:xfrm>
              <a:custGeom>
                <a:avLst/>
                <a:gdLst>
                  <a:gd name="T0" fmla="*/ 14 w 381"/>
                  <a:gd name="T1" fmla="*/ 274 h 274"/>
                  <a:gd name="T2" fmla="*/ 14 w 381"/>
                  <a:gd name="T3" fmla="*/ 130 h 274"/>
                  <a:gd name="T4" fmla="*/ 0 w 381"/>
                  <a:gd name="T5" fmla="*/ 0 h 274"/>
                  <a:gd name="T6" fmla="*/ 0 60000 65536"/>
                  <a:gd name="T7" fmla="*/ 0 60000 65536"/>
                  <a:gd name="T8" fmla="*/ 0 60000 65536"/>
                  <a:gd name="T9" fmla="*/ 0 w 381"/>
                  <a:gd name="T10" fmla="*/ 0 h 274"/>
                  <a:gd name="T11" fmla="*/ 381 w 381"/>
                  <a:gd name="T12" fmla="*/ 274 h 274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81" h="274">
                    <a:moveTo>
                      <a:pt x="381" y="274"/>
                    </a:moveTo>
                    <a:lnTo>
                      <a:pt x="381" y="130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039" name="Line 110"/>
              <p:cNvSpPr>
                <a:spLocks noChangeShapeType="1"/>
              </p:cNvSpPr>
              <p:nvPr/>
            </p:nvSpPr>
            <p:spPr bwMode="auto">
              <a:xfrm flipH="1">
                <a:off x="470" y="2270"/>
                <a:ext cx="152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pic>
            <p:nvPicPr>
              <p:cNvPr id="42040" name="Picture 111" descr="tv"/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" y="1737"/>
                <a:ext cx="476" cy="4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sp>
        <p:nvSpPr>
          <p:cNvPr id="42004" name="Text Box 112"/>
          <p:cNvSpPr txBox="1">
            <a:spLocks noChangeArrowheads="1"/>
          </p:cNvSpPr>
          <p:nvPr/>
        </p:nvSpPr>
        <p:spPr bwMode="auto">
          <a:xfrm>
            <a:off x="4330700" y="1541463"/>
            <a:ext cx="4889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>
                <a:solidFill>
                  <a:srgbClr val="969696"/>
                </a:solidFill>
                <a:latin typeface="Times New Roman" pitchFamily="18" charset="0"/>
              </a:rPr>
              <a:t>…</a:t>
            </a:r>
          </a:p>
        </p:txBody>
      </p:sp>
      <p:sp>
        <p:nvSpPr>
          <p:cNvPr id="42005" name="Line 113"/>
          <p:cNvSpPr>
            <a:spLocks noChangeShapeType="1"/>
          </p:cNvSpPr>
          <p:nvPr/>
        </p:nvSpPr>
        <p:spPr bwMode="auto">
          <a:xfrm flipH="1">
            <a:off x="3311525" y="1882775"/>
            <a:ext cx="3175" cy="3333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2006" name="Line 114"/>
          <p:cNvSpPr>
            <a:spLocks noChangeShapeType="1"/>
          </p:cNvSpPr>
          <p:nvPr/>
        </p:nvSpPr>
        <p:spPr bwMode="auto">
          <a:xfrm flipH="1">
            <a:off x="4216400" y="1882775"/>
            <a:ext cx="3175" cy="3333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2007" name="Line 115"/>
          <p:cNvSpPr>
            <a:spLocks noChangeShapeType="1"/>
          </p:cNvSpPr>
          <p:nvPr/>
        </p:nvSpPr>
        <p:spPr bwMode="auto">
          <a:xfrm flipH="1">
            <a:off x="5353050" y="1882775"/>
            <a:ext cx="3175" cy="3333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2008" name="Freeform 116"/>
          <p:cNvSpPr>
            <a:spLocks/>
          </p:cNvSpPr>
          <p:nvPr/>
        </p:nvSpPr>
        <p:spPr bwMode="auto">
          <a:xfrm>
            <a:off x="4302125" y="2219325"/>
            <a:ext cx="127000" cy="476250"/>
          </a:xfrm>
          <a:custGeom>
            <a:avLst/>
            <a:gdLst>
              <a:gd name="T0" fmla="*/ 0 w 80"/>
              <a:gd name="T1" fmla="*/ 2147483647 h 300"/>
              <a:gd name="T2" fmla="*/ 2147483647 w 80"/>
              <a:gd name="T3" fmla="*/ 2147483647 h 300"/>
              <a:gd name="T4" fmla="*/ 2147483647 w 80"/>
              <a:gd name="T5" fmla="*/ 0 h 300"/>
              <a:gd name="T6" fmla="*/ 0 60000 65536"/>
              <a:gd name="T7" fmla="*/ 0 60000 65536"/>
              <a:gd name="T8" fmla="*/ 0 60000 65536"/>
              <a:gd name="T9" fmla="*/ 0 w 80"/>
              <a:gd name="T10" fmla="*/ 0 h 300"/>
              <a:gd name="T11" fmla="*/ 80 w 80"/>
              <a:gd name="T12" fmla="*/ 300 h 30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80" h="300">
                <a:moveTo>
                  <a:pt x="0" y="300"/>
                </a:moveTo>
                <a:lnTo>
                  <a:pt x="80" y="300"/>
                </a:lnTo>
                <a:lnTo>
                  <a:pt x="80" y="0"/>
                </a:ln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2009" name="Freeform 117"/>
          <p:cNvSpPr>
            <a:spLocks/>
          </p:cNvSpPr>
          <p:nvPr/>
        </p:nvSpPr>
        <p:spPr bwMode="auto">
          <a:xfrm>
            <a:off x="3435350" y="2212975"/>
            <a:ext cx="127000" cy="476250"/>
          </a:xfrm>
          <a:custGeom>
            <a:avLst/>
            <a:gdLst>
              <a:gd name="T0" fmla="*/ 0 w 80"/>
              <a:gd name="T1" fmla="*/ 2147483647 h 300"/>
              <a:gd name="T2" fmla="*/ 2147483647 w 80"/>
              <a:gd name="T3" fmla="*/ 2147483647 h 300"/>
              <a:gd name="T4" fmla="*/ 2147483647 w 80"/>
              <a:gd name="T5" fmla="*/ 0 h 300"/>
              <a:gd name="T6" fmla="*/ 0 60000 65536"/>
              <a:gd name="T7" fmla="*/ 0 60000 65536"/>
              <a:gd name="T8" fmla="*/ 0 60000 65536"/>
              <a:gd name="T9" fmla="*/ 0 w 80"/>
              <a:gd name="T10" fmla="*/ 0 h 300"/>
              <a:gd name="T11" fmla="*/ 80 w 80"/>
              <a:gd name="T12" fmla="*/ 300 h 30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80" h="300">
                <a:moveTo>
                  <a:pt x="0" y="300"/>
                </a:moveTo>
                <a:lnTo>
                  <a:pt x="80" y="300"/>
                </a:lnTo>
                <a:lnTo>
                  <a:pt x="80" y="0"/>
                </a:ln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2010" name="Rectangle 44"/>
          <p:cNvSpPr>
            <a:spLocks noChangeArrowheads="1"/>
          </p:cNvSpPr>
          <p:nvPr/>
        </p:nvSpPr>
        <p:spPr bwMode="auto">
          <a:xfrm>
            <a:off x="5646738" y="1787525"/>
            <a:ext cx="955675" cy="700088"/>
          </a:xfrm>
          <a:prstGeom prst="rect">
            <a:avLst/>
          </a:prstGeom>
          <a:noFill/>
          <a:ln w="9525">
            <a:solidFill>
              <a:schemeClr val="tx1"/>
            </a:solidFill>
            <a:prstDash val="dashDot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endParaRPr lang="en-US" altLang="en-US">
              <a:latin typeface="Times New Roman" pitchFamily="18" charset="0"/>
            </a:endParaRPr>
          </a:p>
        </p:txBody>
      </p:sp>
      <p:sp>
        <p:nvSpPr>
          <p:cNvPr id="42011" name="Text Box 45"/>
          <p:cNvSpPr txBox="1">
            <a:spLocks noChangeArrowheads="1"/>
          </p:cNvSpPr>
          <p:nvPr/>
        </p:nvSpPr>
        <p:spPr bwMode="auto">
          <a:xfrm>
            <a:off x="5157788" y="1250950"/>
            <a:ext cx="1925637" cy="2968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 algn="ctr">
              <a:lnSpc>
                <a:spcPct val="80000"/>
              </a:lnSpc>
            </a:pPr>
            <a:r>
              <a:rPr lang="en-US" altLang="en-US" sz="1600"/>
              <a:t>cable headend</a:t>
            </a:r>
          </a:p>
        </p:txBody>
      </p:sp>
      <p:sp>
        <p:nvSpPr>
          <p:cNvPr id="42012" name="Freeform 120"/>
          <p:cNvSpPr>
            <a:spLocks/>
          </p:cNvSpPr>
          <p:nvPr/>
        </p:nvSpPr>
        <p:spPr bwMode="auto">
          <a:xfrm>
            <a:off x="5903913" y="1970088"/>
            <a:ext cx="330200" cy="454025"/>
          </a:xfrm>
          <a:custGeom>
            <a:avLst/>
            <a:gdLst>
              <a:gd name="T0" fmla="*/ 0 w 318"/>
              <a:gd name="T1" fmla="*/ 2147483647 h 412"/>
              <a:gd name="T2" fmla="*/ 2147483647 w 318"/>
              <a:gd name="T3" fmla="*/ 2147483647 h 412"/>
              <a:gd name="T4" fmla="*/ 2147483647 w 318"/>
              <a:gd name="T5" fmla="*/ 0 h 412"/>
              <a:gd name="T6" fmla="*/ 2147483647 w 318"/>
              <a:gd name="T7" fmla="*/ 2147483647 h 412"/>
              <a:gd name="T8" fmla="*/ 2147483647 w 318"/>
              <a:gd name="T9" fmla="*/ 2147483647 h 412"/>
              <a:gd name="T10" fmla="*/ 2147483647 w 318"/>
              <a:gd name="T11" fmla="*/ 2147483647 h 412"/>
              <a:gd name="T12" fmla="*/ 2147483647 w 318"/>
              <a:gd name="T13" fmla="*/ 2147483647 h 412"/>
              <a:gd name="T14" fmla="*/ 2147483647 w 318"/>
              <a:gd name="T15" fmla="*/ 2147483647 h 412"/>
              <a:gd name="T16" fmla="*/ 0 w 318"/>
              <a:gd name="T17" fmla="*/ 2147483647 h 412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318"/>
              <a:gd name="T28" fmla="*/ 0 h 412"/>
              <a:gd name="T29" fmla="*/ 318 w 318"/>
              <a:gd name="T30" fmla="*/ 412 h 412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318" h="412">
                <a:moveTo>
                  <a:pt x="0" y="412"/>
                </a:moveTo>
                <a:lnTo>
                  <a:pt x="3" y="1"/>
                </a:lnTo>
                <a:lnTo>
                  <a:pt x="74" y="0"/>
                </a:lnTo>
                <a:lnTo>
                  <a:pt x="254" y="111"/>
                </a:lnTo>
                <a:lnTo>
                  <a:pt x="318" y="115"/>
                </a:lnTo>
                <a:lnTo>
                  <a:pt x="318" y="308"/>
                </a:lnTo>
                <a:lnTo>
                  <a:pt x="246" y="308"/>
                </a:lnTo>
                <a:lnTo>
                  <a:pt x="74" y="412"/>
                </a:lnTo>
                <a:lnTo>
                  <a:pt x="0" y="412"/>
                </a:lnTo>
                <a:close/>
              </a:path>
            </a:pathLst>
          </a:custGeom>
          <a:gradFill rotWithShape="1">
            <a:gsLst>
              <a:gs pos="0">
                <a:schemeClr val="bg1"/>
              </a:gs>
              <a:gs pos="100000">
                <a:srgbClr val="FFFF99"/>
              </a:gs>
            </a:gsLst>
            <a:lin ang="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13" name="Freeform 121"/>
          <p:cNvSpPr>
            <a:spLocks/>
          </p:cNvSpPr>
          <p:nvPr/>
        </p:nvSpPr>
        <p:spPr bwMode="auto">
          <a:xfrm>
            <a:off x="5905500" y="1905000"/>
            <a:ext cx="366713" cy="406400"/>
          </a:xfrm>
          <a:custGeom>
            <a:avLst/>
            <a:gdLst>
              <a:gd name="T0" fmla="*/ 0 w 353"/>
              <a:gd name="T1" fmla="*/ 2147483647 h 369"/>
              <a:gd name="T2" fmla="*/ 2147483647 w 353"/>
              <a:gd name="T3" fmla="*/ 0 h 369"/>
              <a:gd name="T4" fmla="*/ 2147483647 w 353"/>
              <a:gd name="T5" fmla="*/ 0 h 369"/>
              <a:gd name="T6" fmla="*/ 2147483647 w 353"/>
              <a:gd name="T7" fmla="*/ 2147483647 h 369"/>
              <a:gd name="T8" fmla="*/ 2147483647 w 353"/>
              <a:gd name="T9" fmla="*/ 2147483647 h 369"/>
              <a:gd name="T10" fmla="*/ 2147483647 w 353"/>
              <a:gd name="T11" fmla="*/ 2147483647 h 369"/>
              <a:gd name="T12" fmla="*/ 2147483647 w 353"/>
              <a:gd name="T13" fmla="*/ 2147483647 h 369"/>
              <a:gd name="T14" fmla="*/ 2147483647 w 353"/>
              <a:gd name="T15" fmla="*/ 2147483647 h 369"/>
              <a:gd name="T16" fmla="*/ 2147483647 w 353"/>
              <a:gd name="T17" fmla="*/ 2147483647 h 369"/>
              <a:gd name="T18" fmla="*/ 2147483647 w 353"/>
              <a:gd name="T19" fmla="*/ 2147483647 h 369"/>
              <a:gd name="T20" fmla="*/ 0 w 353"/>
              <a:gd name="T21" fmla="*/ 2147483647 h 369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353"/>
              <a:gd name="T34" fmla="*/ 0 h 369"/>
              <a:gd name="T35" fmla="*/ 353 w 353"/>
              <a:gd name="T36" fmla="*/ 369 h 369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353" h="369">
                <a:moveTo>
                  <a:pt x="0" y="59"/>
                </a:moveTo>
                <a:lnTo>
                  <a:pt x="32" y="0"/>
                </a:lnTo>
                <a:lnTo>
                  <a:pt x="105" y="0"/>
                </a:lnTo>
                <a:lnTo>
                  <a:pt x="276" y="113"/>
                </a:lnTo>
                <a:lnTo>
                  <a:pt x="353" y="113"/>
                </a:lnTo>
                <a:lnTo>
                  <a:pt x="353" y="315"/>
                </a:lnTo>
                <a:lnTo>
                  <a:pt x="318" y="369"/>
                </a:lnTo>
                <a:lnTo>
                  <a:pt x="315" y="173"/>
                </a:lnTo>
                <a:lnTo>
                  <a:pt x="254" y="173"/>
                </a:lnTo>
                <a:lnTo>
                  <a:pt x="75" y="60"/>
                </a:lnTo>
                <a:lnTo>
                  <a:pt x="0" y="59"/>
                </a:lnTo>
                <a:close/>
              </a:path>
            </a:pathLst>
          </a:custGeom>
          <a:solidFill>
            <a:srgbClr val="FFFF99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14" name="Line 122"/>
          <p:cNvSpPr>
            <a:spLocks noChangeShapeType="1"/>
          </p:cNvSpPr>
          <p:nvPr/>
        </p:nvSpPr>
        <p:spPr bwMode="auto">
          <a:xfrm flipH="1">
            <a:off x="6230938" y="2028825"/>
            <a:ext cx="34925" cy="6826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2015" name="Line 123"/>
          <p:cNvSpPr>
            <a:spLocks noChangeShapeType="1"/>
          </p:cNvSpPr>
          <p:nvPr/>
        </p:nvSpPr>
        <p:spPr bwMode="auto">
          <a:xfrm>
            <a:off x="5932488" y="2200275"/>
            <a:ext cx="268287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2016" name="Freeform 124"/>
          <p:cNvSpPr>
            <a:spLocks/>
          </p:cNvSpPr>
          <p:nvPr/>
        </p:nvSpPr>
        <p:spPr bwMode="auto">
          <a:xfrm>
            <a:off x="5926138" y="2024063"/>
            <a:ext cx="274637" cy="115887"/>
          </a:xfrm>
          <a:custGeom>
            <a:avLst/>
            <a:gdLst>
              <a:gd name="T0" fmla="*/ 0 w 264"/>
              <a:gd name="T1" fmla="*/ 0 h 105"/>
              <a:gd name="T2" fmla="*/ 2147483647 w 264"/>
              <a:gd name="T3" fmla="*/ 0 h 105"/>
              <a:gd name="T4" fmla="*/ 2147483647 w 264"/>
              <a:gd name="T5" fmla="*/ 2147483647 h 105"/>
              <a:gd name="T6" fmla="*/ 2147483647 w 264"/>
              <a:gd name="T7" fmla="*/ 2147483647 h 105"/>
              <a:gd name="T8" fmla="*/ 0 60000 65536"/>
              <a:gd name="T9" fmla="*/ 0 60000 65536"/>
              <a:gd name="T10" fmla="*/ 0 60000 65536"/>
              <a:gd name="T11" fmla="*/ 0 60000 65536"/>
              <a:gd name="T12" fmla="*/ 0 w 264"/>
              <a:gd name="T13" fmla="*/ 0 h 105"/>
              <a:gd name="T14" fmla="*/ 264 w 264"/>
              <a:gd name="T15" fmla="*/ 105 h 10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64" h="105">
                <a:moveTo>
                  <a:pt x="0" y="0"/>
                </a:moveTo>
                <a:lnTo>
                  <a:pt x="52" y="0"/>
                </a:lnTo>
                <a:lnTo>
                  <a:pt x="207" y="105"/>
                </a:lnTo>
                <a:lnTo>
                  <a:pt x="264" y="105"/>
                </a:lnTo>
              </a:path>
            </a:pathLst>
          </a:custGeom>
          <a:noFill/>
          <a:ln w="9525">
            <a:solidFill>
              <a:schemeClr val="tx1"/>
            </a:solidFill>
            <a:round/>
            <a:headEnd type="non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2017" name="Freeform 125"/>
          <p:cNvSpPr>
            <a:spLocks/>
          </p:cNvSpPr>
          <p:nvPr/>
        </p:nvSpPr>
        <p:spPr bwMode="auto">
          <a:xfrm flipV="1">
            <a:off x="5926138" y="2260600"/>
            <a:ext cx="274637" cy="114300"/>
          </a:xfrm>
          <a:custGeom>
            <a:avLst/>
            <a:gdLst>
              <a:gd name="T0" fmla="*/ 0 w 264"/>
              <a:gd name="T1" fmla="*/ 0 h 105"/>
              <a:gd name="T2" fmla="*/ 2147483647 w 264"/>
              <a:gd name="T3" fmla="*/ 0 h 105"/>
              <a:gd name="T4" fmla="*/ 2147483647 w 264"/>
              <a:gd name="T5" fmla="*/ 2147483647 h 105"/>
              <a:gd name="T6" fmla="*/ 2147483647 w 264"/>
              <a:gd name="T7" fmla="*/ 2147483647 h 105"/>
              <a:gd name="T8" fmla="*/ 0 60000 65536"/>
              <a:gd name="T9" fmla="*/ 0 60000 65536"/>
              <a:gd name="T10" fmla="*/ 0 60000 65536"/>
              <a:gd name="T11" fmla="*/ 0 60000 65536"/>
              <a:gd name="T12" fmla="*/ 0 w 264"/>
              <a:gd name="T13" fmla="*/ 0 h 105"/>
              <a:gd name="T14" fmla="*/ 264 w 264"/>
              <a:gd name="T15" fmla="*/ 105 h 10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64" h="105">
                <a:moveTo>
                  <a:pt x="0" y="0"/>
                </a:moveTo>
                <a:lnTo>
                  <a:pt x="52" y="0"/>
                </a:lnTo>
                <a:lnTo>
                  <a:pt x="207" y="105"/>
                </a:lnTo>
                <a:lnTo>
                  <a:pt x="264" y="105"/>
                </a:lnTo>
              </a:path>
            </a:pathLst>
          </a:custGeom>
          <a:noFill/>
          <a:ln w="9525">
            <a:solidFill>
              <a:schemeClr val="tx1"/>
            </a:solidFill>
            <a:round/>
            <a:headEnd type="non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2018" name="Text Box 126"/>
          <p:cNvSpPr txBox="1">
            <a:spLocks noChangeArrowheads="1"/>
          </p:cNvSpPr>
          <p:nvPr/>
        </p:nvSpPr>
        <p:spPr bwMode="auto">
          <a:xfrm>
            <a:off x="5711825" y="2449513"/>
            <a:ext cx="950913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 eaLnBrk="1" hangingPunct="1"/>
            <a:r>
              <a:rPr lang="en-US" altLang="en-US" sz="1600"/>
              <a:t>CMTS</a:t>
            </a:r>
          </a:p>
        </p:txBody>
      </p:sp>
      <p:sp>
        <p:nvSpPr>
          <p:cNvPr id="42019" name="AutoShape 127"/>
          <p:cNvSpPr>
            <a:spLocks noChangeArrowheads="1"/>
          </p:cNvSpPr>
          <p:nvPr/>
        </p:nvSpPr>
        <p:spPr bwMode="auto">
          <a:xfrm>
            <a:off x="5507038" y="1524000"/>
            <a:ext cx="1206500" cy="261938"/>
          </a:xfrm>
          <a:prstGeom prst="triangle">
            <a:avLst>
              <a:gd name="adj" fmla="val 50000"/>
            </a:avLst>
          </a:prstGeom>
          <a:noFill/>
          <a:ln w="9525">
            <a:solidFill>
              <a:schemeClr val="tx1"/>
            </a:solidFill>
            <a:prstDash val="dashDot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endParaRPr lang="en-US" altLang="en-US"/>
          </a:p>
        </p:txBody>
      </p:sp>
      <p:sp>
        <p:nvSpPr>
          <p:cNvPr id="42020" name="Freeform 174"/>
          <p:cNvSpPr>
            <a:spLocks/>
          </p:cNvSpPr>
          <p:nvPr/>
        </p:nvSpPr>
        <p:spPr bwMode="auto">
          <a:xfrm>
            <a:off x="6251575" y="2193925"/>
            <a:ext cx="206375" cy="927100"/>
          </a:xfrm>
          <a:custGeom>
            <a:avLst/>
            <a:gdLst>
              <a:gd name="T0" fmla="*/ 0 w 130"/>
              <a:gd name="T1" fmla="*/ 0 h 584"/>
              <a:gd name="T2" fmla="*/ 2147483647 w 130"/>
              <a:gd name="T3" fmla="*/ 0 h 584"/>
              <a:gd name="T4" fmla="*/ 2147483647 w 130"/>
              <a:gd name="T5" fmla="*/ 2147483647 h 584"/>
              <a:gd name="T6" fmla="*/ 0 60000 65536"/>
              <a:gd name="T7" fmla="*/ 0 60000 65536"/>
              <a:gd name="T8" fmla="*/ 0 60000 65536"/>
              <a:gd name="T9" fmla="*/ 0 w 130"/>
              <a:gd name="T10" fmla="*/ 0 h 584"/>
              <a:gd name="T11" fmla="*/ 130 w 130"/>
              <a:gd name="T12" fmla="*/ 584 h 58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30" h="584">
                <a:moveTo>
                  <a:pt x="0" y="0"/>
                </a:moveTo>
                <a:lnTo>
                  <a:pt x="130" y="0"/>
                </a:lnTo>
                <a:lnTo>
                  <a:pt x="130" y="584"/>
                </a:ln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28" name="Group 175"/>
          <p:cNvGrpSpPr>
            <a:grpSpLocks/>
          </p:cNvGrpSpPr>
          <p:nvPr/>
        </p:nvGrpSpPr>
        <p:grpSpPr bwMode="auto">
          <a:xfrm>
            <a:off x="6210300" y="2355850"/>
            <a:ext cx="2517775" cy="508000"/>
            <a:chOff x="3912" y="1484"/>
            <a:chExt cx="1586" cy="320"/>
          </a:xfrm>
        </p:grpSpPr>
        <p:sp>
          <p:nvSpPr>
            <p:cNvPr id="42029" name="Line 176"/>
            <p:cNvSpPr>
              <a:spLocks noChangeShapeType="1"/>
            </p:cNvSpPr>
            <p:nvPr/>
          </p:nvSpPr>
          <p:spPr bwMode="auto">
            <a:xfrm flipH="1" flipV="1">
              <a:off x="3912" y="1497"/>
              <a:ext cx="711" cy="94"/>
            </a:xfrm>
            <a:prstGeom prst="line">
              <a:avLst/>
            </a:prstGeom>
            <a:noFill/>
            <a:ln w="9525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30" name="Text Box 177"/>
            <p:cNvSpPr txBox="1">
              <a:spLocks noChangeArrowheads="1"/>
            </p:cNvSpPr>
            <p:nvPr/>
          </p:nvSpPr>
          <p:spPr bwMode="auto">
            <a:xfrm>
              <a:off x="4307" y="1484"/>
              <a:ext cx="1191" cy="3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r">
                <a:lnSpc>
                  <a:spcPct val="85000"/>
                </a:lnSpc>
              </a:pPr>
              <a:r>
                <a:rPr lang="en-US" altLang="en-US" sz="1600" i="1"/>
                <a:t>cable modem</a:t>
              </a:r>
            </a:p>
            <a:p>
              <a:pPr algn="r">
                <a:lnSpc>
                  <a:spcPct val="85000"/>
                </a:lnSpc>
              </a:pPr>
              <a:r>
                <a:rPr lang="en-US" altLang="en-US" sz="1600" i="1"/>
                <a:t>termination system</a:t>
              </a:r>
            </a:p>
          </p:txBody>
        </p:sp>
      </p:grpSp>
      <p:sp>
        <p:nvSpPr>
          <p:cNvPr id="55334" name="Rectangle 3"/>
          <p:cNvSpPr>
            <a:spLocks noChangeArrowheads="1"/>
          </p:cNvSpPr>
          <p:nvPr/>
        </p:nvSpPr>
        <p:spPr bwMode="auto">
          <a:xfrm>
            <a:off x="373063" y="4246563"/>
            <a:ext cx="8401050" cy="20907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marL="287338" indent="-287338" eaLnBrk="1" hangingPunct="1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dirty="0">
                <a:solidFill>
                  <a:srgbClr val="000099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HFC: hybrid fiber coax</a:t>
            </a:r>
          </a:p>
          <a:p>
            <a:pPr marL="682625" lvl="1" indent="-225425" eaLnBrk="1" hangingPunct="1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/>
              <a:buChar char="•"/>
              <a:defRPr/>
            </a:pPr>
            <a:r>
              <a:rPr lang="en-US" dirty="0">
                <a:latin typeface="Gill Sans MT" charset="0"/>
                <a:ea typeface="ＭＳ Ｐゴシック" charset="0"/>
                <a:cs typeface="ＭＳ Ｐゴシック" charset="0"/>
              </a:rPr>
              <a:t>asymmetric: up to 30Mbps downstream transmission rate, 2 Mbps upstream transmission rate</a:t>
            </a:r>
          </a:p>
          <a:p>
            <a:pPr marL="342900" indent="-342900" eaLnBrk="1" hangingPunct="1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dirty="0">
                <a:solidFill>
                  <a:srgbClr val="000099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network </a:t>
            </a:r>
            <a:r>
              <a:rPr lang="en-US" dirty="0">
                <a:latin typeface="Gill Sans MT" charset="0"/>
                <a:ea typeface="ＭＳ Ｐゴシック" charset="0"/>
                <a:cs typeface="ＭＳ Ｐゴシック" charset="0"/>
              </a:rPr>
              <a:t>of cable, fiber attaches homes to ISP router</a:t>
            </a:r>
          </a:p>
          <a:p>
            <a:pPr marL="682625" lvl="1" indent="-225425" eaLnBrk="1" hangingPunct="1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/>
              <a:buChar char="•"/>
              <a:defRPr/>
            </a:pPr>
            <a:r>
              <a:rPr lang="en-US" dirty="0">
                <a:latin typeface="Gill Sans MT" charset="0"/>
                <a:ea typeface="ＭＳ Ｐゴシック" charset="0"/>
                <a:cs typeface="ＭＳ Ｐゴシック" charset="0"/>
              </a:rPr>
              <a:t>homes </a:t>
            </a:r>
            <a:r>
              <a:rPr lang="en-US" i="1" dirty="0">
                <a:solidFill>
                  <a:srgbClr val="CC0000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share access network</a:t>
            </a:r>
            <a:r>
              <a:rPr lang="en-US" dirty="0">
                <a:solidFill>
                  <a:srgbClr val="FF0000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 </a:t>
            </a:r>
            <a:r>
              <a:rPr lang="en-US" dirty="0">
                <a:latin typeface="Gill Sans MT" charset="0"/>
                <a:ea typeface="ＭＳ Ｐゴシック" charset="0"/>
                <a:cs typeface="ＭＳ Ｐゴシック" charset="0"/>
              </a:rPr>
              <a:t>to cable headend </a:t>
            </a:r>
          </a:p>
          <a:p>
            <a:pPr marL="682625" lvl="1" indent="-225425" eaLnBrk="1" hangingPunct="1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/>
              <a:buChar char="•"/>
              <a:defRPr/>
            </a:pPr>
            <a:r>
              <a:rPr lang="en-US" dirty="0">
                <a:latin typeface="Gill Sans MT" charset="0"/>
                <a:ea typeface="ＭＳ Ｐゴシック" charset="0"/>
                <a:cs typeface="ＭＳ Ｐゴシック" charset="0"/>
              </a:rPr>
              <a:t>unlike DSL, which has dedicated access to central office</a:t>
            </a:r>
          </a:p>
          <a:p>
            <a:pPr marL="742950" lvl="1" indent="-285750" eaLnBrk="1" hangingPunct="1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0"/>
              <a:buNone/>
              <a:defRPr/>
            </a:pPr>
            <a:endParaRPr lang="en-US" sz="2000" dirty="0">
              <a:latin typeface="Gill Sans MT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42023" name="Title 41"/>
          <p:cNvSpPr>
            <a:spLocks/>
          </p:cNvSpPr>
          <p:nvPr/>
        </p:nvSpPr>
        <p:spPr bwMode="auto">
          <a:xfrm>
            <a:off x="381000" y="239713"/>
            <a:ext cx="6337300" cy="835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 eaLnBrk="1" hangingPunct="1"/>
            <a:r>
              <a:rPr lang="en-US" altLang="en-US" sz="3600">
                <a:solidFill>
                  <a:srgbClr val="000099"/>
                </a:solidFill>
                <a:latin typeface="Gill Sans MT" pitchFamily="34" charset="0"/>
              </a:rPr>
              <a:t>Access network: cable network</a:t>
            </a:r>
          </a:p>
        </p:txBody>
      </p:sp>
      <p:pic>
        <p:nvPicPr>
          <p:cNvPr id="42024" name="Picture 180" descr="underline_base"/>
          <p:cNvPicPr>
            <a:picLocks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9738" y="868363"/>
            <a:ext cx="5895975" cy="196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42025" name="Group 181"/>
          <p:cNvGrpSpPr>
            <a:grpSpLocks/>
          </p:cNvGrpSpPr>
          <p:nvPr/>
        </p:nvGrpSpPr>
        <p:grpSpPr bwMode="auto">
          <a:xfrm>
            <a:off x="560388" y="1928813"/>
            <a:ext cx="609600" cy="609600"/>
            <a:chOff x="-44" y="1473"/>
            <a:chExt cx="981" cy="1105"/>
          </a:xfrm>
        </p:grpSpPr>
        <p:pic>
          <p:nvPicPr>
            <p:cNvPr id="42027" name="Picture 182" descr="desktop_computer_stylized_medium"/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2028" name="Freeform 183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sp>
        <p:nvSpPr>
          <p:cNvPr id="42026" name="Slide Number Placeholder 3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>
                <a:latin typeface="Tahoma" pitchFamily="34" charset="0"/>
              </a:rPr>
              <a:t>1-</a:t>
            </a:r>
            <a:fld id="{EDFE5D3F-1091-407A-AD90-14944AFDBA81}" type="slidenum">
              <a:rPr lang="en-US" altLang="en-US" sz="1200">
                <a:latin typeface="Tahoma" pitchFamily="34" charset="0"/>
              </a:rPr>
              <a:pPr/>
              <a:t>16</a:t>
            </a:fld>
            <a:endParaRPr lang="en-US" altLang="en-US" sz="1200">
              <a:latin typeface="Tahoma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009" name="Footer Placeholder 2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 smtClean="0">
                <a:latin typeface="Tahoma" pitchFamily="34" charset="0"/>
              </a:rPr>
              <a:t>Introduction</a:t>
            </a:r>
          </a:p>
        </p:txBody>
      </p:sp>
      <p:sp>
        <p:nvSpPr>
          <p:cNvPr id="43010" name="Title 41"/>
          <p:cNvSpPr>
            <a:spLocks/>
          </p:cNvSpPr>
          <p:nvPr/>
        </p:nvSpPr>
        <p:spPr bwMode="auto">
          <a:xfrm>
            <a:off x="381000" y="239713"/>
            <a:ext cx="6310313" cy="835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 eaLnBrk="1" hangingPunct="1"/>
            <a:r>
              <a:rPr lang="en-US" altLang="en-US" sz="3600">
                <a:solidFill>
                  <a:srgbClr val="000099"/>
                </a:solidFill>
                <a:latin typeface="Gill Sans MT" pitchFamily="34" charset="0"/>
              </a:rPr>
              <a:t>Access network: home network</a:t>
            </a:r>
          </a:p>
        </p:txBody>
      </p:sp>
      <p:pic>
        <p:nvPicPr>
          <p:cNvPr id="43011" name="Picture 85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9738" y="868363"/>
            <a:ext cx="6046787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3012" name="AutoShape 99"/>
          <p:cNvSpPr>
            <a:spLocks noChangeArrowheads="1"/>
          </p:cNvSpPr>
          <p:nvPr/>
        </p:nvSpPr>
        <p:spPr bwMode="auto">
          <a:xfrm>
            <a:off x="754063" y="1158875"/>
            <a:ext cx="5649912" cy="768350"/>
          </a:xfrm>
          <a:prstGeom prst="triangle">
            <a:avLst>
              <a:gd name="adj" fmla="val 50000"/>
            </a:avLst>
          </a:prstGeom>
          <a:solidFill>
            <a:srgbClr val="DDDDD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endParaRPr lang="en-US" altLang="en-US"/>
          </a:p>
        </p:txBody>
      </p:sp>
      <p:sp>
        <p:nvSpPr>
          <p:cNvPr id="11289" name="Text Box 26"/>
          <p:cNvSpPr txBox="1">
            <a:spLocks noChangeArrowheads="1"/>
          </p:cNvSpPr>
          <p:nvPr/>
        </p:nvSpPr>
        <p:spPr bwMode="auto">
          <a:xfrm>
            <a:off x="5905500" y="3178175"/>
            <a:ext cx="2897188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 algn="ctr">
              <a:lnSpc>
                <a:spcPct val="85000"/>
              </a:lnSpc>
            </a:pPr>
            <a:r>
              <a:rPr lang="en-US" altLang="en-US" sz="2000"/>
              <a:t>to/from headend or central office</a:t>
            </a:r>
          </a:p>
        </p:txBody>
      </p:sp>
      <p:sp>
        <p:nvSpPr>
          <p:cNvPr id="43014" name="Rectangle 87"/>
          <p:cNvSpPr>
            <a:spLocks noChangeArrowheads="1"/>
          </p:cNvSpPr>
          <p:nvPr/>
        </p:nvSpPr>
        <p:spPr bwMode="auto">
          <a:xfrm>
            <a:off x="1189038" y="1912938"/>
            <a:ext cx="4781550" cy="2662237"/>
          </a:xfrm>
          <a:prstGeom prst="rect">
            <a:avLst/>
          </a:prstGeom>
          <a:solidFill>
            <a:srgbClr val="DDDDD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endParaRPr lang="en-US" altLang="en-US"/>
          </a:p>
        </p:txBody>
      </p:sp>
      <p:grpSp>
        <p:nvGrpSpPr>
          <p:cNvPr id="43015" name="Group 105"/>
          <p:cNvGrpSpPr>
            <a:grpSpLocks/>
          </p:cNvGrpSpPr>
          <p:nvPr/>
        </p:nvGrpSpPr>
        <p:grpSpPr bwMode="auto">
          <a:xfrm>
            <a:off x="4287838" y="3252788"/>
            <a:ext cx="3000375" cy="361950"/>
            <a:chOff x="2434" y="2109"/>
            <a:chExt cx="1890" cy="228"/>
          </a:xfrm>
        </p:grpSpPr>
        <p:grpSp>
          <p:nvGrpSpPr>
            <p:cNvPr id="43095" name="Group 91"/>
            <p:cNvGrpSpPr>
              <a:grpSpLocks/>
            </p:cNvGrpSpPr>
            <p:nvPr/>
          </p:nvGrpSpPr>
          <p:grpSpPr bwMode="auto">
            <a:xfrm>
              <a:off x="2722" y="2109"/>
              <a:ext cx="642" cy="228"/>
              <a:chOff x="322" y="890"/>
              <a:chExt cx="872" cy="339"/>
            </a:xfrm>
          </p:grpSpPr>
          <p:sp>
            <p:nvSpPr>
              <p:cNvPr id="43098" name="Rectangle 92"/>
              <p:cNvSpPr>
                <a:spLocks noChangeArrowheads="1"/>
              </p:cNvSpPr>
              <p:nvPr/>
            </p:nvSpPr>
            <p:spPr bwMode="auto">
              <a:xfrm>
                <a:off x="323" y="1004"/>
                <a:ext cx="871" cy="225"/>
              </a:xfrm>
              <a:prstGeom prst="rect">
                <a:avLst/>
              </a:prstGeom>
              <a:solidFill>
                <a:srgbClr val="FFFF9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3099" name="Rectangle 93"/>
              <p:cNvSpPr>
                <a:spLocks noChangeArrowheads="1"/>
              </p:cNvSpPr>
              <p:nvPr/>
            </p:nvSpPr>
            <p:spPr bwMode="auto">
              <a:xfrm>
                <a:off x="393" y="1073"/>
                <a:ext cx="57" cy="57"/>
              </a:xfrm>
              <a:prstGeom prst="rect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3100" name="Rectangle 94"/>
              <p:cNvSpPr>
                <a:spLocks noChangeArrowheads="1"/>
              </p:cNvSpPr>
              <p:nvPr/>
            </p:nvSpPr>
            <p:spPr bwMode="auto">
              <a:xfrm>
                <a:off x="467" y="1073"/>
                <a:ext cx="56" cy="57"/>
              </a:xfrm>
              <a:prstGeom prst="rect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3101" name="Rectangle 95"/>
              <p:cNvSpPr>
                <a:spLocks noChangeArrowheads="1"/>
              </p:cNvSpPr>
              <p:nvPr/>
            </p:nvSpPr>
            <p:spPr bwMode="auto">
              <a:xfrm>
                <a:off x="541" y="1071"/>
                <a:ext cx="56" cy="55"/>
              </a:xfrm>
              <a:prstGeom prst="rect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3102" name="Rectangle 96"/>
              <p:cNvSpPr>
                <a:spLocks noChangeArrowheads="1"/>
              </p:cNvSpPr>
              <p:nvPr/>
            </p:nvSpPr>
            <p:spPr bwMode="auto">
              <a:xfrm>
                <a:off x="615" y="1071"/>
                <a:ext cx="56" cy="55"/>
              </a:xfrm>
              <a:prstGeom prst="rect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3103" name="AutoShape 97"/>
              <p:cNvSpPr>
                <a:spLocks noChangeArrowheads="1"/>
              </p:cNvSpPr>
              <p:nvPr/>
            </p:nvSpPr>
            <p:spPr bwMode="auto">
              <a:xfrm rot="10800000" flipH="1">
                <a:off x="322" y="890"/>
                <a:ext cx="859" cy="110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w 21600"/>
                  <a:gd name="T7" fmla="*/ 0 h 2160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4501 w 21600"/>
                  <a:gd name="T13" fmla="*/ 4516 h 21600"/>
                  <a:gd name="T14" fmla="*/ 17099 w 21600"/>
                  <a:gd name="T15" fmla="*/ 17084 h 216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600" h="21600">
                    <a:moveTo>
                      <a:pt x="0" y="0"/>
                    </a:moveTo>
                    <a:lnTo>
                      <a:pt x="5400" y="21600"/>
                    </a:lnTo>
                    <a:lnTo>
                      <a:pt x="16200" y="21600"/>
                    </a:lnTo>
                    <a:lnTo>
                      <a:pt x="2160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9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sp>
          <p:nvSpPr>
            <p:cNvPr id="43096" name="Line 102"/>
            <p:cNvSpPr>
              <a:spLocks noChangeShapeType="1"/>
            </p:cNvSpPr>
            <p:nvPr/>
          </p:nvSpPr>
          <p:spPr bwMode="auto">
            <a:xfrm flipH="1">
              <a:off x="3361" y="2258"/>
              <a:ext cx="963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97" name="Line 104"/>
            <p:cNvSpPr>
              <a:spLocks noChangeShapeType="1"/>
            </p:cNvSpPr>
            <p:nvPr/>
          </p:nvSpPr>
          <p:spPr bwMode="auto">
            <a:xfrm flipH="1">
              <a:off x="2434" y="2261"/>
              <a:ext cx="288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3016" name="Group 107"/>
          <p:cNvGrpSpPr>
            <a:grpSpLocks/>
          </p:cNvGrpSpPr>
          <p:nvPr/>
        </p:nvGrpSpPr>
        <p:grpSpPr bwMode="auto">
          <a:xfrm>
            <a:off x="3273425" y="3227388"/>
            <a:ext cx="1065213" cy="455612"/>
            <a:chOff x="2356" y="1300"/>
            <a:chExt cx="555" cy="194"/>
          </a:xfrm>
        </p:grpSpPr>
        <p:sp>
          <p:nvSpPr>
            <p:cNvPr id="43087" name="Oval 407"/>
            <p:cNvSpPr>
              <a:spLocks noChangeArrowheads="1"/>
            </p:cNvSpPr>
            <p:nvPr/>
          </p:nvSpPr>
          <p:spPr bwMode="auto">
            <a:xfrm>
              <a:off x="2357" y="1385"/>
              <a:ext cx="551" cy="109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>
                <a:latin typeface="Times New Roman" pitchFamily="18" charset="0"/>
              </a:endParaRPr>
            </a:p>
          </p:txBody>
        </p:sp>
        <p:sp>
          <p:nvSpPr>
            <p:cNvPr id="43088" name="Rectangle 410"/>
            <p:cNvSpPr>
              <a:spLocks noChangeArrowheads="1"/>
            </p:cNvSpPr>
            <p:nvPr/>
          </p:nvSpPr>
          <p:spPr bwMode="auto">
            <a:xfrm>
              <a:off x="2357" y="1374"/>
              <a:ext cx="554" cy="66"/>
            </a:xfrm>
            <a:prstGeom prst="rect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/>
              <a:endParaRPr lang="en-US" altLang="en-US">
                <a:latin typeface="Times New Roman" pitchFamily="18" charset="0"/>
              </a:endParaRPr>
            </a:p>
          </p:txBody>
        </p:sp>
        <p:sp>
          <p:nvSpPr>
            <p:cNvPr id="43089" name="Oval 411"/>
            <p:cNvSpPr>
              <a:spLocks noChangeArrowheads="1"/>
            </p:cNvSpPr>
            <p:nvPr/>
          </p:nvSpPr>
          <p:spPr bwMode="auto">
            <a:xfrm>
              <a:off x="2356" y="1300"/>
              <a:ext cx="551" cy="127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>
                <a:latin typeface="Times New Roman" pitchFamily="18" charset="0"/>
              </a:endParaRPr>
            </a:p>
          </p:txBody>
        </p:sp>
        <p:grpSp>
          <p:nvGrpSpPr>
            <p:cNvPr id="43090" name="Group 111"/>
            <p:cNvGrpSpPr>
              <a:grpSpLocks/>
            </p:cNvGrpSpPr>
            <p:nvPr/>
          </p:nvGrpSpPr>
          <p:grpSpPr bwMode="auto">
            <a:xfrm>
              <a:off x="2468" y="1332"/>
              <a:ext cx="310" cy="60"/>
              <a:chOff x="2468" y="1332"/>
              <a:chExt cx="310" cy="60"/>
            </a:xfrm>
          </p:grpSpPr>
          <p:sp>
            <p:nvSpPr>
              <p:cNvPr id="43093" name="Freeform 112"/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28575" cmpd="sng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094" name="Freeform 113"/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28575" cmpd="sng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43091" name="Line 114"/>
            <p:cNvSpPr>
              <a:spLocks noChangeShapeType="1"/>
            </p:cNvSpPr>
            <p:nvPr/>
          </p:nvSpPr>
          <p:spPr bwMode="auto">
            <a:xfrm>
              <a:off x="2357" y="1361"/>
              <a:ext cx="0" cy="8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92" name="Line 115"/>
            <p:cNvSpPr>
              <a:spLocks noChangeShapeType="1"/>
            </p:cNvSpPr>
            <p:nvPr/>
          </p:nvSpPr>
          <p:spPr bwMode="auto">
            <a:xfrm>
              <a:off x="2907" y="1363"/>
              <a:ext cx="0" cy="8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43017" name="Line 116"/>
          <p:cNvSpPr>
            <a:spLocks noChangeShapeType="1"/>
          </p:cNvSpPr>
          <p:nvPr/>
        </p:nvSpPr>
        <p:spPr bwMode="auto">
          <a:xfrm flipH="1">
            <a:off x="2435225" y="3463925"/>
            <a:ext cx="82232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43018" name="Group 119"/>
          <p:cNvGrpSpPr>
            <a:grpSpLocks/>
          </p:cNvGrpSpPr>
          <p:nvPr/>
        </p:nvGrpSpPr>
        <p:grpSpPr bwMode="auto">
          <a:xfrm>
            <a:off x="1814513" y="2884488"/>
            <a:ext cx="1068387" cy="820737"/>
            <a:chOff x="2967" y="478"/>
            <a:chExt cx="788" cy="625"/>
          </a:xfrm>
        </p:grpSpPr>
        <p:pic>
          <p:nvPicPr>
            <p:cNvPr id="43085" name="Picture 120" descr="access_point_stylized_small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12" y="559"/>
              <a:ext cx="576" cy="5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3086" name="Picture 121" descr="antenna_radiation_stylized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67" y="478"/>
              <a:ext cx="788" cy="1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43019" name="Line 122"/>
          <p:cNvSpPr>
            <a:spLocks noChangeShapeType="1"/>
          </p:cNvSpPr>
          <p:nvPr/>
        </p:nvSpPr>
        <p:spPr bwMode="auto">
          <a:xfrm flipH="1" flipV="1">
            <a:off x="3756025" y="2767013"/>
            <a:ext cx="0" cy="46831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7" name="Group 138"/>
          <p:cNvGrpSpPr>
            <a:grpSpLocks/>
          </p:cNvGrpSpPr>
          <p:nvPr/>
        </p:nvGrpSpPr>
        <p:grpSpPr bwMode="auto">
          <a:xfrm>
            <a:off x="5326063" y="3703638"/>
            <a:ext cx="2527300" cy="1265237"/>
            <a:chOff x="3355" y="2333"/>
            <a:chExt cx="1592" cy="797"/>
          </a:xfrm>
        </p:grpSpPr>
        <p:sp>
          <p:nvSpPr>
            <p:cNvPr id="43083" name="Text Box 39"/>
            <p:cNvSpPr txBox="1">
              <a:spLocks noChangeArrowheads="1"/>
            </p:cNvSpPr>
            <p:nvPr/>
          </p:nvSpPr>
          <p:spPr bwMode="auto">
            <a:xfrm>
              <a:off x="3355" y="2934"/>
              <a:ext cx="1592" cy="1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>
                <a:lnSpc>
                  <a:spcPct val="80000"/>
                </a:lnSpc>
              </a:pPr>
              <a:r>
                <a:rPr lang="en-US" altLang="en-US" sz="1800"/>
                <a:t>cable or DSL modem</a:t>
              </a:r>
            </a:p>
          </p:txBody>
        </p:sp>
        <p:sp>
          <p:nvSpPr>
            <p:cNvPr id="43084" name="Line 129"/>
            <p:cNvSpPr>
              <a:spLocks noChangeShapeType="1"/>
            </p:cNvSpPr>
            <p:nvPr/>
          </p:nvSpPr>
          <p:spPr bwMode="auto">
            <a:xfrm>
              <a:off x="3449" y="2333"/>
              <a:ext cx="0" cy="590"/>
            </a:xfrm>
            <a:prstGeom prst="line">
              <a:avLst/>
            </a:prstGeom>
            <a:noFill/>
            <a:ln w="190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8" name="Group 139"/>
          <p:cNvGrpSpPr>
            <a:grpSpLocks/>
          </p:cNvGrpSpPr>
          <p:nvPr/>
        </p:nvGrpSpPr>
        <p:grpSpPr bwMode="auto">
          <a:xfrm>
            <a:off x="4060825" y="3695700"/>
            <a:ext cx="2593975" cy="1778000"/>
            <a:chOff x="2558" y="2328"/>
            <a:chExt cx="1634" cy="1120"/>
          </a:xfrm>
        </p:grpSpPr>
        <p:sp>
          <p:nvSpPr>
            <p:cNvPr id="43081" name="Text Box 39"/>
            <p:cNvSpPr txBox="1">
              <a:spLocks noChangeArrowheads="1"/>
            </p:cNvSpPr>
            <p:nvPr/>
          </p:nvSpPr>
          <p:spPr bwMode="auto">
            <a:xfrm>
              <a:off x="2558" y="3252"/>
              <a:ext cx="1634" cy="1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>
                <a:lnSpc>
                  <a:spcPct val="80000"/>
                </a:lnSpc>
              </a:pPr>
              <a:r>
                <a:rPr lang="en-US" altLang="en-US" sz="1800"/>
                <a:t>router, firewall, NAT</a:t>
              </a:r>
            </a:p>
          </p:txBody>
        </p:sp>
        <p:sp>
          <p:nvSpPr>
            <p:cNvPr id="43082" name="Line 133"/>
            <p:cNvSpPr>
              <a:spLocks noChangeShapeType="1"/>
            </p:cNvSpPr>
            <p:nvPr/>
          </p:nvSpPr>
          <p:spPr bwMode="auto">
            <a:xfrm>
              <a:off x="2645" y="2328"/>
              <a:ext cx="0" cy="938"/>
            </a:xfrm>
            <a:prstGeom prst="line">
              <a:avLst/>
            </a:prstGeom>
            <a:noFill/>
            <a:ln w="190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9" name="Group 141"/>
          <p:cNvGrpSpPr>
            <a:grpSpLocks/>
          </p:cNvGrpSpPr>
          <p:nvPr/>
        </p:nvGrpSpPr>
        <p:grpSpPr bwMode="auto">
          <a:xfrm>
            <a:off x="3605213" y="4576763"/>
            <a:ext cx="2927350" cy="1403350"/>
            <a:chOff x="2062" y="2532"/>
            <a:chExt cx="1844" cy="1220"/>
          </a:xfrm>
        </p:grpSpPr>
        <p:sp>
          <p:nvSpPr>
            <p:cNvPr id="43079" name="Line 134"/>
            <p:cNvSpPr>
              <a:spLocks noChangeShapeType="1"/>
            </p:cNvSpPr>
            <p:nvPr/>
          </p:nvSpPr>
          <p:spPr bwMode="auto">
            <a:xfrm>
              <a:off x="2064" y="2532"/>
              <a:ext cx="0" cy="938"/>
            </a:xfrm>
            <a:prstGeom prst="line">
              <a:avLst/>
            </a:prstGeom>
            <a:noFill/>
            <a:ln w="190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80" name="Text Box 39"/>
            <p:cNvSpPr txBox="1">
              <a:spLocks noChangeArrowheads="1"/>
            </p:cNvSpPr>
            <p:nvPr/>
          </p:nvSpPr>
          <p:spPr bwMode="auto">
            <a:xfrm>
              <a:off x="2062" y="3471"/>
              <a:ext cx="1844" cy="28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>
                <a:lnSpc>
                  <a:spcPct val="80000"/>
                </a:lnSpc>
              </a:pPr>
              <a:r>
                <a:rPr lang="en-US" altLang="en-US" sz="1800"/>
                <a:t>wired Ethernet (1 Gbps)</a:t>
              </a:r>
            </a:p>
          </p:txBody>
        </p:sp>
      </p:grpSp>
      <p:grpSp>
        <p:nvGrpSpPr>
          <p:cNvPr id="10" name="Group 140"/>
          <p:cNvGrpSpPr>
            <a:grpSpLocks/>
          </p:cNvGrpSpPr>
          <p:nvPr/>
        </p:nvGrpSpPr>
        <p:grpSpPr bwMode="auto">
          <a:xfrm>
            <a:off x="423863" y="3725863"/>
            <a:ext cx="1966912" cy="2043112"/>
            <a:chOff x="267" y="2347"/>
            <a:chExt cx="1239" cy="1287"/>
          </a:xfrm>
        </p:grpSpPr>
        <p:sp>
          <p:nvSpPr>
            <p:cNvPr id="43077" name="Line 136"/>
            <p:cNvSpPr>
              <a:spLocks noChangeShapeType="1"/>
            </p:cNvSpPr>
            <p:nvPr/>
          </p:nvSpPr>
          <p:spPr bwMode="auto">
            <a:xfrm>
              <a:off x="1360" y="2347"/>
              <a:ext cx="0" cy="938"/>
            </a:xfrm>
            <a:prstGeom prst="line">
              <a:avLst/>
            </a:prstGeom>
            <a:noFill/>
            <a:ln w="190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78" name="Text Box 39"/>
            <p:cNvSpPr txBox="1">
              <a:spLocks noChangeArrowheads="1"/>
            </p:cNvSpPr>
            <p:nvPr/>
          </p:nvSpPr>
          <p:spPr bwMode="auto">
            <a:xfrm>
              <a:off x="267" y="3300"/>
              <a:ext cx="1239" cy="3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r">
                <a:lnSpc>
                  <a:spcPct val="80000"/>
                </a:lnSpc>
              </a:pPr>
              <a:r>
                <a:rPr lang="en-US" altLang="en-US" sz="1800"/>
                <a:t>wireless access </a:t>
              </a:r>
            </a:p>
            <a:p>
              <a:pPr algn="r">
                <a:lnSpc>
                  <a:spcPct val="80000"/>
                </a:lnSpc>
              </a:pPr>
              <a:r>
                <a:rPr lang="en-US" altLang="en-US" sz="1800"/>
                <a:t>point (54 Mbps)</a:t>
              </a:r>
            </a:p>
          </p:txBody>
        </p:sp>
      </p:grpSp>
      <p:sp>
        <p:nvSpPr>
          <p:cNvPr id="11406" name="Text Box 142"/>
          <p:cNvSpPr txBox="1">
            <a:spLocks noChangeArrowheads="1"/>
          </p:cNvSpPr>
          <p:nvPr/>
        </p:nvSpPr>
        <p:spPr bwMode="auto">
          <a:xfrm>
            <a:off x="1038225" y="1303338"/>
            <a:ext cx="1103313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 algn="r"/>
            <a:r>
              <a:rPr lang="en-US" altLang="en-US" sz="2000"/>
              <a:t>wireless</a:t>
            </a:r>
          </a:p>
          <a:p>
            <a:pPr algn="r"/>
            <a:r>
              <a:rPr lang="en-US" altLang="en-US" sz="2000"/>
              <a:t>devices</a:t>
            </a:r>
          </a:p>
        </p:txBody>
      </p:sp>
      <p:grpSp>
        <p:nvGrpSpPr>
          <p:cNvPr id="43025" name="Group 143"/>
          <p:cNvGrpSpPr>
            <a:grpSpLocks/>
          </p:cNvGrpSpPr>
          <p:nvPr/>
        </p:nvGrpSpPr>
        <p:grpSpPr bwMode="auto">
          <a:xfrm>
            <a:off x="1384300" y="1954213"/>
            <a:ext cx="733425" cy="758825"/>
            <a:chOff x="2751" y="1851"/>
            <a:chExt cx="462" cy="478"/>
          </a:xfrm>
        </p:grpSpPr>
        <p:pic>
          <p:nvPicPr>
            <p:cNvPr id="43075" name="Picture 144" descr="iphone_stylized_small"/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8" y="1922"/>
              <a:ext cx="152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3076" name="Picture 145" descr="antenna_radiation_stylized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1" y="1851"/>
              <a:ext cx="46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43026" name="Line 146"/>
          <p:cNvSpPr>
            <a:spLocks noChangeShapeType="1"/>
          </p:cNvSpPr>
          <p:nvPr/>
        </p:nvSpPr>
        <p:spPr bwMode="auto">
          <a:xfrm>
            <a:off x="3679825" y="3679825"/>
            <a:ext cx="12700" cy="21748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411" name="Oval 147"/>
          <p:cNvSpPr>
            <a:spLocks noChangeArrowheads="1"/>
          </p:cNvSpPr>
          <p:nvPr/>
        </p:nvSpPr>
        <p:spPr bwMode="auto">
          <a:xfrm>
            <a:off x="1281113" y="2801938"/>
            <a:ext cx="3359150" cy="1050925"/>
          </a:xfrm>
          <a:prstGeom prst="ellipse">
            <a:avLst/>
          </a:prstGeom>
          <a:noFill/>
          <a:ln w="19050">
            <a:solidFill>
              <a:srgbClr val="CC0000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endParaRPr lang="en-US" altLang="en-US"/>
          </a:p>
        </p:txBody>
      </p:sp>
      <p:grpSp>
        <p:nvGrpSpPr>
          <p:cNvPr id="12" name="Group 150"/>
          <p:cNvGrpSpPr>
            <a:grpSpLocks/>
          </p:cNvGrpSpPr>
          <p:nvPr/>
        </p:nvGrpSpPr>
        <p:grpSpPr bwMode="auto">
          <a:xfrm>
            <a:off x="136525" y="3532188"/>
            <a:ext cx="1630363" cy="717550"/>
            <a:chOff x="86" y="2225"/>
            <a:chExt cx="1027" cy="452"/>
          </a:xfrm>
        </p:grpSpPr>
        <p:sp>
          <p:nvSpPr>
            <p:cNvPr id="43073" name="Text Box 148"/>
            <p:cNvSpPr txBox="1">
              <a:spLocks noChangeArrowheads="1"/>
            </p:cNvSpPr>
            <p:nvPr/>
          </p:nvSpPr>
          <p:spPr bwMode="auto">
            <a:xfrm>
              <a:off x="86" y="2357"/>
              <a:ext cx="1027" cy="3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r">
                <a:lnSpc>
                  <a:spcPct val="85000"/>
                </a:lnSpc>
              </a:pPr>
              <a:r>
                <a:rPr lang="en-US" altLang="en-US" sz="1600"/>
                <a:t>often combined </a:t>
              </a:r>
            </a:p>
            <a:p>
              <a:pPr algn="r">
                <a:lnSpc>
                  <a:spcPct val="85000"/>
                </a:lnSpc>
              </a:pPr>
              <a:r>
                <a:rPr lang="en-US" altLang="en-US" sz="1600"/>
                <a:t>in single box</a:t>
              </a:r>
            </a:p>
          </p:txBody>
        </p:sp>
        <p:sp>
          <p:nvSpPr>
            <p:cNvPr id="43074" name="Line 149"/>
            <p:cNvSpPr>
              <a:spLocks noChangeShapeType="1"/>
            </p:cNvSpPr>
            <p:nvPr/>
          </p:nvSpPr>
          <p:spPr bwMode="auto">
            <a:xfrm flipV="1">
              <a:off x="590" y="2225"/>
              <a:ext cx="238" cy="17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3029" name="Group 151"/>
          <p:cNvGrpSpPr>
            <a:grpSpLocks/>
          </p:cNvGrpSpPr>
          <p:nvPr/>
        </p:nvGrpSpPr>
        <p:grpSpPr bwMode="auto">
          <a:xfrm>
            <a:off x="2379663" y="1566863"/>
            <a:ext cx="954087" cy="1027112"/>
            <a:chOff x="877" y="1008"/>
            <a:chExt cx="2747" cy="2591"/>
          </a:xfrm>
        </p:grpSpPr>
        <p:pic>
          <p:nvPicPr>
            <p:cNvPr id="43050" name="Picture 152" descr="antenna_stylized"/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7" y="1008"/>
              <a:ext cx="2725" cy="14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3051" name="Picture 153" descr="laptop_keyboard"/>
            <p:cNvPicPr>
              <a:picLocks noChangeAspect="1" noChangeArrowheads="1"/>
            </p:cNvPicPr>
            <p:nvPr/>
          </p:nvPicPr>
          <p:blipFill>
            <a:blip r:embed="rId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1009" y="2586"/>
              <a:ext cx="2245" cy="10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3052" name="Freeform 154"/>
            <p:cNvSpPr>
              <a:spLocks/>
            </p:cNvSpPr>
            <p:nvPr/>
          </p:nvSpPr>
          <p:spPr bwMode="auto">
            <a:xfrm>
              <a:off x="1753" y="1603"/>
              <a:ext cx="1807" cy="1322"/>
            </a:xfrm>
            <a:custGeom>
              <a:avLst/>
              <a:gdLst>
                <a:gd name="T0" fmla="*/ 1 w 2982"/>
                <a:gd name="T1" fmla="*/ 0 h 2442"/>
                <a:gd name="T2" fmla="*/ 0 w 2982"/>
                <a:gd name="T3" fmla="*/ 1 h 2442"/>
                <a:gd name="T4" fmla="*/ 2 w 2982"/>
                <a:gd name="T5" fmla="*/ 1 h 2442"/>
                <a:gd name="T6" fmla="*/ 2 w 2982"/>
                <a:gd name="T7" fmla="*/ 1 h 2442"/>
                <a:gd name="T8" fmla="*/ 1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43053" name="Picture 155" descr="screen"/>
            <p:cNvPicPr>
              <a:picLocks noChangeAspect="1" noChangeArrowheads="1"/>
            </p:cNvPicPr>
            <p:nvPr/>
          </p:nvPicPr>
          <p:blipFill>
            <a:blip r:embed="rId9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842" y="1637"/>
              <a:ext cx="1642" cy="12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3054" name="Freeform 156"/>
            <p:cNvSpPr>
              <a:spLocks/>
            </p:cNvSpPr>
            <p:nvPr/>
          </p:nvSpPr>
          <p:spPr bwMode="auto">
            <a:xfrm>
              <a:off x="2082" y="1564"/>
              <a:ext cx="1531" cy="246"/>
            </a:xfrm>
            <a:custGeom>
              <a:avLst/>
              <a:gdLst>
                <a:gd name="T0" fmla="*/ 1 w 2528"/>
                <a:gd name="T1" fmla="*/ 0 h 455"/>
                <a:gd name="T2" fmla="*/ 2 w 2528"/>
                <a:gd name="T3" fmla="*/ 1 h 455"/>
                <a:gd name="T4" fmla="*/ 2 w 2528"/>
                <a:gd name="T5" fmla="*/ 1 h 455"/>
                <a:gd name="T6" fmla="*/ 0 w 2528"/>
                <a:gd name="T7" fmla="*/ 1 h 455"/>
                <a:gd name="T8" fmla="*/ 1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55" name="Freeform 157"/>
            <p:cNvSpPr>
              <a:spLocks/>
            </p:cNvSpPr>
            <p:nvPr/>
          </p:nvSpPr>
          <p:spPr bwMode="auto">
            <a:xfrm>
              <a:off x="1737" y="1562"/>
              <a:ext cx="425" cy="1024"/>
            </a:xfrm>
            <a:custGeom>
              <a:avLst/>
              <a:gdLst>
                <a:gd name="T0" fmla="*/ 1 w 702"/>
                <a:gd name="T1" fmla="*/ 0 h 1893"/>
                <a:gd name="T2" fmla="*/ 0 w 702"/>
                <a:gd name="T3" fmla="*/ 1 h 1893"/>
                <a:gd name="T4" fmla="*/ 1 w 702"/>
                <a:gd name="T5" fmla="*/ 1 h 1893"/>
                <a:gd name="T6" fmla="*/ 1 w 702"/>
                <a:gd name="T7" fmla="*/ 1 h 1893"/>
                <a:gd name="T8" fmla="*/ 1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56" name="Freeform 158"/>
            <p:cNvSpPr>
              <a:spLocks/>
            </p:cNvSpPr>
            <p:nvPr/>
          </p:nvSpPr>
          <p:spPr bwMode="auto">
            <a:xfrm>
              <a:off x="3144" y="1745"/>
              <a:ext cx="458" cy="1182"/>
            </a:xfrm>
            <a:custGeom>
              <a:avLst/>
              <a:gdLst>
                <a:gd name="T0" fmla="*/ 1 w 756"/>
                <a:gd name="T1" fmla="*/ 0 h 2184"/>
                <a:gd name="T2" fmla="*/ 1 w 756"/>
                <a:gd name="T3" fmla="*/ 1 h 2184"/>
                <a:gd name="T4" fmla="*/ 0 w 756"/>
                <a:gd name="T5" fmla="*/ 1 h 2184"/>
                <a:gd name="T6" fmla="*/ 1 w 756"/>
                <a:gd name="T7" fmla="*/ 1 h 2184"/>
                <a:gd name="T8" fmla="*/ 1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57" name="Freeform 159"/>
            <p:cNvSpPr>
              <a:spLocks/>
            </p:cNvSpPr>
            <p:nvPr/>
          </p:nvSpPr>
          <p:spPr bwMode="auto">
            <a:xfrm>
              <a:off x="1732" y="2534"/>
              <a:ext cx="1680" cy="399"/>
            </a:xfrm>
            <a:custGeom>
              <a:avLst/>
              <a:gdLst>
                <a:gd name="T0" fmla="*/ 1 w 2773"/>
                <a:gd name="T1" fmla="*/ 0 h 738"/>
                <a:gd name="T2" fmla="*/ 0 w 2773"/>
                <a:gd name="T3" fmla="*/ 1 h 738"/>
                <a:gd name="T4" fmla="*/ 2 w 2773"/>
                <a:gd name="T5" fmla="*/ 1 h 738"/>
                <a:gd name="T6" fmla="*/ 2 w 2773"/>
                <a:gd name="T7" fmla="*/ 1 h 738"/>
                <a:gd name="T8" fmla="*/ 1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58" name="Freeform 160"/>
            <p:cNvSpPr>
              <a:spLocks/>
            </p:cNvSpPr>
            <p:nvPr/>
          </p:nvSpPr>
          <p:spPr bwMode="auto">
            <a:xfrm>
              <a:off x="3195" y="1755"/>
              <a:ext cx="429" cy="1187"/>
            </a:xfrm>
            <a:custGeom>
              <a:avLst/>
              <a:gdLst>
                <a:gd name="T0" fmla="*/ 2 w 637"/>
                <a:gd name="T1" fmla="*/ 0 h 1659"/>
                <a:gd name="T2" fmla="*/ 2 w 637"/>
                <a:gd name="T3" fmla="*/ 0 h 1659"/>
                <a:gd name="T4" fmla="*/ 1 w 637"/>
                <a:gd name="T5" fmla="*/ 15 h 1659"/>
                <a:gd name="T6" fmla="*/ 0 w 637"/>
                <a:gd name="T7" fmla="*/ 15 h 1659"/>
                <a:gd name="T8" fmla="*/ 2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59" name="Freeform 161"/>
            <p:cNvSpPr>
              <a:spLocks/>
            </p:cNvSpPr>
            <p:nvPr/>
          </p:nvSpPr>
          <p:spPr bwMode="auto">
            <a:xfrm>
              <a:off x="1734" y="2587"/>
              <a:ext cx="1494" cy="394"/>
            </a:xfrm>
            <a:custGeom>
              <a:avLst/>
              <a:gdLst>
                <a:gd name="T0" fmla="*/ 0 w 2216"/>
                <a:gd name="T1" fmla="*/ 0 h 550"/>
                <a:gd name="T2" fmla="*/ 1 w 2216"/>
                <a:gd name="T3" fmla="*/ 1 h 550"/>
                <a:gd name="T4" fmla="*/ 9 w 2216"/>
                <a:gd name="T5" fmla="*/ 5 h 550"/>
                <a:gd name="T6" fmla="*/ 9 w 2216"/>
                <a:gd name="T7" fmla="*/ 4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43060" name="Group 162"/>
            <p:cNvGrpSpPr>
              <a:grpSpLocks/>
            </p:cNvGrpSpPr>
            <p:nvPr/>
          </p:nvGrpSpPr>
          <p:grpSpPr bwMode="auto">
            <a:xfrm>
              <a:off x="1709" y="3008"/>
              <a:ext cx="507" cy="234"/>
              <a:chOff x="1740" y="2642"/>
              <a:chExt cx="752" cy="327"/>
            </a:xfrm>
          </p:grpSpPr>
          <p:sp>
            <p:nvSpPr>
              <p:cNvPr id="43067" name="Freeform 163"/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068" name="Freeform 164"/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069" name="Freeform 165"/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070" name="Freeform 166"/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071" name="Freeform 167"/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072" name="Freeform 168"/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43061" name="Freeform 169"/>
            <p:cNvSpPr>
              <a:spLocks/>
            </p:cNvSpPr>
            <p:nvPr/>
          </p:nvSpPr>
          <p:spPr bwMode="auto">
            <a:xfrm>
              <a:off x="2577" y="3043"/>
              <a:ext cx="614" cy="514"/>
            </a:xfrm>
            <a:custGeom>
              <a:avLst/>
              <a:gdLst>
                <a:gd name="T0" fmla="*/ 1 w 990"/>
                <a:gd name="T1" fmla="*/ 2 h 792"/>
                <a:gd name="T2" fmla="*/ 1 w 990"/>
                <a:gd name="T3" fmla="*/ 0 h 792"/>
                <a:gd name="T4" fmla="*/ 1 w 990"/>
                <a:gd name="T5" fmla="*/ 1 h 792"/>
                <a:gd name="T6" fmla="*/ 0 w 990"/>
                <a:gd name="T7" fmla="*/ 2 h 792"/>
                <a:gd name="T8" fmla="*/ 1 w 990"/>
                <a:gd name="T9" fmla="*/ 2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62" name="Freeform 170"/>
            <p:cNvSpPr>
              <a:spLocks/>
            </p:cNvSpPr>
            <p:nvPr/>
          </p:nvSpPr>
          <p:spPr bwMode="auto">
            <a:xfrm>
              <a:off x="1010" y="3084"/>
              <a:ext cx="1571" cy="469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4 w 2532"/>
                <a:gd name="T5" fmla="*/ 2 h 723"/>
                <a:gd name="T6" fmla="*/ 4 w 2532"/>
                <a:gd name="T7" fmla="*/ 2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63" name="Freeform 171"/>
            <p:cNvSpPr>
              <a:spLocks/>
            </p:cNvSpPr>
            <p:nvPr/>
          </p:nvSpPr>
          <p:spPr bwMode="auto">
            <a:xfrm>
              <a:off x="1011" y="2998"/>
              <a:ext cx="17" cy="95"/>
            </a:xfrm>
            <a:custGeom>
              <a:avLst/>
              <a:gdLst>
                <a:gd name="T0" fmla="*/ 1 w 26"/>
                <a:gd name="T1" fmla="*/ 1 h 147"/>
                <a:gd name="T2" fmla="*/ 1 w 26"/>
                <a:gd name="T3" fmla="*/ 1 h 147"/>
                <a:gd name="T4" fmla="*/ 0 w 26"/>
                <a:gd name="T5" fmla="*/ 1 h 147"/>
                <a:gd name="T6" fmla="*/ 1 w 26"/>
                <a:gd name="T7" fmla="*/ 0 h 147"/>
                <a:gd name="T8" fmla="*/ 1 w 26"/>
                <a:gd name="T9" fmla="*/ 1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64" name="Freeform 172"/>
            <p:cNvSpPr>
              <a:spLocks/>
            </p:cNvSpPr>
            <p:nvPr/>
          </p:nvSpPr>
          <p:spPr bwMode="auto">
            <a:xfrm>
              <a:off x="1012" y="2611"/>
              <a:ext cx="730" cy="393"/>
            </a:xfrm>
            <a:custGeom>
              <a:avLst/>
              <a:gdLst>
                <a:gd name="T0" fmla="*/ 1 w 1176"/>
                <a:gd name="T1" fmla="*/ 0 h 606"/>
                <a:gd name="T2" fmla="*/ 0 w 1176"/>
                <a:gd name="T3" fmla="*/ 1 h 606"/>
                <a:gd name="T4" fmla="*/ 1 w 1176"/>
                <a:gd name="T5" fmla="*/ 1 h 606"/>
                <a:gd name="T6" fmla="*/ 1 w 1176"/>
                <a:gd name="T7" fmla="*/ 1 h 606"/>
                <a:gd name="T8" fmla="*/ 1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65" name="Freeform 173"/>
            <p:cNvSpPr>
              <a:spLocks/>
            </p:cNvSpPr>
            <p:nvPr/>
          </p:nvSpPr>
          <p:spPr bwMode="auto">
            <a:xfrm>
              <a:off x="1061" y="3018"/>
              <a:ext cx="1490" cy="451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1 w 2532"/>
                <a:gd name="T5" fmla="*/ 1 h 723"/>
                <a:gd name="T6" fmla="*/ 1 w 2532"/>
                <a:gd name="T7" fmla="*/ 1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66" name="Freeform 174"/>
            <p:cNvSpPr>
              <a:spLocks/>
            </p:cNvSpPr>
            <p:nvPr/>
          </p:nvSpPr>
          <p:spPr bwMode="auto">
            <a:xfrm flipV="1">
              <a:off x="2549" y="2986"/>
              <a:ext cx="608" cy="467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2 h 723"/>
                <a:gd name="T6" fmla="*/ 0 w 2532"/>
                <a:gd name="T7" fmla="*/ 2 h 723"/>
                <a:gd name="T8" fmla="*/ 0 w 2532"/>
                <a:gd name="T9" fmla="*/ 1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3030" name="Group 175"/>
          <p:cNvGrpSpPr>
            <a:grpSpLocks/>
          </p:cNvGrpSpPr>
          <p:nvPr/>
        </p:nvGrpSpPr>
        <p:grpSpPr bwMode="auto">
          <a:xfrm>
            <a:off x="3149600" y="2032000"/>
            <a:ext cx="1123950" cy="862013"/>
            <a:chOff x="-44" y="1473"/>
            <a:chExt cx="981" cy="1105"/>
          </a:xfrm>
        </p:grpSpPr>
        <p:pic>
          <p:nvPicPr>
            <p:cNvPr id="43048" name="Picture 176" descr="desktop_computer_stylized_medium"/>
            <p:cNvPicPr>
              <a:picLocks noChangeAspect="1" noChangeArrowheads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3049" name="Freeform 177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43031" name="Group 178"/>
          <p:cNvGrpSpPr>
            <a:grpSpLocks/>
          </p:cNvGrpSpPr>
          <p:nvPr/>
        </p:nvGrpSpPr>
        <p:grpSpPr bwMode="auto">
          <a:xfrm>
            <a:off x="3090863" y="3838575"/>
            <a:ext cx="849312" cy="712788"/>
            <a:chOff x="-44" y="1473"/>
            <a:chExt cx="981" cy="1105"/>
          </a:xfrm>
        </p:grpSpPr>
        <p:pic>
          <p:nvPicPr>
            <p:cNvPr id="43046" name="Picture 179" descr="desktop_computer_stylized_medium"/>
            <p:cNvPicPr>
              <a:picLocks noChangeAspect="1" noChangeArrowheads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3047" name="Freeform 180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sp>
        <p:nvSpPr>
          <p:cNvPr id="43032" name="Slide Number Placeholder 3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>
                <a:latin typeface="Tahoma" pitchFamily="34" charset="0"/>
              </a:rPr>
              <a:t>1-</a:t>
            </a:r>
            <a:fld id="{B5F9FA3B-31AF-4052-82DA-D61367A8B46D}" type="slidenum">
              <a:rPr lang="en-US" altLang="en-US" sz="1200">
                <a:latin typeface="Tahoma" pitchFamily="34" charset="0"/>
              </a:rPr>
              <a:pPr/>
              <a:t>17</a:t>
            </a:fld>
            <a:endParaRPr lang="en-US" altLang="en-US" sz="1200">
              <a:latin typeface="Tahoma" pitchFamily="34" charset="0"/>
            </a:endParaRPr>
          </a:p>
        </p:txBody>
      </p:sp>
      <p:grpSp>
        <p:nvGrpSpPr>
          <p:cNvPr id="43033" name="Group 98"/>
          <p:cNvGrpSpPr>
            <a:grpSpLocks/>
          </p:cNvGrpSpPr>
          <p:nvPr/>
        </p:nvGrpSpPr>
        <p:grpSpPr bwMode="auto">
          <a:xfrm>
            <a:off x="4486275" y="1708150"/>
            <a:ext cx="958850" cy="1276350"/>
            <a:chOff x="5806938" y="3011924"/>
            <a:chExt cx="347997" cy="396620"/>
          </a:xfrm>
        </p:grpSpPr>
        <p:pic>
          <p:nvPicPr>
            <p:cNvPr id="43044" name="Picture 101" descr="fridge2.png"/>
            <p:cNvPicPr>
              <a:picLocks noChangeAspect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906702" y="3071517"/>
              <a:ext cx="189578" cy="3370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3045" name="Picture 1115" descr="antenna_stylized"/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806938" y="3011924"/>
              <a:ext cx="347997" cy="16755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43034" name="Group 347"/>
          <p:cNvGrpSpPr>
            <a:grpSpLocks/>
          </p:cNvGrpSpPr>
          <p:nvPr/>
        </p:nvGrpSpPr>
        <p:grpSpPr bwMode="auto">
          <a:xfrm>
            <a:off x="3236913" y="3187700"/>
            <a:ext cx="1114425" cy="541338"/>
            <a:chOff x="1871277" y="1576300"/>
            <a:chExt cx="1128371" cy="437861"/>
          </a:xfrm>
        </p:grpSpPr>
        <p:sp>
          <p:nvSpPr>
            <p:cNvPr id="88" name="Oval 87"/>
            <p:cNvSpPr>
              <a:spLocks noChangeArrowheads="1"/>
            </p:cNvSpPr>
            <p:nvPr/>
          </p:nvSpPr>
          <p:spPr bwMode="auto">
            <a:xfrm flipV="1">
              <a:off x="1874446" y="1694641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89" name="Rectangle 88"/>
            <p:cNvSpPr/>
            <p:nvPr/>
          </p:nvSpPr>
          <p:spPr bwMode="auto">
            <a:xfrm>
              <a:off x="1871277" y="1739375"/>
              <a:ext cx="1128371" cy="116848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90" name="Oval 89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91" name="Freeform 90"/>
            <p:cNvSpPr/>
            <p:nvPr/>
          </p:nvSpPr>
          <p:spPr bwMode="auto">
            <a:xfrm>
              <a:off x="2158995" y="1673888"/>
              <a:ext cx="549719" cy="160506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92" name="Freeform 91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93" name="Freeform 92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94" name="Freeform 93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95" name="Straight Connector 94"/>
            <p:cNvCxnSpPr>
              <a:cxnSpLocks noChangeShapeType="1"/>
              <a:endCxn id="90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6" name="Straight Connector 95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12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2" dur="500"/>
                                        <p:tgtEl>
                                          <p:spTgt spid="114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7" dur="500"/>
                                        <p:tgtEl>
                                          <p:spTgt spid="114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0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289" grpId="0"/>
      <p:bldP spid="11406" grpId="0"/>
      <p:bldP spid="11411" grpId="0" animBg="1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057" name="Footer Placeholder 2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 smtClean="0">
                <a:latin typeface="Tahoma" pitchFamily="34" charset="0"/>
              </a:rPr>
              <a:t>Introduction</a:t>
            </a:r>
          </a:p>
        </p:txBody>
      </p:sp>
      <p:sp>
        <p:nvSpPr>
          <p:cNvPr id="45058" name="Title 50"/>
          <p:cNvSpPr>
            <a:spLocks noGrp="1"/>
          </p:cNvSpPr>
          <p:nvPr>
            <p:ph type="title" idx="4294967295"/>
          </p:nvPr>
        </p:nvSpPr>
        <p:spPr>
          <a:xfrm>
            <a:off x="290513" y="198438"/>
            <a:ext cx="8321675" cy="765175"/>
          </a:xfrm>
        </p:spPr>
        <p:txBody>
          <a:bodyPr/>
          <a:lstStyle/>
          <a:p>
            <a:pPr eaLnBrk="1" hangingPunct="1"/>
            <a:r>
              <a:rPr lang="en-US" altLang="en-US" sz="4000" smtClean="0">
                <a:ea typeface="ＭＳ Ｐゴシック" charset="-128"/>
              </a:rPr>
              <a:t>Enterprise access networks (Ethernet)</a:t>
            </a:r>
          </a:p>
        </p:txBody>
      </p:sp>
      <p:sp>
        <p:nvSpPr>
          <p:cNvPr id="58371" name="Content Placeholder 52"/>
          <p:cNvSpPr>
            <a:spLocks noGrp="1"/>
          </p:cNvSpPr>
          <p:nvPr>
            <p:ph idx="4294967295"/>
          </p:nvPr>
        </p:nvSpPr>
        <p:spPr>
          <a:xfrm>
            <a:off x="455613" y="4783138"/>
            <a:ext cx="8043862" cy="1414462"/>
          </a:xfrm>
        </p:spPr>
        <p:txBody>
          <a:bodyPr/>
          <a:lstStyle/>
          <a:p>
            <a:pPr marL="287338" indent="-287338" eaLnBrk="1" hangingPunct="1">
              <a:buFont typeface="Wingdings" charset="2"/>
              <a:buChar char="§"/>
              <a:defRPr/>
            </a:pPr>
            <a:r>
              <a:rPr lang="en-US" sz="2400" dirty="0"/>
              <a:t>typically used in companies, universities, </a:t>
            </a:r>
            <a:r>
              <a:rPr lang="en-US" sz="2400" dirty="0" smtClean="0"/>
              <a:t>etc.</a:t>
            </a:r>
            <a:endParaRPr lang="en-US" sz="2400" dirty="0"/>
          </a:p>
          <a:p>
            <a:pPr marL="287338" lvl="1" indent="-287338" eaLnBrk="1" hangingPunct="1">
              <a:buSzPct val="100000"/>
              <a:buFont typeface="Wingdings" charset="2"/>
              <a:buChar char="§"/>
              <a:defRPr/>
            </a:pPr>
            <a:r>
              <a:rPr lang="en-US" dirty="0"/>
              <a:t>10 Mbps, 100Mbps, 1Gbps, 10Gbps transmission rates</a:t>
            </a:r>
          </a:p>
          <a:p>
            <a:pPr marL="287338" lvl="1" indent="-287338" eaLnBrk="1" hangingPunct="1">
              <a:buSzPct val="100000"/>
              <a:buFont typeface="Wingdings" charset="2"/>
              <a:buChar char="§"/>
              <a:defRPr/>
            </a:pPr>
            <a:r>
              <a:rPr lang="en-US" dirty="0"/>
              <a:t>today, end systems typically connect into Ethernet switch</a:t>
            </a:r>
          </a:p>
          <a:p>
            <a:pPr eaLnBrk="1" hangingPunct="1">
              <a:buFont typeface="Wingdings" charset="2"/>
              <a:buChar char="§"/>
              <a:defRPr/>
            </a:pPr>
            <a:endParaRPr lang="en-US" sz="2400" dirty="0"/>
          </a:p>
        </p:txBody>
      </p:sp>
      <p:sp>
        <p:nvSpPr>
          <p:cNvPr id="45060" name="Line 2"/>
          <p:cNvSpPr>
            <a:spLocks noChangeShapeType="1"/>
          </p:cNvSpPr>
          <p:nvPr/>
        </p:nvSpPr>
        <p:spPr bwMode="auto">
          <a:xfrm>
            <a:off x="2217738" y="3186113"/>
            <a:ext cx="0" cy="46831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5061" name="Line 3"/>
          <p:cNvSpPr>
            <a:spLocks noChangeShapeType="1"/>
          </p:cNvSpPr>
          <p:nvPr/>
        </p:nvSpPr>
        <p:spPr bwMode="auto">
          <a:xfrm>
            <a:off x="2636838" y="3194050"/>
            <a:ext cx="0" cy="5588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5062" name="Line 4"/>
          <p:cNvSpPr>
            <a:spLocks noChangeShapeType="1"/>
          </p:cNvSpPr>
          <p:nvPr/>
        </p:nvSpPr>
        <p:spPr bwMode="auto">
          <a:xfrm flipH="1">
            <a:off x="1614488" y="3167063"/>
            <a:ext cx="696912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45063" name="Group 51"/>
          <p:cNvGrpSpPr>
            <a:grpSpLocks/>
          </p:cNvGrpSpPr>
          <p:nvPr/>
        </p:nvGrpSpPr>
        <p:grpSpPr bwMode="auto">
          <a:xfrm>
            <a:off x="2016125" y="2873375"/>
            <a:ext cx="1052513" cy="355600"/>
            <a:chOff x="4410" y="1365"/>
            <a:chExt cx="663" cy="224"/>
          </a:xfrm>
        </p:grpSpPr>
        <p:sp>
          <p:nvSpPr>
            <p:cNvPr id="45261" name="Rectangle 52"/>
            <p:cNvSpPr>
              <a:spLocks noChangeArrowheads="1"/>
            </p:cNvSpPr>
            <p:nvPr/>
          </p:nvSpPr>
          <p:spPr bwMode="auto">
            <a:xfrm>
              <a:off x="4410" y="1500"/>
              <a:ext cx="495" cy="87"/>
            </a:xfrm>
            <a:prstGeom prst="rect">
              <a:avLst/>
            </a:prstGeom>
            <a:gradFill rotWithShape="1">
              <a:gsLst>
                <a:gs pos="0">
                  <a:srgbClr val="009999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45262" name="AutoShape 53"/>
            <p:cNvSpPr>
              <a:spLocks noChangeArrowheads="1"/>
            </p:cNvSpPr>
            <p:nvPr/>
          </p:nvSpPr>
          <p:spPr bwMode="auto">
            <a:xfrm>
              <a:off x="4410" y="1368"/>
              <a:ext cx="663" cy="135"/>
            </a:xfrm>
            <a:prstGeom prst="parallelogram">
              <a:avLst>
                <a:gd name="adj" fmla="val 122778"/>
              </a:avLst>
            </a:prstGeom>
            <a:gradFill rotWithShape="1">
              <a:gsLst>
                <a:gs pos="0">
                  <a:srgbClr val="009999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45263" name="Freeform 54"/>
            <p:cNvSpPr>
              <a:spLocks/>
            </p:cNvSpPr>
            <p:nvPr/>
          </p:nvSpPr>
          <p:spPr bwMode="auto">
            <a:xfrm>
              <a:off x="4904" y="1365"/>
              <a:ext cx="169" cy="224"/>
            </a:xfrm>
            <a:custGeom>
              <a:avLst/>
              <a:gdLst>
                <a:gd name="T0" fmla="*/ 0 w 169"/>
                <a:gd name="T1" fmla="*/ 138 h 224"/>
                <a:gd name="T2" fmla="*/ 0 w 169"/>
                <a:gd name="T3" fmla="*/ 224 h 224"/>
                <a:gd name="T4" fmla="*/ 169 w 169"/>
                <a:gd name="T5" fmla="*/ 77 h 224"/>
                <a:gd name="T6" fmla="*/ 169 w 169"/>
                <a:gd name="T7" fmla="*/ 0 h 224"/>
                <a:gd name="T8" fmla="*/ 0 w 169"/>
                <a:gd name="T9" fmla="*/ 138 h 2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69"/>
                <a:gd name="T16" fmla="*/ 0 h 224"/>
                <a:gd name="T17" fmla="*/ 169 w 169"/>
                <a:gd name="T18" fmla="*/ 224 h 22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69" h="224">
                  <a:moveTo>
                    <a:pt x="0" y="138"/>
                  </a:moveTo>
                  <a:lnTo>
                    <a:pt x="0" y="224"/>
                  </a:lnTo>
                  <a:lnTo>
                    <a:pt x="169" y="77"/>
                  </a:lnTo>
                  <a:lnTo>
                    <a:pt x="169" y="0"/>
                  </a:lnTo>
                  <a:lnTo>
                    <a:pt x="0" y="138"/>
                  </a:lnTo>
                  <a:close/>
                </a:path>
              </a:pathLst>
            </a:custGeom>
            <a:solidFill>
              <a:srgbClr val="BBE0E3"/>
            </a:solidFill>
            <a:ln w="635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264" name="Freeform 55"/>
            <p:cNvSpPr>
              <a:spLocks/>
            </p:cNvSpPr>
            <p:nvPr/>
          </p:nvSpPr>
          <p:spPr bwMode="auto">
            <a:xfrm>
              <a:off x="4475" y="1395"/>
              <a:ext cx="506" cy="80"/>
            </a:xfrm>
            <a:custGeom>
              <a:avLst/>
              <a:gdLst>
                <a:gd name="T0" fmla="*/ 0 w 280"/>
                <a:gd name="T1" fmla="*/ 1801 h 63"/>
                <a:gd name="T2" fmla="*/ 147159 w 280"/>
                <a:gd name="T3" fmla="*/ 1752 h 63"/>
                <a:gd name="T4" fmla="*/ 868488 w 280"/>
                <a:gd name="T5" fmla="*/ 0 h 63"/>
                <a:gd name="T6" fmla="*/ 1108812 w 280"/>
                <a:gd name="T7" fmla="*/ 0 h 6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80"/>
                <a:gd name="T13" fmla="*/ 0 h 63"/>
                <a:gd name="T14" fmla="*/ 280 w 280"/>
                <a:gd name="T15" fmla="*/ 63 h 6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80" h="63">
                  <a:moveTo>
                    <a:pt x="0" y="63"/>
                  </a:moveTo>
                  <a:lnTo>
                    <a:pt x="37" y="62"/>
                  </a:lnTo>
                  <a:lnTo>
                    <a:pt x="219" y="0"/>
                  </a:lnTo>
                  <a:lnTo>
                    <a:pt x="280" y="0"/>
                  </a:lnTo>
                </a:path>
              </a:pathLst>
            </a:custGeom>
            <a:noFill/>
            <a:ln w="19050" cap="flat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45265" name="Freeform 56"/>
            <p:cNvSpPr>
              <a:spLocks/>
            </p:cNvSpPr>
            <p:nvPr/>
          </p:nvSpPr>
          <p:spPr bwMode="auto">
            <a:xfrm>
              <a:off x="4593" y="1391"/>
              <a:ext cx="293" cy="93"/>
            </a:xfrm>
            <a:custGeom>
              <a:avLst/>
              <a:gdLst>
                <a:gd name="T0" fmla="*/ 0 w 293"/>
                <a:gd name="T1" fmla="*/ 0 h 93"/>
                <a:gd name="T2" fmla="*/ 67 w 293"/>
                <a:gd name="T3" fmla="*/ 1 h 93"/>
                <a:gd name="T4" fmla="*/ 195 w 293"/>
                <a:gd name="T5" fmla="*/ 93 h 93"/>
                <a:gd name="T6" fmla="*/ 293 w 293"/>
                <a:gd name="T7" fmla="*/ 93 h 9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93"/>
                <a:gd name="T13" fmla="*/ 0 h 93"/>
                <a:gd name="T14" fmla="*/ 293 w 293"/>
                <a:gd name="T15" fmla="*/ 93 h 9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93" h="93">
                  <a:moveTo>
                    <a:pt x="0" y="0"/>
                  </a:moveTo>
                  <a:lnTo>
                    <a:pt x="67" y="1"/>
                  </a:lnTo>
                  <a:lnTo>
                    <a:pt x="195" y="93"/>
                  </a:lnTo>
                  <a:lnTo>
                    <a:pt x="293" y="93"/>
                  </a:lnTo>
                </a:path>
              </a:pathLst>
            </a:custGeom>
            <a:noFill/>
            <a:ln w="19050" cap="flat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sp>
        <p:nvSpPr>
          <p:cNvPr id="45064" name="Line 59"/>
          <p:cNvSpPr>
            <a:spLocks noChangeShapeType="1"/>
          </p:cNvSpPr>
          <p:nvPr/>
        </p:nvSpPr>
        <p:spPr bwMode="auto">
          <a:xfrm flipH="1">
            <a:off x="1108075" y="2946400"/>
            <a:ext cx="1062038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5065" name="Line 61"/>
          <p:cNvSpPr>
            <a:spLocks noChangeShapeType="1"/>
          </p:cNvSpPr>
          <p:nvPr/>
        </p:nvSpPr>
        <p:spPr bwMode="auto">
          <a:xfrm flipV="1">
            <a:off x="2389188" y="2328863"/>
            <a:ext cx="0" cy="5365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45066" name="Group 62"/>
          <p:cNvGrpSpPr>
            <a:grpSpLocks/>
          </p:cNvGrpSpPr>
          <p:nvPr/>
        </p:nvGrpSpPr>
        <p:grpSpPr bwMode="auto">
          <a:xfrm>
            <a:off x="2089150" y="1876425"/>
            <a:ext cx="873125" cy="627063"/>
            <a:chOff x="2967" y="478"/>
            <a:chExt cx="788" cy="625"/>
          </a:xfrm>
        </p:grpSpPr>
        <p:pic>
          <p:nvPicPr>
            <p:cNvPr id="45259" name="Picture 63" descr="access_point_stylized_small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12" y="559"/>
              <a:ext cx="576" cy="5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5260" name="Picture 64" descr="antenna_radiation_stylized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67" y="478"/>
              <a:ext cx="788" cy="1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45067" name="Group 65"/>
          <p:cNvGrpSpPr>
            <a:grpSpLocks/>
          </p:cNvGrpSpPr>
          <p:nvPr/>
        </p:nvGrpSpPr>
        <p:grpSpPr bwMode="auto">
          <a:xfrm>
            <a:off x="2746375" y="1231900"/>
            <a:ext cx="622300" cy="706438"/>
            <a:chOff x="877" y="1008"/>
            <a:chExt cx="2747" cy="2591"/>
          </a:xfrm>
        </p:grpSpPr>
        <p:pic>
          <p:nvPicPr>
            <p:cNvPr id="45236" name="Picture 66" descr="antenna_stylized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7" y="1008"/>
              <a:ext cx="2725" cy="14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5237" name="Picture 67" descr="laptop_keyboard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1009" y="2586"/>
              <a:ext cx="2245" cy="10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5238" name="Freeform 68"/>
            <p:cNvSpPr>
              <a:spLocks/>
            </p:cNvSpPr>
            <p:nvPr/>
          </p:nvSpPr>
          <p:spPr bwMode="auto">
            <a:xfrm>
              <a:off x="1753" y="1603"/>
              <a:ext cx="1807" cy="1322"/>
            </a:xfrm>
            <a:custGeom>
              <a:avLst/>
              <a:gdLst>
                <a:gd name="T0" fmla="*/ 1 w 2982"/>
                <a:gd name="T1" fmla="*/ 0 h 2442"/>
                <a:gd name="T2" fmla="*/ 0 w 2982"/>
                <a:gd name="T3" fmla="*/ 1 h 2442"/>
                <a:gd name="T4" fmla="*/ 2 w 2982"/>
                <a:gd name="T5" fmla="*/ 1 h 2442"/>
                <a:gd name="T6" fmla="*/ 2 w 2982"/>
                <a:gd name="T7" fmla="*/ 1 h 2442"/>
                <a:gd name="T8" fmla="*/ 1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45239" name="Picture 69" descr="screen"/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842" y="1637"/>
              <a:ext cx="1642" cy="12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5240" name="Freeform 70"/>
            <p:cNvSpPr>
              <a:spLocks/>
            </p:cNvSpPr>
            <p:nvPr/>
          </p:nvSpPr>
          <p:spPr bwMode="auto">
            <a:xfrm>
              <a:off x="2082" y="1564"/>
              <a:ext cx="1531" cy="246"/>
            </a:xfrm>
            <a:custGeom>
              <a:avLst/>
              <a:gdLst>
                <a:gd name="T0" fmla="*/ 1 w 2528"/>
                <a:gd name="T1" fmla="*/ 0 h 455"/>
                <a:gd name="T2" fmla="*/ 2 w 2528"/>
                <a:gd name="T3" fmla="*/ 1 h 455"/>
                <a:gd name="T4" fmla="*/ 2 w 2528"/>
                <a:gd name="T5" fmla="*/ 1 h 455"/>
                <a:gd name="T6" fmla="*/ 0 w 2528"/>
                <a:gd name="T7" fmla="*/ 1 h 455"/>
                <a:gd name="T8" fmla="*/ 1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41" name="Freeform 71"/>
            <p:cNvSpPr>
              <a:spLocks/>
            </p:cNvSpPr>
            <p:nvPr/>
          </p:nvSpPr>
          <p:spPr bwMode="auto">
            <a:xfrm>
              <a:off x="1737" y="1562"/>
              <a:ext cx="425" cy="1024"/>
            </a:xfrm>
            <a:custGeom>
              <a:avLst/>
              <a:gdLst>
                <a:gd name="T0" fmla="*/ 1 w 702"/>
                <a:gd name="T1" fmla="*/ 0 h 1893"/>
                <a:gd name="T2" fmla="*/ 0 w 702"/>
                <a:gd name="T3" fmla="*/ 1 h 1893"/>
                <a:gd name="T4" fmla="*/ 1 w 702"/>
                <a:gd name="T5" fmla="*/ 1 h 1893"/>
                <a:gd name="T6" fmla="*/ 1 w 702"/>
                <a:gd name="T7" fmla="*/ 1 h 1893"/>
                <a:gd name="T8" fmla="*/ 1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42" name="Freeform 72"/>
            <p:cNvSpPr>
              <a:spLocks/>
            </p:cNvSpPr>
            <p:nvPr/>
          </p:nvSpPr>
          <p:spPr bwMode="auto">
            <a:xfrm>
              <a:off x="3144" y="1745"/>
              <a:ext cx="458" cy="1182"/>
            </a:xfrm>
            <a:custGeom>
              <a:avLst/>
              <a:gdLst>
                <a:gd name="T0" fmla="*/ 1 w 756"/>
                <a:gd name="T1" fmla="*/ 0 h 2184"/>
                <a:gd name="T2" fmla="*/ 1 w 756"/>
                <a:gd name="T3" fmla="*/ 1 h 2184"/>
                <a:gd name="T4" fmla="*/ 0 w 756"/>
                <a:gd name="T5" fmla="*/ 1 h 2184"/>
                <a:gd name="T6" fmla="*/ 1 w 756"/>
                <a:gd name="T7" fmla="*/ 1 h 2184"/>
                <a:gd name="T8" fmla="*/ 1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43" name="Freeform 73"/>
            <p:cNvSpPr>
              <a:spLocks/>
            </p:cNvSpPr>
            <p:nvPr/>
          </p:nvSpPr>
          <p:spPr bwMode="auto">
            <a:xfrm>
              <a:off x="1732" y="2534"/>
              <a:ext cx="1680" cy="399"/>
            </a:xfrm>
            <a:custGeom>
              <a:avLst/>
              <a:gdLst>
                <a:gd name="T0" fmla="*/ 1 w 2773"/>
                <a:gd name="T1" fmla="*/ 0 h 738"/>
                <a:gd name="T2" fmla="*/ 0 w 2773"/>
                <a:gd name="T3" fmla="*/ 1 h 738"/>
                <a:gd name="T4" fmla="*/ 2 w 2773"/>
                <a:gd name="T5" fmla="*/ 1 h 738"/>
                <a:gd name="T6" fmla="*/ 2 w 2773"/>
                <a:gd name="T7" fmla="*/ 1 h 738"/>
                <a:gd name="T8" fmla="*/ 1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44" name="Freeform 74"/>
            <p:cNvSpPr>
              <a:spLocks/>
            </p:cNvSpPr>
            <p:nvPr/>
          </p:nvSpPr>
          <p:spPr bwMode="auto">
            <a:xfrm>
              <a:off x="3195" y="1755"/>
              <a:ext cx="429" cy="1187"/>
            </a:xfrm>
            <a:custGeom>
              <a:avLst/>
              <a:gdLst>
                <a:gd name="T0" fmla="*/ 2 w 637"/>
                <a:gd name="T1" fmla="*/ 0 h 1659"/>
                <a:gd name="T2" fmla="*/ 2 w 637"/>
                <a:gd name="T3" fmla="*/ 0 h 1659"/>
                <a:gd name="T4" fmla="*/ 1 w 637"/>
                <a:gd name="T5" fmla="*/ 15 h 1659"/>
                <a:gd name="T6" fmla="*/ 0 w 637"/>
                <a:gd name="T7" fmla="*/ 15 h 1659"/>
                <a:gd name="T8" fmla="*/ 2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45" name="Freeform 75"/>
            <p:cNvSpPr>
              <a:spLocks/>
            </p:cNvSpPr>
            <p:nvPr/>
          </p:nvSpPr>
          <p:spPr bwMode="auto">
            <a:xfrm>
              <a:off x="1734" y="2587"/>
              <a:ext cx="1494" cy="394"/>
            </a:xfrm>
            <a:custGeom>
              <a:avLst/>
              <a:gdLst>
                <a:gd name="T0" fmla="*/ 0 w 2216"/>
                <a:gd name="T1" fmla="*/ 0 h 550"/>
                <a:gd name="T2" fmla="*/ 1 w 2216"/>
                <a:gd name="T3" fmla="*/ 1 h 550"/>
                <a:gd name="T4" fmla="*/ 9 w 2216"/>
                <a:gd name="T5" fmla="*/ 5 h 550"/>
                <a:gd name="T6" fmla="*/ 9 w 2216"/>
                <a:gd name="T7" fmla="*/ 4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45246" name="Group 76"/>
            <p:cNvGrpSpPr>
              <a:grpSpLocks/>
            </p:cNvGrpSpPr>
            <p:nvPr/>
          </p:nvGrpSpPr>
          <p:grpSpPr bwMode="auto">
            <a:xfrm>
              <a:off x="1709" y="3008"/>
              <a:ext cx="507" cy="234"/>
              <a:chOff x="1740" y="2642"/>
              <a:chExt cx="752" cy="327"/>
            </a:xfrm>
          </p:grpSpPr>
          <p:sp>
            <p:nvSpPr>
              <p:cNvPr id="45253" name="Freeform 77"/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54" name="Freeform 78"/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55" name="Freeform 79"/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56" name="Freeform 80"/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57" name="Freeform 81"/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58" name="Freeform 82"/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45247" name="Freeform 83"/>
            <p:cNvSpPr>
              <a:spLocks/>
            </p:cNvSpPr>
            <p:nvPr/>
          </p:nvSpPr>
          <p:spPr bwMode="auto">
            <a:xfrm>
              <a:off x="2577" y="3043"/>
              <a:ext cx="614" cy="514"/>
            </a:xfrm>
            <a:custGeom>
              <a:avLst/>
              <a:gdLst>
                <a:gd name="T0" fmla="*/ 1 w 990"/>
                <a:gd name="T1" fmla="*/ 2 h 792"/>
                <a:gd name="T2" fmla="*/ 1 w 990"/>
                <a:gd name="T3" fmla="*/ 0 h 792"/>
                <a:gd name="T4" fmla="*/ 1 w 990"/>
                <a:gd name="T5" fmla="*/ 1 h 792"/>
                <a:gd name="T6" fmla="*/ 0 w 990"/>
                <a:gd name="T7" fmla="*/ 2 h 792"/>
                <a:gd name="T8" fmla="*/ 1 w 990"/>
                <a:gd name="T9" fmla="*/ 2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48" name="Freeform 84"/>
            <p:cNvSpPr>
              <a:spLocks/>
            </p:cNvSpPr>
            <p:nvPr/>
          </p:nvSpPr>
          <p:spPr bwMode="auto">
            <a:xfrm>
              <a:off x="1010" y="3084"/>
              <a:ext cx="1571" cy="469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4 w 2532"/>
                <a:gd name="T5" fmla="*/ 2 h 723"/>
                <a:gd name="T6" fmla="*/ 4 w 2532"/>
                <a:gd name="T7" fmla="*/ 2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49" name="Freeform 85"/>
            <p:cNvSpPr>
              <a:spLocks/>
            </p:cNvSpPr>
            <p:nvPr/>
          </p:nvSpPr>
          <p:spPr bwMode="auto">
            <a:xfrm>
              <a:off x="1011" y="2998"/>
              <a:ext cx="17" cy="95"/>
            </a:xfrm>
            <a:custGeom>
              <a:avLst/>
              <a:gdLst>
                <a:gd name="T0" fmla="*/ 1 w 26"/>
                <a:gd name="T1" fmla="*/ 1 h 147"/>
                <a:gd name="T2" fmla="*/ 1 w 26"/>
                <a:gd name="T3" fmla="*/ 1 h 147"/>
                <a:gd name="T4" fmla="*/ 0 w 26"/>
                <a:gd name="T5" fmla="*/ 1 h 147"/>
                <a:gd name="T6" fmla="*/ 1 w 26"/>
                <a:gd name="T7" fmla="*/ 0 h 147"/>
                <a:gd name="T8" fmla="*/ 1 w 26"/>
                <a:gd name="T9" fmla="*/ 1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50" name="Freeform 86"/>
            <p:cNvSpPr>
              <a:spLocks/>
            </p:cNvSpPr>
            <p:nvPr/>
          </p:nvSpPr>
          <p:spPr bwMode="auto">
            <a:xfrm>
              <a:off x="1012" y="2611"/>
              <a:ext cx="730" cy="393"/>
            </a:xfrm>
            <a:custGeom>
              <a:avLst/>
              <a:gdLst>
                <a:gd name="T0" fmla="*/ 1 w 1176"/>
                <a:gd name="T1" fmla="*/ 0 h 606"/>
                <a:gd name="T2" fmla="*/ 0 w 1176"/>
                <a:gd name="T3" fmla="*/ 1 h 606"/>
                <a:gd name="T4" fmla="*/ 1 w 1176"/>
                <a:gd name="T5" fmla="*/ 1 h 606"/>
                <a:gd name="T6" fmla="*/ 1 w 1176"/>
                <a:gd name="T7" fmla="*/ 1 h 606"/>
                <a:gd name="T8" fmla="*/ 1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51" name="Freeform 87"/>
            <p:cNvSpPr>
              <a:spLocks/>
            </p:cNvSpPr>
            <p:nvPr/>
          </p:nvSpPr>
          <p:spPr bwMode="auto">
            <a:xfrm>
              <a:off x="1061" y="3018"/>
              <a:ext cx="1490" cy="451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1 w 2532"/>
                <a:gd name="T5" fmla="*/ 1 h 723"/>
                <a:gd name="T6" fmla="*/ 1 w 2532"/>
                <a:gd name="T7" fmla="*/ 1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52" name="Freeform 88"/>
            <p:cNvSpPr>
              <a:spLocks/>
            </p:cNvSpPr>
            <p:nvPr/>
          </p:nvSpPr>
          <p:spPr bwMode="auto">
            <a:xfrm flipV="1">
              <a:off x="2549" y="2986"/>
              <a:ext cx="608" cy="467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2 h 723"/>
                <a:gd name="T6" fmla="*/ 0 w 2532"/>
                <a:gd name="T7" fmla="*/ 2 h 723"/>
                <a:gd name="T8" fmla="*/ 0 w 2532"/>
                <a:gd name="T9" fmla="*/ 1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5068" name="Group 89"/>
          <p:cNvGrpSpPr>
            <a:grpSpLocks/>
          </p:cNvGrpSpPr>
          <p:nvPr/>
        </p:nvGrpSpPr>
        <p:grpSpPr bwMode="auto">
          <a:xfrm>
            <a:off x="1216025" y="1511300"/>
            <a:ext cx="566738" cy="625475"/>
            <a:chOff x="877" y="1008"/>
            <a:chExt cx="2747" cy="2591"/>
          </a:xfrm>
        </p:grpSpPr>
        <p:pic>
          <p:nvPicPr>
            <p:cNvPr id="45213" name="Picture 90" descr="antenna_stylized"/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7" y="1008"/>
              <a:ext cx="2725" cy="14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5214" name="Picture 91" descr="laptop_keyboard"/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1009" y="2586"/>
              <a:ext cx="2245" cy="10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5215" name="Freeform 92"/>
            <p:cNvSpPr>
              <a:spLocks/>
            </p:cNvSpPr>
            <p:nvPr/>
          </p:nvSpPr>
          <p:spPr bwMode="auto">
            <a:xfrm>
              <a:off x="1753" y="1603"/>
              <a:ext cx="1807" cy="1322"/>
            </a:xfrm>
            <a:custGeom>
              <a:avLst/>
              <a:gdLst>
                <a:gd name="T0" fmla="*/ 1 w 2982"/>
                <a:gd name="T1" fmla="*/ 0 h 2442"/>
                <a:gd name="T2" fmla="*/ 0 w 2982"/>
                <a:gd name="T3" fmla="*/ 1 h 2442"/>
                <a:gd name="T4" fmla="*/ 2 w 2982"/>
                <a:gd name="T5" fmla="*/ 1 h 2442"/>
                <a:gd name="T6" fmla="*/ 2 w 2982"/>
                <a:gd name="T7" fmla="*/ 1 h 2442"/>
                <a:gd name="T8" fmla="*/ 1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45216" name="Picture 93" descr="screen"/>
            <p:cNvPicPr>
              <a:picLocks noChangeAspect="1" noChangeArrowheads="1"/>
            </p:cNvPicPr>
            <p:nvPr/>
          </p:nvPicPr>
          <p:blipFill>
            <a:blip r:embed="rId9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842" y="1637"/>
              <a:ext cx="1642" cy="12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5217" name="Freeform 94"/>
            <p:cNvSpPr>
              <a:spLocks/>
            </p:cNvSpPr>
            <p:nvPr/>
          </p:nvSpPr>
          <p:spPr bwMode="auto">
            <a:xfrm>
              <a:off x="2082" y="1564"/>
              <a:ext cx="1531" cy="246"/>
            </a:xfrm>
            <a:custGeom>
              <a:avLst/>
              <a:gdLst>
                <a:gd name="T0" fmla="*/ 1 w 2528"/>
                <a:gd name="T1" fmla="*/ 0 h 455"/>
                <a:gd name="T2" fmla="*/ 2 w 2528"/>
                <a:gd name="T3" fmla="*/ 1 h 455"/>
                <a:gd name="T4" fmla="*/ 2 w 2528"/>
                <a:gd name="T5" fmla="*/ 1 h 455"/>
                <a:gd name="T6" fmla="*/ 0 w 2528"/>
                <a:gd name="T7" fmla="*/ 1 h 455"/>
                <a:gd name="T8" fmla="*/ 1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18" name="Freeform 95"/>
            <p:cNvSpPr>
              <a:spLocks/>
            </p:cNvSpPr>
            <p:nvPr/>
          </p:nvSpPr>
          <p:spPr bwMode="auto">
            <a:xfrm>
              <a:off x="1737" y="1562"/>
              <a:ext cx="425" cy="1024"/>
            </a:xfrm>
            <a:custGeom>
              <a:avLst/>
              <a:gdLst>
                <a:gd name="T0" fmla="*/ 1 w 702"/>
                <a:gd name="T1" fmla="*/ 0 h 1893"/>
                <a:gd name="T2" fmla="*/ 0 w 702"/>
                <a:gd name="T3" fmla="*/ 1 h 1893"/>
                <a:gd name="T4" fmla="*/ 1 w 702"/>
                <a:gd name="T5" fmla="*/ 1 h 1893"/>
                <a:gd name="T6" fmla="*/ 1 w 702"/>
                <a:gd name="T7" fmla="*/ 1 h 1893"/>
                <a:gd name="T8" fmla="*/ 1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19" name="Freeform 96"/>
            <p:cNvSpPr>
              <a:spLocks/>
            </p:cNvSpPr>
            <p:nvPr/>
          </p:nvSpPr>
          <p:spPr bwMode="auto">
            <a:xfrm>
              <a:off x="3144" y="1745"/>
              <a:ext cx="458" cy="1182"/>
            </a:xfrm>
            <a:custGeom>
              <a:avLst/>
              <a:gdLst>
                <a:gd name="T0" fmla="*/ 1 w 756"/>
                <a:gd name="T1" fmla="*/ 0 h 2184"/>
                <a:gd name="T2" fmla="*/ 1 w 756"/>
                <a:gd name="T3" fmla="*/ 1 h 2184"/>
                <a:gd name="T4" fmla="*/ 0 w 756"/>
                <a:gd name="T5" fmla="*/ 1 h 2184"/>
                <a:gd name="T6" fmla="*/ 1 w 756"/>
                <a:gd name="T7" fmla="*/ 1 h 2184"/>
                <a:gd name="T8" fmla="*/ 1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20" name="Freeform 97"/>
            <p:cNvSpPr>
              <a:spLocks/>
            </p:cNvSpPr>
            <p:nvPr/>
          </p:nvSpPr>
          <p:spPr bwMode="auto">
            <a:xfrm>
              <a:off x="1732" y="2534"/>
              <a:ext cx="1680" cy="399"/>
            </a:xfrm>
            <a:custGeom>
              <a:avLst/>
              <a:gdLst>
                <a:gd name="T0" fmla="*/ 1 w 2773"/>
                <a:gd name="T1" fmla="*/ 0 h 738"/>
                <a:gd name="T2" fmla="*/ 0 w 2773"/>
                <a:gd name="T3" fmla="*/ 1 h 738"/>
                <a:gd name="T4" fmla="*/ 2 w 2773"/>
                <a:gd name="T5" fmla="*/ 1 h 738"/>
                <a:gd name="T6" fmla="*/ 2 w 2773"/>
                <a:gd name="T7" fmla="*/ 1 h 738"/>
                <a:gd name="T8" fmla="*/ 1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21" name="Freeform 98"/>
            <p:cNvSpPr>
              <a:spLocks/>
            </p:cNvSpPr>
            <p:nvPr/>
          </p:nvSpPr>
          <p:spPr bwMode="auto">
            <a:xfrm>
              <a:off x="3195" y="1755"/>
              <a:ext cx="429" cy="1187"/>
            </a:xfrm>
            <a:custGeom>
              <a:avLst/>
              <a:gdLst>
                <a:gd name="T0" fmla="*/ 2 w 637"/>
                <a:gd name="T1" fmla="*/ 0 h 1659"/>
                <a:gd name="T2" fmla="*/ 2 w 637"/>
                <a:gd name="T3" fmla="*/ 0 h 1659"/>
                <a:gd name="T4" fmla="*/ 1 w 637"/>
                <a:gd name="T5" fmla="*/ 15 h 1659"/>
                <a:gd name="T6" fmla="*/ 0 w 637"/>
                <a:gd name="T7" fmla="*/ 15 h 1659"/>
                <a:gd name="T8" fmla="*/ 2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22" name="Freeform 99"/>
            <p:cNvSpPr>
              <a:spLocks/>
            </p:cNvSpPr>
            <p:nvPr/>
          </p:nvSpPr>
          <p:spPr bwMode="auto">
            <a:xfrm>
              <a:off x="1734" y="2587"/>
              <a:ext cx="1494" cy="394"/>
            </a:xfrm>
            <a:custGeom>
              <a:avLst/>
              <a:gdLst>
                <a:gd name="T0" fmla="*/ 0 w 2216"/>
                <a:gd name="T1" fmla="*/ 0 h 550"/>
                <a:gd name="T2" fmla="*/ 1 w 2216"/>
                <a:gd name="T3" fmla="*/ 1 h 550"/>
                <a:gd name="T4" fmla="*/ 9 w 2216"/>
                <a:gd name="T5" fmla="*/ 5 h 550"/>
                <a:gd name="T6" fmla="*/ 9 w 2216"/>
                <a:gd name="T7" fmla="*/ 4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45223" name="Group 100"/>
            <p:cNvGrpSpPr>
              <a:grpSpLocks/>
            </p:cNvGrpSpPr>
            <p:nvPr/>
          </p:nvGrpSpPr>
          <p:grpSpPr bwMode="auto">
            <a:xfrm>
              <a:off x="1709" y="3008"/>
              <a:ext cx="507" cy="234"/>
              <a:chOff x="1740" y="2642"/>
              <a:chExt cx="752" cy="327"/>
            </a:xfrm>
          </p:grpSpPr>
          <p:sp>
            <p:nvSpPr>
              <p:cNvPr id="45230" name="Freeform 101"/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31" name="Freeform 102"/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32" name="Freeform 103"/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33" name="Freeform 104"/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34" name="Freeform 105"/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35" name="Freeform 106"/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45224" name="Freeform 107"/>
            <p:cNvSpPr>
              <a:spLocks/>
            </p:cNvSpPr>
            <p:nvPr/>
          </p:nvSpPr>
          <p:spPr bwMode="auto">
            <a:xfrm>
              <a:off x="2577" y="3043"/>
              <a:ext cx="614" cy="514"/>
            </a:xfrm>
            <a:custGeom>
              <a:avLst/>
              <a:gdLst>
                <a:gd name="T0" fmla="*/ 1 w 990"/>
                <a:gd name="T1" fmla="*/ 2 h 792"/>
                <a:gd name="T2" fmla="*/ 1 w 990"/>
                <a:gd name="T3" fmla="*/ 0 h 792"/>
                <a:gd name="T4" fmla="*/ 1 w 990"/>
                <a:gd name="T5" fmla="*/ 1 h 792"/>
                <a:gd name="T6" fmla="*/ 0 w 990"/>
                <a:gd name="T7" fmla="*/ 2 h 792"/>
                <a:gd name="T8" fmla="*/ 1 w 990"/>
                <a:gd name="T9" fmla="*/ 2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25" name="Freeform 108"/>
            <p:cNvSpPr>
              <a:spLocks/>
            </p:cNvSpPr>
            <p:nvPr/>
          </p:nvSpPr>
          <p:spPr bwMode="auto">
            <a:xfrm>
              <a:off x="1010" y="3084"/>
              <a:ext cx="1571" cy="469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4 w 2532"/>
                <a:gd name="T5" fmla="*/ 2 h 723"/>
                <a:gd name="T6" fmla="*/ 4 w 2532"/>
                <a:gd name="T7" fmla="*/ 2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26" name="Freeform 109"/>
            <p:cNvSpPr>
              <a:spLocks/>
            </p:cNvSpPr>
            <p:nvPr/>
          </p:nvSpPr>
          <p:spPr bwMode="auto">
            <a:xfrm>
              <a:off x="1011" y="2998"/>
              <a:ext cx="17" cy="95"/>
            </a:xfrm>
            <a:custGeom>
              <a:avLst/>
              <a:gdLst>
                <a:gd name="T0" fmla="*/ 1 w 26"/>
                <a:gd name="T1" fmla="*/ 1 h 147"/>
                <a:gd name="T2" fmla="*/ 1 w 26"/>
                <a:gd name="T3" fmla="*/ 1 h 147"/>
                <a:gd name="T4" fmla="*/ 0 w 26"/>
                <a:gd name="T5" fmla="*/ 1 h 147"/>
                <a:gd name="T6" fmla="*/ 1 w 26"/>
                <a:gd name="T7" fmla="*/ 0 h 147"/>
                <a:gd name="T8" fmla="*/ 1 w 26"/>
                <a:gd name="T9" fmla="*/ 1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27" name="Freeform 110"/>
            <p:cNvSpPr>
              <a:spLocks/>
            </p:cNvSpPr>
            <p:nvPr/>
          </p:nvSpPr>
          <p:spPr bwMode="auto">
            <a:xfrm>
              <a:off x="1012" y="2611"/>
              <a:ext cx="730" cy="393"/>
            </a:xfrm>
            <a:custGeom>
              <a:avLst/>
              <a:gdLst>
                <a:gd name="T0" fmla="*/ 1 w 1176"/>
                <a:gd name="T1" fmla="*/ 0 h 606"/>
                <a:gd name="T2" fmla="*/ 0 w 1176"/>
                <a:gd name="T3" fmla="*/ 1 h 606"/>
                <a:gd name="T4" fmla="*/ 1 w 1176"/>
                <a:gd name="T5" fmla="*/ 1 h 606"/>
                <a:gd name="T6" fmla="*/ 1 w 1176"/>
                <a:gd name="T7" fmla="*/ 1 h 606"/>
                <a:gd name="T8" fmla="*/ 1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28" name="Freeform 111"/>
            <p:cNvSpPr>
              <a:spLocks/>
            </p:cNvSpPr>
            <p:nvPr/>
          </p:nvSpPr>
          <p:spPr bwMode="auto">
            <a:xfrm>
              <a:off x="1061" y="3018"/>
              <a:ext cx="1490" cy="451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1 w 2532"/>
                <a:gd name="T5" fmla="*/ 1 h 723"/>
                <a:gd name="T6" fmla="*/ 1 w 2532"/>
                <a:gd name="T7" fmla="*/ 1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29" name="Freeform 112"/>
            <p:cNvSpPr>
              <a:spLocks/>
            </p:cNvSpPr>
            <p:nvPr/>
          </p:nvSpPr>
          <p:spPr bwMode="auto">
            <a:xfrm flipV="1">
              <a:off x="2549" y="2986"/>
              <a:ext cx="608" cy="467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2 h 723"/>
                <a:gd name="T6" fmla="*/ 0 w 2532"/>
                <a:gd name="T7" fmla="*/ 2 h 723"/>
                <a:gd name="T8" fmla="*/ 0 w 2532"/>
                <a:gd name="T9" fmla="*/ 1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5069" name="Group 113"/>
          <p:cNvGrpSpPr>
            <a:grpSpLocks/>
          </p:cNvGrpSpPr>
          <p:nvPr/>
        </p:nvGrpSpPr>
        <p:grpSpPr bwMode="auto">
          <a:xfrm>
            <a:off x="1963738" y="1203325"/>
            <a:ext cx="635000" cy="615950"/>
            <a:chOff x="877" y="1008"/>
            <a:chExt cx="2747" cy="2591"/>
          </a:xfrm>
        </p:grpSpPr>
        <p:pic>
          <p:nvPicPr>
            <p:cNvPr id="45190" name="Picture 114" descr="antenna_stylized"/>
            <p:cNvPicPr>
              <a:picLocks noChangeAspect="1" noChangeArrowheads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7" y="1008"/>
              <a:ext cx="2725" cy="14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5191" name="Picture 115" descr="laptop_keyboard"/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1009" y="2586"/>
              <a:ext cx="2245" cy="10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5192" name="Freeform 116"/>
            <p:cNvSpPr>
              <a:spLocks/>
            </p:cNvSpPr>
            <p:nvPr/>
          </p:nvSpPr>
          <p:spPr bwMode="auto">
            <a:xfrm>
              <a:off x="1753" y="1603"/>
              <a:ext cx="1807" cy="1322"/>
            </a:xfrm>
            <a:custGeom>
              <a:avLst/>
              <a:gdLst>
                <a:gd name="T0" fmla="*/ 1 w 2982"/>
                <a:gd name="T1" fmla="*/ 0 h 2442"/>
                <a:gd name="T2" fmla="*/ 0 w 2982"/>
                <a:gd name="T3" fmla="*/ 1 h 2442"/>
                <a:gd name="T4" fmla="*/ 2 w 2982"/>
                <a:gd name="T5" fmla="*/ 1 h 2442"/>
                <a:gd name="T6" fmla="*/ 2 w 2982"/>
                <a:gd name="T7" fmla="*/ 1 h 2442"/>
                <a:gd name="T8" fmla="*/ 1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45193" name="Picture 117" descr="screen"/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842" y="1637"/>
              <a:ext cx="1642" cy="12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5194" name="Freeform 118"/>
            <p:cNvSpPr>
              <a:spLocks/>
            </p:cNvSpPr>
            <p:nvPr/>
          </p:nvSpPr>
          <p:spPr bwMode="auto">
            <a:xfrm>
              <a:off x="2082" y="1564"/>
              <a:ext cx="1531" cy="246"/>
            </a:xfrm>
            <a:custGeom>
              <a:avLst/>
              <a:gdLst>
                <a:gd name="T0" fmla="*/ 1 w 2528"/>
                <a:gd name="T1" fmla="*/ 0 h 455"/>
                <a:gd name="T2" fmla="*/ 2 w 2528"/>
                <a:gd name="T3" fmla="*/ 1 h 455"/>
                <a:gd name="T4" fmla="*/ 2 w 2528"/>
                <a:gd name="T5" fmla="*/ 1 h 455"/>
                <a:gd name="T6" fmla="*/ 0 w 2528"/>
                <a:gd name="T7" fmla="*/ 1 h 455"/>
                <a:gd name="T8" fmla="*/ 1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95" name="Freeform 119"/>
            <p:cNvSpPr>
              <a:spLocks/>
            </p:cNvSpPr>
            <p:nvPr/>
          </p:nvSpPr>
          <p:spPr bwMode="auto">
            <a:xfrm>
              <a:off x="1737" y="1562"/>
              <a:ext cx="425" cy="1024"/>
            </a:xfrm>
            <a:custGeom>
              <a:avLst/>
              <a:gdLst>
                <a:gd name="T0" fmla="*/ 1 w 702"/>
                <a:gd name="T1" fmla="*/ 0 h 1893"/>
                <a:gd name="T2" fmla="*/ 0 w 702"/>
                <a:gd name="T3" fmla="*/ 1 h 1893"/>
                <a:gd name="T4" fmla="*/ 1 w 702"/>
                <a:gd name="T5" fmla="*/ 1 h 1893"/>
                <a:gd name="T6" fmla="*/ 1 w 702"/>
                <a:gd name="T7" fmla="*/ 1 h 1893"/>
                <a:gd name="T8" fmla="*/ 1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96" name="Freeform 120"/>
            <p:cNvSpPr>
              <a:spLocks/>
            </p:cNvSpPr>
            <p:nvPr/>
          </p:nvSpPr>
          <p:spPr bwMode="auto">
            <a:xfrm>
              <a:off x="3144" y="1745"/>
              <a:ext cx="458" cy="1182"/>
            </a:xfrm>
            <a:custGeom>
              <a:avLst/>
              <a:gdLst>
                <a:gd name="T0" fmla="*/ 1 w 756"/>
                <a:gd name="T1" fmla="*/ 0 h 2184"/>
                <a:gd name="T2" fmla="*/ 1 w 756"/>
                <a:gd name="T3" fmla="*/ 1 h 2184"/>
                <a:gd name="T4" fmla="*/ 0 w 756"/>
                <a:gd name="T5" fmla="*/ 1 h 2184"/>
                <a:gd name="T6" fmla="*/ 1 w 756"/>
                <a:gd name="T7" fmla="*/ 1 h 2184"/>
                <a:gd name="T8" fmla="*/ 1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97" name="Freeform 121"/>
            <p:cNvSpPr>
              <a:spLocks/>
            </p:cNvSpPr>
            <p:nvPr/>
          </p:nvSpPr>
          <p:spPr bwMode="auto">
            <a:xfrm>
              <a:off x="1732" y="2534"/>
              <a:ext cx="1680" cy="399"/>
            </a:xfrm>
            <a:custGeom>
              <a:avLst/>
              <a:gdLst>
                <a:gd name="T0" fmla="*/ 1 w 2773"/>
                <a:gd name="T1" fmla="*/ 0 h 738"/>
                <a:gd name="T2" fmla="*/ 0 w 2773"/>
                <a:gd name="T3" fmla="*/ 1 h 738"/>
                <a:gd name="T4" fmla="*/ 2 w 2773"/>
                <a:gd name="T5" fmla="*/ 1 h 738"/>
                <a:gd name="T6" fmla="*/ 2 w 2773"/>
                <a:gd name="T7" fmla="*/ 1 h 738"/>
                <a:gd name="T8" fmla="*/ 1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98" name="Freeform 122"/>
            <p:cNvSpPr>
              <a:spLocks/>
            </p:cNvSpPr>
            <p:nvPr/>
          </p:nvSpPr>
          <p:spPr bwMode="auto">
            <a:xfrm>
              <a:off x="3195" y="1755"/>
              <a:ext cx="429" cy="1187"/>
            </a:xfrm>
            <a:custGeom>
              <a:avLst/>
              <a:gdLst>
                <a:gd name="T0" fmla="*/ 2 w 637"/>
                <a:gd name="T1" fmla="*/ 0 h 1659"/>
                <a:gd name="T2" fmla="*/ 2 w 637"/>
                <a:gd name="T3" fmla="*/ 0 h 1659"/>
                <a:gd name="T4" fmla="*/ 1 w 637"/>
                <a:gd name="T5" fmla="*/ 15 h 1659"/>
                <a:gd name="T6" fmla="*/ 0 w 637"/>
                <a:gd name="T7" fmla="*/ 15 h 1659"/>
                <a:gd name="T8" fmla="*/ 2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99" name="Freeform 123"/>
            <p:cNvSpPr>
              <a:spLocks/>
            </p:cNvSpPr>
            <p:nvPr/>
          </p:nvSpPr>
          <p:spPr bwMode="auto">
            <a:xfrm>
              <a:off x="1734" y="2587"/>
              <a:ext cx="1494" cy="394"/>
            </a:xfrm>
            <a:custGeom>
              <a:avLst/>
              <a:gdLst>
                <a:gd name="T0" fmla="*/ 0 w 2216"/>
                <a:gd name="T1" fmla="*/ 0 h 550"/>
                <a:gd name="T2" fmla="*/ 1 w 2216"/>
                <a:gd name="T3" fmla="*/ 1 h 550"/>
                <a:gd name="T4" fmla="*/ 9 w 2216"/>
                <a:gd name="T5" fmla="*/ 5 h 550"/>
                <a:gd name="T6" fmla="*/ 9 w 2216"/>
                <a:gd name="T7" fmla="*/ 4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45200" name="Group 124"/>
            <p:cNvGrpSpPr>
              <a:grpSpLocks/>
            </p:cNvGrpSpPr>
            <p:nvPr/>
          </p:nvGrpSpPr>
          <p:grpSpPr bwMode="auto">
            <a:xfrm>
              <a:off x="1709" y="3008"/>
              <a:ext cx="507" cy="234"/>
              <a:chOff x="1740" y="2642"/>
              <a:chExt cx="752" cy="327"/>
            </a:xfrm>
          </p:grpSpPr>
          <p:sp>
            <p:nvSpPr>
              <p:cNvPr id="45207" name="Freeform 125"/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08" name="Freeform 126"/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09" name="Freeform 127"/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10" name="Freeform 128"/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11" name="Freeform 129"/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12" name="Freeform 130"/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45201" name="Freeform 131"/>
            <p:cNvSpPr>
              <a:spLocks/>
            </p:cNvSpPr>
            <p:nvPr/>
          </p:nvSpPr>
          <p:spPr bwMode="auto">
            <a:xfrm>
              <a:off x="2577" y="3043"/>
              <a:ext cx="614" cy="514"/>
            </a:xfrm>
            <a:custGeom>
              <a:avLst/>
              <a:gdLst>
                <a:gd name="T0" fmla="*/ 1 w 990"/>
                <a:gd name="T1" fmla="*/ 2 h 792"/>
                <a:gd name="T2" fmla="*/ 1 w 990"/>
                <a:gd name="T3" fmla="*/ 0 h 792"/>
                <a:gd name="T4" fmla="*/ 1 w 990"/>
                <a:gd name="T5" fmla="*/ 1 h 792"/>
                <a:gd name="T6" fmla="*/ 0 w 990"/>
                <a:gd name="T7" fmla="*/ 2 h 792"/>
                <a:gd name="T8" fmla="*/ 1 w 990"/>
                <a:gd name="T9" fmla="*/ 2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02" name="Freeform 132"/>
            <p:cNvSpPr>
              <a:spLocks/>
            </p:cNvSpPr>
            <p:nvPr/>
          </p:nvSpPr>
          <p:spPr bwMode="auto">
            <a:xfrm>
              <a:off x="1010" y="3084"/>
              <a:ext cx="1571" cy="469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4 w 2532"/>
                <a:gd name="T5" fmla="*/ 2 h 723"/>
                <a:gd name="T6" fmla="*/ 4 w 2532"/>
                <a:gd name="T7" fmla="*/ 2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03" name="Freeform 133"/>
            <p:cNvSpPr>
              <a:spLocks/>
            </p:cNvSpPr>
            <p:nvPr/>
          </p:nvSpPr>
          <p:spPr bwMode="auto">
            <a:xfrm>
              <a:off x="1011" y="2998"/>
              <a:ext cx="17" cy="95"/>
            </a:xfrm>
            <a:custGeom>
              <a:avLst/>
              <a:gdLst>
                <a:gd name="T0" fmla="*/ 1 w 26"/>
                <a:gd name="T1" fmla="*/ 1 h 147"/>
                <a:gd name="T2" fmla="*/ 1 w 26"/>
                <a:gd name="T3" fmla="*/ 1 h 147"/>
                <a:gd name="T4" fmla="*/ 0 w 26"/>
                <a:gd name="T5" fmla="*/ 1 h 147"/>
                <a:gd name="T6" fmla="*/ 1 w 26"/>
                <a:gd name="T7" fmla="*/ 0 h 147"/>
                <a:gd name="T8" fmla="*/ 1 w 26"/>
                <a:gd name="T9" fmla="*/ 1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04" name="Freeform 134"/>
            <p:cNvSpPr>
              <a:spLocks/>
            </p:cNvSpPr>
            <p:nvPr/>
          </p:nvSpPr>
          <p:spPr bwMode="auto">
            <a:xfrm>
              <a:off x="1012" y="2611"/>
              <a:ext cx="730" cy="393"/>
            </a:xfrm>
            <a:custGeom>
              <a:avLst/>
              <a:gdLst>
                <a:gd name="T0" fmla="*/ 1 w 1176"/>
                <a:gd name="T1" fmla="*/ 0 h 606"/>
                <a:gd name="T2" fmla="*/ 0 w 1176"/>
                <a:gd name="T3" fmla="*/ 1 h 606"/>
                <a:gd name="T4" fmla="*/ 1 w 1176"/>
                <a:gd name="T5" fmla="*/ 1 h 606"/>
                <a:gd name="T6" fmla="*/ 1 w 1176"/>
                <a:gd name="T7" fmla="*/ 1 h 606"/>
                <a:gd name="T8" fmla="*/ 1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05" name="Freeform 135"/>
            <p:cNvSpPr>
              <a:spLocks/>
            </p:cNvSpPr>
            <p:nvPr/>
          </p:nvSpPr>
          <p:spPr bwMode="auto">
            <a:xfrm>
              <a:off x="1061" y="3018"/>
              <a:ext cx="1490" cy="451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1 w 2532"/>
                <a:gd name="T5" fmla="*/ 1 h 723"/>
                <a:gd name="T6" fmla="*/ 1 w 2532"/>
                <a:gd name="T7" fmla="*/ 1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06" name="Freeform 136"/>
            <p:cNvSpPr>
              <a:spLocks/>
            </p:cNvSpPr>
            <p:nvPr/>
          </p:nvSpPr>
          <p:spPr bwMode="auto">
            <a:xfrm flipV="1">
              <a:off x="2549" y="2986"/>
              <a:ext cx="608" cy="467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2 h 723"/>
                <a:gd name="T6" fmla="*/ 0 w 2532"/>
                <a:gd name="T7" fmla="*/ 2 h 723"/>
                <a:gd name="T8" fmla="*/ 0 w 2532"/>
                <a:gd name="T9" fmla="*/ 1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5070" name="Group 296"/>
          <p:cNvGrpSpPr>
            <a:grpSpLocks/>
          </p:cNvGrpSpPr>
          <p:nvPr/>
        </p:nvGrpSpPr>
        <p:grpSpPr bwMode="auto">
          <a:xfrm>
            <a:off x="4429125" y="1851025"/>
            <a:ext cx="1166813" cy="479425"/>
            <a:chOff x="2356" y="1300"/>
            <a:chExt cx="555" cy="194"/>
          </a:xfrm>
        </p:grpSpPr>
        <p:sp>
          <p:nvSpPr>
            <p:cNvPr id="45182" name="Oval 407"/>
            <p:cNvSpPr>
              <a:spLocks noChangeArrowheads="1"/>
            </p:cNvSpPr>
            <p:nvPr/>
          </p:nvSpPr>
          <p:spPr bwMode="auto">
            <a:xfrm>
              <a:off x="2357" y="1385"/>
              <a:ext cx="551" cy="109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>
                <a:latin typeface="Times New Roman" pitchFamily="18" charset="0"/>
              </a:endParaRPr>
            </a:p>
          </p:txBody>
        </p:sp>
        <p:sp>
          <p:nvSpPr>
            <p:cNvPr id="45183" name="Rectangle 410"/>
            <p:cNvSpPr>
              <a:spLocks noChangeArrowheads="1"/>
            </p:cNvSpPr>
            <p:nvPr/>
          </p:nvSpPr>
          <p:spPr bwMode="auto">
            <a:xfrm>
              <a:off x="2357" y="1374"/>
              <a:ext cx="554" cy="66"/>
            </a:xfrm>
            <a:prstGeom prst="rect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/>
              <a:endParaRPr lang="en-US" altLang="en-US">
                <a:latin typeface="Times New Roman" pitchFamily="18" charset="0"/>
              </a:endParaRPr>
            </a:p>
          </p:txBody>
        </p:sp>
        <p:sp>
          <p:nvSpPr>
            <p:cNvPr id="45184" name="Oval 411"/>
            <p:cNvSpPr>
              <a:spLocks noChangeArrowheads="1"/>
            </p:cNvSpPr>
            <p:nvPr/>
          </p:nvSpPr>
          <p:spPr bwMode="auto">
            <a:xfrm>
              <a:off x="2356" y="1300"/>
              <a:ext cx="551" cy="127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>
                <a:latin typeface="Times New Roman" pitchFamily="18" charset="0"/>
              </a:endParaRPr>
            </a:p>
          </p:txBody>
        </p:sp>
        <p:grpSp>
          <p:nvGrpSpPr>
            <p:cNvPr id="45185" name="Group 300"/>
            <p:cNvGrpSpPr>
              <a:grpSpLocks/>
            </p:cNvGrpSpPr>
            <p:nvPr/>
          </p:nvGrpSpPr>
          <p:grpSpPr bwMode="auto">
            <a:xfrm>
              <a:off x="2468" y="1332"/>
              <a:ext cx="310" cy="60"/>
              <a:chOff x="2468" y="1332"/>
              <a:chExt cx="310" cy="60"/>
            </a:xfrm>
          </p:grpSpPr>
          <p:sp>
            <p:nvSpPr>
              <p:cNvPr id="45188" name="Freeform 301"/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28575" cmpd="sng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189" name="Freeform 302"/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28575" cmpd="sng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45186" name="Line 303"/>
            <p:cNvSpPr>
              <a:spLocks noChangeShapeType="1"/>
            </p:cNvSpPr>
            <p:nvPr/>
          </p:nvSpPr>
          <p:spPr bwMode="auto">
            <a:xfrm>
              <a:off x="2357" y="1361"/>
              <a:ext cx="0" cy="8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87" name="Line 304"/>
            <p:cNvSpPr>
              <a:spLocks noChangeShapeType="1"/>
            </p:cNvSpPr>
            <p:nvPr/>
          </p:nvSpPr>
          <p:spPr bwMode="auto">
            <a:xfrm>
              <a:off x="2907" y="1363"/>
              <a:ext cx="0" cy="8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45071" name="Line 305"/>
          <p:cNvSpPr>
            <a:spLocks noChangeShapeType="1"/>
          </p:cNvSpPr>
          <p:nvPr/>
        </p:nvSpPr>
        <p:spPr bwMode="auto">
          <a:xfrm flipV="1">
            <a:off x="2778125" y="2111375"/>
            <a:ext cx="1668463" cy="766763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5072" name="Line 306"/>
          <p:cNvSpPr>
            <a:spLocks noChangeShapeType="1"/>
          </p:cNvSpPr>
          <p:nvPr/>
        </p:nvSpPr>
        <p:spPr bwMode="auto">
          <a:xfrm>
            <a:off x="4594225" y="3005138"/>
            <a:ext cx="0" cy="652462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5073" name="Line 340"/>
          <p:cNvSpPr>
            <a:spLocks noChangeShapeType="1"/>
          </p:cNvSpPr>
          <p:nvPr/>
        </p:nvSpPr>
        <p:spPr bwMode="auto">
          <a:xfrm>
            <a:off x="4975225" y="2997200"/>
            <a:ext cx="0" cy="652463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45074" name="Group 230"/>
          <p:cNvGrpSpPr>
            <a:grpSpLocks/>
          </p:cNvGrpSpPr>
          <p:nvPr/>
        </p:nvGrpSpPr>
        <p:grpSpPr bwMode="auto">
          <a:xfrm>
            <a:off x="4432300" y="3616325"/>
            <a:ext cx="365125" cy="766763"/>
            <a:chOff x="4140" y="429"/>
            <a:chExt cx="1425" cy="2396"/>
          </a:xfrm>
        </p:grpSpPr>
        <p:sp>
          <p:nvSpPr>
            <p:cNvPr id="45150" name="Freeform 231"/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51" name="Rectangle 232"/>
            <p:cNvSpPr>
              <a:spLocks noChangeArrowheads="1"/>
            </p:cNvSpPr>
            <p:nvPr/>
          </p:nvSpPr>
          <p:spPr bwMode="auto">
            <a:xfrm>
              <a:off x="4208" y="429"/>
              <a:ext cx="1047" cy="2282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45152" name="Freeform 233"/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53" name="Freeform 234"/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54" name="Rectangle 235"/>
            <p:cNvSpPr>
              <a:spLocks noChangeArrowheads="1"/>
            </p:cNvSpPr>
            <p:nvPr/>
          </p:nvSpPr>
          <p:spPr bwMode="auto">
            <a:xfrm>
              <a:off x="4214" y="692"/>
              <a:ext cx="595" cy="5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45155" name="Group 236"/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45180" name="AutoShape 237"/>
              <p:cNvSpPr>
                <a:spLocks noChangeArrowheads="1"/>
              </p:cNvSpPr>
              <p:nvPr/>
            </p:nvSpPr>
            <p:spPr bwMode="auto">
              <a:xfrm>
                <a:off x="612" y="2567"/>
                <a:ext cx="727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5181" name="AutoShape 238"/>
              <p:cNvSpPr>
                <a:spLocks noChangeArrowheads="1"/>
              </p:cNvSpPr>
              <p:nvPr/>
            </p:nvSpPr>
            <p:spPr bwMode="auto">
              <a:xfrm>
                <a:off x="627" y="2581"/>
                <a:ext cx="696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45156" name="Rectangle 239"/>
            <p:cNvSpPr>
              <a:spLocks noChangeArrowheads="1"/>
            </p:cNvSpPr>
            <p:nvPr/>
          </p:nvSpPr>
          <p:spPr bwMode="auto">
            <a:xfrm>
              <a:off x="4227" y="1019"/>
              <a:ext cx="59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45157" name="Group 240"/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45178" name="AutoShape 241"/>
              <p:cNvSpPr>
                <a:spLocks noChangeArrowheads="1"/>
              </p:cNvSpPr>
              <p:nvPr/>
            </p:nvSpPr>
            <p:spPr bwMode="auto">
              <a:xfrm>
                <a:off x="614" y="2569"/>
                <a:ext cx="727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5179" name="AutoShape 242"/>
              <p:cNvSpPr>
                <a:spLocks noChangeArrowheads="1"/>
              </p:cNvSpPr>
              <p:nvPr/>
            </p:nvSpPr>
            <p:spPr bwMode="auto">
              <a:xfrm>
                <a:off x="630" y="2584"/>
                <a:ext cx="696" cy="10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45158" name="Rectangle 243"/>
            <p:cNvSpPr>
              <a:spLocks noChangeArrowheads="1"/>
            </p:cNvSpPr>
            <p:nvPr/>
          </p:nvSpPr>
          <p:spPr bwMode="auto">
            <a:xfrm>
              <a:off x="4214" y="1357"/>
              <a:ext cx="601" cy="5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45159" name="Rectangle 244"/>
            <p:cNvSpPr>
              <a:spLocks noChangeArrowheads="1"/>
            </p:cNvSpPr>
            <p:nvPr/>
          </p:nvSpPr>
          <p:spPr bwMode="auto">
            <a:xfrm>
              <a:off x="4227" y="1654"/>
              <a:ext cx="595" cy="5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45160" name="Group 245"/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45176" name="AutoShape 246"/>
              <p:cNvSpPr>
                <a:spLocks noChangeArrowheads="1"/>
              </p:cNvSpPr>
              <p:nvPr/>
            </p:nvSpPr>
            <p:spPr bwMode="auto">
              <a:xfrm>
                <a:off x="614" y="2570"/>
                <a:ext cx="725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5177" name="AutoShape 247"/>
              <p:cNvSpPr>
                <a:spLocks noChangeArrowheads="1"/>
              </p:cNvSpPr>
              <p:nvPr/>
            </p:nvSpPr>
            <p:spPr bwMode="auto">
              <a:xfrm>
                <a:off x="629" y="2584"/>
                <a:ext cx="695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45161" name="Freeform 248"/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45162" name="Group 249"/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45174" name="AutoShape 250"/>
              <p:cNvSpPr>
                <a:spLocks noChangeArrowheads="1"/>
              </p:cNvSpPr>
              <p:nvPr/>
            </p:nvSpPr>
            <p:spPr bwMode="auto">
              <a:xfrm>
                <a:off x="616" y="2568"/>
                <a:ext cx="725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5175" name="AutoShape 251"/>
              <p:cNvSpPr>
                <a:spLocks noChangeArrowheads="1"/>
              </p:cNvSpPr>
              <p:nvPr/>
            </p:nvSpPr>
            <p:spPr bwMode="auto">
              <a:xfrm>
                <a:off x="632" y="2583"/>
                <a:ext cx="695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45163" name="Rectangle 252"/>
            <p:cNvSpPr>
              <a:spLocks noChangeArrowheads="1"/>
            </p:cNvSpPr>
            <p:nvPr/>
          </p:nvSpPr>
          <p:spPr bwMode="auto">
            <a:xfrm>
              <a:off x="5249" y="429"/>
              <a:ext cx="68" cy="2287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45164" name="Freeform 253"/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65" name="Freeform 254"/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66" name="Oval 255"/>
            <p:cNvSpPr>
              <a:spLocks noChangeArrowheads="1"/>
            </p:cNvSpPr>
            <p:nvPr/>
          </p:nvSpPr>
          <p:spPr bwMode="auto">
            <a:xfrm>
              <a:off x="5515" y="2612"/>
              <a:ext cx="50" cy="94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45167" name="Freeform 256"/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68" name="AutoShape 257"/>
            <p:cNvSpPr>
              <a:spLocks noChangeArrowheads="1"/>
            </p:cNvSpPr>
            <p:nvPr/>
          </p:nvSpPr>
          <p:spPr bwMode="auto">
            <a:xfrm>
              <a:off x="4140" y="2676"/>
              <a:ext cx="1202" cy="149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45169" name="AutoShape 258"/>
            <p:cNvSpPr>
              <a:spLocks noChangeArrowheads="1"/>
            </p:cNvSpPr>
            <p:nvPr/>
          </p:nvSpPr>
          <p:spPr bwMode="auto">
            <a:xfrm>
              <a:off x="4208" y="2711"/>
              <a:ext cx="1066" cy="84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45170" name="Oval 259"/>
            <p:cNvSpPr>
              <a:spLocks noChangeArrowheads="1"/>
            </p:cNvSpPr>
            <p:nvPr/>
          </p:nvSpPr>
          <p:spPr bwMode="auto">
            <a:xfrm>
              <a:off x="4307" y="2383"/>
              <a:ext cx="161" cy="144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45171" name="Oval 260"/>
            <p:cNvSpPr>
              <a:spLocks noChangeArrowheads="1"/>
            </p:cNvSpPr>
            <p:nvPr/>
          </p:nvSpPr>
          <p:spPr bwMode="auto">
            <a:xfrm>
              <a:off x="4487" y="2383"/>
              <a:ext cx="161" cy="144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 eaLnBrk="1" hangingPunct="1"/>
              <a:endParaRPr lang="en-US" altLang="en-US" sz="1800">
                <a:solidFill>
                  <a:srgbClr val="FF0000"/>
                </a:solidFill>
              </a:endParaRPr>
            </a:p>
          </p:txBody>
        </p:sp>
        <p:sp>
          <p:nvSpPr>
            <p:cNvPr id="45172" name="Oval 261"/>
            <p:cNvSpPr>
              <a:spLocks noChangeArrowheads="1"/>
            </p:cNvSpPr>
            <p:nvPr/>
          </p:nvSpPr>
          <p:spPr bwMode="auto">
            <a:xfrm>
              <a:off x="4660" y="2379"/>
              <a:ext cx="161" cy="144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45173" name="Rectangle 262"/>
            <p:cNvSpPr>
              <a:spLocks noChangeArrowheads="1"/>
            </p:cNvSpPr>
            <p:nvPr/>
          </p:nvSpPr>
          <p:spPr bwMode="auto">
            <a:xfrm>
              <a:off x="5063" y="1833"/>
              <a:ext cx="87" cy="764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</p:grpSp>
      <p:sp>
        <p:nvSpPr>
          <p:cNvPr id="45075" name="Line 342"/>
          <p:cNvSpPr>
            <a:spLocks noChangeShapeType="1"/>
          </p:cNvSpPr>
          <p:nvPr/>
        </p:nvSpPr>
        <p:spPr bwMode="auto">
          <a:xfrm>
            <a:off x="3017838" y="3208338"/>
            <a:ext cx="503237" cy="331787"/>
          </a:xfrm>
          <a:prstGeom prst="line">
            <a:avLst/>
          </a:prstGeom>
          <a:noFill/>
          <a:ln w="9525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5076" name="Text Box 343"/>
          <p:cNvSpPr txBox="1">
            <a:spLocks noChangeArrowheads="1"/>
          </p:cNvSpPr>
          <p:nvPr/>
        </p:nvSpPr>
        <p:spPr bwMode="auto">
          <a:xfrm>
            <a:off x="3051175" y="3538538"/>
            <a:ext cx="121285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 algn="ctr">
              <a:lnSpc>
                <a:spcPct val="85000"/>
              </a:lnSpc>
            </a:pPr>
            <a:r>
              <a:rPr lang="en-US" altLang="en-US" sz="2000"/>
              <a:t>Ethernet </a:t>
            </a:r>
          </a:p>
          <a:p>
            <a:pPr algn="ctr">
              <a:lnSpc>
                <a:spcPct val="85000"/>
              </a:lnSpc>
            </a:pPr>
            <a:r>
              <a:rPr lang="en-US" altLang="en-US" sz="2000"/>
              <a:t>switch</a:t>
            </a:r>
          </a:p>
        </p:txBody>
      </p:sp>
      <p:sp>
        <p:nvSpPr>
          <p:cNvPr id="45077" name="Line 344"/>
          <p:cNvSpPr>
            <a:spLocks noChangeShapeType="1"/>
          </p:cNvSpPr>
          <p:nvPr/>
        </p:nvSpPr>
        <p:spPr bwMode="auto">
          <a:xfrm>
            <a:off x="5307013" y="3954463"/>
            <a:ext cx="525462" cy="0"/>
          </a:xfrm>
          <a:prstGeom prst="line">
            <a:avLst/>
          </a:prstGeom>
          <a:noFill/>
          <a:ln w="9525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5078" name="Text Box 345"/>
          <p:cNvSpPr txBox="1">
            <a:spLocks noChangeArrowheads="1"/>
          </p:cNvSpPr>
          <p:nvPr/>
        </p:nvSpPr>
        <p:spPr bwMode="auto">
          <a:xfrm>
            <a:off x="5667375" y="3552825"/>
            <a:ext cx="2062163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 algn="ctr">
              <a:lnSpc>
                <a:spcPct val="85000"/>
              </a:lnSpc>
            </a:pPr>
            <a:r>
              <a:rPr lang="en-US" altLang="en-US" sz="2000"/>
              <a:t>institutional mail,</a:t>
            </a:r>
          </a:p>
          <a:p>
            <a:pPr algn="ctr">
              <a:lnSpc>
                <a:spcPct val="85000"/>
              </a:lnSpc>
            </a:pPr>
            <a:r>
              <a:rPr lang="en-US" altLang="en-US" sz="2000"/>
              <a:t>web servers</a:t>
            </a:r>
          </a:p>
        </p:txBody>
      </p:sp>
      <p:sp>
        <p:nvSpPr>
          <p:cNvPr id="45079" name="Text Box 346"/>
          <p:cNvSpPr txBox="1">
            <a:spLocks noChangeArrowheads="1"/>
          </p:cNvSpPr>
          <p:nvPr/>
        </p:nvSpPr>
        <p:spPr bwMode="auto">
          <a:xfrm>
            <a:off x="6332538" y="2986088"/>
            <a:ext cx="2187575" cy="350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 algn="ctr">
              <a:lnSpc>
                <a:spcPct val="85000"/>
              </a:lnSpc>
            </a:pPr>
            <a:r>
              <a:rPr lang="en-US" altLang="en-US" sz="2000"/>
              <a:t>institutional router</a:t>
            </a:r>
          </a:p>
        </p:txBody>
      </p:sp>
      <p:sp>
        <p:nvSpPr>
          <p:cNvPr id="45080" name="Line 347"/>
          <p:cNvSpPr>
            <a:spLocks noChangeShapeType="1"/>
          </p:cNvSpPr>
          <p:nvPr/>
        </p:nvSpPr>
        <p:spPr bwMode="auto">
          <a:xfrm>
            <a:off x="5505450" y="2368550"/>
            <a:ext cx="1006475" cy="663575"/>
          </a:xfrm>
          <a:prstGeom prst="line">
            <a:avLst/>
          </a:prstGeom>
          <a:noFill/>
          <a:ln w="9525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5081" name="Line 348"/>
          <p:cNvSpPr>
            <a:spLocks noChangeShapeType="1"/>
          </p:cNvSpPr>
          <p:nvPr/>
        </p:nvSpPr>
        <p:spPr bwMode="auto">
          <a:xfrm>
            <a:off x="5578475" y="2032000"/>
            <a:ext cx="971550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5082" name="Line 349"/>
          <p:cNvSpPr>
            <a:spLocks noChangeShapeType="1"/>
          </p:cNvSpPr>
          <p:nvPr/>
        </p:nvSpPr>
        <p:spPr bwMode="auto">
          <a:xfrm>
            <a:off x="6608763" y="2028825"/>
            <a:ext cx="971550" cy="0"/>
          </a:xfrm>
          <a:prstGeom prst="line">
            <a:avLst/>
          </a:prstGeom>
          <a:noFill/>
          <a:ln w="28575">
            <a:solidFill>
              <a:schemeClr val="tx1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5083" name="Line 350"/>
          <p:cNvSpPr>
            <a:spLocks noChangeShapeType="1"/>
          </p:cNvSpPr>
          <p:nvPr/>
        </p:nvSpPr>
        <p:spPr bwMode="auto">
          <a:xfrm>
            <a:off x="5999163" y="2117725"/>
            <a:ext cx="503237" cy="331788"/>
          </a:xfrm>
          <a:prstGeom prst="line">
            <a:avLst/>
          </a:prstGeom>
          <a:noFill/>
          <a:ln w="9525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5084" name="Text Box 351"/>
          <p:cNvSpPr txBox="1">
            <a:spLocks noChangeArrowheads="1"/>
          </p:cNvSpPr>
          <p:nvPr/>
        </p:nvSpPr>
        <p:spPr bwMode="auto">
          <a:xfrm>
            <a:off x="6475413" y="2320925"/>
            <a:ext cx="2259012" cy="868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 algn="ctr">
              <a:lnSpc>
                <a:spcPct val="85000"/>
              </a:lnSpc>
            </a:pPr>
            <a:r>
              <a:rPr lang="en-US" altLang="en-US" sz="2000"/>
              <a:t>institutional link to </a:t>
            </a:r>
          </a:p>
          <a:p>
            <a:pPr algn="ctr">
              <a:lnSpc>
                <a:spcPct val="85000"/>
              </a:lnSpc>
            </a:pPr>
            <a:r>
              <a:rPr lang="en-US" altLang="en-US" sz="2000"/>
              <a:t>ISP (Internet)</a:t>
            </a:r>
          </a:p>
          <a:p>
            <a:pPr algn="ctr">
              <a:lnSpc>
                <a:spcPct val="85000"/>
              </a:lnSpc>
            </a:pPr>
            <a:endParaRPr lang="en-US" altLang="en-US" sz="2000"/>
          </a:p>
        </p:txBody>
      </p:sp>
      <p:grpSp>
        <p:nvGrpSpPr>
          <p:cNvPr id="45085" name="Group 353"/>
          <p:cNvGrpSpPr>
            <a:grpSpLocks/>
          </p:cNvGrpSpPr>
          <p:nvPr/>
        </p:nvGrpSpPr>
        <p:grpSpPr bwMode="auto">
          <a:xfrm>
            <a:off x="4397375" y="2636838"/>
            <a:ext cx="1052513" cy="355600"/>
            <a:chOff x="4410" y="1365"/>
            <a:chExt cx="663" cy="224"/>
          </a:xfrm>
        </p:grpSpPr>
        <p:sp>
          <p:nvSpPr>
            <p:cNvPr id="45145" name="Rectangle 354"/>
            <p:cNvSpPr>
              <a:spLocks noChangeArrowheads="1"/>
            </p:cNvSpPr>
            <p:nvPr/>
          </p:nvSpPr>
          <p:spPr bwMode="auto">
            <a:xfrm>
              <a:off x="4410" y="1500"/>
              <a:ext cx="495" cy="87"/>
            </a:xfrm>
            <a:prstGeom prst="rect">
              <a:avLst/>
            </a:prstGeom>
            <a:gradFill rotWithShape="1">
              <a:gsLst>
                <a:gs pos="0">
                  <a:srgbClr val="009999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45146" name="AutoShape 355"/>
            <p:cNvSpPr>
              <a:spLocks noChangeArrowheads="1"/>
            </p:cNvSpPr>
            <p:nvPr/>
          </p:nvSpPr>
          <p:spPr bwMode="auto">
            <a:xfrm>
              <a:off x="4410" y="1368"/>
              <a:ext cx="663" cy="135"/>
            </a:xfrm>
            <a:prstGeom prst="parallelogram">
              <a:avLst>
                <a:gd name="adj" fmla="val 122778"/>
              </a:avLst>
            </a:prstGeom>
            <a:gradFill rotWithShape="1">
              <a:gsLst>
                <a:gs pos="0">
                  <a:srgbClr val="009999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45147" name="Freeform 356"/>
            <p:cNvSpPr>
              <a:spLocks/>
            </p:cNvSpPr>
            <p:nvPr/>
          </p:nvSpPr>
          <p:spPr bwMode="auto">
            <a:xfrm>
              <a:off x="4904" y="1365"/>
              <a:ext cx="169" cy="224"/>
            </a:xfrm>
            <a:custGeom>
              <a:avLst/>
              <a:gdLst>
                <a:gd name="T0" fmla="*/ 0 w 169"/>
                <a:gd name="T1" fmla="*/ 138 h 224"/>
                <a:gd name="T2" fmla="*/ 0 w 169"/>
                <a:gd name="T3" fmla="*/ 224 h 224"/>
                <a:gd name="T4" fmla="*/ 169 w 169"/>
                <a:gd name="T5" fmla="*/ 77 h 224"/>
                <a:gd name="T6" fmla="*/ 169 w 169"/>
                <a:gd name="T7" fmla="*/ 0 h 224"/>
                <a:gd name="T8" fmla="*/ 0 w 169"/>
                <a:gd name="T9" fmla="*/ 138 h 2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69"/>
                <a:gd name="T16" fmla="*/ 0 h 224"/>
                <a:gd name="T17" fmla="*/ 169 w 169"/>
                <a:gd name="T18" fmla="*/ 224 h 22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69" h="224">
                  <a:moveTo>
                    <a:pt x="0" y="138"/>
                  </a:moveTo>
                  <a:lnTo>
                    <a:pt x="0" y="224"/>
                  </a:lnTo>
                  <a:lnTo>
                    <a:pt x="169" y="77"/>
                  </a:lnTo>
                  <a:lnTo>
                    <a:pt x="169" y="0"/>
                  </a:lnTo>
                  <a:lnTo>
                    <a:pt x="0" y="138"/>
                  </a:lnTo>
                  <a:close/>
                </a:path>
              </a:pathLst>
            </a:custGeom>
            <a:solidFill>
              <a:srgbClr val="BBE0E3"/>
            </a:solidFill>
            <a:ln w="635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48" name="Freeform 357"/>
            <p:cNvSpPr>
              <a:spLocks/>
            </p:cNvSpPr>
            <p:nvPr/>
          </p:nvSpPr>
          <p:spPr bwMode="auto">
            <a:xfrm>
              <a:off x="4475" y="1395"/>
              <a:ext cx="506" cy="80"/>
            </a:xfrm>
            <a:custGeom>
              <a:avLst/>
              <a:gdLst>
                <a:gd name="T0" fmla="*/ 0 w 280"/>
                <a:gd name="T1" fmla="*/ 1801 h 63"/>
                <a:gd name="T2" fmla="*/ 147159 w 280"/>
                <a:gd name="T3" fmla="*/ 1752 h 63"/>
                <a:gd name="T4" fmla="*/ 868488 w 280"/>
                <a:gd name="T5" fmla="*/ 0 h 63"/>
                <a:gd name="T6" fmla="*/ 1108812 w 280"/>
                <a:gd name="T7" fmla="*/ 0 h 6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80"/>
                <a:gd name="T13" fmla="*/ 0 h 63"/>
                <a:gd name="T14" fmla="*/ 280 w 280"/>
                <a:gd name="T15" fmla="*/ 63 h 6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80" h="63">
                  <a:moveTo>
                    <a:pt x="0" y="63"/>
                  </a:moveTo>
                  <a:lnTo>
                    <a:pt x="37" y="62"/>
                  </a:lnTo>
                  <a:lnTo>
                    <a:pt x="219" y="0"/>
                  </a:lnTo>
                  <a:lnTo>
                    <a:pt x="280" y="0"/>
                  </a:lnTo>
                </a:path>
              </a:pathLst>
            </a:custGeom>
            <a:noFill/>
            <a:ln w="19050" cap="flat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45149" name="Freeform 358"/>
            <p:cNvSpPr>
              <a:spLocks/>
            </p:cNvSpPr>
            <p:nvPr/>
          </p:nvSpPr>
          <p:spPr bwMode="auto">
            <a:xfrm>
              <a:off x="4593" y="1391"/>
              <a:ext cx="293" cy="93"/>
            </a:xfrm>
            <a:custGeom>
              <a:avLst/>
              <a:gdLst>
                <a:gd name="T0" fmla="*/ 0 w 293"/>
                <a:gd name="T1" fmla="*/ 0 h 93"/>
                <a:gd name="T2" fmla="*/ 67 w 293"/>
                <a:gd name="T3" fmla="*/ 1 h 93"/>
                <a:gd name="T4" fmla="*/ 195 w 293"/>
                <a:gd name="T5" fmla="*/ 93 h 93"/>
                <a:gd name="T6" fmla="*/ 293 w 293"/>
                <a:gd name="T7" fmla="*/ 93 h 9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93"/>
                <a:gd name="T13" fmla="*/ 0 h 93"/>
                <a:gd name="T14" fmla="*/ 293 w 293"/>
                <a:gd name="T15" fmla="*/ 93 h 9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93" h="93">
                  <a:moveTo>
                    <a:pt x="0" y="0"/>
                  </a:moveTo>
                  <a:lnTo>
                    <a:pt x="67" y="1"/>
                  </a:lnTo>
                  <a:lnTo>
                    <a:pt x="195" y="93"/>
                  </a:lnTo>
                  <a:lnTo>
                    <a:pt x="293" y="93"/>
                  </a:lnTo>
                </a:path>
              </a:pathLst>
            </a:custGeom>
            <a:noFill/>
            <a:ln w="19050" cap="flat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sp>
        <p:nvSpPr>
          <p:cNvPr id="45086" name="Line 359"/>
          <p:cNvSpPr>
            <a:spLocks noChangeShapeType="1"/>
          </p:cNvSpPr>
          <p:nvPr/>
        </p:nvSpPr>
        <p:spPr bwMode="auto">
          <a:xfrm>
            <a:off x="4983163" y="2332038"/>
            <a:ext cx="0" cy="296862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45087" name="Group 360"/>
          <p:cNvGrpSpPr>
            <a:grpSpLocks/>
          </p:cNvGrpSpPr>
          <p:nvPr/>
        </p:nvGrpSpPr>
        <p:grpSpPr bwMode="auto">
          <a:xfrm>
            <a:off x="4872038" y="3609975"/>
            <a:ext cx="365125" cy="766763"/>
            <a:chOff x="4140" y="429"/>
            <a:chExt cx="1425" cy="2396"/>
          </a:xfrm>
        </p:grpSpPr>
        <p:sp>
          <p:nvSpPr>
            <p:cNvPr id="45113" name="Freeform 361"/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14" name="Rectangle 362"/>
            <p:cNvSpPr>
              <a:spLocks noChangeArrowheads="1"/>
            </p:cNvSpPr>
            <p:nvPr/>
          </p:nvSpPr>
          <p:spPr bwMode="auto">
            <a:xfrm>
              <a:off x="4208" y="429"/>
              <a:ext cx="1047" cy="2282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45115" name="Freeform 363"/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16" name="Freeform 364"/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17" name="Rectangle 365"/>
            <p:cNvSpPr>
              <a:spLocks noChangeArrowheads="1"/>
            </p:cNvSpPr>
            <p:nvPr/>
          </p:nvSpPr>
          <p:spPr bwMode="auto">
            <a:xfrm>
              <a:off x="4214" y="692"/>
              <a:ext cx="595" cy="5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45118" name="Group 366"/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45143" name="AutoShape 367"/>
              <p:cNvSpPr>
                <a:spLocks noChangeArrowheads="1"/>
              </p:cNvSpPr>
              <p:nvPr/>
            </p:nvSpPr>
            <p:spPr bwMode="auto">
              <a:xfrm>
                <a:off x="612" y="2567"/>
                <a:ext cx="727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5144" name="AutoShape 368"/>
              <p:cNvSpPr>
                <a:spLocks noChangeArrowheads="1"/>
              </p:cNvSpPr>
              <p:nvPr/>
            </p:nvSpPr>
            <p:spPr bwMode="auto">
              <a:xfrm>
                <a:off x="627" y="2581"/>
                <a:ext cx="696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45119" name="Rectangle 369"/>
            <p:cNvSpPr>
              <a:spLocks noChangeArrowheads="1"/>
            </p:cNvSpPr>
            <p:nvPr/>
          </p:nvSpPr>
          <p:spPr bwMode="auto">
            <a:xfrm>
              <a:off x="4227" y="1019"/>
              <a:ext cx="59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45120" name="Group 370"/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45141" name="AutoShape 371"/>
              <p:cNvSpPr>
                <a:spLocks noChangeArrowheads="1"/>
              </p:cNvSpPr>
              <p:nvPr/>
            </p:nvSpPr>
            <p:spPr bwMode="auto">
              <a:xfrm>
                <a:off x="614" y="2569"/>
                <a:ext cx="727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5142" name="AutoShape 372"/>
              <p:cNvSpPr>
                <a:spLocks noChangeArrowheads="1"/>
              </p:cNvSpPr>
              <p:nvPr/>
            </p:nvSpPr>
            <p:spPr bwMode="auto">
              <a:xfrm>
                <a:off x="630" y="2584"/>
                <a:ext cx="696" cy="10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45121" name="Rectangle 373"/>
            <p:cNvSpPr>
              <a:spLocks noChangeArrowheads="1"/>
            </p:cNvSpPr>
            <p:nvPr/>
          </p:nvSpPr>
          <p:spPr bwMode="auto">
            <a:xfrm>
              <a:off x="4214" y="1357"/>
              <a:ext cx="601" cy="5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45122" name="Rectangle 374"/>
            <p:cNvSpPr>
              <a:spLocks noChangeArrowheads="1"/>
            </p:cNvSpPr>
            <p:nvPr/>
          </p:nvSpPr>
          <p:spPr bwMode="auto">
            <a:xfrm>
              <a:off x="4227" y="1654"/>
              <a:ext cx="595" cy="5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45123" name="Group 375"/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45139" name="AutoShape 376"/>
              <p:cNvSpPr>
                <a:spLocks noChangeArrowheads="1"/>
              </p:cNvSpPr>
              <p:nvPr/>
            </p:nvSpPr>
            <p:spPr bwMode="auto">
              <a:xfrm>
                <a:off x="614" y="2570"/>
                <a:ext cx="725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5140" name="AutoShape 377"/>
              <p:cNvSpPr>
                <a:spLocks noChangeArrowheads="1"/>
              </p:cNvSpPr>
              <p:nvPr/>
            </p:nvSpPr>
            <p:spPr bwMode="auto">
              <a:xfrm>
                <a:off x="629" y="2584"/>
                <a:ext cx="695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45124" name="Freeform 378"/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45125" name="Group 379"/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45137" name="AutoShape 380"/>
              <p:cNvSpPr>
                <a:spLocks noChangeArrowheads="1"/>
              </p:cNvSpPr>
              <p:nvPr/>
            </p:nvSpPr>
            <p:spPr bwMode="auto">
              <a:xfrm>
                <a:off x="616" y="2568"/>
                <a:ext cx="725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5138" name="AutoShape 381"/>
              <p:cNvSpPr>
                <a:spLocks noChangeArrowheads="1"/>
              </p:cNvSpPr>
              <p:nvPr/>
            </p:nvSpPr>
            <p:spPr bwMode="auto">
              <a:xfrm>
                <a:off x="632" y="2583"/>
                <a:ext cx="695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45126" name="Rectangle 382"/>
            <p:cNvSpPr>
              <a:spLocks noChangeArrowheads="1"/>
            </p:cNvSpPr>
            <p:nvPr/>
          </p:nvSpPr>
          <p:spPr bwMode="auto">
            <a:xfrm>
              <a:off x="5249" y="429"/>
              <a:ext cx="68" cy="2287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45127" name="Freeform 383"/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28" name="Freeform 384"/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29" name="Oval 385"/>
            <p:cNvSpPr>
              <a:spLocks noChangeArrowheads="1"/>
            </p:cNvSpPr>
            <p:nvPr/>
          </p:nvSpPr>
          <p:spPr bwMode="auto">
            <a:xfrm>
              <a:off x="5515" y="2612"/>
              <a:ext cx="50" cy="94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45130" name="Freeform 386"/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31" name="AutoShape 387"/>
            <p:cNvSpPr>
              <a:spLocks noChangeArrowheads="1"/>
            </p:cNvSpPr>
            <p:nvPr/>
          </p:nvSpPr>
          <p:spPr bwMode="auto">
            <a:xfrm>
              <a:off x="4140" y="2676"/>
              <a:ext cx="1202" cy="149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45132" name="AutoShape 388"/>
            <p:cNvSpPr>
              <a:spLocks noChangeArrowheads="1"/>
            </p:cNvSpPr>
            <p:nvPr/>
          </p:nvSpPr>
          <p:spPr bwMode="auto">
            <a:xfrm>
              <a:off x="4208" y="2711"/>
              <a:ext cx="1066" cy="84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45133" name="Oval 389"/>
            <p:cNvSpPr>
              <a:spLocks noChangeArrowheads="1"/>
            </p:cNvSpPr>
            <p:nvPr/>
          </p:nvSpPr>
          <p:spPr bwMode="auto">
            <a:xfrm>
              <a:off x="4307" y="2383"/>
              <a:ext cx="161" cy="144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45134" name="Oval 390"/>
            <p:cNvSpPr>
              <a:spLocks noChangeArrowheads="1"/>
            </p:cNvSpPr>
            <p:nvPr/>
          </p:nvSpPr>
          <p:spPr bwMode="auto">
            <a:xfrm>
              <a:off x="4487" y="2383"/>
              <a:ext cx="161" cy="144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 eaLnBrk="1" hangingPunct="1"/>
              <a:endParaRPr lang="en-US" altLang="en-US" sz="1800">
                <a:solidFill>
                  <a:srgbClr val="FF0000"/>
                </a:solidFill>
              </a:endParaRPr>
            </a:p>
          </p:txBody>
        </p:sp>
        <p:sp>
          <p:nvSpPr>
            <p:cNvPr id="45135" name="Oval 391"/>
            <p:cNvSpPr>
              <a:spLocks noChangeArrowheads="1"/>
            </p:cNvSpPr>
            <p:nvPr/>
          </p:nvSpPr>
          <p:spPr bwMode="auto">
            <a:xfrm>
              <a:off x="4660" y="2379"/>
              <a:ext cx="161" cy="144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45136" name="Rectangle 392"/>
            <p:cNvSpPr>
              <a:spLocks noChangeArrowheads="1"/>
            </p:cNvSpPr>
            <p:nvPr/>
          </p:nvSpPr>
          <p:spPr bwMode="auto">
            <a:xfrm>
              <a:off x="5063" y="1833"/>
              <a:ext cx="87" cy="764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</p:grpSp>
      <p:sp>
        <p:nvSpPr>
          <p:cNvPr id="45088" name="Line 393"/>
          <p:cNvSpPr>
            <a:spLocks noChangeShapeType="1"/>
          </p:cNvSpPr>
          <p:nvPr/>
        </p:nvSpPr>
        <p:spPr bwMode="auto">
          <a:xfrm flipH="1">
            <a:off x="3638550" y="3051175"/>
            <a:ext cx="788988" cy="503238"/>
          </a:xfrm>
          <a:prstGeom prst="line">
            <a:avLst/>
          </a:prstGeom>
          <a:noFill/>
          <a:ln w="9525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pic>
        <p:nvPicPr>
          <p:cNvPr id="45089" name="Picture 394" descr="underline_base"/>
          <p:cNvPicPr>
            <a:picLocks noChangeArrowheads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7025" y="822325"/>
            <a:ext cx="7769225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45090" name="Group 395"/>
          <p:cNvGrpSpPr>
            <a:grpSpLocks/>
          </p:cNvGrpSpPr>
          <p:nvPr/>
        </p:nvGrpSpPr>
        <p:grpSpPr bwMode="auto">
          <a:xfrm>
            <a:off x="606425" y="2566988"/>
            <a:ext cx="723900" cy="665162"/>
            <a:chOff x="-44" y="1473"/>
            <a:chExt cx="981" cy="1105"/>
          </a:xfrm>
        </p:grpSpPr>
        <p:pic>
          <p:nvPicPr>
            <p:cNvPr id="45111" name="Picture 396" descr="desktop_computer_stylized_medium"/>
            <p:cNvPicPr>
              <a:picLocks noChangeAspect="1" noChangeArrowheads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5112" name="Freeform 397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45091" name="Group 398"/>
          <p:cNvGrpSpPr>
            <a:grpSpLocks/>
          </p:cNvGrpSpPr>
          <p:nvPr/>
        </p:nvGrpSpPr>
        <p:grpSpPr bwMode="auto">
          <a:xfrm>
            <a:off x="1000125" y="3016250"/>
            <a:ext cx="723900" cy="665163"/>
            <a:chOff x="-44" y="1473"/>
            <a:chExt cx="981" cy="1105"/>
          </a:xfrm>
        </p:grpSpPr>
        <p:pic>
          <p:nvPicPr>
            <p:cNvPr id="45109" name="Picture 399" descr="desktop_computer_stylized_medium"/>
            <p:cNvPicPr>
              <a:picLocks noChangeAspect="1" noChangeArrowheads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5110" name="Freeform 400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45092" name="Group 401"/>
          <p:cNvGrpSpPr>
            <a:grpSpLocks/>
          </p:cNvGrpSpPr>
          <p:nvPr/>
        </p:nvGrpSpPr>
        <p:grpSpPr bwMode="auto">
          <a:xfrm>
            <a:off x="1611313" y="3592513"/>
            <a:ext cx="723900" cy="665162"/>
            <a:chOff x="-44" y="1473"/>
            <a:chExt cx="981" cy="1105"/>
          </a:xfrm>
        </p:grpSpPr>
        <p:pic>
          <p:nvPicPr>
            <p:cNvPr id="45107" name="Picture 402" descr="desktop_computer_stylized_medium"/>
            <p:cNvPicPr>
              <a:picLocks noChangeAspect="1" noChangeArrowheads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5108" name="Freeform 403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45093" name="Group 404"/>
          <p:cNvGrpSpPr>
            <a:grpSpLocks/>
          </p:cNvGrpSpPr>
          <p:nvPr/>
        </p:nvGrpSpPr>
        <p:grpSpPr bwMode="auto">
          <a:xfrm>
            <a:off x="2184400" y="3606800"/>
            <a:ext cx="723900" cy="665163"/>
            <a:chOff x="-44" y="1473"/>
            <a:chExt cx="981" cy="1105"/>
          </a:xfrm>
        </p:grpSpPr>
        <p:pic>
          <p:nvPicPr>
            <p:cNvPr id="45105" name="Picture 405" descr="desktop_computer_stylized_medium"/>
            <p:cNvPicPr>
              <a:picLocks noChangeAspect="1" noChangeArrowheads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5106" name="Freeform 406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sp>
        <p:nvSpPr>
          <p:cNvPr id="45094" name="Slide Number Placeholder 3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>
                <a:latin typeface="Tahoma" pitchFamily="34" charset="0"/>
              </a:rPr>
              <a:t>1-</a:t>
            </a:r>
            <a:fld id="{1F05EC53-C67A-4F0E-A449-11A692BE160F}" type="slidenum">
              <a:rPr lang="en-US" altLang="en-US" sz="1200">
                <a:latin typeface="Tahoma" pitchFamily="34" charset="0"/>
              </a:rPr>
              <a:pPr/>
              <a:t>18</a:t>
            </a:fld>
            <a:endParaRPr lang="en-US" altLang="en-US" sz="1200">
              <a:latin typeface="Tahoma" pitchFamily="34" charset="0"/>
            </a:endParaRPr>
          </a:p>
        </p:txBody>
      </p:sp>
      <p:grpSp>
        <p:nvGrpSpPr>
          <p:cNvPr id="45095" name="Group 347"/>
          <p:cNvGrpSpPr>
            <a:grpSpLocks/>
          </p:cNvGrpSpPr>
          <p:nvPr/>
        </p:nvGrpSpPr>
        <p:grpSpPr bwMode="auto">
          <a:xfrm>
            <a:off x="4386263" y="1743075"/>
            <a:ext cx="1262062" cy="647700"/>
            <a:chOff x="1871277" y="1576300"/>
            <a:chExt cx="1128371" cy="437861"/>
          </a:xfrm>
        </p:grpSpPr>
        <p:sp>
          <p:nvSpPr>
            <p:cNvPr id="202" name="Oval 201"/>
            <p:cNvSpPr>
              <a:spLocks noChangeArrowheads="1"/>
            </p:cNvSpPr>
            <p:nvPr/>
          </p:nvSpPr>
          <p:spPr bwMode="auto">
            <a:xfrm flipV="1">
              <a:off x="1874446" y="1694641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203" name="Rectangle 202"/>
            <p:cNvSpPr/>
            <p:nvPr/>
          </p:nvSpPr>
          <p:spPr bwMode="auto">
            <a:xfrm>
              <a:off x="1871277" y="1739425"/>
              <a:ext cx="1128371" cy="115904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204" name="Oval 203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205" name="Freeform 204"/>
            <p:cNvSpPr/>
            <p:nvPr/>
          </p:nvSpPr>
          <p:spPr bwMode="auto">
            <a:xfrm>
              <a:off x="2159402" y="1672887"/>
              <a:ext cx="549283" cy="160978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206" name="Freeform 205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207" name="Freeform 206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208" name="Freeform 207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209" name="Straight Connector 208"/>
            <p:cNvCxnSpPr>
              <a:cxnSpLocks noChangeShapeType="1"/>
              <a:endCxn id="204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0" name="Straight Connector 209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081" name="Footer Placeholder 2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 smtClean="0">
                <a:latin typeface="Tahoma" pitchFamily="34" charset="0"/>
              </a:rPr>
              <a:t>Introduction</a:t>
            </a:r>
          </a:p>
        </p:txBody>
      </p:sp>
      <p:sp>
        <p:nvSpPr>
          <p:cNvPr id="46082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293688" y="169863"/>
            <a:ext cx="8382000" cy="984250"/>
          </a:xfrm>
        </p:spPr>
        <p:txBody>
          <a:bodyPr/>
          <a:lstStyle/>
          <a:p>
            <a:pPr eaLnBrk="1" hangingPunct="1"/>
            <a:r>
              <a:rPr lang="en-US" altLang="en-US" sz="3600" smtClean="0">
                <a:ea typeface="ＭＳ Ｐゴシック" charset="-128"/>
              </a:rPr>
              <a:t>Wireless access networks</a:t>
            </a:r>
            <a:endParaRPr lang="en-US" altLang="en-US" smtClean="0">
              <a:ea typeface="ＭＳ Ｐゴシック" charset="-128"/>
            </a:endParaRPr>
          </a:p>
        </p:txBody>
      </p:sp>
      <p:sp>
        <p:nvSpPr>
          <p:cNvPr id="46083" name="Rectangle 3"/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261938" y="1322388"/>
            <a:ext cx="8370887" cy="865187"/>
          </a:xfrm>
        </p:spPr>
        <p:txBody>
          <a:bodyPr/>
          <a:lstStyle/>
          <a:p>
            <a:pPr marL="287338" indent="-287338" eaLnBrk="1" hangingPunct="1"/>
            <a:r>
              <a:rPr lang="en-US" altLang="en-US" sz="2400" smtClean="0">
                <a:ea typeface="ＭＳ Ｐゴシック" charset="-128"/>
              </a:rPr>
              <a:t>shared </a:t>
            </a:r>
            <a:r>
              <a:rPr lang="en-US" altLang="en-US" sz="2400" i="1" smtClean="0">
                <a:ea typeface="ＭＳ Ｐゴシック" charset="-128"/>
              </a:rPr>
              <a:t>wireless</a:t>
            </a:r>
            <a:r>
              <a:rPr lang="en-US" altLang="en-US" sz="2400" smtClean="0">
                <a:ea typeface="ＭＳ Ｐゴシック" charset="-128"/>
              </a:rPr>
              <a:t> access network connects end system to router</a:t>
            </a:r>
          </a:p>
          <a:p>
            <a:pPr marL="682625" lvl="1" indent="-225425" eaLnBrk="1" hangingPunct="1"/>
            <a:r>
              <a:rPr lang="en-US" altLang="en-US" sz="2000" smtClean="0">
                <a:ea typeface="Arial" pitchFamily="34" charset="0"/>
              </a:rPr>
              <a:t>via base station aka </a:t>
            </a:r>
            <a:r>
              <a:rPr lang="ja-JP" altLang="en-US" sz="2000" smtClean="0">
                <a:ea typeface="ＭＳ Ｐゴシック" charset="-128"/>
              </a:rPr>
              <a:t>“</a:t>
            </a:r>
            <a:r>
              <a:rPr lang="en-US" altLang="ja-JP" sz="2000" smtClean="0">
                <a:ea typeface="ＭＳ Ｐゴシック" charset="-128"/>
              </a:rPr>
              <a:t>access point</a:t>
            </a:r>
            <a:r>
              <a:rPr lang="ja-JP" altLang="en-US" sz="2000" smtClean="0">
                <a:ea typeface="ＭＳ Ｐゴシック" charset="-128"/>
              </a:rPr>
              <a:t>”</a:t>
            </a:r>
            <a:endParaRPr lang="en-US" altLang="en-US" sz="2000" smtClean="0">
              <a:ea typeface="Arial" pitchFamily="34" charset="0"/>
            </a:endParaRPr>
          </a:p>
        </p:txBody>
      </p:sp>
      <p:pic>
        <p:nvPicPr>
          <p:cNvPr id="46084" name="Picture 77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3700" y="890588"/>
            <a:ext cx="5027613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6085" name="Rectangle 3"/>
          <p:cNvSpPr>
            <a:spLocks noChangeArrowheads="1"/>
          </p:cNvSpPr>
          <p:nvPr/>
        </p:nvSpPr>
        <p:spPr bwMode="auto">
          <a:xfrm>
            <a:off x="341313" y="2214563"/>
            <a:ext cx="4079875" cy="13684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682625" indent="-225425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 eaLnBrk="1" hangingPunct="1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itchFamily="2" charset="2"/>
              <a:buNone/>
            </a:pPr>
            <a:r>
              <a:rPr lang="en-US" altLang="en-US" i="1">
                <a:solidFill>
                  <a:srgbClr val="CC0000"/>
                </a:solidFill>
                <a:latin typeface="Gill Sans MT" pitchFamily="34" charset="0"/>
              </a:rPr>
              <a:t>wireless LANs:</a:t>
            </a:r>
          </a:p>
          <a:p>
            <a:pPr lvl="1" eaLnBrk="1" hangingPunct="1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itchFamily="2" charset="2"/>
              <a:buChar char="§"/>
            </a:pPr>
            <a:r>
              <a:rPr lang="en-US" altLang="en-US" sz="2000">
                <a:latin typeface="Gill Sans MT" pitchFamily="34" charset="0"/>
              </a:rPr>
              <a:t>within building (100 ft.)</a:t>
            </a:r>
          </a:p>
          <a:p>
            <a:pPr lvl="1" eaLnBrk="1" hangingPunct="1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itchFamily="2" charset="2"/>
              <a:buChar char="§"/>
            </a:pPr>
            <a:r>
              <a:rPr lang="en-US" altLang="en-US" sz="2000">
                <a:latin typeface="Gill Sans MT" pitchFamily="34" charset="0"/>
              </a:rPr>
              <a:t>802.11b/g/n (WiFi): 11, 54, 450 Mbps transmission rate</a:t>
            </a:r>
          </a:p>
        </p:txBody>
      </p:sp>
      <p:sp>
        <p:nvSpPr>
          <p:cNvPr id="46086" name="Rectangle 3"/>
          <p:cNvSpPr>
            <a:spLocks noChangeArrowheads="1"/>
          </p:cNvSpPr>
          <p:nvPr/>
        </p:nvSpPr>
        <p:spPr bwMode="auto">
          <a:xfrm>
            <a:off x="4640263" y="1819275"/>
            <a:ext cx="4619625" cy="2625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682625" indent="-225425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 eaLnBrk="1" hangingPunct="1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itchFamily="2" charset="2"/>
              <a:buChar char="v"/>
            </a:pPr>
            <a:endParaRPr lang="en-US" altLang="en-US">
              <a:latin typeface="Gill Sans MT" pitchFamily="34" charset="0"/>
            </a:endParaRPr>
          </a:p>
          <a:p>
            <a:pPr eaLnBrk="1" hangingPunct="1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itchFamily="2" charset="2"/>
              <a:buNone/>
            </a:pPr>
            <a:r>
              <a:rPr lang="en-US" altLang="en-US">
                <a:solidFill>
                  <a:srgbClr val="CC0000"/>
                </a:solidFill>
                <a:latin typeface="Gill Sans MT" pitchFamily="34" charset="0"/>
              </a:rPr>
              <a:t>wide-area wireless access</a:t>
            </a:r>
          </a:p>
          <a:p>
            <a:pPr lvl="1" eaLnBrk="1" hangingPunct="1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itchFamily="2" charset="2"/>
              <a:buChar char="§"/>
            </a:pPr>
            <a:r>
              <a:rPr lang="en-US" altLang="en-US" sz="2000">
                <a:latin typeface="Gill Sans MT" pitchFamily="34" charset="0"/>
              </a:rPr>
              <a:t>provided by telco (cellular) operator, 10</a:t>
            </a:r>
            <a:r>
              <a:rPr lang="ja-JP" altLang="en-US" sz="2000">
                <a:latin typeface="Gill Sans MT" pitchFamily="34" charset="0"/>
              </a:rPr>
              <a:t>’</a:t>
            </a:r>
            <a:r>
              <a:rPr lang="en-US" altLang="ja-JP" sz="2000">
                <a:latin typeface="Gill Sans MT" pitchFamily="34" charset="0"/>
              </a:rPr>
              <a:t>s km</a:t>
            </a:r>
          </a:p>
          <a:p>
            <a:pPr lvl="1" eaLnBrk="1" hangingPunct="1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itchFamily="2" charset="2"/>
              <a:buChar char="§"/>
            </a:pPr>
            <a:r>
              <a:rPr lang="en-US" altLang="en-US" sz="2000">
                <a:latin typeface="Gill Sans MT" pitchFamily="34" charset="0"/>
              </a:rPr>
              <a:t>between 1 and 10 Mbps </a:t>
            </a:r>
          </a:p>
          <a:p>
            <a:pPr lvl="1" eaLnBrk="1" hangingPunct="1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itchFamily="2" charset="2"/>
              <a:buChar char="§"/>
            </a:pPr>
            <a:r>
              <a:rPr lang="en-US" altLang="en-US" sz="2000">
                <a:latin typeface="Gill Sans MT" pitchFamily="34" charset="0"/>
              </a:rPr>
              <a:t>3G, 4G: LTE</a:t>
            </a:r>
          </a:p>
        </p:txBody>
      </p:sp>
      <p:grpSp>
        <p:nvGrpSpPr>
          <p:cNvPr id="46087" name="Group 85"/>
          <p:cNvGrpSpPr>
            <a:grpSpLocks/>
          </p:cNvGrpSpPr>
          <p:nvPr/>
        </p:nvGrpSpPr>
        <p:grpSpPr bwMode="auto">
          <a:xfrm>
            <a:off x="958850" y="3605213"/>
            <a:ext cx="2487613" cy="1562100"/>
            <a:chOff x="2889" y="1631"/>
            <a:chExt cx="980" cy="743"/>
          </a:xfrm>
        </p:grpSpPr>
        <p:sp>
          <p:nvSpPr>
            <p:cNvPr id="46212" name="Rectangle 86"/>
            <p:cNvSpPr>
              <a:spLocks noChangeArrowheads="1"/>
            </p:cNvSpPr>
            <p:nvPr/>
          </p:nvSpPr>
          <p:spPr bwMode="auto">
            <a:xfrm>
              <a:off x="3046" y="1841"/>
              <a:ext cx="663" cy="533"/>
            </a:xfrm>
            <a:prstGeom prst="rect">
              <a:avLst/>
            </a:pr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46213" name="AutoShape 87"/>
            <p:cNvSpPr>
              <a:spLocks noChangeArrowheads="1"/>
            </p:cNvSpPr>
            <p:nvPr/>
          </p:nvSpPr>
          <p:spPr bwMode="auto">
            <a:xfrm>
              <a:off x="2889" y="1631"/>
              <a:ext cx="980" cy="253"/>
            </a:xfrm>
            <a:prstGeom prst="triangle">
              <a:avLst>
                <a:gd name="adj" fmla="val 50000"/>
              </a:avLst>
            </a:pr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/>
              <a:endParaRPr lang="en-US" altLang="en-US">
                <a:solidFill>
                  <a:srgbClr val="00CCFF"/>
                </a:solidFill>
              </a:endParaRPr>
            </a:p>
          </p:txBody>
        </p:sp>
      </p:grpSp>
      <p:sp>
        <p:nvSpPr>
          <p:cNvPr id="46088" name="Line 110"/>
          <p:cNvSpPr>
            <a:spLocks noChangeShapeType="1"/>
          </p:cNvSpPr>
          <p:nvPr/>
        </p:nvSpPr>
        <p:spPr bwMode="auto">
          <a:xfrm>
            <a:off x="2603500" y="5010150"/>
            <a:ext cx="0" cy="22066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6089" name="Line 116"/>
          <p:cNvSpPr>
            <a:spLocks noChangeShapeType="1"/>
          </p:cNvSpPr>
          <p:nvPr/>
        </p:nvSpPr>
        <p:spPr bwMode="auto">
          <a:xfrm flipV="1">
            <a:off x="2003425" y="4875213"/>
            <a:ext cx="287338" cy="47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46090" name="Group 228"/>
          <p:cNvGrpSpPr>
            <a:grpSpLocks/>
          </p:cNvGrpSpPr>
          <p:nvPr/>
        </p:nvGrpSpPr>
        <p:grpSpPr bwMode="auto">
          <a:xfrm>
            <a:off x="2279650" y="4718050"/>
            <a:ext cx="666750" cy="284163"/>
            <a:chOff x="4650" y="1129"/>
            <a:chExt cx="246" cy="95"/>
          </a:xfrm>
        </p:grpSpPr>
        <p:sp>
          <p:nvSpPr>
            <p:cNvPr id="46204" name="Oval 407"/>
            <p:cNvSpPr>
              <a:spLocks noChangeArrowheads="1"/>
            </p:cNvSpPr>
            <p:nvPr/>
          </p:nvSpPr>
          <p:spPr bwMode="auto">
            <a:xfrm>
              <a:off x="4651" y="1171"/>
              <a:ext cx="244" cy="53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>
                <a:latin typeface="Times New Roman" pitchFamily="18" charset="0"/>
              </a:endParaRPr>
            </a:p>
          </p:txBody>
        </p:sp>
        <p:sp>
          <p:nvSpPr>
            <p:cNvPr id="46205" name="Rectangle 410"/>
            <p:cNvSpPr>
              <a:spLocks noChangeArrowheads="1"/>
            </p:cNvSpPr>
            <p:nvPr/>
          </p:nvSpPr>
          <p:spPr bwMode="auto">
            <a:xfrm>
              <a:off x="4651" y="1165"/>
              <a:ext cx="245" cy="33"/>
            </a:xfrm>
            <a:prstGeom prst="rect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/>
              <a:endParaRPr lang="en-US" altLang="en-US">
                <a:latin typeface="Times New Roman" pitchFamily="18" charset="0"/>
              </a:endParaRPr>
            </a:p>
          </p:txBody>
        </p:sp>
        <p:sp>
          <p:nvSpPr>
            <p:cNvPr id="46206" name="Oval 411"/>
            <p:cNvSpPr>
              <a:spLocks noChangeArrowheads="1"/>
            </p:cNvSpPr>
            <p:nvPr/>
          </p:nvSpPr>
          <p:spPr bwMode="auto">
            <a:xfrm>
              <a:off x="4650" y="1129"/>
              <a:ext cx="244" cy="62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>
                <a:latin typeface="Times New Roman" pitchFamily="18" charset="0"/>
              </a:endParaRPr>
            </a:p>
          </p:txBody>
        </p:sp>
        <p:grpSp>
          <p:nvGrpSpPr>
            <p:cNvPr id="46207" name="Group 232"/>
            <p:cNvGrpSpPr>
              <a:grpSpLocks/>
            </p:cNvGrpSpPr>
            <p:nvPr/>
          </p:nvGrpSpPr>
          <p:grpSpPr bwMode="auto">
            <a:xfrm>
              <a:off x="4699" y="1145"/>
              <a:ext cx="138" cy="29"/>
              <a:chOff x="2468" y="1332"/>
              <a:chExt cx="310" cy="60"/>
            </a:xfrm>
          </p:grpSpPr>
          <p:sp>
            <p:nvSpPr>
              <p:cNvPr id="46210" name="Freeform 233"/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12700" cmpd="sng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11" name="Freeform 234"/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12700" cmpd="sng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46208" name="Line 235"/>
            <p:cNvSpPr>
              <a:spLocks noChangeShapeType="1"/>
            </p:cNvSpPr>
            <p:nvPr/>
          </p:nvSpPr>
          <p:spPr bwMode="auto">
            <a:xfrm>
              <a:off x="4651" y="1158"/>
              <a:ext cx="0" cy="4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09" name="Line 236"/>
            <p:cNvSpPr>
              <a:spLocks noChangeShapeType="1"/>
            </p:cNvSpPr>
            <p:nvPr/>
          </p:nvSpPr>
          <p:spPr bwMode="auto">
            <a:xfrm>
              <a:off x="4894" y="1160"/>
              <a:ext cx="0" cy="4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6091" name="Group 246"/>
          <p:cNvGrpSpPr>
            <a:grpSpLocks/>
          </p:cNvGrpSpPr>
          <p:nvPr/>
        </p:nvGrpSpPr>
        <p:grpSpPr bwMode="auto">
          <a:xfrm>
            <a:off x="1527175" y="4484688"/>
            <a:ext cx="863600" cy="588962"/>
            <a:chOff x="2967" y="478"/>
            <a:chExt cx="788" cy="625"/>
          </a:xfrm>
        </p:grpSpPr>
        <p:pic>
          <p:nvPicPr>
            <p:cNvPr id="46202" name="Picture 247" descr="access_point_stylized_small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12" y="559"/>
              <a:ext cx="576" cy="5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6203" name="Picture 248" descr="antenna_radiation_stylized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67" y="478"/>
              <a:ext cx="788" cy="1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46092" name="Group 390"/>
          <p:cNvGrpSpPr>
            <a:grpSpLocks/>
          </p:cNvGrpSpPr>
          <p:nvPr/>
        </p:nvGrpSpPr>
        <p:grpSpPr bwMode="auto">
          <a:xfrm>
            <a:off x="1441450" y="3716338"/>
            <a:ext cx="757238" cy="682625"/>
            <a:chOff x="877" y="1008"/>
            <a:chExt cx="2747" cy="2591"/>
          </a:xfrm>
        </p:grpSpPr>
        <p:pic>
          <p:nvPicPr>
            <p:cNvPr id="46179" name="Picture 391" descr="antenna_stylized"/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7" y="1008"/>
              <a:ext cx="2725" cy="14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6180" name="Picture 392" descr="laptop_keyboard"/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1009" y="2586"/>
              <a:ext cx="2245" cy="10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6181" name="Freeform 393"/>
            <p:cNvSpPr>
              <a:spLocks/>
            </p:cNvSpPr>
            <p:nvPr/>
          </p:nvSpPr>
          <p:spPr bwMode="auto">
            <a:xfrm>
              <a:off x="1753" y="1603"/>
              <a:ext cx="1807" cy="1322"/>
            </a:xfrm>
            <a:custGeom>
              <a:avLst/>
              <a:gdLst>
                <a:gd name="T0" fmla="*/ 1 w 2982"/>
                <a:gd name="T1" fmla="*/ 0 h 2442"/>
                <a:gd name="T2" fmla="*/ 0 w 2982"/>
                <a:gd name="T3" fmla="*/ 1 h 2442"/>
                <a:gd name="T4" fmla="*/ 2 w 2982"/>
                <a:gd name="T5" fmla="*/ 1 h 2442"/>
                <a:gd name="T6" fmla="*/ 2 w 2982"/>
                <a:gd name="T7" fmla="*/ 1 h 2442"/>
                <a:gd name="T8" fmla="*/ 1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46182" name="Picture 394" descr="screen"/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842" y="1637"/>
              <a:ext cx="1642" cy="12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6183" name="Freeform 395"/>
            <p:cNvSpPr>
              <a:spLocks/>
            </p:cNvSpPr>
            <p:nvPr/>
          </p:nvSpPr>
          <p:spPr bwMode="auto">
            <a:xfrm>
              <a:off x="2082" y="1564"/>
              <a:ext cx="1531" cy="246"/>
            </a:xfrm>
            <a:custGeom>
              <a:avLst/>
              <a:gdLst>
                <a:gd name="T0" fmla="*/ 1 w 2528"/>
                <a:gd name="T1" fmla="*/ 0 h 455"/>
                <a:gd name="T2" fmla="*/ 2 w 2528"/>
                <a:gd name="T3" fmla="*/ 1 h 455"/>
                <a:gd name="T4" fmla="*/ 2 w 2528"/>
                <a:gd name="T5" fmla="*/ 1 h 455"/>
                <a:gd name="T6" fmla="*/ 0 w 2528"/>
                <a:gd name="T7" fmla="*/ 1 h 455"/>
                <a:gd name="T8" fmla="*/ 1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84" name="Freeform 396"/>
            <p:cNvSpPr>
              <a:spLocks/>
            </p:cNvSpPr>
            <p:nvPr/>
          </p:nvSpPr>
          <p:spPr bwMode="auto">
            <a:xfrm>
              <a:off x="1737" y="1562"/>
              <a:ext cx="425" cy="1024"/>
            </a:xfrm>
            <a:custGeom>
              <a:avLst/>
              <a:gdLst>
                <a:gd name="T0" fmla="*/ 1 w 702"/>
                <a:gd name="T1" fmla="*/ 0 h 1893"/>
                <a:gd name="T2" fmla="*/ 0 w 702"/>
                <a:gd name="T3" fmla="*/ 1 h 1893"/>
                <a:gd name="T4" fmla="*/ 1 w 702"/>
                <a:gd name="T5" fmla="*/ 1 h 1893"/>
                <a:gd name="T6" fmla="*/ 1 w 702"/>
                <a:gd name="T7" fmla="*/ 1 h 1893"/>
                <a:gd name="T8" fmla="*/ 1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85" name="Freeform 397"/>
            <p:cNvSpPr>
              <a:spLocks/>
            </p:cNvSpPr>
            <p:nvPr/>
          </p:nvSpPr>
          <p:spPr bwMode="auto">
            <a:xfrm>
              <a:off x="3144" y="1745"/>
              <a:ext cx="458" cy="1182"/>
            </a:xfrm>
            <a:custGeom>
              <a:avLst/>
              <a:gdLst>
                <a:gd name="T0" fmla="*/ 1 w 756"/>
                <a:gd name="T1" fmla="*/ 0 h 2184"/>
                <a:gd name="T2" fmla="*/ 1 w 756"/>
                <a:gd name="T3" fmla="*/ 1 h 2184"/>
                <a:gd name="T4" fmla="*/ 0 w 756"/>
                <a:gd name="T5" fmla="*/ 1 h 2184"/>
                <a:gd name="T6" fmla="*/ 1 w 756"/>
                <a:gd name="T7" fmla="*/ 1 h 2184"/>
                <a:gd name="T8" fmla="*/ 1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86" name="Freeform 398"/>
            <p:cNvSpPr>
              <a:spLocks/>
            </p:cNvSpPr>
            <p:nvPr/>
          </p:nvSpPr>
          <p:spPr bwMode="auto">
            <a:xfrm>
              <a:off x="1732" y="2534"/>
              <a:ext cx="1680" cy="399"/>
            </a:xfrm>
            <a:custGeom>
              <a:avLst/>
              <a:gdLst>
                <a:gd name="T0" fmla="*/ 1 w 2773"/>
                <a:gd name="T1" fmla="*/ 0 h 738"/>
                <a:gd name="T2" fmla="*/ 0 w 2773"/>
                <a:gd name="T3" fmla="*/ 1 h 738"/>
                <a:gd name="T4" fmla="*/ 2 w 2773"/>
                <a:gd name="T5" fmla="*/ 1 h 738"/>
                <a:gd name="T6" fmla="*/ 2 w 2773"/>
                <a:gd name="T7" fmla="*/ 1 h 738"/>
                <a:gd name="T8" fmla="*/ 1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87" name="Freeform 399"/>
            <p:cNvSpPr>
              <a:spLocks/>
            </p:cNvSpPr>
            <p:nvPr/>
          </p:nvSpPr>
          <p:spPr bwMode="auto">
            <a:xfrm>
              <a:off x="3195" y="1755"/>
              <a:ext cx="429" cy="1187"/>
            </a:xfrm>
            <a:custGeom>
              <a:avLst/>
              <a:gdLst>
                <a:gd name="T0" fmla="*/ 2 w 637"/>
                <a:gd name="T1" fmla="*/ 0 h 1659"/>
                <a:gd name="T2" fmla="*/ 2 w 637"/>
                <a:gd name="T3" fmla="*/ 0 h 1659"/>
                <a:gd name="T4" fmla="*/ 1 w 637"/>
                <a:gd name="T5" fmla="*/ 15 h 1659"/>
                <a:gd name="T6" fmla="*/ 0 w 637"/>
                <a:gd name="T7" fmla="*/ 15 h 1659"/>
                <a:gd name="T8" fmla="*/ 2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88" name="Freeform 400"/>
            <p:cNvSpPr>
              <a:spLocks/>
            </p:cNvSpPr>
            <p:nvPr/>
          </p:nvSpPr>
          <p:spPr bwMode="auto">
            <a:xfrm>
              <a:off x="1734" y="2587"/>
              <a:ext cx="1494" cy="394"/>
            </a:xfrm>
            <a:custGeom>
              <a:avLst/>
              <a:gdLst>
                <a:gd name="T0" fmla="*/ 0 w 2216"/>
                <a:gd name="T1" fmla="*/ 0 h 550"/>
                <a:gd name="T2" fmla="*/ 1 w 2216"/>
                <a:gd name="T3" fmla="*/ 1 h 550"/>
                <a:gd name="T4" fmla="*/ 9 w 2216"/>
                <a:gd name="T5" fmla="*/ 5 h 550"/>
                <a:gd name="T6" fmla="*/ 9 w 2216"/>
                <a:gd name="T7" fmla="*/ 4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46189" name="Group 401"/>
            <p:cNvGrpSpPr>
              <a:grpSpLocks/>
            </p:cNvGrpSpPr>
            <p:nvPr/>
          </p:nvGrpSpPr>
          <p:grpSpPr bwMode="auto">
            <a:xfrm>
              <a:off x="1709" y="3008"/>
              <a:ext cx="507" cy="234"/>
              <a:chOff x="1740" y="2642"/>
              <a:chExt cx="752" cy="327"/>
            </a:xfrm>
          </p:grpSpPr>
          <p:sp>
            <p:nvSpPr>
              <p:cNvPr id="46196" name="Freeform 402"/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97" name="Freeform 403"/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98" name="Freeform 404"/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99" name="Freeform 405"/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00" name="Freeform 406"/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01" name="Freeform 407"/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46190" name="Freeform 408"/>
            <p:cNvSpPr>
              <a:spLocks/>
            </p:cNvSpPr>
            <p:nvPr/>
          </p:nvSpPr>
          <p:spPr bwMode="auto">
            <a:xfrm>
              <a:off x="2577" y="3043"/>
              <a:ext cx="614" cy="514"/>
            </a:xfrm>
            <a:custGeom>
              <a:avLst/>
              <a:gdLst>
                <a:gd name="T0" fmla="*/ 1 w 990"/>
                <a:gd name="T1" fmla="*/ 2 h 792"/>
                <a:gd name="T2" fmla="*/ 1 w 990"/>
                <a:gd name="T3" fmla="*/ 0 h 792"/>
                <a:gd name="T4" fmla="*/ 1 w 990"/>
                <a:gd name="T5" fmla="*/ 1 h 792"/>
                <a:gd name="T6" fmla="*/ 0 w 990"/>
                <a:gd name="T7" fmla="*/ 2 h 792"/>
                <a:gd name="T8" fmla="*/ 1 w 990"/>
                <a:gd name="T9" fmla="*/ 2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91" name="Freeform 409"/>
            <p:cNvSpPr>
              <a:spLocks/>
            </p:cNvSpPr>
            <p:nvPr/>
          </p:nvSpPr>
          <p:spPr bwMode="auto">
            <a:xfrm>
              <a:off x="1010" y="3084"/>
              <a:ext cx="1571" cy="469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4 w 2532"/>
                <a:gd name="T5" fmla="*/ 2 h 723"/>
                <a:gd name="T6" fmla="*/ 4 w 2532"/>
                <a:gd name="T7" fmla="*/ 2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92" name="Freeform 410"/>
            <p:cNvSpPr>
              <a:spLocks/>
            </p:cNvSpPr>
            <p:nvPr/>
          </p:nvSpPr>
          <p:spPr bwMode="auto">
            <a:xfrm>
              <a:off x="1011" y="2998"/>
              <a:ext cx="17" cy="95"/>
            </a:xfrm>
            <a:custGeom>
              <a:avLst/>
              <a:gdLst>
                <a:gd name="T0" fmla="*/ 1 w 26"/>
                <a:gd name="T1" fmla="*/ 1 h 147"/>
                <a:gd name="T2" fmla="*/ 1 w 26"/>
                <a:gd name="T3" fmla="*/ 1 h 147"/>
                <a:gd name="T4" fmla="*/ 0 w 26"/>
                <a:gd name="T5" fmla="*/ 1 h 147"/>
                <a:gd name="T6" fmla="*/ 1 w 26"/>
                <a:gd name="T7" fmla="*/ 0 h 147"/>
                <a:gd name="T8" fmla="*/ 1 w 26"/>
                <a:gd name="T9" fmla="*/ 1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93" name="Freeform 411"/>
            <p:cNvSpPr>
              <a:spLocks/>
            </p:cNvSpPr>
            <p:nvPr/>
          </p:nvSpPr>
          <p:spPr bwMode="auto">
            <a:xfrm>
              <a:off x="1012" y="2611"/>
              <a:ext cx="730" cy="393"/>
            </a:xfrm>
            <a:custGeom>
              <a:avLst/>
              <a:gdLst>
                <a:gd name="T0" fmla="*/ 1 w 1176"/>
                <a:gd name="T1" fmla="*/ 0 h 606"/>
                <a:gd name="T2" fmla="*/ 0 w 1176"/>
                <a:gd name="T3" fmla="*/ 1 h 606"/>
                <a:gd name="T4" fmla="*/ 1 w 1176"/>
                <a:gd name="T5" fmla="*/ 1 h 606"/>
                <a:gd name="T6" fmla="*/ 1 w 1176"/>
                <a:gd name="T7" fmla="*/ 1 h 606"/>
                <a:gd name="T8" fmla="*/ 1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94" name="Freeform 412"/>
            <p:cNvSpPr>
              <a:spLocks/>
            </p:cNvSpPr>
            <p:nvPr/>
          </p:nvSpPr>
          <p:spPr bwMode="auto">
            <a:xfrm>
              <a:off x="1061" y="3018"/>
              <a:ext cx="1490" cy="451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1 w 2532"/>
                <a:gd name="T5" fmla="*/ 1 h 723"/>
                <a:gd name="T6" fmla="*/ 1 w 2532"/>
                <a:gd name="T7" fmla="*/ 1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95" name="Freeform 413"/>
            <p:cNvSpPr>
              <a:spLocks/>
            </p:cNvSpPr>
            <p:nvPr/>
          </p:nvSpPr>
          <p:spPr bwMode="auto">
            <a:xfrm flipV="1">
              <a:off x="2549" y="2986"/>
              <a:ext cx="608" cy="467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2 h 723"/>
                <a:gd name="T6" fmla="*/ 0 w 2532"/>
                <a:gd name="T7" fmla="*/ 2 h 723"/>
                <a:gd name="T8" fmla="*/ 0 w 2532"/>
                <a:gd name="T9" fmla="*/ 1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6093" name="Group 445"/>
          <p:cNvGrpSpPr>
            <a:grpSpLocks/>
          </p:cNvGrpSpPr>
          <p:nvPr/>
        </p:nvGrpSpPr>
        <p:grpSpPr bwMode="auto">
          <a:xfrm>
            <a:off x="5146675" y="4071938"/>
            <a:ext cx="2709863" cy="1951037"/>
            <a:chOff x="3652" y="2846"/>
            <a:chExt cx="1253" cy="934"/>
          </a:xfrm>
        </p:grpSpPr>
        <p:sp>
          <p:nvSpPr>
            <p:cNvPr id="46120" name="Freeform 84"/>
            <p:cNvSpPr>
              <a:spLocks/>
            </p:cNvSpPr>
            <p:nvPr/>
          </p:nvSpPr>
          <p:spPr bwMode="auto">
            <a:xfrm>
              <a:off x="3652" y="2949"/>
              <a:ext cx="1094" cy="675"/>
            </a:xfrm>
            <a:custGeom>
              <a:avLst/>
              <a:gdLst>
                <a:gd name="T0" fmla="*/ 1388 w 1036"/>
                <a:gd name="T1" fmla="*/ 11 h 675"/>
                <a:gd name="T2" fmla="*/ 837 w 1036"/>
                <a:gd name="T3" fmla="*/ 53 h 675"/>
                <a:gd name="T4" fmla="*/ 442 w 1036"/>
                <a:gd name="T5" fmla="*/ 129 h 675"/>
                <a:gd name="T6" fmla="*/ 329 w 1036"/>
                <a:gd name="T7" fmla="*/ 229 h 675"/>
                <a:gd name="T8" fmla="*/ 45 w 1036"/>
                <a:gd name="T9" fmla="*/ 297 h 675"/>
                <a:gd name="T10" fmla="*/ 37 w 1036"/>
                <a:gd name="T11" fmla="*/ 459 h 675"/>
                <a:gd name="T12" fmla="*/ 282 w 1036"/>
                <a:gd name="T13" fmla="*/ 489 h 675"/>
                <a:gd name="T14" fmla="*/ 984 w 1036"/>
                <a:gd name="T15" fmla="*/ 489 h 675"/>
                <a:gd name="T16" fmla="*/ 1281 w 1036"/>
                <a:gd name="T17" fmla="*/ 555 h 675"/>
                <a:gd name="T18" fmla="*/ 1612 w 1036"/>
                <a:gd name="T19" fmla="*/ 657 h 675"/>
                <a:gd name="T20" fmla="*/ 1865 w 1036"/>
                <a:gd name="T21" fmla="*/ 661 h 675"/>
                <a:gd name="T22" fmla="*/ 2039 w 1036"/>
                <a:gd name="T23" fmla="*/ 603 h 675"/>
                <a:gd name="T24" fmla="*/ 2128 w 1036"/>
                <a:gd name="T25" fmla="*/ 445 h 675"/>
                <a:gd name="T26" fmla="*/ 2183 w 1036"/>
                <a:gd name="T27" fmla="*/ 291 h 675"/>
                <a:gd name="T28" fmla="*/ 2189 w 1036"/>
                <a:gd name="T29" fmla="*/ 107 h 675"/>
                <a:gd name="T30" fmla="*/ 2001 w 1036"/>
                <a:gd name="T31" fmla="*/ 17 h 675"/>
                <a:gd name="T32" fmla="*/ 1662 w 1036"/>
                <a:gd name="T33" fmla="*/ 3 h 675"/>
                <a:gd name="T34" fmla="*/ 1388 w 1036"/>
                <a:gd name="T35" fmla="*/ 11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21" name="Line 93"/>
            <p:cNvSpPr>
              <a:spLocks noChangeShapeType="1"/>
            </p:cNvSpPr>
            <p:nvPr/>
          </p:nvSpPr>
          <p:spPr bwMode="auto">
            <a:xfrm>
              <a:off x="4337" y="3386"/>
              <a:ext cx="96" cy="6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pic>
          <p:nvPicPr>
            <p:cNvPr id="46122" name="Picture 133" descr="car_icon_small"/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70" y="2956"/>
              <a:ext cx="535" cy="1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46123" name="Group 134"/>
            <p:cNvGrpSpPr>
              <a:grpSpLocks/>
            </p:cNvGrpSpPr>
            <p:nvPr/>
          </p:nvGrpSpPr>
          <p:grpSpPr bwMode="auto">
            <a:xfrm>
              <a:off x="3911" y="2846"/>
              <a:ext cx="262" cy="243"/>
              <a:chOff x="2751" y="1851"/>
              <a:chExt cx="462" cy="478"/>
            </a:xfrm>
          </p:grpSpPr>
          <p:pic>
            <p:nvPicPr>
              <p:cNvPr id="46177" name="Picture 135" descr="iphone_stylized_small"/>
              <p:cNvPicPr>
                <a:picLocks noChangeAspect="1" noChangeArrowheads="1"/>
              </p:cNvPicPr>
              <p:nvPr/>
            </p:nvPicPr>
            <p:blipFill>
              <a:blip r:embed="rId10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928" y="1922"/>
                <a:ext cx="152" cy="4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46178" name="Picture 136" descr="antenna_radiation_stylized"/>
              <p:cNvPicPr>
                <a:picLocks noChangeAspect="1" noChangeArrowheads="1"/>
              </p:cNvPicPr>
              <p:nvPr/>
            </p:nvPicPr>
            <p:blipFill>
              <a:blip r:embed="rId11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51" y="1851"/>
                <a:ext cx="462" cy="1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46124" name="Group 252"/>
            <p:cNvGrpSpPr>
              <a:grpSpLocks/>
            </p:cNvGrpSpPr>
            <p:nvPr/>
          </p:nvGrpSpPr>
          <p:grpSpPr bwMode="auto">
            <a:xfrm>
              <a:off x="4193" y="3034"/>
              <a:ext cx="288" cy="398"/>
              <a:chOff x="742" y="2409"/>
              <a:chExt cx="576" cy="881"/>
            </a:xfrm>
          </p:grpSpPr>
          <p:grpSp>
            <p:nvGrpSpPr>
              <p:cNvPr id="46159" name="Group 253"/>
              <p:cNvGrpSpPr>
                <a:grpSpLocks/>
              </p:cNvGrpSpPr>
              <p:nvPr/>
            </p:nvGrpSpPr>
            <p:grpSpPr bwMode="auto">
              <a:xfrm>
                <a:off x="832" y="2643"/>
                <a:ext cx="376" cy="647"/>
                <a:chOff x="3130" y="3288"/>
                <a:chExt cx="410" cy="742"/>
              </a:xfrm>
            </p:grpSpPr>
            <p:sp>
              <p:nvSpPr>
                <p:cNvPr id="46162" name="Line 270"/>
                <p:cNvSpPr>
                  <a:spLocks noChangeShapeType="1"/>
                </p:cNvSpPr>
                <p:nvPr/>
              </p:nvSpPr>
              <p:spPr bwMode="auto">
                <a:xfrm flipH="1">
                  <a:off x="3130" y="3288"/>
                  <a:ext cx="205" cy="672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46163" name="Line 271"/>
                <p:cNvSpPr>
                  <a:spLocks noChangeShapeType="1"/>
                </p:cNvSpPr>
                <p:nvPr/>
              </p:nvSpPr>
              <p:spPr bwMode="auto">
                <a:xfrm>
                  <a:off x="3335" y="3288"/>
                  <a:ext cx="205" cy="669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46164" name="Line 272"/>
                <p:cNvSpPr>
                  <a:spLocks noChangeShapeType="1"/>
                </p:cNvSpPr>
                <p:nvPr/>
              </p:nvSpPr>
              <p:spPr bwMode="auto">
                <a:xfrm>
                  <a:off x="3130" y="3957"/>
                  <a:ext cx="205" cy="73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46165" name="Line 273"/>
                <p:cNvSpPr>
                  <a:spLocks noChangeShapeType="1"/>
                </p:cNvSpPr>
                <p:nvPr/>
              </p:nvSpPr>
              <p:spPr bwMode="auto">
                <a:xfrm flipH="1">
                  <a:off x="3335" y="3957"/>
                  <a:ext cx="205" cy="73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46166" name="Line 274"/>
                <p:cNvSpPr>
                  <a:spLocks noChangeShapeType="1"/>
                </p:cNvSpPr>
                <p:nvPr/>
              </p:nvSpPr>
              <p:spPr bwMode="auto">
                <a:xfrm>
                  <a:off x="3335" y="3303"/>
                  <a:ext cx="0" cy="727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46167" name="Line 275"/>
                <p:cNvSpPr>
                  <a:spLocks noChangeShapeType="1"/>
                </p:cNvSpPr>
                <p:nvPr/>
              </p:nvSpPr>
              <p:spPr bwMode="auto">
                <a:xfrm flipV="1">
                  <a:off x="3130" y="3888"/>
                  <a:ext cx="205" cy="72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46168" name="Line 276"/>
                <p:cNvSpPr>
                  <a:spLocks noChangeShapeType="1"/>
                </p:cNvSpPr>
                <p:nvPr/>
              </p:nvSpPr>
              <p:spPr bwMode="auto">
                <a:xfrm flipH="1" flipV="1">
                  <a:off x="3335" y="3888"/>
                  <a:ext cx="205" cy="69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46169" name="Line 277"/>
                <p:cNvSpPr>
                  <a:spLocks noChangeShapeType="1"/>
                </p:cNvSpPr>
                <p:nvPr/>
              </p:nvSpPr>
              <p:spPr bwMode="auto">
                <a:xfrm>
                  <a:off x="3217" y="3668"/>
                  <a:ext cx="118" cy="55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46170" name="Line 278"/>
                <p:cNvSpPr>
                  <a:spLocks noChangeShapeType="1"/>
                </p:cNvSpPr>
                <p:nvPr/>
              </p:nvSpPr>
              <p:spPr bwMode="auto">
                <a:xfrm flipV="1">
                  <a:off x="3335" y="3668"/>
                  <a:ext cx="124" cy="55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46171" name="Line 279"/>
                <p:cNvSpPr>
                  <a:spLocks noChangeShapeType="1"/>
                </p:cNvSpPr>
                <p:nvPr/>
              </p:nvSpPr>
              <p:spPr bwMode="auto">
                <a:xfrm>
                  <a:off x="3178" y="3766"/>
                  <a:ext cx="152" cy="75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46172" name="Line 280"/>
                <p:cNvSpPr>
                  <a:spLocks noChangeShapeType="1"/>
                </p:cNvSpPr>
                <p:nvPr/>
              </p:nvSpPr>
              <p:spPr bwMode="auto">
                <a:xfrm flipV="1">
                  <a:off x="3335" y="3781"/>
                  <a:ext cx="153" cy="66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46173" name="Line 281"/>
                <p:cNvSpPr>
                  <a:spLocks noChangeShapeType="1"/>
                </p:cNvSpPr>
                <p:nvPr/>
              </p:nvSpPr>
              <p:spPr bwMode="auto">
                <a:xfrm flipV="1">
                  <a:off x="3335" y="3567"/>
                  <a:ext cx="78" cy="27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46174" name="Line 282"/>
                <p:cNvSpPr>
                  <a:spLocks noChangeShapeType="1"/>
                </p:cNvSpPr>
                <p:nvPr/>
              </p:nvSpPr>
              <p:spPr bwMode="auto">
                <a:xfrm flipV="1">
                  <a:off x="3335" y="3428"/>
                  <a:ext cx="49" cy="21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46175" name="Line 283"/>
                <p:cNvSpPr>
                  <a:spLocks noChangeShapeType="1"/>
                </p:cNvSpPr>
                <p:nvPr/>
              </p:nvSpPr>
              <p:spPr bwMode="auto">
                <a:xfrm>
                  <a:off x="3247" y="3558"/>
                  <a:ext cx="95" cy="36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46176" name="Line 284"/>
                <p:cNvSpPr>
                  <a:spLocks noChangeShapeType="1"/>
                </p:cNvSpPr>
                <p:nvPr/>
              </p:nvSpPr>
              <p:spPr bwMode="auto">
                <a:xfrm>
                  <a:off x="3289" y="3422"/>
                  <a:ext cx="55" cy="36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</p:grpSp>
          <p:pic>
            <p:nvPicPr>
              <p:cNvPr id="46160" name="Picture 269" descr="cell_tower_radiation copy"/>
              <p:cNvPicPr>
                <a:picLocks noChangeAspect="1" noChangeArrowheads="1"/>
              </p:cNvPicPr>
              <p:nvPr/>
            </p:nvPicPr>
            <p:blipFill>
              <a:blip r:embed="rId1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42" y="2409"/>
                <a:ext cx="576" cy="46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46161" name="Oval 270"/>
              <p:cNvSpPr>
                <a:spLocks noChangeArrowheads="1"/>
              </p:cNvSpPr>
              <p:nvPr/>
            </p:nvSpPr>
            <p:spPr bwMode="auto">
              <a:xfrm>
                <a:off x="986" y="2597"/>
                <a:ext cx="65" cy="67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grpSp>
          <p:nvGrpSpPr>
            <p:cNvPr id="46125" name="Group 342"/>
            <p:cNvGrpSpPr>
              <a:grpSpLocks/>
            </p:cNvGrpSpPr>
            <p:nvPr/>
          </p:nvGrpSpPr>
          <p:grpSpPr bwMode="auto">
            <a:xfrm>
              <a:off x="3715" y="3159"/>
              <a:ext cx="337" cy="257"/>
              <a:chOff x="877" y="1008"/>
              <a:chExt cx="2747" cy="2591"/>
            </a:xfrm>
          </p:grpSpPr>
          <p:pic>
            <p:nvPicPr>
              <p:cNvPr id="46136" name="Picture 343" descr="antenna_stylized"/>
              <p:cNvPicPr>
                <a:picLocks noChangeAspect="1" noChangeArrowheads="1"/>
              </p:cNvPicPr>
              <p:nvPr/>
            </p:nvPicPr>
            <p:blipFill>
              <a:blip r:embed="rId1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77" y="1008"/>
                <a:ext cx="2725" cy="14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46137" name="Picture 344" descr="laptop_keyboard"/>
              <p:cNvPicPr>
                <a:picLocks noChangeAspect="1" noChangeArrowheads="1"/>
              </p:cNvPicPr>
              <p:nvPr/>
            </p:nvPicPr>
            <p:blipFill>
              <a:blip r:embed="rId1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09064" flipH="1">
                <a:off x="1009" y="2586"/>
                <a:ext cx="2245" cy="10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46138" name="Freeform 345"/>
              <p:cNvSpPr>
                <a:spLocks/>
              </p:cNvSpPr>
              <p:nvPr/>
            </p:nvSpPr>
            <p:spPr bwMode="auto">
              <a:xfrm>
                <a:off x="1753" y="1603"/>
                <a:ext cx="1807" cy="1322"/>
              </a:xfrm>
              <a:custGeom>
                <a:avLst/>
                <a:gdLst>
                  <a:gd name="T0" fmla="*/ 1 w 2982"/>
                  <a:gd name="T1" fmla="*/ 0 h 2442"/>
                  <a:gd name="T2" fmla="*/ 0 w 2982"/>
                  <a:gd name="T3" fmla="*/ 1 h 2442"/>
                  <a:gd name="T4" fmla="*/ 2 w 2982"/>
                  <a:gd name="T5" fmla="*/ 1 h 2442"/>
                  <a:gd name="T6" fmla="*/ 2 w 2982"/>
                  <a:gd name="T7" fmla="*/ 1 h 2442"/>
                  <a:gd name="T8" fmla="*/ 1 w 2982"/>
                  <a:gd name="T9" fmla="*/ 0 h 24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82"/>
                  <a:gd name="T16" fmla="*/ 0 h 2442"/>
                  <a:gd name="T17" fmla="*/ 2982 w 2982"/>
                  <a:gd name="T18" fmla="*/ 2442 h 24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82" h="2442">
                    <a:moveTo>
                      <a:pt x="540" y="0"/>
                    </a:moveTo>
                    <a:lnTo>
                      <a:pt x="0" y="1734"/>
                    </a:lnTo>
                    <a:lnTo>
                      <a:pt x="2394" y="2442"/>
                    </a:lnTo>
                    <a:lnTo>
                      <a:pt x="2982" y="318"/>
                    </a:lnTo>
                    <a:lnTo>
                      <a:pt x="540" y="0"/>
                    </a:ln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pic>
            <p:nvPicPr>
              <p:cNvPr id="46139" name="Picture 346" descr="screen"/>
              <p:cNvPicPr>
                <a:picLocks noChangeAspect="1" noChangeArrowheads="1"/>
              </p:cNvPicPr>
              <p:nvPr/>
            </p:nvPicPr>
            <p:blipFill>
              <a:blip r:embed="rId1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42" y="1637"/>
                <a:ext cx="1642" cy="12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46140" name="Freeform 347"/>
              <p:cNvSpPr>
                <a:spLocks/>
              </p:cNvSpPr>
              <p:nvPr/>
            </p:nvSpPr>
            <p:spPr bwMode="auto">
              <a:xfrm>
                <a:off x="2082" y="1564"/>
                <a:ext cx="1531" cy="246"/>
              </a:xfrm>
              <a:custGeom>
                <a:avLst/>
                <a:gdLst>
                  <a:gd name="T0" fmla="*/ 1 w 2528"/>
                  <a:gd name="T1" fmla="*/ 0 h 455"/>
                  <a:gd name="T2" fmla="*/ 2 w 2528"/>
                  <a:gd name="T3" fmla="*/ 1 h 455"/>
                  <a:gd name="T4" fmla="*/ 2 w 2528"/>
                  <a:gd name="T5" fmla="*/ 1 h 455"/>
                  <a:gd name="T6" fmla="*/ 0 w 2528"/>
                  <a:gd name="T7" fmla="*/ 1 h 455"/>
                  <a:gd name="T8" fmla="*/ 1 w 2528"/>
                  <a:gd name="T9" fmla="*/ 0 h 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28"/>
                  <a:gd name="T16" fmla="*/ 0 h 455"/>
                  <a:gd name="T17" fmla="*/ 2528 w 2528"/>
                  <a:gd name="T18" fmla="*/ 455 h 4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28" h="455">
                    <a:moveTo>
                      <a:pt x="14" y="0"/>
                    </a:moveTo>
                    <a:lnTo>
                      <a:pt x="2528" y="341"/>
                    </a:lnTo>
                    <a:lnTo>
                      <a:pt x="2480" y="455"/>
                    </a:lnTo>
                    <a:lnTo>
                      <a:pt x="0" y="86"/>
                    </a:lnTo>
                    <a:lnTo>
                      <a:pt x="1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41" name="Freeform 348"/>
              <p:cNvSpPr>
                <a:spLocks/>
              </p:cNvSpPr>
              <p:nvPr/>
            </p:nvSpPr>
            <p:spPr bwMode="auto">
              <a:xfrm>
                <a:off x="1737" y="1562"/>
                <a:ext cx="425" cy="1024"/>
              </a:xfrm>
              <a:custGeom>
                <a:avLst/>
                <a:gdLst>
                  <a:gd name="T0" fmla="*/ 1 w 702"/>
                  <a:gd name="T1" fmla="*/ 0 h 1893"/>
                  <a:gd name="T2" fmla="*/ 0 w 702"/>
                  <a:gd name="T3" fmla="*/ 1 h 1893"/>
                  <a:gd name="T4" fmla="*/ 1 w 702"/>
                  <a:gd name="T5" fmla="*/ 1 h 1893"/>
                  <a:gd name="T6" fmla="*/ 1 w 702"/>
                  <a:gd name="T7" fmla="*/ 1 h 1893"/>
                  <a:gd name="T8" fmla="*/ 1 w 702"/>
                  <a:gd name="T9" fmla="*/ 0 h 18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2"/>
                  <a:gd name="T16" fmla="*/ 0 h 1893"/>
                  <a:gd name="T17" fmla="*/ 702 w 702"/>
                  <a:gd name="T18" fmla="*/ 1893 h 189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2" h="1893">
                    <a:moveTo>
                      <a:pt x="579" y="0"/>
                    </a:moveTo>
                    <a:lnTo>
                      <a:pt x="0" y="1869"/>
                    </a:lnTo>
                    <a:lnTo>
                      <a:pt x="114" y="1893"/>
                    </a:lnTo>
                    <a:lnTo>
                      <a:pt x="702" y="51"/>
                    </a:lnTo>
                    <a:lnTo>
                      <a:pt x="579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42" name="Freeform 349"/>
              <p:cNvSpPr>
                <a:spLocks/>
              </p:cNvSpPr>
              <p:nvPr/>
            </p:nvSpPr>
            <p:spPr bwMode="auto">
              <a:xfrm>
                <a:off x="3144" y="1745"/>
                <a:ext cx="458" cy="1182"/>
              </a:xfrm>
              <a:custGeom>
                <a:avLst/>
                <a:gdLst>
                  <a:gd name="T0" fmla="*/ 1 w 756"/>
                  <a:gd name="T1" fmla="*/ 0 h 2184"/>
                  <a:gd name="T2" fmla="*/ 1 w 756"/>
                  <a:gd name="T3" fmla="*/ 1 h 2184"/>
                  <a:gd name="T4" fmla="*/ 0 w 756"/>
                  <a:gd name="T5" fmla="*/ 1 h 2184"/>
                  <a:gd name="T6" fmla="*/ 1 w 756"/>
                  <a:gd name="T7" fmla="*/ 1 h 2184"/>
                  <a:gd name="T8" fmla="*/ 1 w 756"/>
                  <a:gd name="T9" fmla="*/ 0 h 2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2184"/>
                  <a:gd name="T17" fmla="*/ 756 w 756"/>
                  <a:gd name="T18" fmla="*/ 2184 h 21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2184">
                    <a:moveTo>
                      <a:pt x="756" y="0"/>
                    </a:moveTo>
                    <a:lnTo>
                      <a:pt x="138" y="2184"/>
                    </a:lnTo>
                    <a:lnTo>
                      <a:pt x="0" y="2148"/>
                    </a:lnTo>
                    <a:lnTo>
                      <a:pt x="606" y="78"/>
                    </a:lnTo>
                    <a:lnTo>
                      <a:pt x="756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chemeClr val="bg1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43" name="Freeform 350"/>
              <p:cNvSpPr>
                <a:spLocks/>
              </p:cNvSpPr>
              <p:nvPr/>
            </p:nvSpPr>
            <p:spPr bwMode="auto">
              <a:xfrm>
                <a:off x="1732" y="2534"/>
                <a:ext cx="1680" cy="399"/>
              </a:xfrm>
              <a:custGeom>
                <a:avLst/>
                <a:gdLst>
                  <a:gd name="T0" fmla="*/ 1 w 2773"/>
                  <a:gd name="T1" fmla="*/ 0 h 738"/>
                  <a:gd name="T2" fmla="*/ 0 w 2773"/>
                  <a:gd name="T3" fmla="*/ 1 h 738"/>
                  <a:gd name="T4" fmla="*/ 2 w 2773"/>
                  <a:gd name="T5" fmla="*/ 1 h 738"/>
                  <a:gd name="T6" fmla="*/ 2 w 2773"/>
                  <a:gd name="T7" fmla="*/ 1 h 738"/>
                  <a:gd name="T8" fmla="*/ 1 w 2773"/>
                  <a:gd name="T9" fmla="*/ 0 h 7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73"/>
                  <a:gd name="T16" fmla="*/ 0 h 738"/>
                  <a:gd name="T17" fmla="*/ 2773 w 2773"/>
                  <a:gd name="T18" fmla="*/ 738 h 7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73" h="738">
                    <a:moveTo>
                      <a:pt x="33" y="0"/>
                    </a:moveTo>
                    <a:lnTo>
                      <a:pt x="0" y="99"/>
                    </a:lnTo>
                    <a:lnTo>
                      <a:pt x="2436" y="738"/>
                    </a:lnTo>
                    <a:cubicBezTo>
                      <a:pt x="2499" y="501"/>
                      <a:pt x="2773" y="727"/>
                      <a:pt x="2373" y="603"/>
                    </a:cubicBezTo>
                    <a:lnTo>
                      <a:pt x="3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CC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44" name="Freeform 351"/>
              <p:cNvSpPr>
                <a:spLocks/>
              </p:cNvSpPr>
              <p:nvPr/>
            </p:nvSpPr>
            <p:spPr bwMode="auto">
              <a:xfrm>
                <a:off x="3195" y="1755"/>
                <a:ext cx="429" cy="1187"/>
              </a:xfrm>
              <a:custGeom>
                <a:avLst/>
                <a:gdLst>
                  <a:gd name="T0" fmla="*/ 2 w 637"/>
                  <a:gd name="T1" fmla="*/ 0 h 1659"/>
                  <a:gd name="T2" fmla="*/ 2 w 637"/>
                  <a:gd name="T3" fmla="*/ 0 h 1659"/>
                  <a:gd name="T4" fmla="*/ 1 w 637"/>
                  <a:gd name="T5" fmla="*/ 15 h 1659"/>
                  <a:gd name="T6" fmla="*/ 0 w 637"/>
                  <a:gd name="T7" fmla="*/ 15 h 1659"/>
                  <a:gd name="T8" fmla="*/ 2 w 637"/>
                  <a:gd name="T9" fmla="*/ 0 h 16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7"/>
                  <a:gd name="T16" fmla="*/ 0 h 1659"/>
                  <a:gd name="T17" fmla="*/ 637 w 637"/>
                  <a:gd name="T18" fmla="*/ 1659 h 16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7" h="1659">
                    <a:moveTo>
                      <a:pt x="615" y="0"/>
                    </a:moveTo>
                    <a:lnTo>
                      <a:pt x="637" y="0"/>
                    </a:lnTo>
                    <a:lnTo>
                      <a:pt x="68" y="1659"/>
                    </a:lnTo>
                    <a:lnTo>
                      <a:pt x="0" y="1647"/>
                    </a:lnTo>
                    <a:lnTo>
                      <a:pt x="615" y="0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45" name="Freeform 352"/>
              <p:cNvSpPr>
                <a:spLocks/>
              </p:cNvSpPr>
              <p:nvPr/>
            </p:nvSpPr>
            <p:spPr bwMode="auto">
              <a:xfrm>
                <a:off x="1734" y="2587"/>
                <a:ext cx="1494" cy="394"/>
              </a:xfrm>
              <a:custGeom>
                <a:avLst/>
                <a:gdLst>
                  <a:gd name="T0" fmla="*/ 0 w 2216"/>
                  <a:gd name="T1" fmla="*/ 0 h 550"/>
                  <a:gd name="T2" fmla="*/ 1 w 2216"/>
                  <a:gd name="T3" fmla="*/ 1 h 550"/>
                  <a:gd name="T4" fmla="*/ 9 w 2216"/>
                  <a:gd name="T5" fmla="*/ 5 h 550"/>
                  <a:gd name="T6" fmla="*/ 9 w 2216"/>
                  <a:gd name="T7" fmla="*/ 4 h 550"/>
                  <a:gd name="T8" fmla="*/ 0 w 2216"/>
                  <a:gd name="T9" fmla="*/ 0 h 5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16"/>
                  <a:gd name="T16" fmla="*/ 0 h 550"/>
                  <a:gd name="T17" fmla="*/ 2216 w 2216"/>
                  <a:gd name="T18" fmla="*/ 550 h 5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16" h="550">
                    <a:moveTo>
                      <a:pt x="0" y="0"/>
                    </a:moveTo>
                    <a:lnTo>
                      <a:pt x="9" y="57"/>
                    </a:lnTo>
                    <a:lnTo>
                      <a:pt x="2164" y="550"/>
                    </a:lnTo>
                    <a:lnTo>
                      <a:pt x="2216" y="49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46146" name="Group 353"/>
              <p:cNvGrpSpPr>
                <a:grpSpLocks/>
              </p:cNvGrpSpPr>
              <p:nvPr/>
            </p:nvGrpSpPr>
            <p:grpSpPr bwMode="auto">
              <a:xfrm>
                <a:off x="1709" y="3008"/>
                <a:ext cx="507" cy="234"/>
                <a:chOff x="1740" y="2642"/>
                <a:chExt cx="752" cy="327"/>
              </a:xfrm>
            </p:grpSpPr>
            <p:sp>
              <p:nvSpPr>
                <p:cNvPr id="46153" name="Freeform 354"/>
                <p:cNvSpPr>
                  <a:spLocks/>
                </p:cNvSpPr>
                <p:nvPr/>
              </p:nvSpPr>
              <p:spPr bwMode="auto">
                <a:xfrm>
                  <a:off x="1740" y="2642"/>
                  <a:ext cx="752" cy="327"/>
                </a:xfrm>
                <a:custGeom>
                  <a:avLst/>
                  <a:gdLst>
                    <a:gd name="T0" fmla="*/ 293 w 752"/>
                    <a:gd name="T1" fmla="*/ 0 h 327"/>
                    <a:gd name="T2" fmla="*/ 752 w 752"/>
                    <a:gd name="T3" fmla="*/ 124 h 327"/>
                    <a:gd name="T4" fmla="*/ 470 w 752"/>
                    <a:gd name="T5" fmla="*/ 327 h 327"/>
                    <a:gd name="T6" fmla="*/ 0 w 752"/>
                    <a:gd name="T7" fmla="*/ 183 h 327"/>
                    <a:gd name="T8" fmla="*/ 293 w 752"/>
                    <a:gd name="T9" fmla="*/ 0 h 3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2"/>
                    <a:gd name="T16" fmla="*/ 0 h 327"/>
                    <a:gd name="T17" fmla="*/ 752 w 752"/>
                    <a:gd name="T18" fmla="*/ 327 h 3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2" h="327">
                      <a:moveTo>
                        <a:pt x="293" y="0"/>
                      </a:moveTo>
                      <a:lnTo>
                        <a:pt x="752" y="124"/>
                      </a:lnTo>
                      <a:lnTo>
                        <a:pt x="470" y="327"/>
                      </a:lnTo>
                      <a:lnTo>
                        <a:pt x="0" y="183"/>
                      </a:lnTo>
                      <a:lnTo>
                        <a:pt x="293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154" name="Freeform 355"/>
                <p:cNvSpPr>
                  <a:spLocks/>
                </p:cNvSpPr>
                <p:nvPr/>
              </p:nvSpPr>
              <p:spPr bwMode="auto">
                <a:xfrm>
                  <a:off x="1754" y="2649"/>
                  <a:ext cx="726" cy="311"/>
                </a:xfrm>
                <a:custGeom>
                  <a:avLst/>
                  <a:gdLst>
                    <a:gd name="T0" fmla="*/ 282 w 726"/>
                    <a:gd name="T1" fmla="*/ 0 h 311"/>
                    <a:gd name="T2" fmla="*/ 726 w 726"/>
                    <a:gd name="T3" fmla="*/ 119 h 311"/>
                    <a:gd name="T4" fmla="*/ 457 w 726"/>
                    <a:gd name="T5" fmla="*/ 311 h 311"/>
                    <a:gd name="T6" fmla="*/ 0 w 726"/>
                    <a:gd name="T7" fmla="*/ 173 h 311"/>
                    <a:gd name="T8" fmla="*/ 282 w 726"/>
                    <a:gd name="T9" fmla="*/ 0 h 3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6"/>
                    <a:gd name="T16" fmla="*/ 0 h 311"/>
                    <a:gd name="T17" fmla="*/ 726 w 726"/>
                    <a:gd name="T18" fmla="*/ 311 h 31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6" h="311">
                      <a:moveTo>
                        <a:pt x="282" y="0"/>
                      </a:moveTo>
                      <a:lnTo>
                        <a:pt x="726" y="119"/>
                      </a:lnTo>
                      <a:lnTo>
                        <a:pt x="457" y="311"/>
                      </a:lnTo>
                      <a:lnTo>
                        <a:pt x="0" y="173"/>
                      </a:lnTo>
                      <a:lnTo>
                        <a:pt x="282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155" name="Freeform 356"/>
                <p:cNvSpPr>
                  <a:spLocks/>
                </p:cNvSpPr>
                <p:nvPr/>
              </p:nvSpPr>
              <p:spPr bwMode="auto">
                <a:xfrm>
                  <a:off x="1808" y="2770"/>
                  <a:ext cx="258" cy="100"/>
                </a:xfrm>
                <a:custGeom>
                  <a:avLst/>
                  <a:gdLst>
                    <a:gd name="T0" fmla="*/ 0 w 258"/>
                    <a:gd name="T1" fmla="*/ 44 h 100"/>
                    <a:gd name="T2" fmla="*/ 75 w 258"/>
                    <a:gd name="T3" fmla="*/ 0 h 100"/>
                    <a:gd name="T4" fmla="*/ 258 w 258"/>
                    <a:gd name="T5" fmla="*/ 50 h 100"/>
                    <a:gd name="T6" fmla="*/ 183 w 258"/>
                    <a:gd name="T7" fmla="*/ 100 h 100"/>
                    <a:gd name="T8" fmla="*/ 0 w 258"/>
                    <a:gd name="T9" fmla="*/ 44 h 10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0"/>
                    <a:gd name="T17" fmla="*/ 258 w 258"/>
                    <a:gd name="T18" fmla="*/ 100 h 10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0">
                      <a:moveTo>
                        <a:pt x="0" y="44"/>
                      </a:moveTo>
                      <a:lnTo>
                        <a:pt x="75" y="0"/>
                      </a:lnTo>
                      <a:lnTo>
                        <a:pt x="258" y="50"/>
                      </a:lnTo>
                      <a:lnTo>
                        <a:pt x="183" y="100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156" name="Freeform 357"/>
                <p:cNvSpPr>
                  <a:spLocks/>
                </p:cNvSpPr>
                <p:nvPr/>
              </p:nvSpPr>
              <p:spPr bwMode="auto">
                <a:xfrm>
                  <a:off x="1799" y="2816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157" name="Freeform 358"/>
                <p:cNvSpPr>
                  <a:spLocks/>
                </p:cNvSpPr>
                <p:nvPr/>
              </p:nvSpPr>
              <p:spPr bwMode="auto">
                <a:xfrm>
                  <a:off x="2020" y="2834"/>
                  <a:ext cx="258" cy="102"/>
                </a:xfrm>
                <a:custGeom>
                  <a:avLst/>
                  <a:gdLst>
                    <a:gd name="T0" fmla="*/ 0 w 258"/>
                    <a:gd name="T1" fmla="*/ 46 h 102"/>
                    <a:gd name="T2" fmla="*/ 71 w 258"/>
                    <a:gd name="T3" fmla="*/ 0 h 102"/>
                    <a:gd name="T4" fmla="*/ 258 w 258"/>
                    <a:gd name="T5" fmla="*/ 52 h 102"/>
                    <a:gd name="T6" fmla="*/ 183 w 258"/>
                    <a:gd name="T7" fmla="*/ 102 h 102"/>
                    <a:gd name="T8" fmla="*/ 0 w 258"/>
                    <a:gd name="T9" fmla="*/ 46 h 10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2"/>
                    <a:gd name="T17" fmla="*/ 258 w 258"/>
                    <a:gd name="T18" fmla="*/ 102 h 10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2">
                      <a:moveTo>
                        <a:pt x="0" y="46"/>
                      </a:moveTo>
                      <a:lnTo>
                        <a:pt x="71" y="0"/>
                      </a:lnTo>
                      <a:lnTo>
                        <a:pt x="258" y="52"/>
                      </a:lnTo>
                      <a:lnTo>
                        <a:pt x="183" y="102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158" name="Freeform 359"/>
                <p:cNvSpPr>
                  <a:spLocks/>
                </p:cNvSpPr>
                <p:nvPr/>
              </p:nvSpPr>
              <p:spPr bwMode="auto">
                <a:xfrm>
                  <a:off x="2011" y="2882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46147" name="Freeform 360"/>
              <p:cNvSpPr>
                <a:spLocks/>
              </p:cNvSpPr>
              <p:nvPr/>
            </p:nvSpPr>
            <p:spPr bwMode="auto">
              <a:xfrm>
                <a:off x="2577" y="3043"/>
                <a:ext cx="614" cy="514"/>
              </a:xfrm>
              <a:custGeom>
                <a:avLst/>
                <a:gdLst>
                  <a:gd name="T0" fmla="*/ 1 w 990"/>
                  <a:gd name="T1" fmla="*/ 2 h 792"/>
                  <a:gd name="T2" fmla="*/ 1 w 990"/>
                  <a:gd name="T3" fmla="*/ 0 h 792"/>
                  <a:gd name="T4" fmla="*/ 1 w 990"/>
                  <a:gd name="T5" fmla="*/ 1 h 792"/>
                  <a:gd name="T6" fmla="*/ 0 w 990"/>
                  <a:gd name="T7" fmla="*/ 2 h 792"/>
                  <a:gd name="T8" fmla="*/ 1 w 990"/>
                  <a:gd name="T9" fmla="*/ 2 h 7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0"/>
                  <a:gd name="T16" fmla="*/ 0 h 792"/>
                  <a:gd name="T17" fmla="*/ 990 w 990"/>
                  <a:gd name="T18" fmla="*/ 792 h 79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0" h="792">
                    <a:moveTo>
                      <a:pt x="3" y="738"/>
                    </a:moveTo>
                    <a:lnTo>
                      <a:pt x="990" y="0"/>
                    </a:lnTo>
                    <a:lnTo>
                      <a:pt x="987" y="60"/>
                    </a:lnTo>
                    <a:lnTo>
                      <a:pt x="0" y="792"/>
                    </a:lnTo>
                    <a:lnTo>
                      <a:pt x="3" y="73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48" name="Freeform 361"/>
              <p:cNvSpPr>
                <a:spLocks/>
              </p:cNvSpPr>
              <p:nvPr/>
            </p:nvSpPr>
            <p:spPr bwMode="auto">
              <a:xfrm>
                <a:off x="1010" y="3084"/>
                <a:ext cx="1571" cy="469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4 w 2532"/>
                  <a:gd name="T5" fmla="*/ 2 h 723"/>
                  <a:gd name="T6" fmla="*/ 4 w 2532"/>
                  <a:gd name="T7" fmla="*/ 2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49" name="Freeform 362"/>
              <p:cNvSpPr>
                <a:spLocks/>
              </p:cNvSpPr>
              <p:nvPr/>
            </p:nvSpPr>
            <p:spPr bwMode="auto">
              <a:xfrm>
                <a:off x="1011" y="2998"/>
                <a:ext cx="17" cy="95"/>
              </a:xfrm>
              <a:custGeom>
                <a:avLst/>
                <a:gdLst>
                  <a:gd name="T0" fmla="*/ 1 w 26"/>
                  <a:gd name="T1" fmla="*/ 1 h 147"/>
                  <a:gd name="T2" fmla="*/ 1 w 26"/>
                  <a:gd name="T3" fmla="*/ 1 h 147"/>
                  <a:gd name="T4" fmla="*/ 0 w 26"/>
                  <a:gd name="T5" fmla="*/ 1 h 147"/>
                  <a:gd name="T6" fmla="*/ 1 w 26"/>
                  <a:gd name="T7" fmla="*/ 0 h 147"/>
                  <a:gd name="T8" fmla="*/ 1 w 26"/>
                  <a:gd name="T9" fmla="*/ 1 h 1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47"/>
                  <a:gd name="T17" fmla="*/ 26 w 26"/>
                  <a:gd name="T18" fmla="*/ 147 h 1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47">
                    <a:moveTo>
                      <a:pt x="26" y="10"/>
                    </a:moveTo>
                    <a:lnTo>
                      <a:pt x="23" y="147"/>
                    </a:lnTo>
                    <a:lnTo>
                      <a:pt x="0" y="144"/>
                    </a:lnTo>
                    <a:lnTo>
                      <a:pt x="3" y="0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50" name="Freeform 363"/>
              <p:cNvSpPr>
                <a:spLocks/>
              </p:cNvSpPr>
              <p:nvPr/>
            </p:nvSpPr>
            <p:spPr bwMode="auto">
              <a:xfrm>
                <a:off x="1012" y="2611"/>
                <a:ext cx="730" cy="393"/>
              </a:xfrm>
              <a:custGeom>
                <a:avLst/>
                <a:gdLst>
                  <a:gd name="T0" fmla="*/ 1 w 1176"/>
                  <a:gd name="T1" fmla="*/ 0 h 606"/>
                  <a:gd name="T2" fmla="*/ 0 w 1176"/>
                  <a:gd name="T3" fmla="*/ 1 h 606"/>
                  <a:gd name="T4" fmla="*/ 1 w 1176"/>
                  <a:gd name="T5" fmla="*/ 1 h 606"/>
                  <a:gd name="T6" fmla="*/ 1 w 1176"/>
                  <a:gd name="T7" fmla="*/ 1 h 606"/>
                  <a:gd name="T8" fmla="*/ 1 w 1176"/>
                  <a:gd name="T9" fmla="*/ 0 h 6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76"/>
                  <a:gd name="T16" fmla="*/ 0 h 606"/>
                  <a:gd name="T17" fmla="*/ 1176 w 1176"/>
                  <a:gd name="T18" fmla="*/ 606 h 6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76" h="606">
                    <a:moveTo>
                      <a:pt x="1170" y="0"/>
                    </a:moveTo>
                    <a:lnTo>
                      <a:pt x="0" y="597"/>
                    </a:lnTo>
                    <a:lnTo>
                      <a:pt x="30" y="606"/>
                    </a:lnTo>
                    <a:lnTo>
                      <a:pt x="1176" y="18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51" name="Freeform 364"/>
              <p:cNvSpPr>
                <a:spLocks/>
              </p:cNvSpPr>
              <p:nvPr/>
            </p:nvSpPr>
            <p:spPr bwMode="auto">
              <a:xfrm>
                <a:off x="1061" y="3018"/>
                <a:ext cx="1490" cy="451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1 w 2532"/>
                  <a:gd name="T5" fmla="*/ 1 h 723"/>
                  <a:gd name="T6" fmla="*/ 1 w 2532"/>
                  <a:gd name="T7" fmla="*/ 1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52" name="Freeform 365"/>
              <p:cNvSpPr>
                <a:spLocks/>
              </p:cNvSpPr>
              <p:nvPr/>
            </p:nvSpPr>
            <p:spPr bwMode="auto">
              <a:xfrm flipV="1">
                <a:off x="2549" y="2986"/>
                <a:ext cx="608" cy="467"/>
              </a:xfrm>
              <a:custGeom>
                <a:avLst/>
                <a:gdLst>
                  <a:gd name="T0" fmla="*/ 0 w 2532"/>
                  <a:gd name="T1" fmla="*/ 0 h 723"/>
                  <a:gd name="T2" fmla="*/ 0 w 2532"/>
                  <a:gd name="T3" fmla="*/ 0 h 723"/>
                  <a:gd name="T4" fmla="*/ 0 w 2532"/>
                  <a:gd name="T5" fmla="*/ 2 h 723"/>
                  <a:gd name="T6" fmla="*/ 0 w 2532"/>
                  <a:gd name="T7" fmla="*/ 2 h 723"/>
                  <a:gd name="T8" fmla="*/ 0 w 2532"/>
                  <a:gd name="T9" fmla="*/ 1 h 723"/>
                  <a:gd name="T10" fmla="*/ 0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6126" name="Group 237"/>
            <p:cNvGrpSpPr>
              <a:grpSpLocks/>
            </p:cNvGrpSpPr>
            <p:nvPr/>
          </p:nvGrpSpPr>
          <p:grpSpPr bwMode="auto">
            <a:xfrm>
              <a:off x="4377" y="3439"/>
              <a:ext cx="246" cy="107"/>
              <a:chOff x="4650" y="1129"/>
              <a:chExt cx="246" cy="95"/>
            </a:xfrm>
          </p:grpSpPr>
          <p:sp>
            <p:nvSpPr>
              <p:cNvPr id="46128" name="Oval 407"/>
              <p:cNvSpPr>
                <a:spLocks noChangeArrowheads="1"/>
              </p:cNvSpPr>
              <p:nvPr/>
            </p:nvSpPr>
            <p:spPr bwMode="auto">
              <a:xfrm>
                <a:off x="4651" y="1171"/>
                <a:ext cx="244" cy="53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46129" name="Rectangle 410"/>
              <p:cNvSpPr>
                <a:spLocks noChangeArrowheads="1"/>
              </p:cNvSpPr>
              <p:nvPr/>
            </p:nvSpPr>
            <p:spPr bwMode="auto">
              <a:xfrm>
                <a:off x="4651" y="1165"/>
                <a:ext cx="245" cy="33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 algn="ctr"/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46130" name="Oval 411"/>
              <p:cNvSpPr>
                <a:spLocks noChangeArrowheads="1"/>
              </p:cNvSpPr>
              <p:nvPr/>
            </p:nvSpPr>
            <p:spPr bwMode="auto">
              <a:xfrm>
                <a:off x="4650" y="1129"/>
                <a:ext cx="244" cy="62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grpSp>
            <p:nvGrpSpPr>
              <p:cNvPr id="46131" name="Group 241"/>
              <p:cNvGrpSpPr>
                <a:grpSpLocks/>
              </p:cNvGrpSpPr>
              <p:nvPr/>
            </p:nvGrpSpPr>
            <p:grpSpPr bwMode="auto">
              <a:xfrm>
                <a:off x="4699" y="1145"/>
                <a:ext cx="138" cy="29"/>
                <a:chOff x="2468" y="1332"/>
                <a:chExt cx="310" cy="60"/>
              </a:xfrm>
            </p:grpSpPr>
            <p:sp>
              <p:nvSpPr>
                <p:cNvPr id="46134" name="Freeform 242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135" name="Freeform 243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46132" name="Line 244"/>
              <p:cNvSpPr>
                <a:spLocks noChangeShapeType="1"/>
              </p:cNvSpPr>
              <p:nvPr/>
            </p:nvSpPr>
            <p:spPr bwMode="auto">
              <a:xfrm>
                <a:off x="4651" y="1158"/>
                <a:ext cx="0" cy="4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33" name="Line 245"/>
              <p:cNvSpPr>
                <a:spLocks noChangeShapeType="1"/>
              </p:cNvSpPr>
              <p:nvPr/>
            </p:nvSpPr>
            <p:spPr bwMode="auto">
              <a:xfrm>
                <a:off x="4894" y="1160"/>
                <a:ext cx="0" cy="4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46127" name="Line 444"/>
            <p:cNvSpPr>
              <a:spLocks noChangeShapeType="1"/>
            </p:cNvSpPr>
            <p:nvPr/>
          </p:nvSpPr>
          <p:spPr bwMode="auto">
            <a:xfrm>
              <a:off x="4514" y="3542"/>
              <a:ext cx="0" cy="23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46094" name="Text Box 446"/>
          <p:cNvSpPr txBox="1">
            <a:spLocks noChangeArrowheads="1"/>
          </p:cNvSpPr>
          <p:nvPr/>
        </p:nvSpPr>
        <p:spPr bwMode="auto">
          <a:xfrm>
            <a:off x="2044700" y="5254625"/>
            <a:ext cx="12128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800" i="1"/>
              <a:t>to Internet</a:t>
            </a:r>
          </a:p>
        </p:txBody>
      </p:sp>
      <p:sp>
        <p:nvSpPr>
          <p:cNvPr id="46095" name="Text Box 447"/>
          <p:cNvSpPr txBox="1">
            <a:spLocks noChangeArrowheads="1"/>
          </p:cNvSpPr>
          <p:nvPr/>
        </p:nvSpPr>
        <p:spPr bwMode="auto">
          <a:xfrm>
            <a:off x="6711950" y="5884863"/>
            <a:ext cx="12128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800" i="1"/>
              <a:t>to Internet</a:t>
            </a:r>
          </a:p>
        </p:txBody>
      </p:sp>
      <p:sp>
        <p:nvSpPr>
          <p:cNvPr id="46096" name="Slide Number Placeholder 3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>
                <a:latin typeface="Tahoma" pitchFamily="34" charset="0"/>
              </a:rPr>
              <a:t>1-</a:t>
            </a:r>
            <a:fld id="{3D67E294-1E86-4431-BF2E-3C9D143252D0}" type="slidenum">
              <a:rPr lang="en-US" altLang="en-US" sz="1200">
                <a:latin typeface="Tahoma" pitchFamily="34" charset="0"/>
              </a:rPr>
              <a:pPr/>
              <a:t>19</a:t>
            </a:fld>
            <a:endParaRPr lang="en-US" altLang="en-US" sz="1200">
              <a:latin typeface="Tahoma" pitchFamily="34" charset="0"/>
            </a:endParaRPr>
          </a:p>
        </p:txBody>
      </p:sp>
      <p:grpSp>
        <p:nvGrpSpPr>
          <p:cNvPr id="46097" name="Group 114"/>
          <p:cNvGrpSpPr>
            <a:grpSpLocks/>
          </p:cNvGrpSpPr>
          <p:nvPr/>
        </p:nvGrpSpPr>
        <p:grpSpPr bwMode="auto">
          <a:xfrm>
            <a:off x="2330450" y="3776663"/>
            <a:ext cx="636588" cy="879475"/>
            <a:chOff x="5806938" y="3011924"/>
            <a:chExt cx="347997" cy="396620"/>
          </a:xfrm>
        </p:grpSpPr>
        <p:pic>
          <p:nvPicPr>
            <p:cNvPr id="46118" name="Picture 117" descr="fridge2.png"/>
            <p:cNvPicPr>
              <a:picLocks noChangeAspect="1"/>
            </p:cNvPicPr>
            <p:nvPr/>
          </p:nvPicPr>
          <p:blipFill>
            <a:blip r:embed="rId1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906702" y="3071517"/>
              <a:ext cx="189578" cy="3370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6119" name="Picture 1115" descr="antenna_stylized"/>
            <p:cNvPicPr>
              <a:picLocks noChangeAspect="1" noChangeArrowheads="1"/>
            </p:cNvPicPr>
            <p:nvPr/>
          </p:nvPicPr>
          <p:blipFill>
            <a:blip r:embed="rId1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806938" y="3011924"/>
              <a:ext cx="347997" cy="16755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46098" name="Group 347"/>
          <p:cNvGrpSpPr>
            <a:grpSpLocks/>
          </p:cNvGrpSpPr>
          <p:nvPr/>
        </p:nvGrpSpPr>
        <p:grpSpPr bwMode="auto">
          <a:xfrm>
            <a:off x="2268538" y="4703763"/>
            <a:ext cx="692150" cy="331787"/>
            <a:chOff x="1871277" y="1576300"/>
            <a:chExt cx="1128371" cy="437861"/>
          </a:xfrm>
        </p:grpSpPr>
        <p:sp>
          <p:nvSpPr>
            <p:cNvPr id="116" name="Oval 115"/>
            <p:cNvSpPr>
              <a:spLocks noChangeArrowheads="1"/>
            </p:cNvSpPr>
            <p:nvPr/>
          </p:nvSpPr>
          <p:spPr bwMode="auto">
            <a:xfrm flipV="1">
              <a:off x="1874446" y="1694641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117" name="Rectangle 116"/>
            <p:cNvSpPr/>
            <p:nvPr/>
          </p:nvSpPr>
          <p:spPr bwMode="auto">
            <a:xfrm>
              <a:off x="1871277" y="1739712"/>
              <a:ext cx="1128371" cy="115226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18" name="Oval 117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119" name="Freeform 118"/>
            <p:cNvSpPr/>
            <p:nvPr/>
          </p:nvSpPr>
          <p:spPr bwMode="auto">
            <a:xfrm>
              <a:off x="2158545" y="1672671"/>
              <a:ext cx="548657" cy="161317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20" name="Freeform 119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21" name="Freeform 120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22" name="Freeform 121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123" name="Straight Connector 122"/>
            <p:cNvCxnSpPr>
              <a:cxnSpLocks noChangeShapeType="1"/>
              <a:endCxn id="118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24" name="Straight Connector 123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46099" name="Group 347"/>
          <p:cNvGrpSpPr>
            <a:grpSpLocks/>
          </p:cNvGrpSpPr>
          <p:nvPr/>
        </p:nvGrpSpPr>
        <p:grpSpPr bwMode="auto">
          <a:xfrm>
            <a:off x="6681788" y="5286375"/>
            <a:ext cx="569912" cy="269875"/>
            <a:chOff x="1871277" y="1576300"/>
            <a:chExt cx="1128371" cy="437861"/>
          </a:xfrm>
        </p:grpSpPr>
        <p:sp>
          <p:nvSpPr>
            <p:cNvPr id="126" name="Oval 125"/>
            <p:cNvSpPr>
              <a:spLocks noChangeArrowheads="1"/>
            </p:cNvSpPr>
            <p:nvPr/>
          </p:nvSpPr>
          <p:spPr bwMode="auto">
            <a:xfrm flipV="1">
              <a:off x="1874446" y="1694641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127" name="Rectangle 126"/>
            <p:cNvSpPr/>
            <p:nvPr/>
          </p:nvSpPr>
          <p:spPr bwMode="auto">
            <a:xfrm>
              <a:off x="1871277" y="1738567"/>
              <a:ext cx="1128371" cy="115904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28" name="Oval 127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129" name="Freeform 128"/>
            <p:cNvSpPr/>
            <p:nvPr/>
          </p:nvSpPr>
          <p:spPr bwMode="auto">
            <a:xfrm>
              <a:off x="2160442" y="1674175"/>
              <a:ext cx="546899" cy="159690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30" name="Freeform 129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31" name="Freeform 130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32" name="Freeform 131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133" name="Straight Connector 132"/>
            <p:cNvCxnSpPr>
              <a:cxnSpLocks noChangeShapeType="1"/>
              <a:endCxn id="128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34" name="Straight Connector 133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57" name="Footer Placeholder 2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 smtClean="0">
                <a:latin typeface="Tahoma" pitchFamily="34" charset="0"/>
              </a:rPr>
              <a:t>Introduction</a:t>
            </a:r>
          </a:p>
        </p:txBody>
      </p:sp>
      <p:pic>
        <p:nvPicPr>
          <p:cNvPr id="19458" name="Picture 9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9450" y="1028700"/>
            <a:ext cx="4570413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9459" name="Rectangle 2"/>
          <p:cNvSpPr>
            <a:spLocks noGrp="1" noChangeArrowheads="1"/>
          </p:cNvSpPr>
          <p:nvPr>
            <p:ph type="title" idx="4294967295"/>
          </p:nvPr>
        </p:nvSpPr>
        <p:spPr/>
        <p:txBody>
          <a:bodyPr/>
          <a:lstStyle/>
          <a:p>
            <a:pPr eaLnBrk="1" hangingPunct="1"/>
            <a:r>
              <a:rPr lang="en-US" altLang="en-US" dirty="0" smtClean="0">
                <a:ea typeface="ＭＳ Ｐゴシック" charset="-128"/>
              </a:rPr>
              <a:t>Some logistics</a:t>
            </a:r>
          </a:p>
        </p:txBody>
      </p:sp>
      <p:sp>
        <p:nvSpPr>
          <p:cNvPr id="19460" name="Rectangle 3"/>
          <p:cNvSpPr>
            <a:spLocks noGrp="1" noChangeArrowheads="1"/>
          </p:cNvSpPr>
          <p:nvPr>
            <p:ph type="body" idx="4294967295"/>
          </p:nvPr>
        </p:nvSpPr>
        <p:spPr>
          <a:xfrm>
            <a:off x="487363" y="1406525"/>
            <a:ext cx="8207375" cy="4648200"/>
          </a:xfrm>
        </p:spPr>
        <p:txBody>
          <a:bodyPr/>
          <a:lstStyle/>
          <a:p>
            <a:pPr lvl="1" eaLnBrk="1" hangingPunct="1">
              <a:buFont typeface="Wingdings" pitchFamily="2" charset="2"/>
              <a:buNone/>
            </a:pPr>
            <a:r>
              <a:rPr lang="en-US" altLang="en-US" sz="2800" dirty="0" smtClean="0">
                <a:solidFill>
                  <a:srgbClr val="000099"/>
                </a:solidFill>
                <a:ea typeface="Arial" pitchFamily="34" charset="0"/>
              </a:rPr>
              <a:t>Class Web site:</a:t>
            </a:r>
          </a:p>
          <a:p>
            <a:pPr lvl="2" eaLnBrk="1" hangingPunct="1"/>
            <a:r>
              <a:rPr lang="en-US" altLang="en-US" dirty="0" smtClean="0">
                <a:solidFill>
                  <a:srgbClr val="000099"/>
                </a:solidFill>
                <a:latin typeface="+mn-lt"/>
                <a:ea typeface="Arial" pitchFamily="34" charset="0"/>
              </a:rPr>
              <a:t>www.cs.hmc.edu/~geoff/cs125</a:t>
            </a:r>
          </a:p>
          <a:p>
            <a:pPr lvl="1" eaLnBrk="1" hangingPunct="1">
              <a:buFont typeface="Wingdings" pitchFamily="2" charset="2"/>
              <a:buNone/>
            </a:pPr>
            <a:r>
              <a:rPr lang="en-US" altLang="en-US" sz="2800" dirty="0" smtClean="0">
                <a:solidFill>
                  <a:srgbClr val="000099"/>
                </a:solidFill>
                <a:ea typeface="Arial" pitchFamily="34" charset="0"/>
              </a:rPr>
              <a:t>Class calendar:</a:t>
            </a:r>
          </a:p>
          <a:p>
            <a:pPr lvl="2" eaLnBrk="1" hangingPunct="1"/>
            <a:r>
              <a:rPr lang="en-US" altLang="en-US" dirty="0" smtClean="0">
                <a:solidFill>
                  <a:srgbClr val="000099"/>
                </a:solidFill>
                <a:latin typeface="+mn-lt"/>
                <a:ea typeface="Arial" pitchFamily="34" charset="0"/>
              </a:rPr>
              <a:t>Linked from Web site</a:t>
            </a:r>
          </a:p>
          <a:p>
            <a:pPr lvl="2" eaLnBrk="1" hangingPunct="1"/>
            <a:r>
              <a:rPr lang="en-US" altLang="en-US" dirty="0" smtClean="0">
                <a:solidFill>
                  <a:srgbClr val="000099"/>
                </a:solidFill>
                <a:latin typeface="+mn-lt"/>
                <a:ea typeface="Arial" pitchFamily="34" charset="0"/>
              </a:rPr>
              <a:t>Gives reading assignments and lecture schedule</a:t>
            </a:r>
          </a:p>
          <a:p>
            <a:pPr lvl="2" eaLnBrk="1" hangingPunct="1"/>
            <a:r>
              <a:rPr lang="en-US" altLang="en-US" dirty="0" smtClean="0">
                <a:solidFill>
                  <a:srgbClr val="000099"/>
                </a:solidFill>
                <a:latin typeface="+mn-lt"/>
                <a:ea typeface="Arial" pitchFamily="34" charset="0"/>
              </a:rPr>
              <a:t>Contains links to slides, labs, </a:t>
            </a:r>
            <a:r>
              <a:rPr lang="en-US" altLang="en-US" dirty="0" err="1" smtClean="0">
                <a:solidFill>
                  <a:srgbClr val="000099"/>
                </a:solidFill>
                <a:latin typeface="+mn-lt"/>
                <a:ea typeface="Arial" pitchFamily="34" charset="0"/>
              </a:rPr>
              <a:t>homeworks</a:t>
            </a:r>
            <a:r>
              <a:rPr lang="en-US" altLang="en-US" dirty="0" smtClean="0">
                <a:solidFill>
                  <a:srgbClr val="000099"/>
                </a:solidFill>
                <a:latin typeface="+mn-lt"/>
                <a:ea typeface="Arial" pitchFamily="34" charset="0"/>
              </a:rPr>
              <a:t>, etc.</a:t>
            </a:r>
          </a:p>
          <a:p>
            <a:pPr marL="457200" lvl="1" indent="0" eaLnBrk="1" hangingPunct="1">
              <a:buNone/>
            </a:pPr>
            <a:r>
              <a:rPr lang="en-US" altLang="en-US" sz="2800" dirty="0" smtClean="0">
                <a:solidFill>
                  <a:srgbClr val="000099"/>
                </a:solidFill>
                <a:ea typeface="Arial" pitchFamily="34" charset="0"/>
              </a:rPr>
              <a:t>Textbook:</a:t>
            </a:r>
          </a:p>
          <a:p>
            <a:pPr lvl="2" eaLnBrk="1" hangingPunct="1"/>
            <a:r>
              <a:rPr lang="en-US" altLang="en-US" dirty="0" smtClean="0">
                <a:solidFill>
                  <a:srgbClr val="000099"/>
                </a:solidFill>
                <a:latin typeface="+mn-lt"/>
                <a:ea typeface="Arial" pitchFamily="34" charset="0"/>
              </a:rPr>
              <a:t>Kurose &amp; Ross, Computer Networking, 7</a:t>
            </a:r>
            <a:r>
              <a:rPr lang="en-US" altLang="en-US" baseline="30000" dirty="0" smtClean="0">
                <a:solidFill>
                  <a:srgbClr val="000099"/>
                </a:solidFill>
                <a:latin typeface="+mn-lt"/>
                <a:ea typeface="Arial" pitchFamily="34" charset="0"/>
              </a:rPr>
              <a:t>th</a:t>
            </a:r>
            <a:r>
              <a:rPr lang="en-US" altLang="en-US" dirty="0" smtClean="0">
                <a:solidFill>
                  <a:srgbClr val="000099"/>
                </a:solidFill>
                <a:latin typeface="+mn-lt"/>
                <a:ea typeface="Arial" pitchFamily="34" charset="0"/>
              </a:rPr>
              <a:t> Edition (required)</a:t>
            </a:r>
          </a:p>
          <a:p>
            <a:pPr marL="457200" lvl="1" indent="0" eaLnBrk="1" hangingPunct="1">
              <a:buNone/>
            </a:pPr>
            <a:r>
              <a:rPr lang="en-US" altLang="en-US" sz="2800" dirty="0" smtClean="0">
                <a:solidFill>
                  <a:srgbClr val="000099"/>
                </a:solidFill>
                <a:ea typeface="Arial" pitchFamily="34" charset="0"/>
              </a:rPr>
              <a:t>Labs:</a:t>
            </a:r>
          </a:p>
          <a:p>
            <a:pPr lvl="2" eaLnBrk="1" hangingPunct="1"/>
            <a:r>
              <a:rPr lang="en-US" altLang="en-US" dirty="0" smtClean="0">
                <a:solidFill>
                  <a:srgbClr val="000099"/>
                </a:solidFill>
                <a:latin typeface="+mn-lt"/>
                <a:ea typeface="Arial" pitchFamily="34" charset="0"/>
              </a:rPr>
              <a:t>Tuesday 4:15-5:30 (some overlap with CS 5)</a:t>
            </a:r>
          </a:p>
          <a:p>
            <a:pPr marL="457200" lvl="1" indent="0" eaLnBrk="1" hangingPunct="1">
              <a:buNone/>
            </a:pPr>
            <a:r>
              <a:rPr lang="en-US" altLang="en-US" sz="2800" dirty="0" smtClean="0">
                <a:solidFill>
                  <a:srgbClr val="000099"/>
                </a:solidFill>
                <a:ea typeface="Arial" pitchFamily="34" charset="0"/>
              </a:rPr>
              <a:t>Office &amp; Office Hours:</a:t>
            </a:r>
          </a:p>
          <a:p>
            <a:pPr lvl="2" eaLnBrk="1" hangingPunct="1"/>
            <a:r>
              <a:rPr lang="en-US" altLang="en-US" dirty="0" smtClean="0">
                <a:solidFill>
                  <a:srgbClr val="000099"/>
                </a:solidFill>
                <a:latin typeface="+mn-lt"/>
                <a:ea typeface="Arial" pitchFamily="34" charset="0"/>
              </a:rPr>
              <a:t>Olin 1255</a:t>
            </a:r>
          </a:p>
          <a:p>
            <a:pPr lvl="2" eaLnBrk="1" hangingPunct="1"/>
            <a:r>
              <a:rPr lang="en-US" altLang="en-US" dirty="0" smtClean="0">
                <a:solidFill>
                  <a:srgbClr val="000099"/>
                </a:solidFill>
                <a:latin typeface="+mn-lt"/>
                <a:ea typeface="Arial" pitchFamily="34" charset="0"/>
              </a:rPr>
              <a:t>See Web site or office door for office hours</a:t>
            </a:r>
            <a:endParaRPr lang="en-US" altLang="en-US" dirty="0">
              <a:solidFill>
                <a:srgbClr val="000099"/>
              </a:solidFill>
              <a:latin typeface="+mn-lt"/>
              <a:ea typeface="Arial" pitchFamily="34" charset="0"/>
            </a:endParaRPr>
          </a:p>
          <a:p>
            <a:pPr marL="457200" lvl="1" indent="0" eaLnBrk="1" hangingPunct="1">
              <a:buNone/>
            </a:pPr>
            <a:endParaRPr lang="en-US" altLang="en-US" dirty="0" smtClean="0">
              <a:solidFill>
                <a:srgbClr val="000099"/>
              </a:solidFill>
              <a:latin typeface="+mn-lt"/>
              <a:ea typeface="Arial" pitchFamily="34" charset="0"/>
            </a:endParaRPr>
          </a:p>
        </p:txBody>
      </p:sp>
      <p:sp>
        <p:nvSpPr>
          <p:cNvPr id="19461" name="Slide Number Placeholder 3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>
                <a:latin typeface="Tahoma" pitchFamily="34" charset="0"/>
              </a:rPr>
              <a:t>1-</a:t>
            </a:r>
            <a:fld id="{B26FE07C-4E05-4A42-9F8E-B1DEDD6AB562}" type="slidenum">
              <a:rPr lang="en-US" altLang="en-US" sz="1200">
                <a:latin typeface="Tahoma" pitchFamily="34" charset="0"/>
              </a:rPr>
              <a:pPr/>
              <a:t>2</a:t>
            </a:fld>
            <a:endParaRPr lang="en-US" altLang="en-US" sz="1200">
              <a:latin typeface="Tahom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6206401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8129" name="Group 219"/>
          <p:cNvGrpSpPr>
            <a:grpSpLocks/>
          </p:cNvGrpSpPr>
          <p:nvPr/>
        </p:nvGrpSpPr>
        <p:grpSpPr bwMode="auto">
          <a:xfrm>
            <a:off x="5281613" y="2803525"/>
            <a:ext cx="409575" cy="565150"/>
            <a:chOff x="375561" y="297711"/>
            <a:chExt cx="1252683" cy="2142487"/>
          </a:xfrm>
        </p:grpSpPr>
        <p:sp>
          <p:nvSpPr>
            <p:cNvPr id="221" name="Freeform 220"/>
            <p:cNvSpPr/>
            <p:nvPr/>
          </p:nvSpPr>
          <p:spPr>
            <a:xfrm>
              <a:off x="375561" y="297711"/>
              <a:ext cx="971072" cy="2136471"/>
            </a:xfrm>
            <a:custGeom>
              <a:avLst/>
              <a:gdLst>
                <a:gd name="connsiteX0" fmla="*/ 0 w 966787"/>
                <a:gd name="connsiteY0" fmla="*/ 0 h 2138362"/>
                <a:gd name="connsiteX1" fmla="*/ 0 w 966787"/>
                <a:gd name="connsiteY1" fmla="*/ 1190625 h 2138362"/>
                <a:gd name="connsiteX2" fmla="*/ 966787 w 966787"/>
                <a:gd name="connsiteY2" fmla="*/ 2138362 h 2138362"/>
                <a:gd name="connsiteX3" fmla="*/ 962025 w 966787"/>
                <a:gd name="connsiteY3" fmla="*/ 742950 h 2138362"/>
                <a:gd name="connsiteX4" fmla="*/ 0 w 966787"/>
                <a:gd name="connsiteY4" fmla="*/ 0 h 2138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66787" h="2138362">
                  <a:moveTo>
                    <a:pt x="0" y="0"/>
                  </a:moveTo>
                  <a:lnTo>
                    <a:pt x="0" y="1190625"/>
                  </a:lnTo>
                  <a:lnTo>
                    <a:pt x="966787" y="2138362"/>
                  </a:lnTo>
                  <a:cubicBezTo>
                    <a:pt x="965200" y="1673225"/>
                    <a:pt x="963612" y="1208087"/>
                    <a:pt x="962025" y="74295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222" name="Freeform 221"/>
            <p:cNvSpPr/>
            <p:nvPr/>
          </p:nvSpPr>
          <p:spPr>
            <a:xfrm>
              <a:off x="375561" y="309747"/>
              <a:ext cx="1247826" cy="770332"/>
            </a:xfrm>
            <a:custGeom>
              <a:avLst/>
              <a:gdLst>
                <a:gd name="connsiteX0" fmla="*/ 0 w 966787"/>
                <a:gd name="connsiteY0" fmla="*/ 0 h 2138362"/>
                <a:gd name="connsiteX1" fmla="*/ 0 w 966787"/>
                <a:gd name="connsiteY1" fmla="*/ 1190625 h 2138362"/>
                <a:gd name="connsiteX2" fmla="*/ 966787 w 966787"/>
                <a:gd name="connsiteY2" fmla="*/ 2138362 h 2138362"/>
                <a:gd name="connsiteX3" fmla="*/ 962025 w 966787"/>
                <a:gd name="connsiteY3" fmla="*/ 742950 h 2138362"/>
                <a:gd name="connsiteX4" fmla="*/ 0 w 966787"/>
                <a:gd name="connsiteY4" fmla="*/ 0 h 2138362"/>
                <a:gd name="connsiteX0" fmla="*/ 928688 w 1895475"/>
                <a:gd name="connsiteY0" fmla="*/ 0 h 2138362"/>
                <a:gd name="connsiteX1" fmla="*/ 0 w 1895475"/>
                <a:gd name="connsiteY1" fmla="*/ 461963 h 2138362"/>
                <a:gd name="connsiteX2" fmla="*/ 1895475 w 1895475"/>
                <a:gd name="connsiteY2" fmla="*/ 2138362 h 2138362"/>
                <a:gd name="connsiteX3" fmla="*/ 1890713 w 1895475"/>
                <a:gd name="connsiteY3" fmla="*/ 742950 h 2138362"/>
                <a:gd name="connsiteX4" fmla="*/ 928688 w 1895475"/>
                <a:gd name="connsiteY4" fmla="*/ 0 h 2138362"/>
                <a:gd name="connsiteX0" fmla="*/ 247650 w 1895475"/>
                <a:gd name="connsiteY0" fmla="*/ 0 h 1738312"/>
                <a:gd name="connsiteX1" fmla="*/ 0 w 1895475"/>
                <a:gd name="connsiteY1" fmla="*/ 61913 h 1738312"/>
                <a:gd name="connsiteX2" fmla="*/ 1895475 w 1895475"/>
                <a:gd name="connsiteY2" fmla="*/ 1738312 h 1738312"/>
                <a:gd name="connsiteX3" fmla="*/ 1890713 w 1895475"/>
                <a:gd name="connsiteY3" fmla="*/ 342900 h 1738312"/>
                <a:gd name="connsiteX4" fmla="*/ 247650 w 1895475"/>
                <a:gd name="connsiteY4" fmla="*/ 0 h 1738312"/>
                <a:gd name="connsiteX0" fmla="*/ 247650 w 1895475"/>
                <a:gd name="connsiteY0" fmla="*/ 0 h 1738312"/>
                <a:gd name="connsiteX1" fmla="*/ 0 w 1895475"/>
                <a:gd name="connsiteY1" fmla="*/ 61913 h 1738312"/>
                <a:gd name="connsiteX2" fmla="*/ 1895475 w 1895475"/>
                <a:gd name="connsiteY2" fmla="*/ 1738312 h 1738312"/>
                <a:gd name="connsiteX3" fmla="*/ 1143000 w 1895475"/>
                <a:gd name="connsiteY3" fmla="*/ 776288 h 1738312"/>
                <a:gd name="connsiteX4" fmla="*/ 247650 w 1895475"/>
                <a:gd name="connsiteY4" fmla="*/ 0 h 1738312"/>
                <a:gd name="connsiteX0" fmla="*/ 247650 w 1895475"/>
                <a:gd name="connsiteY0" fmla="*/ 0 h 1738312"/>
                <a:gd name="connsiteX1" fmla="*/ 0 w 1895475"/>
                <a:gd name="connsiteY1" fmla="*/ 61913 h 1738312"/>
                <a:gd name="connsiteX2" fmla="*/ 1895475 w 1895475"/>
                <a:gd name="connsiteY2" fmla="*/ 1738312 h 1738312"/>
                <a:gd name="connsiteX3" fmla="*/ 1143000 w 1895475"/>
                <a:gd name="connsiteY3" fmla="*/ 776288 h 1738312"/>
                <a:gd name="connsiteX4" fmla="*/ 247650 w 1895475"/>
                <a:gd name="connsiteY4" fmla="*/ 0 h 1738312"/>
                <a:gd name="connsiteX0" fmla="*/ 247650 w 1895475"/>
                <a:gd name="connsiteY0" fmla="*/ 0 h 1738312"/>
                <a:gd name="connsiteX1" fmla="*/ 0 w 1895475"/>
                <a:gd name="connsiteY1" fmla="*/ 61913 h 1738312"/>
                <a:gd name="connsiteX2" fmla="*/ 1895475 w 1895475"/>
                <a:gd name="connsiteY2" fmla="*/ 1738312 h 1738312"/>
                <a:gd name="connsiteX3" fmla="*/ 1238250 w 1895475"/>
                <a:gd name="connsiteY3" fmla="*/ 814388 h 1738312"/>
                <a:gd name="connsiteX4" fmla="*/ 247650 w 1895475"/>
                <a:gd name="connsiteY4" fmla="*/ 0 h 1738312"/>
                <a:gd name="connsiteX0" fmla="*/ 247650 w 1895475"/>
                <a:gd name="connsiteY0" fmla="*/ 0 h 1738312"/>
                <a:gd name="connsiteX1" fmla="*/ 0 w 1895475"/>
                <a:gd name="connsiteY1" fmla="*/ 61913 h 1738312"/>
                <a:gd name="connsiteX2" fmla="*/ 1895475 w 1895475"/>
                <a:gd name="connsiteY2" fmla="*/ 1738312 h 1738312"/>
                <a:gd name="connsiteX3" fmla="*/ 1238250 w 1895475"/>
                <a:gd name="connsiteY3" fmla="*/ 814388 h 1738312"/>
                <a:gd name="connsiteX4" fmla="*/ 247650 w 1895475"/>
                <a:gd name="connsiteY4" fmla="*/ 0 h 1738312"/>
                <a:gd name="connsiteX0" fmla="*/ 247650 w 1238250"/>
                <a:gd name="connsiteY0" fmla="*/ 0 h 862012"/>
                <a:gd name="connsiteX1" fmla="*/ 0 w 1238250"/>
                <a:gd name="connsiteY1" fmla="*/ 61913 h 862012"/>
                <a:gd name="connsiteX2" fmla="*/ 947738 w 1238250"/>
                <a:gd name="connsiteY2" fmla="*/ 862012 h 862012"/>
                <a:gd name="connsiteX3" fmla="*/ 1238250 w 1238250"/>
                <a:gd name="connsiteY3" fmla="*/ 814388 h 862012"/>
                <a:gd name="connsiteX4" fmla="*/ 247650 w 1238250"/>
                <a:gd name="connsiteY4" fmla="*/ 0 h 862012"/>
                <a:gd name="connsiteX0" fmla="*/ 247650 w 1238250"/>
                <a:gd name="connsiteY0" fmla="*/ 0 h 823912"/>
                <a:gd name="connsiteX1" fmla="*/ 0 w 1238250"/>
                <a:gd name="connsiteY1" fmla="*/ 61913 h 823912"/>
                <a:gd name="connsiteX2" fmla="*/ 952500 w 1238250"/>
                <a:gd name="connsiteY2" fmla="*/ 823912 h 823912"/>
                <a:gd name="connsiteX3" fmla="*/ 1238250 w 1238250"/>
                <a:gd name="connsiteY3" fmla="*/ 814388 h 823912"/>
                <a:gd name="connsiteX4" fmla="*/ 247650 w 1238250"/>
                <a:gd name="connsiteY4" fmla="*/ 0 h 823912"/>
                <a:gd name="connsiteX0" fmla="*/ 247650 w 1238250"/>
                <a:gd name="connsiteY0" fmla="*/ 0 h 823912"/>
                <a:gd name="connsiteX1" fmla="*/ 0 w 1238250"/>
                <a:gd name="connsiteY1" fmla="*/ 61913 h 823912"/>
                <a:gd name="connsiteX2" fmla="*/ 952500 w 1238250"/>
                <a:gd name="connsiteY2" fmla="*/ 823912 h 823912"/>
                <a:gd name="connsiteX3" fmla="*/ 1238250 w 1238250"/>
                <a:gd name="connsiteY3" fmla="*/ 814388 h 823912"/>
                <a:gd name="connsiteX4" fmla="*/ 247650 w 1238250"/>
                <a:gd name="connsiteY4" fmla="*/ 0 h 823912"/>
                <a:gd name="connsiteX0" fmla="*/ 233363 w 1238250"/>
                <a:gd name="connsiteY0" fmla="*/ 0 h 766762"/>
                <a:gd name="connsiteX1" fmla="*/ 0 w 1238250"/>
                <a:gd name="connsiteY1" fmla="*/ 4763 h 766762"/>
                <a:gd name="connsiteX2" fmla="*/ 952500 w 1238250"/>
                <a:gd name="connsiteY2" fmla="*/ 766762 h 766762"/>
                <a:gd name="connsiteX3" fmla="*/ 1238250 w 1238250"/>
                <a:gd name="connsiteY3" fmla="*/ 757238 h 766762"/>
                <a:gd name="connsiteX4" fmla="*/ 233363 w 1238250"/>
                <a:gd name="connsiteY4" fmla="*/ 0 h 766762"/>
                <a:gd name="connsiteX0" fmla="*/ 233363 w 1238250"/>
                <a:gd name="connsiteY0" fmla="*/ 0 h 773376"/>
                <a:gd name="connsiteX1" fmla="*/ 0 w 1238250"/>
                <a:gd name="connsiteY1" fmla="*/ 4763 h 773376"/>
                <a:gd name="connsiteX2" fmla="*/ 952500 w 1238250"/>
                <a:gd name="connsiteY2" fmla="*/ 766762 h 773376"/>
                <a:gd name="connsiteX3" fmla="*/ 1238250 w 1238250"/>
                <a:gd name="connsiteY3" fmla="*/ 771525 h 773376"/>
                <a:gd name="connsiteX4" fmla="*/ 233363 w 1238250"/>
                <a:gd name="connsiteY4" fmla="*/ 0 h 773376"/>
                <a:gd name="connsiteX0" fmla="*/ 233363 w 1238250"/>
                <a:gd name="connsiteY0" fmla="*/ 0 h 766762"/>
                <a:gd name="connsiteX1" fmla="*/ 0 w 1238250"/>
                <a:gd name="connsiteY1" fmla="*/ 4763 h 766762"/>
                <a:gd name="connsiteX2" fmla="*/ 952500 w 1238250"/>
                <a:gd name="connsiteY2" fmla="*/ 766762 h 766762"/>
                <a:gd name="connsiteX3" fmla="*/ 1238250 w 1238250"/>
                <a:gd name="connsiteY3" fmla="*/ 757236 h 766762"/>
                <a:gd name="connsiteX4" fmla="*/ 233363 w 1238250"/>
                <a:gd name="connsiteY4" fmla="*/ 0 h 766762"/>
                <a:gd name="connsiteX0" fmla="*/ 233363 w 1238250"/>
                <a:gd name="connsiteY0" fmla="*/ 0 h 773375"/>
                <a:gd name="connsiteX1" fmla="*/ 0 w 1238250"/>
                <a:gd name="connsiteY1" fmla="*/ 4763 h 773375"/>
                <a:gd name="connsiteX2" fmla="*/ 952500 w 1238250"/>
                <a:gd name="connsiteY2" fmla="*/ 766762 h 773375"/>
                <a:gd name="connsiteX3" fmla="*/ 1238250 w 1238250"/>
                <a:gd name="connsiteY3" fmla="*/ 771523 h 773375"/>
                <a:gd name="connsiteX4" fmla="*/ 233363 w 1238250"/>
                <a:gd name="connsiteY4" fmla="*/ 0 h 773375"/>
                <a:gd name="connsiteX0" fmla="*/ 233363 w 1238250"/>
                <a:gd name="connsiteY0" fmla="*/ 0 h 771523"/>
                <a:gd name="connsiteX1" fmla="*/ 0 w 1238250"/>
                <a:gd name="connsiteY1" fmla="*/ 4763 h 771523"/>
                <a:gd name="connsiteX2" fmla="*/ 952500 w 1238250"/>
                <a:gd name="connsiteY2" fmla="*/ 766762 h 771523"/>
                <a:gd name="connsiteX3" fmla="*/ 1238250 w 1238250"/>
                <a:gd name="connsiteY3" fmla="*/ 771523 h 771523"/>
                <a:gd name="connsiteX4" fmla="*/ 233363 w 1238250"/>
                <a:gd name="connsiteY4" fmla="*/ 0 h 771523"/>
                <a:gd name="connsiteX0" fmla="*/ 233363 w 1238250"/>
                <a:gd name="connsiteY0" fmla="*/ 0 h 771523"/>
                <a:gd name="connsiteX1" fmla="*/ 0 w 1238250"/>
                <a:gd name="connsiteY1" fmla="*/ 23466 h 771523"/>
                <a:gd name="connsiteX2" fmla="*/ 952500 w 1238250"/>
                <a:gd name="connsiteY2" fmla="*/ 766762 h 771523"/>
                <a:gd name="connsiteX3" fmla="*/ 1238250 w 1238250"/>
                <a:gd name="connsiteY3" fmla="*/ 771523 h 771523"/>
                <a:gd name="connsiteX4" fmla="*/ 233363 w 1238250"/>
                <a:gd name="connsiteY4" fmla="*/ 0 h 771523"/>
                <a:gd name="connsiteX0" fmla="*/ 233363 w 1238250"/>
                <a:gd name="connsiteY0" fmla="*/ 0 h 757496"/>
                <a:gd name="connsiteX1" fmla="*/ 0 w 1238250"/>
                <a:gd name="connsiteY1" fmla="*/ 9439 h 757496"/>
                <a:gd name="connsiteX2" fmla="*/ 952500 w 1238250"/>
                <a:gd name="connsiteY2" fmla="*/ 752735 h 757496"/>
                <a:gd name="connsiteX3" fmla="*/ 1238250 w 1238250"/>
                <a:gd name="connsiteY3" fmla="*/ 757496 h 757496"/>
                <a:gd name="connsiteX4" fmla="*/ 233363 w 1238250"/>
                <a:gd name="connsiteY4" fmla="*/ 0 h 757496"/>
                <a:gd name="connsiteX0" fmla="*/ 233363 w 1238250"/>
                <a:gd name="connsiteY0" fmla="*/ 0 h 757496"/>
                <a:gd name="connsiteX1" fmla="*/ 0 w 1238250"/>
                <a:gd name="connsiteY1" fmla="*/ 9439 h 757496"/>
                <a:gd name="connsiteX2" fmla="*/ 952500 w 1238250"/>
                <a:gd name="connsiteY2" fmla="*/ 752735 h 757496"/>
                <a:gd name="connsiteX3" fmla="*/ 1238250 w 1238250"/>
                <a:gd name="connsiteY3" fmla="*/ 757496 h 757496"/>
                <a:gd name="connsiteX4" fmla="*/ 233363 w 1238250"/>
                <a:gd name="connsiteY4" fmla="*/ 0 h 757496"/>
                <a:gd name="connsiteX0" fmla="*/ 243561 w 1248448"/>
                <a:gd name="connsiteY0" fmla="*/ 573 h 758069"/>
                <a:gd name="connsiteX1" fmla="*/ 0 w 1248448"/>
                <a:gd name="connsiteY1" fmla="*/ 0 h 758069"/>
                <a:gd name="connsiteX2" fmla="*/ 962698 w 1248448"/>
                <a:gd name="connsiteY2" fmla="*/ 753308 h 758069"/>
                <a:gd name="connsiteX3" fmla="*/ 1248448 w 1248448"/>
                <a:gd name="connsiteY3" fmla="*/ 758069 h 758069"/>
                <a:gd name="connsiteX4" fmla="*/ 243561 w 1248448"/>
                <a:gd name="connsiteY4" fmla="*/ 573 h 758069"/>
                <a:gd name="connsiteX0" fmla="*/ 243561 w 1248448"/>
                <a:gd name="connsiteY0" fmla="*/ 573 h 758069"/>
                <a:gd name="connsiteX1" fmla="*/ 0 w 1248448"/>
                <a:gd name="connsiteY1" fmla="*/ 0 h 758069"/>
                <a:gd name="connsiteX2" fmla="*/ 962698 w 1248448"/>
                <a:gd name="connsiteY2" fmla="*/ 753308 h 758069"/>
                <a:gd name="connsiteX3" fmla="*/ 1248448 w 1248448"/>
                <a:gd name="connsiteY3" fmla="*/ 758069 h 758069"/>
                <a:gd name="connsiteX4" fmla="*/ 243561 w 1248448"/>
                <a:gd name="connsiteY4" fmla="*/ 573 h 758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48448" h="758069">
                  <a:moveTo>
                    <a:pt x="243561" y="573"/>
                  </a:moveTo>
                  <a:cubicBezTo>
                    <a:pt x="162374" y="382"/>
                    <a:pt x="235530" y="6639"/>
                    <a:pt x="0" y="0"/>
                  </a:cubicBezTo>
                  <a:lnTo>
                    <a:pt x="962698" y="753308"/>
                  </a:lnTo>
                  <a:cubicBezTo>
                    <a:pt x="1114838" y="758721"/>
                    <a:pt x="1045247" y="751718"/>
                    <a:pt x="1248448" y="758069"/>
                  </a:cubicBezTo>
                  <a:lnTo>
                    <a:pt x="243561" y="573"/>
                  </a:lnTo>
                  <a:close/>
                </a:path>
              </a:pathLst>
            </a:custGeom>
            <a:solidFill>
              <a:srgbClr val="0099C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223" name="Rectangle 222"/>
            <p:cNvSpPr/>
            <p:nvPr/>
          </p:nvSpPr>
          <p:spPr>
            <a:xfrm>
              <a:off x="1332065" y="1080080"/>
              <a:ext cx="296179" cy="1360118"/>
            </a:xfrm>
            <a:prstGeom prst="rect">
              <a:avLst/>
            </a:prstGeom>
            <a:solidFill>
              <a:srgbClr val="33CCC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solidFill>
                  <a:srgbClr val="FFFFFF"/>
                </a:solidFill>
                <a:ea typeface="ＭＳ Ｐゴシック" charset="0"/>
                <a:cs typeface="ＭＳ Ｐゴシック" charset="0"/>
              </a:endParaRPr>
            </a:p>
          </p:txBody>
        </p:sp>
      </p:grpSp>
      <p:sp>
        <p:nvSpPr>
          <p:cNvPr id="48130" name="Title 50"/>
          <p:cNvSpPr>
            <a:spLocks noGrp="1"/>
          </p:cNvSpPr>
          <p:nvPr>
            <p:ph type="title" idx="4294967295"/>
          </p:nvPr>
        </p:nvSpPr>
        <p:spPr>
          <a:xfrm>
            <a:off x="290513" y="198438"/>
            <a:ext cx="8321675" cy="765175"/>
          </a:xfrm>
        </p:spPr>
        <p:txBody>
          <a:bodyPr/>
          <a:lstStyle/>
          <a:p>
            <a:pPr eaLnBrk="1" hangingPunct="1"/>
            <a:r>
              <a:rPr lang="en-US" altLang="en-US" sz="4000" smtClean="0">
                <a:ea typeface="ＭＳ Ｐゴシック" charset="-128"/>
              </a:rPr>
              <a:t>Host: sends </a:t>
            </a:r>
            <a:r>
              <a:rPr lang="en-US" altLang="en-US" sz="4000" i="1" smtClean="0">
                <a:ea typeface="ＭＳ Ｐゴシック" charset="-128"/>
              </a:rPr>
              <a:t>packets</a:t>
            </a:r>
            <a:r>
              <a:rPr lang="en-US" altLang="en-US" sz="4000" smtClean="0">
                <a:ea typeface="ＭＳ Ｐゴシック" charset="-128"/>
              </a:rPr>
              <a:t> of data</a:t>
            </a:r>
          </a:p>
        </p:txBody>
      </p:sp>
      <p:sp>
        <p:nvSpPr>
          <p:cNvPr id="243750" name="Content Placeholder 52"/>
          <p:cNvSpPr>
            <a:spLocks noGrp="1"/>
          </p:cNvSpPr>
          <p:nvPr>
            <p:ph idx="4294967295"/>
          </p:nvPr>
        </p:nvSpPr>
        <p:spPr>
          <a:xfrm>
            <a:off x="428625" y="1296988"/>
            <a:ext cx="3775075" cy="3425825"/>
          </a:xfrm>
        </p:spPr>
        <p:txBody>
          <a:bodyPr/>
          <a:lstStyle/>
          <a:p>
            <a:pPr marL="0" indent="0" eaLnBrk="1" hangingPunct="1">
              <a:buFont typeface="Wingdings" pitchFamily="2" charset="2"/>
              <a:buNone/>
              <a:defRPr/>
            </a:pPr>
            <a:r>
              <a:rPr lang="en-US" sz="2400" dirty="0" smtClean="0">
                <a:ea typeface="+mn-ea"/>
              </a:rPr>
              <a:t>host sending function:</a:t>
            </a:r>
          </a:p>
          <a:p>
            <a:pPr eaLnBrk="1" hangingPunct="1">
              <a:buFont typeface="Wingdings" charset="2"/>
              <a:buChar char="§"/>
              <a:defRPr/>
            </a:pPr>
            <a:r>
              <a:rPr lang="en-US" sz="2400" dirty="0" smtClean="0">
                <a:ea typeface="+mn-ea"/>
              </a:rPr>
              <a:t>takes application message</a:t>
            </a:r>
          </a:p>
          <a:p>
            <a:pPr eaLnBrk="1" hangingPunct="1">
              <a:buFont typeface="Wingdings" charset="2"/>
              <a:buChar char="§"/>
              <a:defRPr/>
            </a:pPr>
            <a:r>
              <a:rPr lang="en-US" sz="2400" dirty="0" smtClean="0">
                <a:ea typeface="+mn-ea"/>
              </a:rPr>
              <a:t>breaks into smaller chunks, known as </a:t>
            </a:r>
            <a:r>
              <a:rPr lang="en-US" sz="2400" i="1" dirty="0" smtClean="0">
                <a:solidFill>
                  <a:srgbClr val="C00000"/>
                </a:solidFill>
                <a:ea typeface="+mn-ea"/>
              </a:rPr>
              <a:t>packets</a:t>
            </a:r>
            <a:r>
              <a:rPr lang="en-US" sz="2400" dirty="0" smtClean="0">
                <a:ea typeface="+mn-ea"/>
              </a:rPr>
              <a:t>, of length </a:t>
            </a:r>
            <a:r>
              <a:rPr lang="en-US" sz="2400" i="1" dirty="0" smtClean="0">
                <a:solidFill>
                  <a:srgbClr val="C00000"/>
                </a:solidFill>
                <a:ea typeface="+mn-ea"/>
              </a:rPr>
              <a:t>L</a:t>
            </a:r>
            <a:r>
              <a:rPr lang="en-US" sz="2400" dirty="0" smtClean="0">
                <a:ea typeface="+mn-ea"/>
              </a:rPr>
              <a:t> bits</a:t>
            </a:r>
          </a:p>
          <a:p>
            <a:pPr eaLnBrk="1" hangingPunct="1">
              <a:buFont typeface="Wingdings" charset="2"/>
              <a:buChar char="§"/>
              <a:defRPr/>
            </a:pPr>
            <a:r>
              <a:rPr lang="en-US" sz="2400" dirty="0" smtClean="0">
                <a:ea typeface="+mn-ea"/>
              </a:rPr>
              <a:t>transmits packet into access network at </a:t>
            </a:r>
            <a:r>
              <a:rPr lang="en-US" sz="2400" i="1" dirty="0" smtClean="0">
                <a:solidFill>
                  <a:srgbClr val="C00000"/>
                </a:solidFill>
                <a:ea typeface="+mn-ea"/>
              </a:rPr>
              <a:t>transmission rate R</a:t>
            </a:r>
          </a:p>
          <a:p>
            <a:pPr marL="682625" lvl="1" indent="-225425" eaLnBrk="1" hangingPunct="1">
              <a:buFont typeface="Arial"/>
              <a:buChar char="•"/>
              <a:defRPr/>
            </a:pPr>
            <a:r>
              <a:rPr lang="en-US" dirty="0" smtClean="0"/>
              <a:t>link transmission rate, aka link </a:t>
            </a:r>
            <a:r>
              <a:rPr lang="en-US" i="1" dirty="0" smtClean="0">
                <a:solidFill>
                  <a:srgbClr val="C00000"/>
                </a:solidFill>
              </a:rPr>
              <a:t>capacity, aka link bandwidth</a:t>
            </a:r>
          </a:p>
        </p:txBody>
      </p:sp>
      <p:sp>
        <p:nvSpPr>
          <p:cNvPr id="48132" name="Line 305"/>
          <p:cNvSpPr>
            <a:spLocks noChangeShapeType="1"/>
          </p:cNvSpPr>
          <p:nvPr/>
        </p:nvSpPr>
        <p:spPr bwMode="auto">
          <a:xfrm>
            <a:off x="5705475" y="3727450"/>
            <a:ext cx="2454275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pic>
        <p:nvPicPr>
          <p:cNvPr id="48133" name="Picture 394" descr="underline_base"/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7025" y="822325"/>
            <a:ext cx="5749925" cy="1603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48134" name="Group 51"/>
          <p:cNvGrpSpPr>
            <a:grpSpLocks/>
          </p:cNvGrpSpPr>
          <p:nvPr/>
        </p:nvGrpSpPr>
        <p:grpSpPr bwMode="auto">
          <a:xfrm>
            <a:off x="7883525" y="3427413"/>
            <a:ext cx="1052513" cy="355600"/>
            <a:chOff x="4410" y="1365"/>
            <a:chExt cx="663" cy="224"/>
          </a:xfrm>
        </p:grpSpPr>
        <p:sp>
          <p:nvSpPr>
            <p:cNvPr id="48160" name="Rectangle 52"/>
            <p:cNvSpPr>
              <a:spLocks noChangeArrowheads="1"/>
            </p:cNvSpPr>
            <p:nvPr/>
          </p:nvSpPr>
          <p:spPr bwMode="auto">
            <a:xfrm>
              <a:off x="4410" y="1500"/>
              <a:ext cx="495" cy="87"/>
            </a:xfrm>
            <a:prstGeom prst="rect">
              <a:avLst/>
            </a:prstGeom>
            <a:gradFill rotWithShape="1">
              <a:gsLst>
                <a:gs pos="0">
                  <a:srgbClr val="009999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48161" name="AutoShape 53"/>
            <p:cNvSpPr>
              <a:spLocks noChangeArrowheads="1"/>
            </p:cNvSpPr>
            <p:nvPr/>
          </p:nvSpPr>
          <p:spPr bwMode="auto">
            <a:xfrm>
              <a:off x="4410" y="1368"/>
              <a:ext cx="663" cy="135"/>
            </a:xfrm>
            <a:prstGeom prst="parallelogram">
              <a:avLst>
                <a:gd name="adj" fmla="val 122778"/>
              </a:avLst>
            </a:prstGeom>
            <a:gradFill rotWithShape="1">
              <a:gsLst>
                <a:gs pos="0">
                  <a:srgbClr val="009999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48162" name="Freeform 54"/>
            <p:cNvSpPr>
              <a:spLocks/>
            </p:cNvSpPr>
            <p:nvPr/>
          </p:nvSpPr>
          <p:spPr bwMode="auto">
            <a:xfrm>
              <a:off x="4904" y="1365"/>
              <a:ext cx="169" cy="224"/>
            </a:xfrm>
            <a:custGeom>
              <a:avLst/>
              <a:gdLst>
                <a:gd name="T0" fmla="*/ 0 w 169"/>
                <a:gd name="T1" fmla="*/ 138 h 224"/>
                <a:gd name="T2" fmla="*/ 0 w 169"/>
                <a:gd name="T3" fmla="*/ 224 h 224"/>
                <a:gd name="T4" fmla="*/ 169 w 169"/>
                <a:gd name="T5" fmla="*/ 77 h 224"/>
                <a:gd name="T6" fmla="*/ 169 w 169"/>
                <a:gd name="T7" fmla="*/ 0 h 224"/>
                <a:gd name="T8" fmla="*/ 0 w 169"/>
                <a:gd name="T9" fmla="*/ 138 h 2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69"/>
                <a:gd name="T16" fmla="*/ 0 h 224"/>
                <a:gd name="T17" fmla="*/ 169 w 169"/>
                <a:gd name="T18" fmla="*/ 224 h 22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69" h="224">
                  <a:moveTo>
                    <a:pt x="0" y="138"/>
                  </a:moveTo>
                  <a:lnTo>
                    <a:pt x="0" y="224"/>
                  </a:lnTo>
                  <a:lnTo>
                    <a:pt x="169" y="77"/>
                  </a:lnTo>
                  <a:lnTo>
                    <a:pt x="169" y="0"/>
                  </a:lnTo>
                  <a:lnTo>
                    <a:pt x="0" y="138"/>
                  </a:lnTo>
                  <a:close/>
                </a:path>
              </a:pathLst>
            </a:custGeom>
            <a:solidFill>
              <a:srgbClr val="BBE0E3"/>
            </a:solidFill>
            <a:ln w="635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163" name="Freeform 55"/>
            <p:cNvSpPr>
              <a:spLocks/>
            </p:cNvSpPr>
            <p:nvPr/>
          </p:nvSpPr>
          <p:spPr bwMode="auto">
            <a:xfrm>
              <a:off x="4475" y="1395"/>
              <a:ext cx="506" cy="80"/>
            </a:xfrm>
            <a:custGeom>
              <a:avLst/>
              <a:gdLst>
                <a:gd name="T0" fmla="*/ 0 w 280"/>
                <a:gd name="T1" fmla="*/ 1801 h 63"/>
                <a:gd name="T2" fmla="*/ 147159 w 280"/>
                <a:gd name="T3" fmla="*/ 1752 h 63"/>
                <a:gd name="T4" fmla="*/ 868488 w 280"/>
                <a:gd name="T5" fmla="*/ 0 h 63"/>
                <a:gd name="T6" fmla="*/ 1108812 w 280"/>
                <a:gd name="T7" fmla="*/ 0 h 6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80"/>
                <a:gd name="T13" fmla="*/ 0 h 63"/>
                <a:gd name="T14" fmla="*/ 280 w 280"/>
                <a:gd name="T15" fmla="*/ 63 h 6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80" h="63">
                  <a:moveTo>
                    <a:pt x="0" y="63"/>
                  </a:moveTo>
                  <a:lnTo>
                    <a:pt x="37" y="62"/>
                  </a:lnTo>
                  <a:lnTo>
                    <a:pt x="219" y="0"/>
                  </a:lnTo>
                  <a:lnTo>
                    <a:pt x="280" y="0"/>
                  </a:lnTo>
                </a:path>
              </a:pathLst>
            </a:custGeom>
            <a:noFill/>
            <a:ln w="19050" cap="flat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48164" name="Freeform 56"/>
            <p:cNvSpPr>
              <a:spLocks/>
            </p:cNvSpPr>
            <p:nvPr/>
          </p:nvSpPr>
          <p:spPr bwMode="auto">
            <a:xfrm>
              <a:off x="4593" y="1391"/>
              <a:ext cx="293" cy="93"/>
            </a:xfrm>
            <a:custGeom>
              <a:avLst/>
              <a:gdLst>
                <a:gd name="T0" fmla="*/ 0 w 293"/>
                <a:gd name="T1" fmla="*/ 0 h 93"/>
                <a:gd name="T2" fmla="*/ 67 w 293"/>
                <a:gd name="T3" fmla="*/ 1 h 93"/>
                <a:gd name="T4" fmla="*/ 195 w 293"/>
                <a:gd name="T5" fmla="*/ 93 h 93"/>
                <a:gd name="T6" fmla="*/ 293 w 293"/>
                <a:gd name="T7" fmla="*/ 93 h 9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93"/>
                <a:gd name="T13" fmla="*/ 0 h 93"/>
                <a:gd name="T14" fmla="*/ 293 w 293"/>
                <a:gd name="T15" fmla="*/ 93 h 9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93" h="93">
                  <a:moveTo>
                    <a:pt x="0" y="0"/>
                  </a:moveTo>
                  <a:lnTo>
                    <a:pt x="67" y="1"/>
                  </a:lnTo>
                  <a:lnTo>
                    <a:pt x="195" y="93"/>
                  </a:lnTo>
                  <a:lnTo>
                    <a:pt x="293" y="93"/>
                  </a:lnTo>
                </a:path>
              </a:pathLst>
            </a:custGeom>
            <a:noFill/>
            <a:ln w="19050" cap="flat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sp>
        <p:nvSpPr>
          <p:cNvPr id="48135" name="TextBox 1"/>
          <p:cNvSpPr txBox="1">
            <a:spLocks noChangeArrowheads="1"/>
          </p:cNvSpPr>
          <p:nvPr/>
        </p:nvSpPr>
        <p:spPr bwMode="auto">
          <a:xfrm>
            <a:off x="5756275" y="3759200"/>
            <a:ext cx="2646363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800" i="1"/>
              <a:t>R: </a:t>
            </a:r>
            <a:r>
              <a:rPr lang="en-US" altLang="en-US" sz="1800"/>
              <a:t>link transmission rate</a:t>
            </a:r>
          </a:p>
        </p:txBody>
      </p:sp>
      <p:grpSp>
        <p:nvGrpSpPr>
          <p:cNvPr id="48136" name="Group 201"/>
          <p:cNvGrpSpPr>
            <a:grpSpLocks/>
          </p:cNvGrpSpPr>
          <p:nvPr/>
        </p:nvGrpSpPr>
        <p:grpSpPr bwMode="auto">
          <a:xfrm>
            <a:off x="5033963" y="2809875"/>
            <a:ext cx="409575" cy="565150"/>
            <a:chOff x="375561" y="297711"/>
            <a:chExt cx="1252683" cy="2138362"/>
          </a:xfrm>
        </p:grpSpPr>
        <p:sp>
          <p:nvSpPr>
            <p:cNvPr id="203" name="Freeform 202"/>
            <p:cNvSpPr/>
            <p:nvPr/>
          </p:nvSpPr>
          <p:spPr>
            <a:xfrm>
              <a:off x="375561" y="297711"/>
              <a:ext cx="971072" cy="2138362"/>
            </a:xfrm>
            <a:custGeom>
              <a:avLst/>
              <a:gdLst>
                <a:gd name="connsiteX0" fmla="*/ 0 w 966787"/>
                <a:gd name="connsiteY0" fmla="*/ 0 h 2138362"/>
                <a:gd name="connsiteX1" fmla="*/ 0 w 966787"/>
                <a:gd name="connsiteY1" fmla="*/ 1190625 h 2138362"/>
                <a:gd name="connsiteX2" fmla="*/ 966787 w 966787"/>
                <a:gd name="connsiteY2" fmla="*/ 2138362 h 2138362"/>
                <a:gd name="connsiteX3" fmla="*/ 962025 w 966787"/>
                <a:gd name="connsiteY3" fmla="*/ 742950 h 2138362"/>
                <a:gd name="connsiteX4" fmla="*/ 0 w 966787"/>
                <a:gd name="connsiteY4" fmla="*/ 0 h 2138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66787" h="2138362">
                  <a:moveTo>
                    <a:pt x="0" y="0"/>
                  </a:moveTo>
                  <a:lnTo>
                    <a:pt x="0" y="1190625"/>
                  </a:lnTo>
                  <a:lnTo>
                    <a:pt x="966787" y="2138362"/>
                  </a:lnTo>
                  <a:cubicBezTo>
                    <a:pt x="965200" y="1673225"/>
                    <a:pt x="963612" y="1208087"/>
                    <a:pt x="962025" y="74295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204" name="Freeform 203"/>
            <p:cNvSpPr/>
            <p:nvPr/>
          </p:nvSpPr>
          <p:spPr>
            <a:xfrm>
              <a:off x="375561" y="309724"/>
              <a:ext cx="1247826" cy="768849"/>
            </a:xfrm>
            <a:custGeom>
              <a:avLst/>
              <a:gdLst>
                <a:gd name="connsiteX0" fmla="*/ 0 w 966787"/>
                <a:gd name="connsiteY0" fmla="*/ 0 h 2138362"/>
                <a:gd name="connsiteX1" fmla="*/ 0 w 966787"/>
                <a:gd name="connsiteY1" fmla="*/ 1190625 h 2138362"/>
                <a:gd name="connsiteX2" fmla="*/ 966787 w 966787"/>
                <a:gd name="connsiteY2" fmla="*/ 2138362 h 2138362"/>
                <a:gd name="connsiteX3" fmla="*/ 962025 w 966787"/>
                <a:gd name="connsiteY3" fmla="*/ 742950 h 2138362"/>
                <a:gd name="connsiteX4" fmla="*/ 0 w 966787"/>
                <a:gd name="connsiteY4" fmla="*/ 0 h 2138362"/>
                <a:gd name="connsiteX0" fmla="*/ 928688 w 1895475"/>
                <a:gd name="connsiteY0" fmla="*/ 0 h 2138362"/>
                <a:gd name="connsiteX1" fmla="*/ 0 w 1895475"/>
                <a:gd name="connsiteY1" fmla="*/ 461963 h 2138362"/>
                <a:gd name="connsiteX2" fmla="*/ 1895475 w 1895475"/>
                <a:gd name="connsiteY2" fmla="*/ 2138362 h 2138362"/>
                <a:gd name="connsiteX3" fmla="*/ 1890713 w 1895475"/>
                <a:gd name="connsiteY3" fmla="*/ 742950 h 2138362"/>
                <a:gd name="connsiteX4" fmla="*/ 928688 w 1895475"/>
                <a:gd name="connsiteY4" fmla="*/ 0 h 2138362"/>
                <a:gd name="connsiteX0" fmla="*/ 247650 w 1895475"/>
                <a:gd name="connsiteY0" fmla="*/ 0 h 1738312"/>
                <a:gd name="connsiteX1" fmla="*/ 0 w 1895475"/>
                <a:gd name="connsiteY1" fmla="*/ 61913 h 1738312"/>
                <a:gd name="connsiteX2" fmla="*/ 1895475 w 1895475"/>
                <a:gd name="connsiteY2" fmla="*/ 1738312 h 1738312"/>
                <a:gd name="connsiteX3" fmla="*/ 1890713 w 1895475"/>
                <a:gd name="connsiteY3" fmla="*/ 342900 h 1738312"/>
                <a:gd name="connsiteX4" fmla="*/ 247650 w 1895475"/>
                <a:gd name="connsiteY4" fmla="*/ 0 h 1738312"/>
                <a:gd name="connsiteX0" fmla="*/ 247650 w 1895475"/>
                <a:gd name="connsiteY0" fmla="*/ 0 h 1738312"/>
                <a:gd name="connsiteX1" fmla="*/ 0 w 1895475"/>
                <a:gd name="connsiteY1" fmla="*/ 61913 h 1738312"/>
                <a:gd name="connsiteX2" fmla="*/ 1895475 w 1895475"/>
                <a:gd name="connsiteY2" fmla="*/ 1738312 h 1738312"/>
                <a:gd name="connsiteX3" fmla="*/ 1143000 w 1895475"/>
                <a:gd name="connsiteY3" fmla="*/ 776288 h 1738312"/>
                <a:gd name="connsiteX4" fmla="*/ 247650 w 1895475"/>
                <a:gd name="connsiteY4" fmla="*/ 0 h 1738312"/>
                <a:gd name="connsiteX0" fmla="*/ 247650 w 1895475"/>
                <a:gd name="connsiteY0" fmla="*/ 0 h 1738312"/>
                <a:gd name="connsiteX1" fmla="*/ 0 w 1895475"/>
                <a:gd name="connsiteY1" fmla="*/ 61913 h 1738312"/>
                <a:gd name="connsiteX2" fmla="*/ 1895475 w 1895475"/>
                <a:gd name="connsiteY2" fmla="*/ 1738312 h 1738312"/>
                <a:gd name="connsiteX3" fmla="*/ 1143000 w 1895475"/>
                <a:gd name="connsiteY3" fmla="*/ 776288 h 1738312"/>
                <a:gd name="connsiteX4" fmla="*/ 247650 w 1895475"/>
                <a:gd name="connsiteY4" fmla="*/ 0 h 1738312"/>
                <a:gd name="connsiteX0" fmla="*/ 247650 w 1895475"/>
                <a:gd name="connsiteY0" fmla="*/ 0 h 1738312"/>
                <a:gd name="connsiteX1" fmla="*/ 0 w 1895475"/>
                <a:gd name="connsiteY1" fmla="*/ 61913 h 1738312"/>
                <a:gd name="connsiteX2" fmla="*/ 1895475 w 1895475"/>
                <a:gd name="connsiteY2" fmla="*/ 1738312 h 1738312"/>
                <a:gd name="connsiteX3" fmla="*/ 1238250 w 1895475"/>
                <a:gd name="connsiteY3" fmla="*/ 814388 h 1738312"/>
                <a:gd name="connsiteX4" fmla="*/ 247650 w 1895475"/>
                <a:gd name="connsiteY4" fmla="*/ 0 h 1738312"/>
                <a:gd name="connsiteX0" fmla="*/ 247650 w 1895475"/>
                <a:gd name="connsiteY0" fmla="*/ 0 h 1738312"/>
                <a:gd name="connsiteX1" fmla="*/ 0 w 1895475"/>
                <a:gd name="connsiteY1" fmla="*/ 61913 h 1738312"/>
                <a:gd name="connsiteX2" fmla="*/ 1895475 w 1895475"/>
                <a:gd name="connsiteY2" fmla="*/ 1738312 h 1738312"/>
                <a:gd name="connsiteX3" fmla="*/ 1238250 w 1895475"/>
                <a:gd name="connsiteY3" fmla="*/ 814388 h 1738312"/>
                <a:gd name="connsiteX4" fmla="*/ 247650 w 1895475"/>
                <a:gd name="connsiteY4" fmla="*/ 0 h 1738312"/>
                <a:gd name="connsiteX0" fmla="*/ 247650 w 1238250"/>
                <a:gd name="connsiteY0" fmla="*/ 0 h 862012"/>
                <a:gd name="connsiteX1" fmla="*/ 0 w 1238250"/>
                <a:gd name="connsiteY1" fmla="*/ 61913 h 862012"/>
                <a:gd name="connsiteX2" fmla="*/ 947738 w 1238250"/>
                <a:gd name="connsiteY2" fmla="*/ 862012 h 862012"/>
                <a:gd name="connsiteX3" fmla="*/ 1238250 w 1238250"/>
                <a:gd name="connsiteY3" fmla="*/ 814388 h 862012"/>
                <a:gd name="connsiteX4" fmla="*/ 247650 w 1238250"/>
                <a:gd name="connsiteY4" fmla="*/ 0 h 862012"/>
                <a:gd name="connsiteX0" fmla="*/ 247650 w 1238250"/>
                <a:gd name="connsiteY0" fmla="*/ 0 h 823912"/>
                <a:gd name="connsiteX1" fmla="*/ 0 w 1238250"/>
                <a:gd name="connsiteY1" fmla="*/ 61913 h 823912"/>
                <a:gd name="connsiteX2" fmla="*/ 952500 w 1238250"/>
                <a:gd name="connsiteY2" fmla="*/ 823912 h 823912"/>
                <a:gd name="connsiteX3" fmla="*/ 1238250 w 1238250"/>
                <a:gd name="connsiteY3" fmla="*/ 814388 h 823912"/>
                <a:gd name="connsiteX4" fmla="*/ 247650 w 1238250"/>
                <a:gd name="connsiteY4" fmla="*/ 0 h 823912"/>
                <a:gd name="connsiteX0" fmla="*/ 247650 w 1238250"/>
                <a:gd name="connsiteY0" fmla="*/ 0 h 823912"/>
                <a:gd name="connsiteX1" fmla="*/ 0 w 1238250"/>
                <a:gd name="connsiteY1" fmla="*/ 61913 h 823912"/>
                <a:gd name="connsiteX2" fmla="*/ 952500 w 1238250"/>
                <a:gd name="connsiteY2" fmla="*/ 823912 h 823912"/>
                <a:gd name="connsiteX3" fmla="*/ 1238250 w 1238250"/>
                <a:gd name="connsiteY3" fmla="*/ 814388 h 823912"/>
                <a:gd name="connsiteX4" fmla="*/ 247650 w 1238250"/>
                <a:gd name="connsiteY4" fmla="*/ 0 h 823912"/>
                <a:gd name="connsiteX0" fmla="*/ 233363 w 1238250"/>
                <a:gd name="connsiteY0" fmla="*/ 0 h 766762"/>
                <a:gd name="connsiteX1" fmla="*/ 0 w 1238250"/>
                <a:gd name="connsiteY1" fmla="*/ 4763 h 766762"/>
                <a:gd name="connsiteX2" fmla="*/ 952500 w 1238250"/>
                <a:gd name="connsiteY2" fmla="*/ 766762 h 766762"/>
                <a:gd name="connsiteX3" fmla="*/ 1238250 w 1238250"/>
                <a:gd name="connsiteY3" fmla="*/ 757238 h 766762"/>
                <a:gd name="connsiteX4" fmla="*/ 233363 w 1238250"/>
                <a:gd name="connsiteY4" fmla="*/ 0 h 766762"/>
                <a:gd name="connsiteX0" fmla="*/ 233363 w 1238250"/>
                <a:gd name="connsiteY0" fmla="*/ 0 h 773376"/>
                <a:gd name="connsiteX1" fmla="*/ 0 w 1238250"/>
                <a:gd name="connsiteY1" fmla="*/ 4763 h 773376"/>
                <a:gd name="connsiteX2" fmla="*/ 952500 w 1238250"/>
                <a:gd name="connsiteY2" fmla="*/ 766762 h 773376"/>
                <a:gd name="connsiteX3" fmla="*/ 1238250 w 1238250"/>
                <a:gd name="connsiteY3" fmla="*/ 771525 h 773376"/>
                <a:gd name="connsiteX4" fmla="*/ 233363 w 1238250"/>
                <a:gd name="connsiteY4" fmla="*/ 0 h 773376"/>
                <a:gd name="connsiteX0" fmla="*/ 233363 w 1238250"/>
                <a:gd name="connsiteY0" fmla="*/ 0 h 766762"/>
                <a:gd name="connsiteX1" fmla="*/ 0 w 1238250"/>
                <a:gd name="connsiteY1" fmla="*/ 4763 h 766762"/>
                <a:gd name="connsiteX2" fmla="*/ 952500 w 1238250"/>
                <a:gd name="connsiteY2" fmla="*/ 766762 h 766762"/>
                <a:gd name="connsiteX3" fmla="*/ 1238250 w 1238250"/>
                <a:gd name="connsiteY3" fmla="*/ 757236 h 766762"/>
                <a:gd name="connsiteX4" fmla="*/ 233363 w 1238250"/>
                <a:gd name="connsiteY4" fmla="*/ 0 h 766762"/>
                <a:gd name="connsiteX0" fmla="*/ 233363 w 1238250"/>
                <a:gd name="connsiteY0" fmla="*/ 0 h 773375"/>
                <a:gd name="connsiteX1" fmla="*/ 0 w 1238250"/>
                <a:gd name="connsiteY1" fmla="*/ 4763 h 773375"/>
                <a:gd name="connsiteX2" fmla="*/ 952500 w 1238250"/>
                <a:gd name="connsiteY2" fmla="*/ 766762 h 773375"/>
                <a:gd name="connsiteX3" fmla="*/ 1238250 w 1238250"/>
                <a:gd name="connsiteY3" fmla="*/ 771523 h 773375"/>
                <a:gd name="connsiteX4" fmla="*/ 233363 w 1238250"/>
                <a:gd name="connsiteY4" fmla="*/ 0 h 773375"/>
                <a:gd name="connsiteX0" fmla="*/ 233363 w 1238250"/>
                <a:gd name="connsiteY0" fmla="*/ 0 h 771523"/>
                <a:gd name="connsiteX1" fmla="*/ 0 w 1238250"/>
                <a:gd name="connsiteY1" fmla="*/ 4763 h 771523"/>
                <a:gd name="connsiteX2" fmla="*/ 952500 w 1238250"/>
                <a:gd name="connsiteY2" fmla="*/ 766762 h 771523"/>
                <a:gd name="connsiteX3" fmla="*/ 1238250 w 1238250"/>
                <a:gd name="connsiteY3" fmla="*/ 771523 h 771523"/>
                <a:gd name="connsiteX4" fmla="*/ 233363 w 1238250"/>
                <a:gd name="connsiteY4" fmla="*/ 0 h 771523"/>
                <a:gd name="connsiteX0" fmla="*/ 233363 w 1238250"/>
                <a:gd name="connsiteY0" fmla="*/ 0 h 771523"/>
                <a:gd name="connsiteX1" fmla="*/ 0 w 1238250"/>
                <a:gd name="connsiteY1" fmla="*/ 23466 h 771523"/>
                <a:gd name="connsiteX2" fmla="*/ 952500 w 1238250"/>
                <a:gd name="connsiteY2" fmla="*/ 766762 h 771523"/>
                <a:gd name="connsiteX3" fmla="*/ 1238250 w 1238250"/>
                <a:gd name="connsiteY3" fmla="*/ 771523 h 771523"/>
                <a:gd name="connsiteX4" fmla="*/ 233363 w 1238250"/>
                <a:gd name="connsiteY4" fmla="*/ 0 h 771523"/>
                <a:gd name="connsiteX0" fmla="*/ 233363 w 1238250"/>
                <a:gd name="connsiteY0" fmla="*/ 0 h 757496"/>
                <a:gd name="connsiteX1" fmla="*/ 0 w 1238250"/>
                <a:gd name="connsiteY1" fmla="*/ 9439 h 757496"/>
                <a:gd name="connsiteX2" fmla="*/ 952500 w 1238250"/>
                <a:gd name="connsiteY2" fmla="*/ 752735 h 757496"/>
                <a:gd name="connsiteX3" fmla="*/ 1238250 w 1238250"/>
                <a:gd name="connsiteY3" fmla="*/ 757496 h 757496"/>
                <a:gd name="connsiteX4" fmla="*/ 233363 w 1238250"/>
                <a:gd name="connsiteY4" fmla="*/ 0 h 757496"/>
                <a:gd name="connsiteX0" fmla="*/ 233363 w 1238250"/>
                <a:gd name="connsiteY0" fmla="*/ 0 h 757496"/>
                <a:gd name="connsiteX1" fmla="*/ 0 w 1238250"/>
                <a:gd name="connsiteY1" fmla="*/ 9439 h 757496"/>
                <a:gd name="connsiteX2" fmla="*/ 952500 w 1238250"/>
                <a:gd name="connsiteY2" fmla="*/ 752735 h 757496"/>
                <a:gd name="connsiteX3" fmla="*/ 1238250 w 1238250"/>
                <a:gd name="connsiteY3" fmla="*/ 757496 h 757496"/>
                <a:gd name="connsiteX4" fmla="*/ 233363 w 1238250"/>
                <a:gd name="connsiteY4" fmla="*/ 0 h 757496"/>
                <a:gd name="connsiteX0" fmla="*/ 243561 w 1248448"/>
                <a:gd name="connsiteY0" fmla="*/ 573 h 758069"/>
                <a:gd name="connsiteX1" fmla="*/ 0 w 1248448"/>
                <a:gd name="connsiteY1" fmla="*/ 0 h 758069"/>
                <a:gd name="connsiteX2" fmla="*/ 962698 w 1248448"/>
                <a:gd name="connsiteY2" fmla="*/ 753308 h 758069"/>
                <a:gd name="connsiteX3" fmla="*/ 1248448 w 1248448"/>
                <a:gd name="connsiteY3" fmla="*/ 758069 h 758069"/>
                <a:gd name="connsiteX4" fmla="*/ 243561 w 1248448"/>
                <a:gd name="connsiteY4" fmla="*/ 573 h 758069"/>
                <a:gd name="connsiteX0" fmla="*/ 243561 w 1248448"/>
                <a:gd name="connsiteY0" fmla="*/ 573 h 758069"/>
                <a:gd name="connsiteX1" fmla="*/ 0 w 1248448"/>
                <a:gd name="connsiteY1" fmla="*/ 0 h 758069"/>
                <a:gd name="connsiteX2" fmla="*/ 962698 w 1248448"/>
                <a:gd name="connsiteY2" fmla="*/ 753308 h 758069"/>
                <a:gd name="connsiteX3" fmla="*/ 1248448 w 1248448"/>
                <a:gd name="connsiteY3" fmla="*/ 758069 h 758069"/>
                <a:gd name="connsiteX4" fmla="*/ 243561 w 1248448"/>
                <a:gd name="connsiteY4" fmla="*/ 573 h 758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48448" h="758069">
                  <a:moveTo>
                    <a:pt x="243561" y="573"/>
                  </a:moveTo>
                  <a:cubicBezTo>
                    <a:pt x="162374" y="382"/>
                    <a:pt x="235530" y="6639"/>
                    <a:pt x="0" y="0"/>
                  </a:cubicBezTo>
                  <a:lnTo>
                    <a:pt x="962698" y="753308"/>
                  </a:lnTo>
                  <a:cubicBezTo>
                    <a:pt x="1114838" y="758721"/>
                    <a:pt x="1045247" y="751718"/>
                    <a:pt x="1248448" y="758069"/>
                  </a:cubicBezTo>
                  <a:lnTo>
                    <a:pt x="243561" y="573"/>
                  </a:lnTo>
                  <a:close/>
                </a:path>
              </a:pathLst>
            </a:custGeom>
            <a:solidFill>
              <a:srgbClr val="0099C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205" name="Rectangle 204"/>
            <p:cNvSpPr/>
            <p:nvPr/>
          </p:nvSpPr>
          <p:spPr>
            <a:xfrm>
              <a:off x="1332065" y="1066560"/>
              <a:ext cx="296179" cy="1363508"/>
            </a:xfrm>
            <a:prstGeom prst="rect">
              <a:avLst/>
            </a:prstGeom>
            <a:solidFill>
              <a:srgbClr val="33CCC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solidFill>
                  <a:srgbClr val="FFFFFF"/>
                </a:solidFill>
                <a:ea typeface="ＭＳ Ｐゴシック" charset="0"/>
                <a:cs typeface="ＭＳ Ｐゴシック" charset="0"/>
              </a:endParaRPr>
            </a:p>
          </p:txBody>
        </p:sp>
      </p:grpSp>
      <p:sp>
        <p:nvSpPr>
          <p:cNvPr id="48137" name="TextBox 205"/>
          <p:cNvSpPr txBox="1">
            <a:spLocks noChangeArrowheads="1"/>
          </p:cNvSpPr>
          <p:nvPr/>
        </p:nvSpPr>
        <p:spPr bwMode="auto">
          <a:xfrm>
            <a:off x="4791075" y="3986213"/>
            <a:ext cx="6683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2000"/>
              <a:t>host</a:t>
            </a:r>
          </a:p>
        </p:txBody>
      </p:sp>
      <p:grpSp>
        <p:nvGrpSpPr>
          <p:cNvPr id="48138" name="Group 206"/>
          <p:cNvGrpSpPr>
            <a:grpSpLocks/>
          </p:cNvGrpSpPr>
          <p:nvPr/>
        </p:nvGrpSpPr>
        <p:grpSpPr bwMode="auto">
          <a:xfrm>
            <a:off x="4559300" y="3535363"/>
            <a:ext cx="1295400" cy="506412"/>
            <a:chOff x="1816230" y="6118900"/>
            <a:chExt cx="1843339" cy="739100"/>
          </a:xfrm>
        </p:grpSpPr>
        <p:pic>
          <p:nvPicPr>
            <p:cNvPr id="48155" name="Picture 8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816230" y="6142069"/>
              <a:ext cx="1843339" cy="7159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09" name="Rectangle 208"/>
            <p:cNvSpPr/>
            <p:nvPr/>
          </p:nvSpPr>
          <p:spPr>
            <a:xfrm rot="1049095">
              <a:off x="1947252" y="6118900"/>
              <a:ext cx="1651325" cy="463386"/>
            </a:xfrm>
            <a:prstGeom prst="rect">
              <a:avLst/>
            </a:prstGeom>
            <a:gradFill>
              <a:gsLst>
                <a:gs pos="0">
                  <a:schemeClr val="bg1"/>
                </a:gs>
                <a:gs pos="50000">
                  <a:schemeClr val="bg1">
                    <a:alpha val="48000"/>
                  </a:schemeClr>
                </a:gs>
                <a:gs pos="100000">
                  <a:schemeClr val="bg1">
                    <a:alpha val="0"/>
                  </a:schemeClr>
                </a:gs>
              </a:gsLst>
              <a:lin ang="54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solidFill>
                  <a:srgbClr val="FFFFFF"/>
                </a:solidFill>
                <a:ea typeface="ＭＳ Ｐゴシック" charset="0"/>
                <a:cs typeface="ＭＳ Ｐゴシック" charset="0"/>
              </a:endParaRPr>
            </a:p>
          </p:txBody>
        </p:sp>
      </p:grpSp>
      <p:grpSp>
        <p:nvGrpSpPr>
          <p:cNvPr id="48139" name="Group 209"/>
          <p:cNvGrpSpPr>
            <a:grpSpLocks/>
          </p:cNvGrpSpPr>
          <p:nvPr/>
        </p:nvGrpSpPr>
        <p:grpSpPr bwMode="auto">
          <a:xfrm>
            <a:off x="4699000" y="1919288"/>
            <a:ext cx="1409700" cy="877887"/>
            <a:chOff x="2387973" y="4309243"/>
            <a:chExt cx="1771787" cy="1282262"/>
          </a:xfrm>
        </p:grpSpPr>
        <p:pic>
          <p:nvPicPr>
            <p:cNvPr id="48153" name="Picture 9"/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583508" y="4309243"/>
              <a:ext cx="1284945" cy="12822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12" name="Rectangle 211"/>
            <p:cNvSpPr/>
            <p:nvPr/>
          </p:nvSpPr>
          <p:spPr>
            <a:xfrm rot="11601822">
              <a:off x="2387973" y="5127757"/>
              <a:ext cx="1771787" cy="424330"/>
            </a:xfrm>
            <a:prstGeom prst="rect">
              <a:avLst/>
            </a:prstGeom>
            <a:gradFill>
              <a:gsLst>
                <a:gs pos="0">
                  <a:schemeClr val="bg1"/>
                </a:gs>
                <a:gs pos="50000">
                  <a:schemeClr val="bg1">
                    <a:alpha val="48000"/>
                  </a:schemeClr>
                </a:gs>
                <a:gs pos="100000">
                  <a:schemeClr val="bg1">
                    <a:alpha val="0"/>
                  </a:schemeClr>
                </a:gs>
              </a:gsLst>
              <a:lin ang="54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solidFill>
                  <a:srgbClr val="FFFFFF"/>
                </a:solidFill>
                <a:ea typeface="ＭＳ Ｐゴシック" charset="0"/>
                <a:cs typeface="ＭＳ Ｐゴシック" charset="0"/>
              </a:endParaRPr>
            </a:p>
          </p:txBody>
        </p:sp>
      </p:grpSp>
      <p:sp>
        <p:nvSpPr>
          <p:cNvPr id="48140" name="TextBox 215"/>
          <p:cNvSpPr txBox="1">
            <a:spLocks noChangeArrowheads="1"/>
          </p:cNvSpPr>
          <p:nvPr/>
        </p:nvSpPr>
        <p:spPr bwMode="auto">
          <a:xfrm>
            <a:off x="5448300" y="3341688"/>
            <a:ext cx="288925" cy="3381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600"/>
              <a:t>1</a:t>
            </a:r>
          </a:p>
        </p:txBody>
      </p:sp>
      <p:sp>
        <p:nvSpPr>
          <p:cNvPr id="48141" name="TextBox 216"/>
          <p:cNvSpPr txBox="1">
            <a:spLocks noChangeArrowheads="1"/>
          </p:cNvSpPr>
          <p:nvPr/>
        </p:nvSpPr>
        <p:spPr bwMode="auto">
          <a:xfrm>
            <a:off x="5207000" y="3349625"/>
            <a:ext cx="288925" cy="3381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600"/>
              <a:t>2</a:t>
            </a:r>
          </a:p>
        </p:txBody>
      </p:sp>
      <p:cxnSp>
        <p:nvCxnSpPr>
          <p:cNvPr id="48142" name="Straight Connector 3"/>
          <p:cNvCxnSpPr>
            <a:cxnSpLocks noChangeShapeType="1"/>
          </p:cNvCxnSpPr>
          <p:nvPr/>
        </p:nvCxnSpPr>
        <p:spPr bwMode="auto">
          <a:xfrm flipV="1">
            <a:off x="5697538" y="2363788"/>
            <a:ext cx="1225550" cy="5651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48143" name="TextBox 234"/>
          <p:cNvSpPr txBox="1">
            <a:spLocks noChangeArrowheads="1"/>
          </p:cNvSpPr>
          <p:nvPr/>
        </p:nvSpPr>
        <p:spPr bwMode="auto">
          <a:xfrm>
            <a:off x="6861175" y="2014538"/>
            <a:ext cx="1531938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800"/>
              <a:t>two packets, </a:t>
            </a:r>
          </a:p>
          <a:p>
            <a:r>
              <a:rPr lang="en-US" altLang="en-US" sz="1800" i="1"/>
              <a:t>L</a:t>
            </a:r>
            <a:r>
              <a:rPr lang="en-US" altLang="en-US" sz="1800"/>
              <a:t> bits each</a:t>
            </a:r>
          </a:p>
        </p:txBody>
      </p:sp>
      <p:sp>
        <p:nvSpPr>
          <p:cNvPr id="48144" name="TextBox 235"/>
          <p:cNvSpPr txBox="1">
            <a:spLocks noChangeArrowheads="1"/>
          </p:cNvSpPr>
          <p:nvPr/>
        </p:nvSpPr>
        <p:spPr bwMode="auto">
          <a:xfrm>
            <a:off x="1550988" y="5456238"/>
            <a:ext cx="1479550" cy="785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 algn="r">
              <a:lnSpc>
                <a:spcPts val="1800"/>
              </a:lnSpc>
            </a:pPr>
            <a:r>
              <a:rPr lang="en-US" altLang="en-US" sz="1800"/>
              <a:t>packet</a:t>
            </a:r>
          </a:p>
          <a:p>
            <a:pPr algn="r">
              <a:lnSpc>
                <a:spcPts val="1800"/>
              </a:lnSpc>
            </a:pPr>
            <a:r>
              <a:rPr lang="en-US" altLang="en-US" sz="1800"/>
              <a:t>transmission</a:t>
            </a:r>
          </a:p>
          <a:p>
            <a:pPr algn="r">
              <a:lnSpc>
                <a:spcPts val="1800"/>
              </a:lnSpc>
            </a:pPr>
            <a:r>
              <a:rPr lang="en-US" altLang="en-US" sz="1800"/>
              <a:t>delay</a:t>
            </a:r>
          </a:p>
        </p:txBody>
      </p:sp>
      <p:sp>
        <p:nvSpPr>
          <p:cNvPr id="48145" name="TextBox 237"/>
          <p:cNvSpPr txBox="1">
            <a:spLocks noChangeArrowheads="1"/>
          </p:cNvSpPr>
          <p:nvPr/>
        </p:nvSpPr>
        <p:spPr bwMode="auto">
          <a:xfrm>
            <a:off x="3660775" y="5453063"/>
            <a:ext cx="1711325" cy="785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 algn="ctr">
              <a:lnSpc>
                <a:spcPts val="1800"/>
              </a:lnSpc>
            </a:pPr>
            <a:r>
              <a:rPr lang="en-US" altLang="en-US" sz="1800"/>
              <a:t>time needed to</a:t>
            </a:r>
          </a:p>
          <a:p>
            <a:pPr algn="ctr">
              <a:lnSpc>
                <a:spcPts val="1800"/>
              </a:lnSpc>
            </a:pPr>
            <a:r>
              <a:rPr lang="en-US" altLang="en-US" sz="1800"/>
              <a:t>transmit </a:t>
            </a:r>
            <a:r>
              <a:rPr lang="en-US" altLang="en-US" sz="1800" i="1"/>
              <a:t>L</a:t>
            </a:r>
            <a:r>
              <a:rPr lang="en-US" altLang="en-US" sz="1800"/>
              <a:t>-bit</a:t>
            </a:r>
          </a:p>
          <a:p>
            <a:pPr algn="ctr">
              <a:lnSpc>
                <a:spcPts val="1800"/>
              </a:lnSpc>
            </a:pPr>
            <a:r>
              <a:rPr lang="en-US" altLang="en-US" sz="1800"/>
              <a:t>packet into link</a:t>
            </a:r>
          </a:p>
        </p:txBody>
      </p:sp>
      <p:sp>
        <p:nvSpPr>
          <p:cNvPr id="48146" name="TextBox 4"/>
          <p:cNvSpPr txBox="1">
            <a:spLocks noChangeArrowheads="1"/>
          </p:cNvSpPr>
          <p:nvPr/>
        </p:nvSpPr>
        <p:spPr bwMode="auto">
          <a:xfrm>
            <a:off x="6167438" y="5400675"/>
            <a:ext cx="1741487" cy="831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i="1"/>
              <a:t>L</a:t>
            </a:r>
            <a:r>
              <a:rPr lang="en-US" altLang="en-US"/>
              <a:t> (bits)</a:t>
            </a:r>
          </a:p>
          <a:p>
            <a:r>
              <a:rPr lang="en-US" altLang="en-US" i="1"/>
              <a:t>R</a:t>
            </a:r>
            <a:r>
              <a:rPr lang="en-US" altLang="en-US"/>
              <a:t> (bits/sec)</a:t>
            </a:r>
          </a:p>
        </p:txBody>
      </p:sp>
      <p:cxnSp>
        <p:nvCxnSpPr>
          <p:cNvPr id="48147" name="Straight Connector 9"/>
          <p:cNvCxnSpPr>
            <a:cxnSpLocks noChangeShapeType="1"/>
          </p:cNvCxnSpPr>
          <p:nvPr/>
        </p:nvCxnSpPr>
        <p:spPr bwMode="auto">
          <a:xfrm>
            <a:off x="6254750" y="5819775"/>
            <a:ext cx="1284288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48148" name="TextBox 10"/>
          <p:cNvSpPr txBox="1">
            <a:spLocks noChangeArrowheads="1"/>
          </p:cNvSpPr>
          <p:nvPr/>
        </p:nvSpPr>
        <p:spPr bwMode="auto">
          <a:xfrm>
            <a:off x="3228975" y="5586413"/>
            <a:ext cx="36512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/>
              <a:t>=</a:t>
            </a:r>
          </a:p>
        </p:txBody>
      </p:sp>
      <p:sp>
        <p:nvSpPr>
          <p:cNvPr id="48149" name="TextBox 245"/>
          <p:cNvSpPr txBox="1">
            <a:spLocks noChangeArrowheads="1"/>
          </p:cNvSpPr>
          <p:nvPr/>
        </p:nvSpPr>
        <p:spPr bwMode="auto">
          <a:xfrm>
            <a:off x="5570538" y="5602288"/>
            <a:ext cx="36512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/>
              <a:t>=</a:t>
            </a:r>
          </a:p>
        </p:txBody>
      </p:sp>
      <p:sp>
        <p:nvSpPr>
          <p:cNvPr id="48150" name="Rectangle 11"/>
          <p:cNvSpPr>
            <a:spLocks noChangeArrowheads="1"/>
          </p:cNvSpPr>
          <p:nvPr/>
        </p:nvSpPr>
        <p:spPr bwMode="auto">
          <a:xfrm>
            <a:off x="1109663" y="5322888"/>
            <a:ext cx="7275512" cy="1001712"/>
          </a:xfrm>
          <a:prstGeom prst="rect">
            <a:avLst/>
          </a:prstGeom>
          <a:noFill/>
          <a:ln w="19050">
            <a:solidFill>
              <a:srgbClr val="C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endParaRPr lang="en-US" altLang="en-US"/>
          </a:p>
        </p:txBody>
      </p:sp>
      <p:sp>
        <p:nvSpPr>
          <p:cNvPr id="48151" name="Slide Number Placeholder 3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>
                <a:latin typeface="Tahoma" pitchFamily="34" charset="0"/>
              </a:rPr>
              <a:t>1-</a:t>
            </a:r>
            <a:fld id="{16877815-CFE9-4D92-82CD-C2DF2B91ED36}" type="slidenum">
              <a:rPr lang="en-US" altLang="en-US" sz="1200">
                <a:latin typeface="Tahoma" pitchFamily="34" charset="0"/>
              </a:rPr>
              <a:pPr/>
              <a:t>20</a:t>
            </a:fld>
            <a:endParaRPr lang="en-US" altLang="en-US" sz="1200">
              <a:latin typeface="Tahoma" pitchFamily="34" charset="0"/>
            </a:endParaRPr>
          </a:p>
        </p:txBody>
      </p:sp>
      <p:sp>
        <p:nvSpPr>
          <p:cNvPr id="48152" name="Footer Placeholder 2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 smtClean="0">
                <a:latin typeface="Tahoma" pitchFamily="34" charset="0"/>
              </a:rPr>
              <a:t>Introduction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153" name="Footer Placeholder 2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 smtClean="0">
                <a:latin typeface="Tahoma" pitchFamily="34" charset="0"/>
              </a:rPr>
              <a:t>Introduction</a:t>
            </a:r>
          </a:p>
        </p:txBody>
      </p:sp>
      <p:pic>
        <p:nvPicPr>
          <p:cNvPr id="49154" name="Picture 11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44513" y="947738"/>
            <a:ext cx="3128962" cy="171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9155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487363" y="296863"/>
            <a:ext cx="7772400" cy="879475"/>
          </a:xfrm>
        </p:spPr>
        <p:txBody>
          <a:bodyPr/>
          <a:lstStyle/>
          <a:p>
            <a:pPr eaLnBrk="1" hangingPunct="1"/>
            <a:r>
              <a:rPr lang="en-US" altLang="en-US" sz="4000" smtClean="0">
                <a:ea typeface="ＭＳ Ｐゴシック" charset="-128"/>
              </a:rPr>
              <a:t>Physical media</a:t>
            </a:r>
            <a:endParaRPr lang="en-US" altLang="en-US" smtClean="0">
              <a:ea typeface="ＭＳ Ｐゴシック" charset="-128"/>
            </a:endParaRPr>
          </a:p>
        </p:txBody>
      </p:sp>
      <p:sp>
        <p:nvSpPr>
          <p:cNvPr id="49156" name="Rectangle 3"/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533400" y="1482725"/>
            <a:ext cx="4322763" cy="4648200"/>
          </a:xfrm>
        </p:spPr>
        <p:txBody>
          <a:bodyPr/>
          <a:lstStyle/>
          <a:p>
            <a:pPr marL="287338" indent="-287338" eaLnBrk="1" hangingPunct="1"/>
            <a:r>
              <a:rPr lang="en-US" altLang="en-US" sz="2400" smtClean="0">
                <a:solidFill>
                  <a:srgbClr val="CC0000"/>
                </a:solidFill>
                <a:ea typeface="ＭＳ Ｐゴシック" charset="-128"/>
              </a:rPr>
              <a:t>bit:</a:t>
            </a:r>
            <a:r>
              <a:rPr lang="en-US" altLang="en-US" sz="2400" smtClean="0">
                <a:solidFill>
                  <a:srgbClr val="FF0000"/>
                </a:solidFill>
                <a:ea typeface="ＭＳ Ｐゴシック" charset="-128"/>
              </a:rPr>
              <a:t> </a:t>
            </a:r>
            <a:r>
              <a:rPr lang="en-US" altLang="en-US" sz="2400" smtClean="0">
                <a:ea typeface="ＭＳ Ｐゴシック" charset="-128"/>
              </a:rPr>
              <a:t>propagates between</a:t>
            </a:r>
            <a:br>
              <a:rPr lang="en-US" altLang="en-US" sz="2400" smtClean="0">
                <a:ea typeface="ＭＳ Ｐゴシック" charset="-128"/>
              </a:rPr>
            </a:br>
            <a:r>
              <a:rPr lang="en-US" altLang="en-US" sz="2400" smtClean="0">
                <a:ea typeface="ＭＳ Ｐゴシック" charset="-128"/>
              </a:rPr>
              <a:t>transmitter/receiver pairs</a:t>
            </a:r>
            <a:endParaRPr lang="en-US" altLang="en-US" sz="2400" smtClean="0">
              <a:solidFill>
                <a:srgbClr val="FF0000"/>
              </a:solidFill>
              <a:ea typeface="ＭＳ Ｐゴシック" charset="-128"/>
            </a:endParaRPr>
          </a:p>
          <a:p>
            <a:pPr marL="287338" indent="-287338" eaLnBrk="1" hangingPunct="1"/>
            <a:r>
              <a:rPr lang="en-US" altLang="en-US" sz="2400" smtClean="0">
                <a:solidFill>
                  <a:srgbClr val="CC0000"/>
                </a:solidFill>
                <a:ea typeface="ＭＳ Ｐゴシック" charset="-128"/>
              </a:rPr>
              <a:t>physical link:</a:t>
            </a:r>
            <a:r>
              <a:rPr lang="en-US" altLang="en-US" sz="2400" smtClean="0">
                <a:ea typeface="ＭＳ Ｐゴシック" charset="-128"/>
              </a:rPr>
              <a:t> what lies between transmitter &amp; receiver</a:t>
            </a:r>
          </a:p>
          <a:p>
            <a:pPr marL="287338" indent="-287338" eaLnBrk="1" hangingPunct="1"/>
            <a:r>
              <a:rPr lang="en-US" altLang="en-US" sz="2400" smtClean="0">
                <a:solidFill>
                  <a:srgbClr val="CC0000"/>
                </a:solidFill>
                <a:ea typeface="ＭＳ Ｐゴシック" charset="-128"/>
              </a:rPr>
              <a:t>guided media: </a:t>
            </a:r>
          </a:p>
          <a:p>
            <a:pPr marL="682625" lvl="1" indent="-225425" eaLnBrk="1" hangingPunct="1"/>
            <a:r>
              <a:rPr lang="en-US" altLang="en-US" smtClean="0">
                <a:ea typeface="Arial" pitchFamily="34" charset="0"/>
              </a:rPr>
              <a:t>signals propagate in solid media: copper, fiber, coax</a:t>
            </a:r>
          </a:p>
          <a:p>
            <a:pPr marL="287338" indent="-287338" eaLnBrk="1" hangingPunct="1"/>
            <a:r>
              <a:rPr lang="en-US" altLang="en-US" sz="2400" smtClean="0">
                <a:solidFill>
                  <a:srgbClr val="CC0000"/>
                </a:solidFill>
                <a:ea typeface="ＭＳ Ｐゴシック" charset="-128"/>
              </a:rPr>
              <a:t>unguided media:</a:t>
            </a:r>
            <a:r>
              <a:rPr lang="en-US" altLang="en-US" sz="2400" smtClean="0">
                <a:ea typeface="ＭＳ Ｐゴシック" charset="-128"/>
              </a:rPr>
              <a:t> </a:t>
            </a:r>
          </a:p>
          <a:p>
            <a:pPr marL="682625" lvl="1" indent="-225425" eaLnBrk="1" hangingPunct="1"/>
            <a:r>
              <a:rPr lang="en-US" altLang="en-US" smtClean="0">
                <a:ea typeface="Arial" pitchFamily="34" charset="0"/>
              </a:rPr>
              <a:t>signals propagate freely, e.g., radio</a:t>
            </a:r>
          </a:p>
        </p:txBody>
      </p:sp>
      <p:sp>
        <p:nvSpPr>
          <p:cNvPr id="62469" name="Rectangle 4"/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4951413" y="2111375"/>
            <a:ext cx="3810000" cy="3346450"/>
          </a:xfrm>
        </p:spPr>
        <p:txBody>
          <a:bodyPr/>
          <a:lstStyle/>
          <a:p>
            <a:pPr eaLnBrk="1" hangingPunct="1">
              <a:buFont typeface="Wingdings" charset="0"/>
              <a:buNone/>
              <a:defRPr/>
            </a:pPr>
            <a:r>
              <a:rPr lang="en-US" sz="2400" i="1" dirty="0">
                <a:solidFill>
                  <a:srgbClr val="CC0000"/>
                </a:solidFill>
              </a:rPr>
              <a:t>twisted pair (TP</a:t>
            </a:r>
            <a:r>
              <a:rPr lang="en-US" sz="2400" i="1" dirty="0">
                <a:solidFill>
                  <a:srgbClr val="FF0000"/>
                </a:solidFill>
              </a:rPr>
              <a:t>)</a:t>
            </a:r>
            <a:endParaRPr lang="en-US" sz="2400" i="1" dirty="0"/>
          </a:p>
          <a:p>
            <a:pPr marL="287338" indent="-287338" eaLnBrk="1" hangingPunct="1">
              <a:buFont typeface="Wingdings" charset="2"/>
              <a:buChar char="§"/>
              <a:defRPr/>
            </a:pPr>
            <a:r>
              <a:rPr lang="en-US" sz="2400" dirty="0"/>
              <a:t>two insulated copper wires</a:t>
            </a:r>
          </a:p>
          <a:p>
            <a:pPr marL="682625" lvl="1" indent="-231775" eaLnBrk="1" hangingPunct="1">
              <a:buSzPct val="100000"/>
              <a:buFont typeface="Arial"/>
              <a:buChar char="•"/>
              <a:defRPr/>
            </a:pPr>
            <a:r>
              <a:rPr lang="en-US" sz="2000" dirty="0"/>
              <a:t>Category 5: 100 Mbps, 1 </a:t>
            </a:r>
            <a:r>
              <a:rPr lang="en-US" sz="2000" dirty="0" smtClean="0"/>
              <a:t>Gbps </a:t>
            </a:r>
            <a:r>
              <a:rPr lang="en-US" sz="2000" dirty="0"/>
              <a:t>Ethernet</a:t>
            </a:r>
          </a:p>
          <a:p>
            <a:pPr marL="682625" lvl="1" indent="-231775" eaLnBrk="1" hangingPunct="1">
              <a:buSzPct val="100000"/>
              <a:buFont typeface="Arial"/>
              <a:buChar char="•"/>
              <a:defRPr/>
            </a:pPr>
            <a:r>
              <a:rPr lang="en-US" sz="2000" dirty="0"/>
              <a:t>Category 6: 10Gbps</a:t>
            </a:r>
          </a:p>
        </p:txBody>
      </p:sp>
      <p:pic>
        <p:nvPicPr>
          <p:cNvPr id="49158" name="Picture 6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95913" y="4187825"/>
            <a:ext cx="2276475" cy="1703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9159" name="Slide Number Placeholder 3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>
                <a:latin typeface="Tahoma" pitchFamily="34" charset="0"/>
              </a:rPr>
              <a:t>1-</a:t>
            </a:r>
            <a:fld id="{E01DA688-32B5-4E50-BF37-20A0ABC3CC19}" type="slidenum">
              <a:rPr lang="en-US" altLang="en-US" sz="1200">
                <a:latin typeface="Tahoma" pitchFamily="34" charset="0"/>
              </a:rPr>
              <a:pPr/>
              <a:t>21</a:t>
            </a:fld>
            <a:endParaRPr lang="en-US" altLang="en-US" sz="1200">
              <a:latin typeface="Tahoma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01" name="Footer Placeholder 2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 smtClean="0">
                <a:latin typeface="Tahoma" pitchFamily="34" charset="0"/>
              </a:rPr>
              <a:t>Introduction</a:t>
            </a:r>
          </a:p>
        </p:txBody>
      </p:sp>
      <p:pic>
        <p:nvPicPr>
          <p:cNvPr id="51202" name="Picture 6" descr="f-pict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822950" y="4899025"/>
            <a:ext cx="2371725" cy="1460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1203" name="Picture 12" descr="underline_base"/>
          <p:cNvPicPr>
            <a:picLocks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36550" y="857250"/>
            <a:ext cx="5027613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04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293688" y="228600"/>
            <a:ext cx="8382000" cy="879475"/>
          </a:xfrm>
        </p:spPr>
        <p:txBody>
          <a:bodyPr/>
          <a:lstStyle/>
          <a:p>
            <a:pPr eaLnBrk="1" hangingPunct="1"/>
            <a:r>
              <a:rPr lang="en-US" altLang="en-US" sz="3600" smtClean="0">
                <a:ea typeface="ＭＳ Ｐゴシック" charset="-128"/>
              </a:rPr>
              <a:t>Physical media: coax, fiber</a:t>
            </a:r>
            <a:endParaRPr lang="en-US" altLang="en-US" smtClean="0">
              <a:ea typeface="ＭＳ Ｐゴシック" charset="-128"/>
            </a:endParaRPr>
          </a:p>
        </p:txBody>
      </p:sp>
      <p:sp>
        <p:nvSpPr>
          <p:cNvPr id="64517" name="Rectangle 3"/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533400" y="1371600"/>
            <a:ext cx="3962400" cy="4327525"/>
          </a:xfrm>
        </p:spPr>
        <p:txBody>
          <a:bodyPr/>
          <a:lstStyle/>
          <a:p>
            <a:pPr eaLnBrk="1" hangingPunct="1">
              <a:buFont typeface="Wingdings" charset="0"/>
              <a:buNone/>
              <a:defRPr/>
            </a:pPr>
            <a:r>
              <a:rPr lang="en-US" i="1" dirty="0">
                <a:solidFill>
                  <a:srgbClr val="CC0000"/>
                </a:solidFill>
              </a:rPr>
              <a:t>coaxial cable:</a:t>
            </a:r>
            <a:endParaRPr lang="en-US" sz="2400" i="1" dirty="0">
              <a:solidFill>
                <a:srgbClr val="CC0000"/>
              </a:solidFill>
            </a:endParaRPr>
          </a:p>
          <a:p>
            <a:pPr marL="287338" indent="-287338" eaLnBrk="1" hangingPunct="1">
              <a:buFont typeface="Wingdings" charset="2"/>
              <a:buChar char="§"/>
              <a:defRPr/>
            </a:pPr>
            <a:r>
              <a:rPr lang="en-US" sz="2400" dirty="0"/>
              <a:t>two concentric copper conductors</a:t>
            </a:r>
          </a:p>
          <a:p>
            <a:pPr marL="287338" indent="-287338" eaLnBrk="1" hangingPunct="1">
              <a:buFont typeface="Wingdings" charset="2"/>
              <a:buChar char="§"/>
              <a:defRPr/>
            </a:pPr>
            <a:r>
              <a:rPr lang="en-US" sz="2400" dirty="0"/>
              <a:t>bidirectional</a:t>
            </a:r>
          </a:p>
          <a:p>
            <a:pPr marL="287338" indent="-287338" eaLnBrk="1" hangingPunct="1">
              <a:buFont typeface="Wingdings" charset="2"/>
              <a:buChar char="§"/>
              <a:defRPr/>
            </a:pPr>
            <a:r>
              <a:rPr lang="en-US" sz="2400" dirty="0"/>
              <a:t>broadband:</a:t>
            </a:r>
          </a:p>
          <a:p>
            <a:pPr marL="682625" lvl="1" indent="-225425" eaLnBrk="1" hangingPunct="1">
              <a:buFont typeface="Arial"/>
              <a:buChar char="•"/>
              <a:defRPr/>
            </a:pPr>
            <a:r>
              <a:rPr lang="en-US" sz="2000" dirty="0" smtClean="0"/>
              <a:t>multiple </a:t>
            </a:r>
            <a:r>
              <a:rPr lang="en-US" sz="2000" dirty="0"/>
              <a:t>channels on cable</a:t>
            </a:r>
          </a:p>
          <a:p>
            <a:pPr marL="682625" lvl="1" indent="-225425" eaLnBrk="1" hangingPunct="1">
              <a:buFont typeface="Arial"/>
              <a:buChar char="•"/>
              <a:defRPr/>
            </a:pPr>
            <a:r>
              <a:rPr lang="en-US" sz="2000" dirty="0" smtClean="0"/>
              <a:t>HFC</a:t>
            </a:r>
            <a:endParaRPr lang="en-US" sz="2000" dirty="0"/>
          </a:p>
        </p:txBody>
      </p:sp>
      <p:pic>
        <p:nvPicPr>
          <p:cNvPr id="51206" name="Picture 4" descr="coax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98525" y="3863975"/>
            <a:ext cx="2501900" cy="1085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4519" name="Rectangle 5"/>
          <p:cNvSpPr>
            <a:spLocks noChangeArrowheads="1"/>
          </p:cNvSpPr>
          <p:nvPr/>
        </p:nvSpPr>
        <p:spPr bwMode="auto">
          <a:xfrm>
            <a:off x="4667250" y="1317625"/>
            <a:ext cx="4230688" cy="3438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682625" indent="-225425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>
              <a:spcBef>
                <a:spcPct val="20000"/>
              </a:spcBef>
              <a:buClr>
                <a:schemeClr val="accent2"/>
              </a:buClr>
              <a:buSzPct val="85000"/>
              <a:buFont typeface="Wingdings" pitchFamily="2" charset="2"/>
              <a:buNone/>
            </a:pPr>
            <a:r>
              <a:rPr lang="en-US" altLang="en-US" sz="2800" i="1">
                <a:solidFill>
                  <a:srgbClr val="CC0000"/>
                </a:solidFill>
                <a:latin typeface="Gill Sans MT" pitchFamily="34" charset="0"/>
              </a:rPr>
              <a:t>fiber optic cable:</a:t>
            </a:r>
            <a:endParaRPr lang="en-US" altLang="en-US" i="1">
              <a:solidFill>
                <a:srgbClr val="CC0000"/>
              </a:solidFill>
              <a:latin typeface="Gill Sans MT" pitchFamily="34" charset="0"/>
            </a:endParaRPr>
          </a:p>
          <a:p>
            <a: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itchFamily="2" charset="2"/>
              <a:buChar char="§"/>
            </a:pPr>
            <a:r>
              <a:rPr lang="en-US" altLang="en-US">
                <a:latin typeface="Gill Sans MT" pitchFamily="34" charset="0"/>
              </a:rPr>
              <a:t>glass fiber carrying light pulses, each pulse a bit</a:t>
            </a:r>
          </a:p>
          <a:p>
            <a: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itchFamily="2" charset="2"/>
              <a:buChar char="§"/>
            </a:pPr>
            <a:r>
              <a:rPr lang="en-US" altLang="en-US">
                <a:latin typeface="Gill Sans MT" pitchFamily="34" charset="0"/>
              </a:rPr>
              <a:t>high-speed operation:</a:t>
            </a:r>
          </a:p>
          <a:p>
            <a:pPr lvl="1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itchFamily="34" charset="0"/>
              <a:buChar char="•"/>
            </a:pPr>
            <a:r>
              <a:rPr lang="en-US" altLang="en-US" sz="2000">
                <a:latin typeface="Gill Sans MT" pitchFamily="34" charset="0"/>
              </a:rPr>
              <a:t>high-speed point-to-point transmission (e.g., 10</a:t>
            </a:r>
            <a:r>
              <a:rPr lang="ja-JP" altLang="en-US" sz="2000">
                <a:latin typeface="Gill Sans MT" pitchFamily="34" charset="0"/>
              </a:rPr>
              <a:t>’</a:t>
            </a:r>
            <a:r>
              <a:rPr lang="en-US" altLang="ja-JP" sz="2000">
                <a:latin typeface="Gill Sans MT" pitchFamily="34" charset="0"/>
              </a:rPr>
              <a:t>s-100</a:t>
            </a:r>
            <a:r>
              <a:rPr lang="ja-JP" altLang="en-US" sz="2000">
                <a:latin typeface="Gill Sans MT" pitchFamily="34" charset="0"/>
              </a:rPr>
              <a:t>’</a:t>
            </a:r>
            <a:r>
              <a:rPr lang="en-US" altLang="ja-JP" sz="2000">
                <a:latin typeface="Gill Sans MT" pitchFamily="34" charset="0"/>
              </a:rPr>
              <a:t>s Gbps transmission rate)</a:t>
            </a:r>
          </a:p>
          <a:p>
            <a: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itchFamily="2" charset="2"/>
              <a:buChar char="§"/>
            </a:pPr>
            <a:r>
              <a:rPr lang="en-US" altLang="en-US">
                <a:latin typeface="Gill Sans MT" pitchFamily="34" charset="0"/>
              </a:rPr>
              <a:t>low error rate: </a:t>
            </a:r>
          </a:p>
          <a:p>
            <a:pPr lvl="1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itchFamily="34" charset="0"/>
              <a:buChar char="•"/>
            </a:pPr>
            <a:r>
              <a:rPr lang="en-US" altLang="en-US" sz="2000">
                <a:latin typeface="Gill Sans MT" pitchFamily="34" charset="0"/>
              </a:rPr>
              <a:t>repeaters spaced far apart </a:t>
            </a:r>
          </a:p>
          <a:p>
            <a:pPr lvl="1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itchFamily="34" charset="0"/>
              <a:buChar char="•"/>
            </a:pPr>
            <a:r>
              <a:rPr lang="en-US" altLang="en-US" sz="2000">
                <a:latin typeface="Gill Sans MT" pitchFamily="34" charset="0"/>
              </a:rPr>
              <a:t>immune to electromagnetic noise</a:t>
            </a:r>
          </a:p>
        </p:txBody>
      </p:sp>
      <p:sp>
        <p:nvSpPr>
          <p:cNvPr id="51208" name="Slide Number Placeholder 3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>
                <a:latin typeface="Tahoma" pitchFamily="34" charset="0"/>
              </a:rPr>
              <a:t>1-</a:t>
            </a:r>
            <a:fld id="{A76DB560-B4A6-409D-B073-7E172FE89FDF}" type="slidenum">
              <a:rPr lang="en-US" altLang="en-US" sz="1200">
                <a:latin typeface="Tahoma" pitchFamily="34" charset="0"/>
              </a:rPr>
              <a:pPr/>
              <a:t>22</a:t>
            </a:fld>
            <a:endParaRPr lang="en-US" altLang="en-US" sz="1200">
              <a:latin typeface="Tahoma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249" name="Footer Placeholder 2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 smtClean="0">
                <a:latin typeface="Tahoma" pitchFamily="34" charset="0"/>
              </a:rPr>
              <a:t>Introduction</a:t>
            </a:r>
          </a:p>
        </p:txBody>
      </p:sp>
      <p:pic>
        <p:nvPicPr>
          <p:cNvPr id="53250" name="Picture 11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1950" y="800100"/>
            <a:ext cx="4113213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3251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304800" y="42863"/>
            <a:ext cx="8382000" cy="1143000"/>
          </a:xfrm>
        </p:spPr>
        <p:txBody>
          <a:bodyPr/>
          <a:lstStyle/>
          <a:p>
            <a:pPr eaLnBrk="1" hangingPunct="1"/>
            <a:r>
              <a:rPr lang="en-US" altLang="en-US" sz="3600" smtClean="0">
                <a:ea typeface="ＭＳ Ｐゴシック" charset="-128"/>
              </a:rPr>
              <a:t>Physical media: radio</a:t>
            </a:r>
            <a:endParaRPr lang="en-US" altLang="en-US" smtClean="0">
              <a:ea typeface="ＭＳ Ｐゴシック" charset="-128"/>
            </a:endParaRPr>
          </a:p>
        </p:txBody>
      </p:sp>
      <p:sp>
        <p:nvSpPr>
          <p:cNvPr id="53252" name="Rectangle 3"/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533400" y="1371600"/>
            <a:ext cx="3962400" cy="4876800"/>
          </a:xfrm>
        </p:spPr>
        <p:txBody>
          <a:bodyPr/>
          <a:lstStyle/>
          <a:p>
            <a:pPr marL="287338" indent="-287338" eaLnBrk="1" hangingPunct="1"/>
            <a:r>
              <a:rPr lang="en-US" altLang="en-US" sz="2400" smtClean="0">
                <a:ea typeface="ＭＳ Ｐゴシック" charset="-128"/>
              </a:rPr>
              <a:t>signal carried in electromagnetic spectrum</a:t>
            </a:r>
          </a:p>
          <a:p>
            <a:pPr marL="287338" indent="-287338" eaLnBrk="1" hangingPunct="1"/>
            <a:r>
              <a:rPr lang="en-US" altLang="en-US" sz="2400" smtClean="0">
                <a:ea typeface="ＭＳ Ｐゴシック" charset="-128"/>
              </a:rPr>
              <a:t>no physical </a:t>
            </a:r>
            <a:r>
              <a:rPr lang="ja-JP" altLang="en-US" sz="2400" smtClean="0">
                <a:ea typeface="ＭＳ Ｐゴシック" charset="-128"/>
              </a:rPr>
              <a:t>“</a:t>
            </a:r>
            <a:r>
              <a:rPr lang="en-US" altLang="ja-JP" sz="2400" smtClean="0">
                <a:ea typeface="ＭＳ Ｐゴシック" charset="-128"/>
              </a:rPr>
              <a:t>wire</a:t>
            </a:r>
            <a:r>
              <a:rPr lang="ja-JP" altLang="en-US" sz="2400" smtClean="0">
                <a:ea typeface="ＭＳ Ｐゴシック" charset="-128"/>
              </a:rPr>
              <a:t>”</a:t>
            </a:r>
            <a:endParaRPr lang="en-US" altLang="ja-JP" sz="2400" smtClean="0">
              <a:ea typeface="ＭＳ Ｐゴシック" charset="-128"/>
            </a:endParaRPr>
          </a:p>
          <a:p>
            <a:pPr marL="287338" indent="-287338" eaLnBrk="1" hangingPunct="1"/>
            <a:r>
              <a:rPr lang="en-US" altLang="en-US" sz="2400" smtClean="0">
                <a:ea typeface="ＭＳ Ｐゴシック" charset="-128"/>
              </a:rPr>
              <a:t>bidirectional</a:t>
            </a:r>
          </a:p>
          <a:p>
            <a:pPr marL="287338" indent="-287338" eaLnBrk="1" hangingPunct="1"/>
            <a:r>
              <a:rPr lang="en-US" altLang="en-US" sz="2400" smtClean="0">
                <a:ea typeface="ＭＳ Ｐゴシック" charset="-128"/>
              </a:rPr>
              <a:t>propagation environment effects:</a:t>
            </a:r>
          </a:p>
          <a:p>
            <a:pPr marL="682625" lvl="1" indent="-225425" eaLnBrk="1" hangingPunct="1"/>
            <a:r>
              <a:rPr lang="en-US" altLang="en-US" smtClean="0">
                <a:ea typeface="Arial" pitchFamily="34" charset="0"/>
              </a:rPr>
              <a:t>reflection </a:t>
            </a:r>
          </a:p>
          <a:p>
            <a:pPr marL="682625" lvl="1" indent="-225425" eaLnBrk="1" hangingPunct="1"/>
            <a:r>
              <a:rPr lang="en-US" altLang="en-US" smtClean="0">
                <a:ea typeface="Arial" pitchFamily="34" charset="0"/>
              </a:rPr>
              <a:t>obstruction by objects</a:t>
            </a:r>
          </a:p>
          <a:p>
            <a:pPr marL="682625" lvl="1" indent="-225425" eaLnBrk="1" hangingPunct="1"/>
            <a:r>
              <a:rPr lang="en-US" altLang="en-US" smtClean="0">
                <a:ea typeface="Arial" pitchFamily="34" charset="0"/>
              </a:rPr>
              <a:t>interference</a:t>
            </a:r>
          </a:p>
        </p:txBody>
      </p:sp>
      <p:sp>
        <p:nvSpPr>
          <p:cNvPr id="66565" name="Rectangle 4"/>
          <p:cNvSpPr>
            <a:spLocks noChangeArrowheads="1"/>
          </p:cNvSpPr>
          <p:nvPr/>
        </p:nvSpPr>
        <p:spPr bwMode="auto">
          <a:xfrm>
            <a:off x="4686300" y="1238250"/>
            <a:ext cx="4457700" cy="3438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marL="342900" indent="-342900">
              <a:spcBef>
                <a:spcPct val="20000"/>
              </a:spcBef>
              <a:buClr>
                <a:schemeClr val="accent2"/>
              </a:buClr>
              <a:buSzPct val="85000"/>
              <a:buFont typeface="Wingdings" charset="0"/>
              <a:buNone/>
              <a:defRPr/>
            </a:pPr>
            <a:r>
              <a:rPr lang="en-US" sz="2800" i="1" dirty="0">
                <a:solidFill>
                  <a:srgbClr val="CC0000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radio link types:</a:t>
            </a:r>
            <a:endParaRPr lang="en-US" i="1" dirty="0">
              <a:solidFill>
                <a:srgbClr val="CC0000"/>
              </a:solidFill>
              <a:latin typeface="Gill Sans MT" charset="0"/>
              <a:ea typeface="ＭＳ Ｐゴシック" charset="0"/>
              <a:cs typeface="ＭＳ Ｐゴシック" charset="0"/>
            </a:endParaRPr>
          </a:p>
          <a:p>
            <a:pPr marL="287338" indent="-287338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dirty="0">
                <a:solidFill>
                  <a:srgbClr val="000099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terrestrial  microwave</a:t>
            </a:r>
          </a:p>
          <a:p>
            <a:pPr marL="682625" lvl="1" indent="-225425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/>
              <a:buChar char="•"/>
              <a:defRPr/>
            </a:pPr>
            <a:r>
              <a:rPr lang="en-US" sz="2000" dirty="0">
                <a:latin typeface="Gill Sans MT" charset="0"/>
                <a:ea typeface="ＭＳ Ｐゴシック" charset="0"/>
                <a:cs typeface="ＭＳ Ｐゴシック" charset="0"/>
              </a:rPr>
              <a:t>e.g. up to 45 Mbps channels</a:t>
            </a:r>
          </a:p>
          <a:p>
            <a:pPr marL="287338" indent="-287338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dirty="0">
                <a:solidFill>
                  <a:srgbClr val="000099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LAN</a:t>
            </a:r>
            <a:r>
              <a:rPr lang="en-US" dirty="0">
                <a:latin typeface="Gill Sans MT" charset="0"/>
                <a:ea typeface="ＭＳ Ｐゴシック" charset="0"/>
                <a:cs typeface="ＭＳ Ｐゴシック" charset="0"/>
              </a:rPr>
              <a:t> (e.g., WiFi)</a:t>
            </a:r>
          </a:p>
          <a:p>
            <a:pPr marL="682625" lvl="1" indent="-225425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/>
              <a:buChar char="•"/>
              <a:defRPr/>
            </a:pPr>
            <a:r>
              <a:rPr lang="en-US" sz="2000" dirty="0">
                <a:latin typeface="Gill Sans MT" charset="0"/>
                <a:ea typeface="ＭＳ Ｐゴシック" charset="0"/>
                <a:cs typeface="ＭＳ Ｐゴシック" charset="0"/>
              </a:rPr>
              <a:t>54 Mbps</a:t>
            </a:r>
          </a:p>
          <a:p>
            <a:pPr marL="287338" indent="-287338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dirty="0">
                <a:solidFill>
                  <a:srgbClr val="000099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wide-area</a:t>
            </a:r>
            <a:r>
              <a:rPr lang="en-US" dirty="0">
                <a:latin typeface="Gill Sans MT" charset="0"/>
                <a:ea typeface="ＭＳ Ｐゴシック" charset="0"/>
                <a:cs typeface="ＭＳ Ｐゴシック" charset="0"/>
              </a:rPr>
              <a:t> (e.g., cellular)</a:t>
            </a:r>
          </a:p>
          <a:p>
            <a:pPr marL="682625" lvl="1" indent="-225425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/>
              <a:buChar char="•"/>
              <a:defRPr/>
            </a:pPr>
            <a:r>
              <a:rPr lang="en-US" sz="2000" dirty="0">
                <a:latin typeface="Gill Sans MT" charset="0"/>
                <a:ea typeface="ＭＳ Ｐゴシック" charset="0"/>
                <a:cs typeface="ＭＳ Ｐゴシック" charset="0"/>
              </a:rPr>
              <a:t>4G cellular: ~ 10 Mbps</a:t>
            </a:r>
          </a:p>
          <a:p>
            <a:pPr marL="287338" indent="-287338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dirty="0">
                <a:solidFill>
                  <a:srgbClr val="000099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satellite</a:t>
            </a:r>
          </a:p>
          <a:p>
            <a:pPr marL="800100" lvl="1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/>
              <a:buChar char="•"/>
              <a:defRPr/>
            </a:pPr>
            <a:r>
              <a:rPr lang="en-US" sz="2000" dirty="0">
                <a:latin typeface="Gill Sans MT" charset="0"/>
                <a:ea typeface="ＭＳ Ｐゴシック" charset="0"/>
                <a:cs typeface="ＭＳ Ｐゴシック" charset="0"/>
              </a:rPr>
              <a:t>Kbps to 45Mbps channel (or multiple smaller channels)</a:t>
            </a:r>
          </a:p>
          <a:p>
            <a:pPr marL="800100" lvl="1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/>
              <a:buChar char="•"/>
              <a:defRPr/>
            </a:pPr>
            <a:r>
              <a:rPr lang="en-US" sz="2000" dirty="0">
                <a:latin typeface="Gill Sans MT" charset="0"/>
                <a:ea typeface="ＭＳ Ｐゴシック" charset="0"/>
                <a:cs typeface="ＭＳ Ｐゴシック" charset="0"/>
              </a:rPr>
              <a:t>270 </a:t>
            </a:r>
            <a:r>
              <a:rPr lang="en-US" sz="2000" dirty="0" err="1">
                <a:latin typeface="Gill Sans MT" charset="0"/>
                <a:ea typeface="ＭＳ Ｐゴシック" charset="0"/>
                <a:cs typeface="ＭＳ Ｐゴシック" charset="0"/>
              </a:rPr>
              <a:t>msec</a:t>
            </a:r>
            <a:r>
              <a:rPr lang="en-US" sz="2000" dirty="0">
                <a:latin typeface="Gill Sans MT" charset="0"/>
                <a:ea typeface="ＭＳ Ｐゴシック" charset="0"/>
                <a:cs typeface="ＭＳ Ｐゴシック" charset="0"/>
              </a:rPr>
              <a:t> </a:t>
            </a:r>
            <a:r>
              <a:rPr lang="en-US" sz="2000" dirty="0" smtClean="0">
                <a:latin typeface="Gill Sans MT" charset="0"/>
                <a:ea typeface="ＭＳ Ｐゴシック" charset="0"/>
                <a:cs typeface="ＭＳ Ｐゴシック" charset="0"/>
              </a:rPr>
              <a:t>end-to-end </a:t>
            </a:r>
            <a:r>
              <a:rPr lang="en-US" sz="2000" dirty="0">
                <a:latin typeface="Gill Sans MT" charset="0"/>
                <a:ea typeface="ＭＳ Ｐゴシック" charset="0"/>
                <a:cs typeface="ＭＳ Ｐゴシック" charset="0"/>
              </a:rPr>
              <a:t>delay</a:t>
            </a:r>
          </a:p>
          <a:p>
            <a:pPr marL="800100" lvl="1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/>
              <a:buChar char="•"/>
              <a:defRPr/>
            </a:pPr>
            <a:r>
              <a:rPr lang="en-US" sz="2000" dirty="0">
                <a:latin typeface="Gill Sans MT" charset="0"/>
                <a:ea typeface="ＭＳ Ｐゴシック" charset="0"/>
                <a:cs typeface="ＭＳ Ｐゴシック" charset="0"/>
              </a:rPr>
              <a:t>geosynchronous versus low altitude</a:t>
            </a:r>
          </a:p>
        </p:txBody>
      </p:sp>
      <p:sp>
        <p:nvSpPr>
          <p:cNvPr id="53254" name="Slide Number Placeholder 3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>
                <a:latin typeface="Tahoma" pitchFamily="34" charset="0"/>
              </a:rPr>
              <a:t>1-</a:t>
            </a:r>
            <a:fld id="{4D4D871A-DFF7-4627-BF27-EC1B96493089}" type="slidenum">
              <a:rPr lang="en-US" altLang="en-US" sz="1200">
                <a:latin typeface="Tahoma" pitchFamily="34" charset="0"/>
              </a:rPr>
              <a:pPr/>
              <a:t>23</a:t>
            </a:fld>
            <a:endParaRPr lang="en-US" altLang="en-US" sz="1200">
              <a:latin typeface="Tahoma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297" name="Footer Placeholder 6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 smtClean="0">
                <a:latin typeface="Tahoma" pitchFamily="34" charset="0"/>
              </a:rPr>
              <a:t>Introduction</a:t>
            </a:r>
          </a:p>
        </p:txBody>
      </p:sp>
      <p:pic>
        <p:nvPicPr>
          <p:cNvPr id="55298" name="Picture 2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9450" y="1028700"/>
            <a:ext cx="4570413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5299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 smtClean="0">
                <a:ea typeface="ＭＳ Ｐゴシック" charset="-128"/>
              </a:rPr>
              <a:t>Chapter 1: roadmap</a:t>
            </a:r>
          </a:p>
        </p:txBody>
      </p:sp>
      <p:sp>
        <p:nvSpPr>
          <p:cNvPr id="55300" name="Rectangle 3"/>
          <p:cNvSpPr>
            <a:spLocks noGrp="1" noChangeArrowheads="1"/>
          </p:cNvSpPr>
          <p:nvPr>
            <p:ph type="body" idx="4294967295"/>
          </p:nvPr>
        </p:nvSpPr>
        <p:spPr>
          <a:xfrm>
            <a:off x="730250" y="1406525"/>
            <a:ext cx="8207375" cy="4648200"/>
          </a:xfrm>
        </p:spPr>
        <p:txBody>
          <a:bodyPr/>
          <a:lstStyle/>
          <a:p>
            <a:pPr lvl="1" eaLnBrk="1" hangingPunct="1">
              <a:lnSpc>
                <a:spcPct val="105000"/>
              </a:lnSpc>
              <a:spcBef>
                <a:spcPct val="5000"/>
              </a:spcBef>
              <a:buFont typeface="Wingdings" pitchFamily="2" charset="2"/>
              <a:buNone/>
            </a:pPr>
            <a:r>
              <a:rPr lang="en-US" altLang="en-US" sz="2800" smtClean="0">
                <a:solidFill>
                  <a:srgbClr val="000099"/>
                </a:solidFill>
                <a:ea typeface="Arial" pitchFamily="34" charset="0"/>
              </a:rPr>
              <a:t>1.1 what </a:t>
            </a:r>
            <a:r>
              <a:rPr lang="en-US" altLang="en-US" sz="2800" i="1" smtClean="0">
                <a:solidFill>
                  <a:srgbClr val="000099"/>
                </a:solidFill>
                <a:ea typeface="Arial" pitchFamily="34" charset="0"/>
              </a:rPr>
              <a:t>is</a:t>
            </a:r>
            <a:r>
              <a:rPr lang="en-US" altLang="en-US" sz="2800" smtClean="0">
                <a:solidFill>
                  <a:srgbClr val="000099"/>
                </a:solidFill>
                <a:ea typeface="Arial" pitchFamily="34" charset="0"/>
              </a:rPr>
              <a:t> the Internet?</a:t>
            </a:r>
          </a:p>
          <a:p>
            <a:pPr lvl="1" eaLnBrk="1" hangingPunct="1">
              <a:lnSpc>
                <a:spcPct val="105000"/>
              </a:lnSpc>
              <a:spcBef>
                <a:spcPct val="5000"/>
              </a:spcBef>
              <a:buFont typeface="Wingdings" pitchFamily="2" charset="2"/>
              <a:buNone/>
            </a:pPr>
            <a:r>
              <a:rPr lang="en-US" altLang="en-US" sz="2800" smtClean="0">
                <a:solidFill>
                  <a:srgbClr val="000099"/>
                </a:solidFill>
                <a:ea typeface="Arial" pitchFamily="34" charset="0"/>
              </a:rPr>
              <a:t>1.2</a:t>
            </a:r>
            <a:r>
              <a:rPr lang="en-US" altLang="en-US" sz="2800" smtClean="0">
                <a:ea typeface="Arial" pitchFamily="34" charset="0"/>
              </a:rPr>
              <a:t> network edge</a:t>
            </a:r>
          </a:p>
          <a:p>
            <a:pPr lvl="2" eaLnBrk="1" hangingPunct="1">
              <a:lnSpc>
                <a:spcPct val="105000"/>
              </a:lnSpc>
              <a:spcBef>
                <a:spcPct val="5000"/>
              </a:spcBef>
              <a:buClr>
                <a:srgbClr val="000099"/>
              </a:buClr>
            </a:pPr>
            <a:r>
              <a:rPr lang="en-US" altLang="en-US" sz="2400" smtClean="0">
                <a:latin typeface="Gill Sans MT" pitchFamily="34" charset="0"/>
                <a:ea typeface="Arial" pitchFamily="34" charset="0"/>
              </a:rPr>
              <a:t>end systems, access networks, links</a:t>
            </a:r>
          </a:p>
          <a:p>
            <a:pPr lvl="1" eaLnBrk="1" hangingPunct="1">
              <a:lnSpc>
                <a:spcPct val="105000"/>
              </a:lnSpc>
              <a:spcBef>
                <a:spcPct val="5000"/>
              </a:spcBef>
              <a:buFont typeface="Wingdings" pitchFamily="2" charset="2"/>
              <a:buNone/>
            </a:pPr>
            <a:r>
              <a:rPr lang="en-US" altLang="en-US" sz="2800" smtClean="0">
                <a:solidFill>
                  <a:srgbClr val="CC0000"/>
                </a:solidFill>
                <a:ea typeface="Arial" pitchFamily="34" charset="0"/>
              </a:rPr>
              <a:t>1.3 network core</a:t>
            </a:r>
          </a:p>
          <a:p>
            <a:pPr lvl="2" eaLnBrk="1" hangingPunct="1">
              <a:lnSpc>
                <a:spcPct val="105000"/>
              </a:lnSpc>
              <a:spcBef>
                <a:spcPct val="5000"/>
              </a:spcBef>
              <a:buClr>
                <a:srgbClr val="000099"/>
              </a:buClr>
            </a:pPr>
            <a:r>
              <a:rPr lang="en-US" altLang="en-US" sz="2400" smtClean="0">
                <a:solidFill>
                  <a:srgbClr val="CC0000"/>
                </a:solidFill>
                <a:latin typeface="Gill Sans MT" pitchFamily="34" charset="0"/>
                <a:ea typeface="Arial" pitchFamily="34" charset="0"/>
              </a:rPr>
              <a:t>packet switching, circuit switching, network structure</a:t>
            </a:r>
          </a:p>
          <a:p>
            <a:pPr lvl="1" eaLnBrk="1" hangingPunct="1">
              <a:lnSpc>
                <a:spcPct val="105000"/>
              </a:lnSpc>
              <a:spcBef>
                <a:spcPct val="5000"/>
              </a:spcBef>
              <a:buFont typeface="Wingdings" pitchFamily="2" charset="2"/>
              <a:buNone/>
            </a:pPr>
            <a:r>
              <a:rPr lang="en-US" altLang="en-US" sz="2800" smtClean="0">
                <a:solidFill>
                  <a:srgbClr val="000099"/>
                </a:solidFill>
                <a:ea typeface="Arial" pitchFamily="34" charset="0"/>
              </a:rPr>
              <a:t>1.4 </a:t>
            </a:r>
            <a:r>
              <a:rPr lang="en-US" altLang="en-US" sz="2800" smtClean="0">
                <a:ea typeface="Arial" pitchFamily="34" charset="0"/>
              </a:rPr>
              <a:t>delay, loss, throughput in networks</a:t>
            </a:r>
          </a:p>
          <a:p>
            <a:pPr lvl="1" eaLnBrk="1" hangingPunct="1">
              <a:lnSpc>
                <a:spcPct val="105000"/>
              </a:lnSpc>
              <a:spcBef>
                <a:spcPct val="5000"/>
              </a:spcBef>
              <a:buFont typeface="Wingdings" pitchFamily="2" charset="2"/>
              <a:buNone/>
            </a:pPr>
            <a:r>
              <a:rPr lang="en-US" altLang="en-US" sz="2800" smtClean="0">
                <a:solidFill>
                  <a:srgbClr val="000099"/>
                </a:solidFill>
                <a:ea typeface="Arial" pitchFamily="34" charset="0"/>
              </a:rPr>
              <a:t>1.5</a:t>
            </a:r>
            <a:r>
              <a:rPr lang="en-US" altLang="en-US" sz="2800" smtClean="0">
                <a:ea typeface="Arial" pitchFamily="34" charset="0"/>
              </a:rPr>
              <a:t> protocol layers, service models</a:t>
            </a:r>
          </a:p>
          <a:p>
            <a:pPr lvl="1" eaLnBrk="1" hangingPunct="1">
              <a:lnSpc>
                <a:spcPct val="105000"/>
              </a:lnSpc>
              <a:spcBef>
                <a:spcPct val="5000"/>
              </a:spcBef>
              <a:buFont typeface="Wingdings" pitchFamily="2" charset="2"/>
              <a:buNone/>
            </a:pPr>
            <a:r>
              <a:rPr lang="en-US" altLang="en-US" sz="2800" smtClean="0">
                <a:solidFill>
                  <a:srgbClr val="000099"/>
                </a:solidFill>
                <a:ea typeface="Arial" pitchFamily="34" charset="0"/>
              </a:rPr>
              <a:t>1.6</a:t>
            </a:r>
            <a:r>
              <a:rPr lang="en-US" altLang="en-US" sz="2800" smtClean="0">
                <a:ea typeface="Arial" pitchFamily="34" charset="0"/>
              </a:rPr>
              <a:t> networks under attack: security</a:t>
            </a:r>
          </a:p>
          <a:p>
            <a:pPr lvl="1" eaLnBrk="1" hangingPunct="1">
              <a:lnSpc>
                <a:spcPct val="105000"/>
              </a:lnSpc>
              <a:spcBef>
                <a:spcPct val="5000"/>
              </a:spcBef>
              <a:buFont typeface="Wingdings" pitchFamily="2" charset="2"/>
              <a:buNone/>
            </a:pPr>
            <a:r>
              <a:rPr lang="en-US" altLang="en-US" sz="2800" smtClean="0">
                <a:solidFill>
                  <a:srgbClr val="000099"/>
                </a:solidFill>
                <a:ea typeface="Arial" pitchFamily="34" charset="0"/>
              </a:rPr>
              <a:t>1.7</a:t>
            </a:r>
            <a:r>
              <a:rPr lang="en-US" altLang="en-US" sz="2800" smtClean="0">
                <a:ea typeface="Arial" pitchFamily="34" charset="0"/>
              </a:rPr>
              <a:t> history</a:t>
            </a:r>
          </a:p>
          <a:p>
            <a:pPr eaLnBrk="1" hangingPunct="1"/>
            <a:endParaRPr lang="en-US" altLang="en-US" smtClean="0">
              <a:ea typeface="ＭＳ Ｐゴシック" charset="-128"/>
            </a:endParaRPr>
          </a:p>
        </p:txBody>
      </p:sp>
      <p:sp>
        <p:nvSpPr>
          <p:cNvPr id="55301" name="Slide Number Placeholder 3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>
                <a:latin typeface="Tahoma" pitchFamily="34" charset="0"/>
              </a:rPr>
              <a:t>1-</a:t>
            </a:r>
            <a:fld id="{6B2F28DD-6381-4FC9-8DBD-BA7AB4015356}" type="slidenum">
              <a:rPr lang="en-US" altLang="en-US" sz="1200">
                <a:latin typeface="Tahoma" pitchFamily="34" charset="0"/>
              </a:rPr>
              <a:pPr/>
              <a:t>24</a:t>
            </a:fld>
            <a:endParaRPr lang="en-US" altLang="en-US" sz="1200">
              <a:latin typeface="Tahoma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345" name="Footer Placeholder 2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 smtClean="0">
                <a:latin typeface="Tahoma" pitchFamily="34" charset="0"/>
              </a:rPr>
              <a:t>Introduction</a:t>
            </a:r>
          </a:p>
        </p:txBody>
      </p:sp>
      <p:sp>
        <p:nvSpPr>
          <p:cNvPr id="57346" name="Rectangle 3"/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430213" y="1670050"/>
            <a:ext cx="4271962" cy="4648200"/>
          </a:xfrm>
        </p:spPr>
        <p:txBody>
          <a:bodyPr/>
          <a:lstStyle/>
          <a:p>
            <a:pPr eaLnBrk="1" hangingPunct="1"/>
            <a:r>
              <a:rPr lang="en-US" altLang="en-US" smtClean="0">
                <a:ea typeface="ＭＳ Ｐゴシック" charset="-128"/>
              </a:rPr>
              <a:t>mesh of interconnected routers</a:t>
            </a:r>
          </a:p>
          <a:p>
            <a:pPr eaLnBrk="1" hangingPunct="1"/>
            <a:r>
              <a:rPr lang="en-US" altLang="en-US" smtClean="0">
                <a:solidFill>
                  <a:srgbClr val="CC0000"/>
                </a:solidFill>
                <a:ea typeface="ＭＳ Ｐゴシック" charset="-128"/>
              </a:rPr>
              <a:t>packet-switching: hosts break application-layer messages into </a:t>
            </a:r>
            <a:r>
              <a:rPr lang="en-US" altLang="en-US" i="1" smtClean="0">
                <a:solidFill>
                  <a:srgbClr val="CC0000"/>
                </a:solidFill>
                <a:ea typeface="ＭＳ Ｐゴシック" charset="-128"/>
              </a:rPr>
              <a:t>packets</a:t>
            </a:r>
          </a:p>
          <a:p>
            <a:pPr lvl="1" eaLnBrk="1" hangingPunct="1"/>
            <a:r>
              <a:rPr lang="en-US" altLang="en-US" smtClean="0">
                <a:ea typeface="Arial" pitchFamily="34" charset="0"/>
              </a:rPr>
              <a:t>forward packets</a:t>
            </a:r>
            <a:r>
              <a:rPr lang="en-US" altLang="en-US" i="1" smtClean="0">
                <a:ea typeface="Arial" pitchFamily="34" charset="0"/>
              </a:rPr>
              <a:t> </a:t>
            </a:r>
            <a:r>
              <a:rPr lang="en-US" altLang="en-US" smtClean="0">
                <a:ea typeface="Arial" pitchFamily="34" charset="0"/>
              </a:rPr>
              <a:t>from one router to the next, across links on path from source to destination</a:t>
            </a:r>
          </a:p>
          <a:p>
            <a:pPr lvl="1" eaLnBrk="1" hangingPunct="1"/>
            <a:r>
              <a:rPr lang="en-US" altLang="en-US" smtClean="0">
                <a:ea typeface="Arial" pitchFamily="34" charset="0"/>
              </a:rPr>
              <a:t>each packet transmitted at full link capacity</a:t>
            </a:r>
          </a:p>
        </p:txBody>
      </p:sp>
      <p:sp>
        <p:nvSpPr>
          <p:cNvPr id="57347" name="Rectangle 2"/>
          <p:cNvSpPr>
            <a:spLocks noGrp="1" noChangeArrowheads="1"/>
          </p:cNvSpPr>
          <p:nvPr>
            <p:ph type="title" idx="4294967295"/>
          </p:nvPr>
        </p:nvSpPr>
        <p:spPr/>
        <p:txBody>
          <a:bodyPr/>
          <a:lstStyle/>
          <a:p>
            <a:pPr eaLnBrk="1" hangingPunct="1"/>
            <a:r>
              <a:rPr lang="en-US" altLang="en-US" smtClean="0">
                <a:ea typeface="ＭＳ Ｐゴシック" charset="-128"/>
              </a:rPr>
              <a:t>The network core</a:t>
            </a:r>
          </a:p>
        </p:txBody>
      </p:sp>
      <p:sp>
        <p:nvSpPr>
          <p:cNvPr id="57348" name="Freeform 637"/>
          <p:cNvSpPr>
            <a:spLocks/>
          </p:cNvSpPr>
          <p:nvPr/>
        </p:nvSpPr>
        <p:spPr bwMode="auto">
          <a:xfrm>
            <a:off x="5202238" y="1712913"/>
            <a:ext cx="1736725" cy="1071562"/>
          </a:xfrm>
          <a:custGeom>
            <a:avLst/>
            <a:gdLst>
              <a:gd name="T0" fmla="*/ 2147483647 w 1036"/>
              <a:gd name="T1" fmla="*/ 2147483647 h 675"/>
              <a:gd name="T2" fmla="*/ 2147483647 w 1036"/>
              <a:gd name="T3" fmla="*/ 2147483647 h 675"/>
              <a:gd name="T4" fmla="*/ 2147483647 w 1036"/>
              <a:gd name="T5" fmla="*/ 2147483647 h 675"/>
              <a:gd name="T6" fmla="*/ 2147483647 w 1036"/>
              <a:gd name="T7" fmla="*/ 2147483647 h 675"/>
              <a:gd name="T8" fmla="*/ 2147483647 w 1036"/>
              <a:gd name="T9" fmla="*/ 2147483647 h 675"/>
              <a:gd name="T10" fmla="*/ 2147483647 w 1036"/>
              <a:gd name="T11" fmla="*/ 2147483647 h 675"/>
              <a:gd name="T12" fmla="*/ 2147483647 w 1036"/>
              <a:gd name="T13" fmla="*/ 2147483647 h 675"/>
              <a:gd name="T14" fmla="*/ 2147483647 w 1036"/>
              <a:gd name="T15" fmla="*/ 2147483647 h 675"/>
              <a:gd name="T16" fmla="*/ 2147483647 w 1036"/>
              <a:gd name="T17" fmla="*/ 2147483647 h 675"/>
              <a:gd name="T18" fmla="*/ 2147483647 w 1036"/>
              <a:gd name="T19" fmla="*/ 2147483647 h 675"/>
              <a:gd name="T20" fmla="*/ 2147483647 w 1036"/>
              <a:gd name="T21" fmla="*/ 2147483647 h 675"/>
              <a:gd name="T22" fmla="*/ 2147483647 w 1036"/>
              <a:gd name="T23" fmla="*/ 2147483647 h 675"/>
              <a:gd name="T24" fmla="*/ 2147483647 w 1036"/>
              <a:gd name="T25" fmla="*/ 2147483647 h 675"/>
              <a:gd name="T26" fmla="*/ 2147483647 w 1036"/>
              <a:gd name="T27" fmla="*/ 2147483647 h 675"/>
              <a:gd name="T28" fmla="*/ 2147483647 w 1036"/>
              <a:gd name="T29" fmla="*/ 2147483647 h 675"/>
              <a:gd name="T30" fmla="*/ 2147483647 w 1036"/>
              <a:gd name="T31" fmla="*/ 2147483647 h 675"/>
              <a:gd name="T32" fmla="*/ 2147483647 w 1036"/>
              <a:gd name="T33" fmla="*/ 2147483647 h 675"/>
              <a:gd name="T34" fmla="*/ 2147483647 w 1036"/>
              <a:gd name="T35" fmla="*/ 2147483647 h 675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1036"/>
              <a:gd name="T55" fmla="*/ 0 h 675"/>
              <a:gd name="T56" fmla="*/ 1036 w 1036"/>
              <a:gd name="T57" fmla="*/ 675 h 675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1036" h="675">
                <a:moveTo>
                  <a:pt x="648" y="11"/>
                </a:moveTo>
                <a:cubicBezTo>
                  <a:pt x="584" y="19"/>
                  <a:pt x="464" y="33"/>
                  <a:pt x="390" y="53"/>
                </a:cubicBezTo>
                <a:cubicBezTo>
                  <a:pt x="316" y="73"/>
                  <a:pt x="246" y="100"/>
                  <a:pt x="206" y="129"/>
                </a:cubicBezTo>
                <a:cubicBezTo>
                  <a:pt x="166" y="158"/>
                  <a:pt x="183" y="201"/>
                  <a:pt x="152" y="229"/>
                </a:cubicBezTo>
                <a:cubicBezTo>
                  <a:pt x="121" y="257"/>
                  <a:pt x="44" y="259"/>
                  <a:pt x="22" y="297"/>
                </a:cubicBezTo>
                <a:cubicBezTo>
                  <a:pt x="0" y="335"/>
                  <a:pt x="0" y="427"/>
                  <a:pt x="18" y="459"/>
                </a:cubicBezTo>
                <a:cubicBezTo>
                  <a:pt x="36" y="491"/>
                  <a:pt x="59" y="484"/>
                  <a:pt x="132" y="489"/>
                </a:cubicBezTo>
                <a:cubicBezTo>
                  <a:pt x="205" y="494"/>
                  <a:pt x="380" y="478"/>
                  <a:pt x="458" y="489"/>
                </a:cubicBezTo>
                <a:cubicBezTo>
                  <a:pt x="536" y="500"/>
                  <a:pt x="549" y="527"/>
                  <a:pt x="598" y="555"/>
                </a:cubicBezTo>
                <a:cubicBezTo>
                  <a:pt x="647" y="583"/>
                  <a:pt x="707" y="639"/>
                  <a:pt x="752" y="657"/>
                </a:cubicBezTo>
                <a:cubicBezTo>
                  <a:pt x="797" y="675"/>
                  <a:pt x="837" y="670"/>
                  <a:pt x="870" y="661"/>
                </a:cubicBezTo>
                <a:cubicBezTo>
                  <a:pt x="903" y="652"/>
                  <a:pt x="932" y="639"/>
                  <a:pt x="952" y="603"/>
                </a:cubicBezTo>
                <a:cubicBezTo>
                  <a:pt x="972" y="567"/>
                  <a:pt x="981" y="497"/>
                  <a:pt x="992" y="445"/>
                </a:cubicBezTo>
                <a:cubicBezTo>
                  <a:pt x="1003" y="393"/>
                  <a:pt x="1013" y="347"/>
                  <a:pt x="1018" y="291"/>
                </a:cubicBezTo>
                <a:cubicBezTo>
                  <a:pt x="1023" y="235"/>
                  <a:pt x="1036" y="153"/>
                  <a:pt x="1022" y="107"/>
                </a:cubicBezTo>
                <a:cubicBezTo>
                  <a:pt x="1008" y="61"/>
                  <a:pt x="975" y="34"/>
                  <a:pt x="934" y="17"/>
                </a:cubicBezTo>
                <a:cubicBezTo>
                  <a:pt x="893" y="0"/>
                  <a:pt x="824" y="4"/>
                  <a:pt x="776" y="3"/>
                </a:cubicBezTo>
                <a:cubicBezTo>
                  <a:pt x="728" y="2"/>
                  <a:pt x="712" y="3"/>
                  <a:pt x="648" y="11"/>
                </a:cubicBezTo>
                <a:close/>
              </a:path>
            </a:pathLst>
          </a:custGeom>
          <a:solidFill>
            <a:srgbClr val="DDDDD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57349" name="Group 638"/>
          <p:cNvGrpSpPr>
            <a:grpSpLocks/>
          </p:cNvGrpSpPr>
          <p:nvPr/>
        </p:nvGrpSpPr>
        <p:grpSpPr bwMode="auto">
          <a:xfrm>
            <a:off x="5370513" y="3048000"/>
            <a:ext cx="1458912" cy="933450"/>
            <a:chOff x="2889" y="1631"/>
            <a:chExt cx="980" cy="743"/>
          </a:xfrm>
        </p:grpSpPr>
        <p:sp>
          <p:nvSpPr>
            <p:cNvPr id="57897" name="Rectangle 639"/>
            <p:cNvSpPr>
              <a:spLocks noChangeArrowheads="1"/>
            </p:cNvSpPr>
            <p:nvPr/>
          </p:nvSpPr>
          <p:spPr bwMode="auto">
            <a:xfrm>
              <a:off x="3046" y="1841"/>
              <a:ext cx="663" cy="533"/>
            </a:xfrm>
            <a:prstGeom prst="rect">
              <a:avLst/>
            </a:pr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57898" name="AutoShape 640"/>
            <p:cNvSpPr>
              <a:spLocks noChangeArrowheads="1"/>
            </p:cNvSpPr>
            <p:nvPr/>
          </p:nvSpPr>
          <p:spPr bwMode="auto">
            <a:xfrm>
              <a:off x="2889" y="1631"/>
              <a:ext cx="980" cy="253"/>
            </a:xfrm>
            <a:prstGeom prst="triangle">
              <a:avLst>
                <a:gd name="adj" fmla="val 50000"/>
              </a:avLst>
            </a:pr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/>
              <a:endParaRPr lang="en-US" altLang="en-US">
                <a:solidFill>
                  <a:srgbClr val="00CCFF"/>
                </a:solidFill>
              </a:endParaRPr>
            </a:p>
          </p:txBody>
        </p:sp>
      </p:grpSp>
      <p:sp>
        <p:nvSpPr>
          <p:cNvPr id="57350" name="Freeform 641"/>
          <p:cNvSpPr>
            <a:spLocks/>
          </p:cNvSpPr>
          <p:nvPr/>
        </p:nvSpPr>
        <p:spPr bwMode="auto">
          <a:xfrm>
            <a:off x="5364163" y="4425950"/>
            <a:ext cx="3225800" cy="1665288"/>
          </a:xfrm>
          <a:custGeom>
            <a:avLst/>
            <a:gdLst>
              <a:gd name="T0" fmla="*/ 2147483647 w 2032"/>
              <a:gd name="T1" fmla="*/ 2147483647 h 1049"/>
              <a:gd name="T2" fmla="*/ 2147483647 w 2032"/>
              <a:gd name="T3" fmla="*/ 2147483647 h 1049"/>
              <a:gd name="T4" fmla="*/ 2147483647 w 2032"/>
              <a:gd name="T5" fmla="*/ 2147483647 h 1049"/>
              <a:gd name="T6" fmla="*/ 2147483647 w 2032"/>
              <a:gd name="T7" fmla="*/ 2147483647 h 1049"/>
              <a:gd name="T8" fmla="*/ 2147483647 w 2032"/>
              <a:gd name="T9" fmla="*/ 2147483647 h 1049"/>
              <a:gd name="T10" fmla="*/ 2147483647 w 2032"/>
              <a:gd name="T11" fmla="*/ 2147483647 h 1049"/>
              <a:gd name="T12" fmla="*/ 2147483647 w 2032"/>
              <a:gd name="T13" fmla="*/ 2147483647 h 1049"/>
              <a:gd name="T14" fmla="*/ 2147483647 w 2032"/>
              <a:gd name="T15" fmla="*/ 2147483647 h 1049"/>
              <a:gd name="T16" fmla="*/ 2147483647 w 2032"/>
              <a:gd name="T17" fmla="*/ 2147483647 h 1049"/>
              <a:gd name="T18" fmla="*/ 2147483647 w 2032"/>
              <a:gd name="T19" fmla="*/ 2147483647 h 1049"/>
              <a:gd name="T20" fmla="*/ 2147483647 w 2032"/>
              <a:gd name="T21" fmla="*/ 2147483647 h 1049"/>
              <a:gd name="T22" fmla="*/ 2147483647 w 2032"/>
              <a:gd name="T23" fmla="*/ 2147483647 h 1049"/>
              <a:gd name="T24" fmla="*/ 2147483647 w 2032"/>
              <a:gd name="T25" fmla="*/ 2147483647 h 1049"/>
              <a:gd name="T26" fmla="*/ 2147483647 w 2032"/>
              <a:gd name="T27" fmla="*/ 2147483647 h 1049"/>
              <a:gd name="T28" fmla="*/ 2147483647 w 2032"/>
              <a:gd name="T29" fmla="*/ 2147483647 h 1049"/>
              <a:gd name="T30" fmla="*/ 2147483647 w 2032"/>
              <a:gd name="T31" fmla="*/ 2147483647 h 104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2032"/>
              <a:gd name="T49" fmla="*/ 0 h 1049"/>
              <a:gd name="T50" fmla="*/ 2032 w 2032"/>
              <a:gd name="T51" fmla="*/ 1049 h 1049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2032" h="1049">
                <a:moveTo>
                  <a:pt x="1044" y="26"/>
                </a:moveTo>
                <a:cubicBezTo>
                  <a:pt x="959" y="45"/>
                  <a:pt x="924" y="118"/>
                  <a:pt x="847" y="125"/>
                </a:cubicBezTo>
                <a:cubicBezTo>
                  <a:pt x="770" y="132"/>
                  <a:pt x="697" y="61"/>
                  <a:pt x="580" y="68"/>
                </a:cubicBezTo>
                <a:cubicBezTo>
                  <a:pt x="463" y="75"/>
                  <a:pt x="232" y="119"/>
                  <a:pt x="143" y="170"/>
                </a:cubicBezTo>
                <a:cubicBezTo>
                  <a:pt x="54" y="221"/>
                  <a:pt x="65" y="289"/>
                  <a:pt x="48" y="374"/>
                </a:cubicBezTo>
                <a:cubicBezTo>
                  <a:pt x="31" y="459"/>
                  <a:pt x="0" y="618"/>
                  <a:pt x="41" y="680"/>
                </a:cubicBezTo>
                <a:cubicBezTo>
                  <a:pt x="82" y="742"/>
                  <a:pt x="191" y="709"/>
                  <a:pt x="294" y="744"/>
                </a:cubicBezTo>
                <a:cubicBezTo>
                  <a:pt x="397" y="779"/>
                  <a:pt x="527" y="849"/>
                  <a:pt x="660" y="893"/>
                </a:cubicBezTo>
                <a:cubicBezTo>
                  <a:pt x="793" y="938"/>
                  <a:pt x="944" y="991"/>
                  <a:pt x="1088" y="1014"/>
                </a:cubicBezTo>
                <a:cubicBezTo>
                  <a:pt x="1232" y="1036"/>
                  <a:pt x="1401" y="1049"/>
                  <a:pt x="1525" y="1031"/>
                </a:cubicBezTo>
                <a:cubicBezTo>
                  <a:pt x="1649" y="1012"/>
                  <a:pt x="1749" y="960"/>
                  <a:pt x="1831" y="907"/>
                </a:cubicBezTo>
                <a:cubicBezTo>
                  <a:pt x="1913" y="855"/>
                  <a:pt x="1998" y="824"/>
                  <a:pt x="2015" y="714"/>
                </a:cubicBezTo>
                <a:cubicBezTo>
                  <a:pt x="2032" y="604"/>
                  <a:pt x="1990" y="350"/>
                  <a:pt x="1931" y="251"/>
                </a:cubicBezTo>
                <a:cubicBezTo>
                  <a:pt x="1872" y="151"/>
                  <a:pt x="1754" y="153"/>
                  <a:pt x="1658" y="114"/>
                </a:cubicBezTo>
                <a:cubicBezTo>
                  <a:pt x="1562" y="76"/>
                  <a:pt x="1457" y="30"/>
                  <a:pt x="1355" y="15"/>
                </a:cubicBezTo>
                <a:cubicBezTo>
                  <a:pt x="1253" y="0"/>
                  <a:pt x="1129" y="8"/>
                  <a:pt x="1044" y="26"/>
                </a:cubicBezTo>
                <a:close/>
              </a:path>
            </a:pathLst>
          </a:custGeom>
          <a:solidFill>
            <a:srgbClr val="DDDDD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7351" name="Line 642"/>
          <p:cNvSpPr>
            <a:spLocks noChangeShapeType="1"/>
          </p:cNvSpPr>
          <p:nvPr/>
        </p:nvSpPr>
        <p:spPr bwMode="auto">
          <a:xfrm rot="-5400000">
            <a:off x="7845425" y="5162551"/>
            <a:ext cx="523875" cy="139700"/>
          </a:xfrm>
          <a:prstGeom prst="line">
            <a:avLst/>
          </a:prstGeom>
          <a:noFill/>
          <a:ln w="12700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352" name="Line 643"/>
          <p:cNvSpPr>
            <a:spLocks noChangeShapeType="1"/>
          </p:cNvSpPr>
          <p:nvPr/>
        </p:nvSpPr>
        <p:spPr bwMode="auto">
          <a:xfrm rot="5400000" flipV="1">
            <a:off x="7991475" y="5443538"/>
            <a:ext cx="3175" cy="85725"/>
          </a:xfrm>
          <a:prstGeom prst="line">
            <a:avLst/>
          </a:prstGeom>
          <a:noFill/>
          <a:ln w="12700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353" name="Line 644"/>
          <p:cNvSpPr>
            <a:spLocks noChangeShapeType="1"/>
          </p:cNvSpPr>
          <p:nvPr/>
        </p:nvSpPr>
        <p:spPr bwMode="auto">
          <a:xfrm rot="-5400000">
            <a:off x="8177213" y="5119688"/>
            <a:ext cx="0" cy="114300"/>
          </a:xfrm>
          <a:prstGeom prst="line">
            <a:avLst/>
          </a:prstGeom>
          <a:noFill/>
          <a:ln w="12700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354" name="Line 646"/>
          <p:cNvSpPr>
            <a:spLocks noChangeShapeType="1"/>
          </p:cNvSpPr>
          <p:nvPr/>
        </p:nvSpPr>
        <p:spPr bwMode="auto">
          <a:xfrm>
            <a:off x="6100763" y="4776788"/>
            <a:ext cx="212725" cy="98425"/>
          </a:xfrm>
          <a:prstGeom prst="line">
            <a:avLst/>
          </a:prstGeom>
          <a:noFill/>
          <a:ln w="9525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7355" name="Line 647"/>
          <p:cNvSpPr>
            <a:spLocks noChangeShapeType="1"/>
          </p:cNvSpPr>
          <p:nvPr/>
        </p:nvSpPr>
        <p:spPr bwMode="auto">
          <a:xfrm flipV="1">
            <a:off x="5842000" y="5040313"/>
            <a:ext cx="390525" cy="73025"/>
          </a:xfrm>
          <a:prstGeom prst="line">
            <a:avLst/>
          </a:prstGeom>
          <a:noFill/>
          <a:ln w="9525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7356" name="Line 650"/>
          <p:cNvSpPr>
            <a:spLocks noChangeShapeType="1"/>
          </p:cNvSpPr>
          <p:nvPr/>
        </p:nvSpPr>
        <p:spPr bwMode="auto">
          <a:xfrm flipH="1">
            <a:off x="6267450" y="5087938"/>
            <a:ext cx="103188" cy="184150"/>
          </a:xfrm>
          <a:prstGeom prst="line">
            <a:avLst/>
          </a:prstGeom>
          <a:noFill/>
          <a:ln w="9525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7357" name="Line 651"/>
          <p:cNvSpPr>
            <a:spLocks noChangeShapeType="1"/>
          </p:cNvSpPr>
          <p:nvPr/>
        </p:nvSpPr>
        <p:spPr bwMode="auto">
          <a:xfrm flipH="1" flipV="1">
            <a:off x="6548438" y="5100638"/>
            <a:ext cx="114300" cy="173037"/>
          </a:xfrm>
          <a:prstGeom prst="line">
            <a:avLst/>
          </a:prstGeom>
          <a:noFill/>
          <a:ln w="9525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7358" name="Line 652"/>
          <p:cNvSpPr>
            <a:spLocks noChangeShapeType="1"/>
          </p:cNvSpPr>
          <p:nvPr/>
        </p:nvSpPr>
        <p:spPr bwMode="auto">
          <a:xfrm>
            <a:off x="6743700" y="5056188"/>
            <a:ext cx="503238" cy="269875"/>
          </a:xfrm>
          <a:prstGeom prst="line">
            <a:avLst/>
          </a:prstGeom>
          <a:noFill/>
          <a:ln w="9525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7359" name="Line 654"/>
          <p:cNvSpPr>
            <a:spLocks noChangeShapeType="1"/>
          </p:cNvSpPr>
          <p:nvPr/>
        </p:nvSpPr>
        <p:spPr bwMode="auto">
          <a:xfrm>
            <a:off x="6046788" y="3582988"/>
            <a:ext cx="234950" cy="74612"/>
          </a:xfrm>
          <a:prstGeom prst="line">
            <a:avLst/>
          </a:prstGeom>
          <a:noFill/>
          <a:ln w="9525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7360" name="Line 655"/>
          <p:cNvSpPr>
            <a:spLocks noChangeShapeType="1"/>
          </p:cNvSpPr>
          <p:nvPr/>
        </p:nvSpPr>
        <p:spPr bwMode="auto">
          <a:xfrm flipV="1">
            <a:off x="5891213" y="3736975"/>
            <a:ext cx="168275" cy="3175"/>
          </a:xfrm>
          <a:prstGeom prst="line">
            <a:avLst/>
          </a:prstGeom>
          <a:noFill/>
          <a:ln w="9525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57361" name="Group 656"/>
          <p:cNvGrpSpPr>
            <a:grpSpLocks/>
          </p:cNvGrpSpPr>
          <p:nvPr/>
        </p:nvGrpSpPr>
        <p:grpSpPr bwMode="auto">
          <a:xfrm>
            <a:off x="5611813" y="3503613"/>
            <a:ext cx="506412" cy="352425"/>
            <a:chOff x="2967" y="478"/>
            <a:chExt cx="788" cy="625"/>
          </a:xfrm>
        </p:grpSpPr>
        <p:pic>
          <p:nvPicPr>
            <p:cNvPr id="57895" name="Picture 657" descr="access_point_stylized_small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12" y="559"/>
              <a:ext cx="576" cy="5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7896" name="Picture 658" descr="antenna_radiation_stylized"/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67" y="478"/>
              <a:ext cx="788" cy="1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57362" name="Freeform 659"/>
          <p:cNvSpPr>
            <a:spLocks/>
          </p:cNvSpPr>
          <p:nvPr/>
        </p:nvSpPr>
        <p:spPr bwMode="auto">
          <a:xfrm>
            <a:off x="6919913" y="3476625"/>
            <a:ext cx="1470025" cy="765175"/>
          </a:xfrm>
          <a:custGeom>
            <a:avLst/>
            <a:gdLst>
              <a:gd name="T0" fmla="*/ 2147483647 w 828"/>
              <a:gd name="T1" fmla="*/ 2147483647 h 425"/>
              <a:gd name="T2" fmla="*/ 2147483647 w 828"/>
              <a:gd name="T3" fmla="*/ 2147483647 h 425"/>
              <a:gd name="T4" fmla="*/ 2147483647 w 828"/>
              <a:gd name="T5" fmla="*/ 2147483647 h 425"/>
              <a:gd name="T6" fmla="*/ 2147483647 w 828"/>
              <a:gd name="T7" fmla="*/ 2147483647 h 425"/>
              <a:gd name="T8" fmla="*/ 2147483647 w 828"/>
              <a:gd name="T9" fmla="*/ 2147483647 h 425"/>
              <a:gd name="T10" fmla="*/ 2147483647 w 828"/>
              <a:gd name="T11" fmla="*/ 2147483647 h 425"/>
              <a:gd name="T12" fmla="*/ 2147483647 w 828"/>
              <a:gd name="T13" fmla="*/ 2147483647 h 425"/>
              <a:gd name="T14" fmla="*/ 2147483647 w 828"/>
              <a:gd name="T15" fmla="*/ 2147483647 h 425"/>
              <a:gd name="T16" fmla="*/ 2147483647 w 828"/>
              <a:gd name="T17" fmla="*/ 2147483647 h 425"/>
              <a:gd name="T18" fmla="*/ 2147483647 w 828"/>
              <a:gd name="T19" fmla="*/ 2147483647 h 425"/>
              <a:gd name="T20" fmla="*/ 2147483647 w 828"/>
              <a:gd name="T21" fmla="*/ 2147483647 h 425"/>
              <a:gd name="T22" fmla="*/ 2147483647 w 828"/>
              <a:gd name="T23" fmla="*/ 2147483647 h 425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828"/>
              <a:gd name="T37" fmla="*/ 0 h 425"/>
              <a:gd name="T38" fmla="*/ 828 w 828"/>
              <a:gd name="T39" fmla="*/ 425 h 425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828" h="425">
                <a:moveTo>
                  <a:pt x="382" y="30"/>
                </a:moveTo>
                <a:cubicBezTo>
                  <a:pt x="350" y="29"/>
                  <a:pt x="413" y="30"/>
                  <a:pt x="370" y="30"/>
                </a:cubicBezTo>
                <a:cubicBezTo>
                  <a:pt x="327" y="30"/>
                  <a:pt x="187" y="16"/>
                  <a:pt x="126" y="32"/>
                </a:cubicBezTo>
                <a:cubicBezTo>
                  <a:pt x="65" y="48"/>
                  <a:pt x="12" y="86"/>
                  <a:pt x="6" y="126"/>
                </a:cubicBezTo>
                <a:cubicBezTo>
                  <a:pt x="0" y="166"/>
                  <a:pt x="44" y="231"/>
                  <a:pt x="92" y="274"/>
                </a:cubicBezTo>
                <a:cubicBezTo>
                  <a:pt x="140" y="317"/>
                  <a:pt x="217" y="360"/>
                  <a:pt x="292" y="384"/>
                </a:cubicBezTo>
                <a:cubicBezTo>
                  <a:pt x="367" y="408"/>
                  <a:pt x="472" y="425"/>
                  <a:pt x="540" y="416"/>
                </a:cubicBezTo>
                <a:cubicBezTo>
                  <a:pt x="608" y="407"/>
                  <a:pt x="659" y="371"/>
                  <a:pt x="698" y="330"/>
                </a:cubicBezTo>
                <a:cubicBezTo>
                  <a:pt x="737" y="289"/>
                  <a:pt x="760" y="221"/>
                  <a:pt x="776" y="170"/>
                </a:cubicBezTo>
                <a:cubicBezTo>
                  <a:pt x="792" y="119"/>
                  <a:pt x="828" y="44"/>
                  <a:pt x="792" y="22"/>
                </a:cubicBezTo>
                <a:cubicBezTo>
                  <a:pt x="756" y="0"/>
                  <a:pt x="630" y="37"/>
                  <a:pt x="560" y="38"/>
                </a:cubicBezTo>
                <a:cubicBezTo>
                  <a:pt x="490" y="39"/>
                  <a:pt x="414" y="31"/>
                  <a:pt x="382" y="30"/>
                </a:cubicBezTo>
                <a:close/>
              </a:path>
            </a:pathLst>
          </a:custGeom>
          <a:solidFill>
            <a:srgbClr val="00C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7363" name="Freeform 660"/>
          <p:cNvSpPr>
            <a:spLocks/>
          </p:cNvSpPr>
          <p:nvPr/>
        </p:nvSpPr>
        <p:spPr bwMode="auto">
          <a:xfrm>
            <a:off x="6883400" y="2128838"/>
            <a:ext cx="1730375" cy="1125537"/>
          </a:xfrm>
          <a:custGeom>
            <a:avLst/>
            <a:gdLst>
              <a:gd name="T0" fmla="*/ 2147483647 w 765"/>
              <a:gd name="T1" fmla="*/ 2147483647 h 459"/>
              <a:gd name="T2" fmla="*/ 2147483647 w 765"/>
              <a:gd name="T3" fmla="*/ 2147483647 h 459"/>
              <a:gd name="T4" fmla="*/ 2147483647 w 765"/>
              <a:gd name="T5" fmla="*/ 2147483647 h 459"/>
              <a:gd name="T6" fmla="*/ 2147483647 w 765"/>
              <a:gd name="T7" fmla="*/ 2147483647 h 459"/>
              <a:gd name="T8" fmla="*/ 2147483647 w 765"/>
              <a:gd name="T9" fmla="*/ 2147483647 h 459"/>
              <a:gd name="T10" fmla="*/ 2147483647 w 765"/>
              <a:gd name="T11" fmla="*/ 2147483647 h 459"/>
              <a:gd name="T12" fmla="*/ 2147483647 w 765"/>
              <a:gd name="T13" fmla="*/ 2147483647 h 459"/>
              <a:gd name="T14" fmla="*/ 2147483647 w 765"/>
              <a:gd name="T15" fmla="*/ 2147483647 h 459"/>
              <a:gd name="T16" fmla="*/ 2147483647 w 765"/>
              <a:gd name="T17" fmla="*/ 2147483647 h 459"/>
              <a:gd name="T18" fmla="*/ 2147483647 w 765"/>
              <a:gd name="T19" fmla="*/ 2147483647 h 459"/>
              <a:gd name="T20" fmla="*/ 2147483647 w 765"/>
              <a:gd name="T21" fmla="*/ 2147483647 h 459"/>
              <a:gd name="T22" fmla="*/ 2147483647 w 765"/>
              <a:gd name="T23" fmla="*/ 2147483647 h 459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765"/>
              <a:gd name="T37" fmla="*/ 0 h 459"/>
              <a:gd name="T38" fmla="*/ 765 w 765"/>
              <a:gd name="T39" fmla="*/ 459 h 459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765" h="459">
                <a:moveTo>
                  <a:pt x="424" y="10"/>
                </a:moveTo>
                <a:cubicBezTo>
                  <a:pt x="362" y="16"/>
                  <a:pt x="343" y="55"/>
                  <a:pt x="288" y="70"/>
                </a:cubicBezTo>
                <a:cubicBezTo>
                  <a:pt x="233" y="85"/>
                  <a:pt x="142" y="56"/>
                  <a:pt x="96" y="100"/>
                </a:cubicBezTo>
                <a:cubicBezTo>
                  <a:pt x="50" y="144"/>
                  <a:pt x="0" y="279"/>
                  <a:pt x="14" y="336"/>
                </a:cubicBezTo>
                <a:cubicBezTo>
                  <a:pt x="28" y="393"/>
                  <a:pt x="125" y="429"/>
                  <a:pt x="180" y="444"/>
                </a:cubicBezTo>
                <a:cubicBezTo>
                  <a:pt x="235" y="459"/>
                  <a:pt x="279" y="426"/>
                  <a:pt x="346" y="426"/>
                </a:cubicBezTo>
                <a:cubicBezTo>
                  <a:pt x="413" y="426"/>
                  <a:pt x="525" y="443"/>
                  <a:pt x="584" y="444"/>
                </a:cubicBezTo>
                <a:cubicBezTo>
                  <a:pt x="643" y="445"/>
                  <a:pt x="670" y="446"/>
                  <a:pt x="698" y="434"/>
                </a:cubicBezTo>
                <a:cubicBezTo>
                  <a:pt x="726" y="422"/>
                  <a:pt x="743" y="418"/>
                  <a:pt x="752" y="372"/>
                </a:cubicBezTo>
                <a:cubicBezTo>
                  <a:pt x="761" y="326"/>
                  <a:pt x="765" y="214"/>
                  <a:pt x="750" y="158"/>
                </a:cubicBezTo>
                <a:cubicBezTo>
                  <a:pt x="735" y="102"/>
                  <a:pt x="716" y="58"/>
                  <a:pt x="662" y="34"/>
                </a:cubicBezTo>
                <a:cubicBezTo>
                  <a:pt x="608" y="10"/>
                  <a:pt x="505" y="0"/>
                  <a:pt x="424" y="10"/>
                </a:cubicBezTo>
                <a:close/>
              </a:path>
            </a:pathLst>
          </a:custGeom>
          <a:solidFill>
            <a:srgbClr val="00C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7364" name="Line 661"/>
          <p:cNvSpPr>
            <a:spLocks noChangeShapeType="1"/>
          </p:cNvSpPr>
          <p:nvPr/>
        </p:nvSpPr>
        <p:spPr bwMode="auto">
          <a:xfrm>
            <a:off x="7396163" y="3816350"/>
            <a:ext cx="163512" cy="120650"/>
          </a:xfrm>
          <a:prstGeom prst="line">
            <a:avLst/>
          </a:prstGeom>
          <a:noFill/>
          <a:ln w="95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7365" name="Line 662"/>
          <p:cNvSpPr>
            <a:spLocks noChangeShapeType="1"/>
          </p:cNvSpPr>
          <p:nvPr/>
        </p:nvSpPr>
        <p:spPr bwMode="auto">
          <a:xfrm>
            <a:off x="7493000" y="3736975"/>
            <a:ext cx="279400" cy="0"/>
          </a:xfrm>
          <a:prstGeom prst="line">
            <a:avLst/>
          </a:prstGeom>
          <a:noFill/>
          <a:ln w="95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7366" name="Line 663"/>
          <p:cNvSpPr>
            <a:spLocks noChangeShapeType="1"/>
          </p:cNvSpPr>
          <p:nvPr/>
        </p:nvSpPr>
        <p:spPr bwMode="auto">
          <a:xfrm flipV="1">
            <a:off x="7729538" y="3822700"/>
            <a:ext cx="134937" cy="104775"/>
          </a:xfrm>
          <a:prstGeom prst="line">
            <a:avLst/>
          </a:prstGeom>
          <a:noFill/>
          <a:ln w="95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7367" name="Line 664"/>
          <p:cNvSpPr>
            <a:spLocks noChangeShapeType="1"/>
          </p:cNvSpPr>
          <p:nvPr/>
        </p:nvSpPr>
        <p:spPr bwMode="auto">
          <a:xfrm>
            <a:off x="6723063" y="2590800"/>
            <a:ext cx="509587" cy="3175"/>
          </a:xfrm>
          <a:prstGeom prst="line">
            <a:avLst/>
          </a:prstGeom>
          <a:noFill/>
          <a:ln w="95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7368" name="Line 665"/>
          <p:cNvSpPr>
            <a:spLocks noChangeShapeType="1"/>
          </p:cNvSpPr>
          <p:nvPr/>
        </p:nvSpPr>
        <p:spPr bwMode="auto">
          <a:xfrm>
            <a:off x="7358063" y="4700588"/>
            <a:ext cx="390525" cy="184150"/>
          </a:xfrm>
          <a:prstGeom prst="line">
            <a:avLst/>
          </a:prstGeom>
          <a:noFill/>
          <a:ln w="9525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7369" name="Line 666"/>
          <p:cNvSpPr>
            <a:spLocks noChangeShapeType="1"/>
          </p:cNvSpPr>
          <p:nvPr/>
        </p:nvSpPr>
        <p:spPr bwMode="auto">
          <a:xfrm flipV="1">
            <a:off x="6737350" y="4687888"/>
            <a:ext cx="322263" cy="198437"/>
          </a:xfrm>
          <a:prstGeom prst="line">
            <a:avLst/>
          </a:prstGeom>
          <a:noFill/>
          <a:ln w="9525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7370" name="Line 667"/>
          <p:cNvSpPr>
            <a:spLocks noChangeShapeType="1"/>
          </p:cNvSpPr>
          <p:nvPr/>
        </p:nvSpPr>
        <p:spPr bwMode="auto">
          <a:xfrm flipV="1">
            <a:off x="6780213" y="4979988"/>
            <a:ext cx="971550" cy="0"/>
          </a:xfrm>
          <a:prstGeom prst="line">
            <a:avLst/>
          </a:prstGeom>
          <a:noFill/>
          <a:ln w="9525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7371" name="Line 668"/>
          <p:cNvSpPr>
            <a:spLocks noChangeShapeType="1"/>
          </p:cNvSpPr>
          <p:nvPr/>
        </p:nvSpPr>
        <p:spPr bwMode="auto">
          <a:xfrm flipV="1">
            <a:off x="7577138" y="2495550"/>
            <a:ext cx="123825" cy="87313"/>
          </a:xfrm>
          <a:prstGeom prst="line">
            <a:avLst/>
          </a:prstGeom>
          <a:noFill/>
          <a:ln w="95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7372" name="Line 669"/>
          <p:cNvSpPr>
            <a:spLocks noChangeShapeType="1"/>
          </p:cNvSpPr>
          <p:nvPr/>
        </p:nvSpPr>
        <p:spPr bwMode="auto">
          <a:xfrm>
            <a:off x="7405688" y="2668588"/>
            <a:ext cx="0" cy="82550"/>
          </a:xfrm>
          <a:prstGeom prst="line">
            <a:avLst/>
          </a:prstGeom>
          <a:noFill/>
          <a:ln w="95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7373" name="Line 670"/>
          <p:cNvSpPr>
            <a:spLocks noChangeShapeType="1"/>
          </p:cNvSpPr>
          <p:nvPr/>
        </p:nvSpPr>
        <p:spPr bwMode="auto">
          <a:xfrm flipV="1">
            <a:off x="7580313" y="2562225"/>
            <a:ext cx="263525" cy="288925"/>
          </a:xfrm>
          <a:prstGeom prst="line">
            <a:avLst/>
          </a:prstGeom>
          <a:noFill/>
          <a:ln w="95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7374" name="Line 671"/>
          <p:cNvSpPr>
            <a:spLocks noChangeShapeType="1"/>
          </p:cNvSpPr>
          <p:nvPr/>
        </p:nvSpPr>
        <p:spPr bwMode="auto">
          <a:xfrm>
            <a:off x="7942263" y="2563813"/>
            <a:ext cx="0" cy="196850"/>
          </a:xfrm>
          <a:prstGeom prst="line">
            <a:avLst/>
          </a:prstGeom>
          <a:noFill/>
          <a:ln w="95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7375" name="Line 672"/>
          <p:cNvSpPr>
            <a:spLocks noChangeShapeType="1"/>
          </p:cNvSpPr>
          <p:nvPr/>
        </p:nvSpPr>
        <p:spPr bwMode="auto">
          <a:xfrm>
            <a:off x="7596188" y="2870200"/>
            <a:ext cx="188912" cy="0"/>
          </a:xfrm>
          <a:prstGeom prst="line">
            <a:avLst/>
          </a:prstGeom>
          <a:noFill/>
          <a:ln w="95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7376" name="Line 673"/>
          <p:cNvSpPr>
            <a:spLocks noChangeShapeType="1"/>
          </p:cNvSpPr>
          <p:nvPr/>
        </p:nvSpPr>
        <p:spPr bwMode="auto">
          <a:xfrm>
            <a:off x="8150225" y="2860675"/>
            <a:ext cx="177800" cy="0"/>
          </a:xfrm>
          <a:prstGeom prst="line">
            <a:avLst/>
          </a:prstGeom>
          <a:noFill/>
          <a:ln w="95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7377" name="Line 674"/>
          <p:cNvSpPr>
            <a:spLocks noChangeShapeType="1"/>
          </p:cNvSpPr>
          <p:nvPr/>
        </p:nvSpPr>
        <p:spPr bwMode="auto">
          <a:xfrm flipH="1">
            <a:off x="7299325" y="2936875"/>
            <a:ext cx="98425" cy="704850"/>
          </a:xfrm>
          <a:prstGeom prst="line">
            <a:avLst/>
          </a:prstGeom>
          <a:noFill/>
          <a:ln w="95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7378" name="Line 675"/>
          <p:cNvSpPr>
            <a:spLocks noChangeShapeType="1"/>
          </p:cNvSpPr>
          <p:nvPr/>
        </p:nvSpPr>
        <p:spPr bwMode="auto">
          <a:xfrm flipH="1">
            <a:off x="7888288" y="2936875"/>
            <a:ext cx="111125" cy="727075"/>
          </a:xfrm>
          <a:prstGeom prst="line">
            <a:avLst/>
          </a:prstGeom>
          <a:noFill/>
          <a:ln w="95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7379" name="Line 676"/>
          <p:cNvSpPr>
            <a:spLocks noChangeShapeType="1"/>
          </p:cNvSpPr>
          <p:nvPr/>
        </p:nvSpPr>
        <p:spPr bwMode="auto">
          <a:xfrm flipV="1">
            <a:off x="7272338" y="4078288"/>
            <a:ext cx="227012" cy="436562"/>
          </a:xfrm>
          <a:prstGeom prst="line">
            <a:avLst/>
          </a:prstGeom>
          <a:noFill/>
          <a:ln w="95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7380" name="Line 677"/>
          <p:cNvSpPr>
            <a:spLocks noChangeShapeType="1"/>
          </p:cNvSpPr>
          <p:nvPr/>
        </p:nvSpPr>
        <p:spPr bwMode="auto">
          <a:xfrm>
            <a:off x="8345488" y="2859088"/>
            <a:ext cx="177800" cy="0"/>
          </a:xfrm>
          <a:prstGeom prst="line">
            <a:avLst/>
          </a:prstGeom>
          <a:noFill/>
          <a:ln w="9525">
            <a:solidFill>
              <a:srgbClr val="FF0000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57381" name="Group 678"/>
          <p:cNvGrpSpPr>
            <a:grpSpLocks/>
          </p:cNvGrpSpPr>
          <p:nvPr/>
        </p:nvGrpSpPr>
        <p:grpSpPr bwMode="auto">
          <a:xfrm>
            <a:off x="6053138" y="1846263"/>
            <a:ext cx="468312" cy="620712"/>
            <a:chOff x="1653" y="3023"/>
            <a:chExt cx="622" cy="911"/>
          </a:xfrm>
        </p:grpSpPr>
        <p:sp>
          <p:nvSpPr>
            <p:cNvPr id="57878" name="Line 270"/>
            <p:cNvSpPr>
              <a:spLocks noChangeShapeType="1"/>
            </p:cNvSpPr>
            <p:nvPr/>
          </p:nvSpPr>
          <p:spPr bwMode="auto">
            <a:xfrm flipH="1">
              <a:off x="1766" y="3287"/>
              <a:ext cx="188" cy="586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57879" name="Line 271"/>
            <p:cNvSpPr>
              <a:spLocks noChangeShapeType="1"/>
            </p:cNvSpPr>
            <p:nvPr/>
          </p:nvSpPr>
          <p:spPr bwMode="auto">
            <a:xfrm>
              <a:off x="1954" y="3287"/>
              <a:ext cx="188" cy="583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57880" name="Line 272"/>
            <p:cNvSpPr>
              <a:spLocks noChangeShapeType="1"/>
            </p:cNvSpPr>
            <p:nvPr/>
          </p:nvSpPr>
          <p:spPr bwMode="auto">
            <a:xfrm>
              <a:off x="1766" y="3870"/>
              <a:ext cx="188" cy="64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57881" name="Line 273"/>
            <p:cNvSpPr>
              <a:spLocks noChangeShapeType="1"/>
            </p:cNvSpPr>
            <p:nvPr/>
          </p:nvSpPr>
          <p:spPr bwMode="auto">
            <a:xfrm flipH="1">
              <a:off x="1954" y="3870"/>
              <a:ext cx="188" cy="64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57882" name="Line 274"/>
            <p:cNvSpPr>
              <a:spLocks noChangeShapeType="1"/>
            </p:cNvSpPr>
            <p:nvPr/>
          </p:nvSpPr>
          <p:spPr bwMode="auto">
            <a:xfrm>
              <a:off x="1954" y="3300"/>
              <a:ext cx="0" cy="634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57883" name="Line 275"/>
            <p:cNvSpPr>
              <a:spLocks noChangeShapeType="1"/>
            </p:cNvSpPr>
            <p:nvPr/>
          </p:nvSpPr>
          <p:spPr bwMode="auto">
            <a:xfrm flipV="1">
              <a:off x="1766" y="3810"/>
              <a:ext cx="188" cy="63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57884" name="Line 276"/>
            <p:cNvSpPr>
              <a:spLocks noChangeShapeType="1"/>
            </p:cNvSpPr>
            <p:nvPr/>
          </p:nvSpPr>
          <p:spPr bwMode="auto">
            <a:xfrm flipH="1" flipV="1">
              <a:off x="1954" y="3810"/>
              <a:ext cx="188" cy="6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57885" name="Line 277"/>
            <p:cNvSpPr>
              <a:spLocks noChangeShapeType="1"/>
            </p:cNvSpPr>
            <p:nvPr/>
          </p:nvSpPr>
          <p:spPr bwMode="auto">
            <a:xfrm>
              <a:off x="1846" y="3618"/>
              <a:ext cx="108" cy="48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57886" name="Line 278"/>
            <p:cNvSpPr>
              <a:spLocks noChangeShapeType="1"/>
            </p:cNvSpPr>
            <p:nvPr/>
          </p:nvSpPr>
          <p:spPr bwMode="auto">
            <a:xfrm flipV="1">
              <a:off x="1954" y="3618"/>
              <a:ext cx="114" cy="48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57887" name="Line 279"/>
            <p:cNvSpPr>
              <a:spLocks noChangeShapeType="1"/>
            </p:cNvSpPr>
            <p:nvPr/>
          </p:nvSpPr>
          <p:spPr bwMode="auto">
            <a:xfrm>
              <a:off x="1810" y="3704"/>
              <a:ext cx="139" cy="65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57888" name="Line 280"/>
            <p:cNvSpPr>
              <a:spLocks noChangeShapeType="1"/>
            </p:cNvSpPr>
            <p:nvPr/>
          </p:nvSpPr>
          <p:spPr bwMode="auto">
            <a:xfrm flipV="1">
              <a:off x="1954" y="3717"/>
              <a:ext cx="140" cy="57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57889" name="Line 281"/>
            <p:cNvSpPr>
              <a:spLocks noChangeShapeType="1"/>
            </p:cNvSpPr>
            <p:nvPr/>
          </p:nvSpPr>
          <p:spPr bwMode="auto">
            <a:xfrm flipV="1">
              <a:off x="1954" y="3530"/>
              <a:ext cx="72" cy="24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57890" name="Line 282"/>
            <p:cNvSpPr>
              <a:spLocks noChangeShapeType="1"/>
            </p:cNvSpPr>
            <p:nvPr/>
          </p:nvSpPr>
          <p:spPr bwMode="auto">
            <a:xfrm flipV="1">
              <a:off x="1954" y="3409"/>
              <a:ext cx="45" cy="18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57891" name="Line 283"/>
            <p:cNvSpPr>
              <a:spLocks noChangeShapeType="1"/>
            </p:cNvSpPr>
            <p:nvPr/>
          </p:nvSpPr>
          <p:spPr bwMode="auto">
            <a:xfrm>
              <a:off x="1873" y="3522"/>
              <a:ext cx="87" cy="32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57892" name="Line 284"/>
            <p:cNvSpPr>
              <a:spLocks noChangeShapeType="1"/>
            </p:cNvSpPr>
            <p:nvPr/>
          </p:nvSpPr>
          <p:spPr bwMode="auto">
            <a:xfrm>
              <a:off x="1912" y="3404"/>
              <a:ext cx="50" cy="31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57893" name="Oval 694"/>
            <p:cNvSpPr>
              <a:spLocks noChangeArrowheads="1"/>
            </p:cNvSpPr>
            <p:nvPr/>
          </p:nvSpPr>
          <p:spPr bwMode="auto">
            <a:xfrm>
              <a:off x="1921" y="3233"/>
              <a:ext cx="63" cy="68"/>
            </a:xfrm>
            <a:prstGeom prst="ellipse">
              <a:avLst/>
            </a:prstGeom>
            <a:solidFill>
              <a:srgbClr val="808080"/>
            </a:solidFill>
            <a:ln w="9525">
              <a:solidFill>
                <a:srgbClr val="80808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pic>
          <p:nvPicPr>
            <p:cNvPr id="57894" name="Picture 695" descr="cell_tower_radiation_gray"/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653" y="3023"/>
              <a:ext cx="622" cy="5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57382" name="Group 696"/>
          <p:cNvGrpSpPr>
            <a:grpSpLocks/>
          </p:cNvGrpSpPr>
          <p:nvPr/>
        </p:nvGrpSpPr>
        <p:grpSpPr bwMode="auto">
          <a:xfrm>
            <a:off x="6289675" y="2406650"/>
            <a:ext cx="454025" cy="254000"/>
            <a:chOff x="3843" y="1516"/>
            <a:chExt cx="286" cy="160"/>
          </a:xfrm>
        </p:grpSpPr>
        <p:sp>
          <p:nvSpPr>
            <p:cNvPr id="57869" name="Line 697"/>
            <p:cNvSpPr>
              <a:spLocks noChangeShapeType="1"/>
            </p:cNvSpPr>
            <p:nvPr/>
          </p:nvSpPr>
          <p:spPr bwMode="auto">
            <a:xfrm>
              <a:off x="3843" y="1516"/>
              <a:ext cx="96" cy="60"/>
            </a:xfrm>
            <a:prstGeom prst="line">
              <a:avLst/>
            </a:prstGeom>
            <a:noFill/>
            <a:ln w="9525">
              <a:solidFill>
                <a:srgbClr val="96969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870" name="Oval 407"/>
            <p:cNvSpPr>
              <a:spLocks noChangeArrowheads="1"/>
            </p:cNvSpPr>
            <p:nvPr/>
          </p:nvSpPr>
          <p:spPr bwMode="auto">
            <a:xfrm>
              <a:off x="3884" y="1616"/>
              <a:ext cx="244" cy="60"/>
            </a:xfrm>
            <a:prstGeom prst="ellipse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rgbClr val="EAEAEA"/>
                </a:gs>
              </a:gsLst>
              <a:lin ang="0" scaled="1"/>
            </a:gradFill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>
                <a:latin typeface="Times New Roman" pitchFamily="18" charset="0"/>
              </a:endParaRPr>
            </a:p>
          </p:txBody>
        </p:sp>
        <p:sp>
          <p:nvSpPr>
            <p:cNvPr id="57871" name="Rectangle 410"/>
            <p:cNvSpPr>
              <a:spLocks noChangeArrowheads="1"/>
            </p:cNvSpPr>
            <p:nvPr/>
          </p:nvSpPr>
          <p:spPr bwMode="auto">
            <a:xfrm>
              <a:off x="3884" y="1610"/>
              <a:ext cx="245" cy="37"/>
            </a:xfrm>
            <a:prstGeom prst="rect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/>
              <a:endParaRPr lang="en-US" altLang="en-US">
                <a:latin typeface="Times New Roman" pitchFamily="18" charset="0"/>
              </a:endParaRPr>
            </a:p>
          </p:txBody>
        </p:sp>
        <p:sp>
          <p:nvSpPr>
            <p:cNvPr id="57872" name="Oval 411"/>
            <p:cNvSpPr>
              <a:spLocks noChangeArrowheads="1"/>
            </p:cNvSpPr>
            <p:nvPr/>
          </p:nvSpPr>
          <p:spPr bwMode="auto">
            <a:xfrm>
              <a:off x="3883" y="1569"/>
              <a:ext cx="244" cy="70"/>
            </a:xfrm>
            <a:prstGeom prst="ellipse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rgbClr val="EAEAEA"/>
                </a:gs>
              </a:gsLst>
              <a:lin ang="0" scaled="1"/>
            </a:gradFill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>
                <a:latin typeface="Times New Roman" pitchFamily="18" charset="0"/>
              </a:endParaRPr>
            </a:p>
          </p:txBody>
        </p:sp>
        <p:grpSp>
          <p:nvGrpSpPr>
            <p:cNvPr id="57873" name="Group 701"/>
            <p:cNvGrpSpPr>
              <a:grpSpLocks/>
            </p:cNvGrpSpPr>
            <p:nvPr/>
          </p:nvGrpSpPr>
          <p:grpSpPr bwMode="auto">
            <a:xfrm>
              <a:off x="3932" y="1587"/>
              <a:ext cx="138" cy="33"/>
              <a:chOff x="2468" y="1332"/>
              <a:chExt cx="310" cy="60"/>
            </a:xfrm>
          </p:grpSpPr>
          <p:sp>
            <p:nvSpPr>
              <p:cNvPr id="57876" name="Freeform 702"/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12700" cmpd="sng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877" name="Freeform 703"/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12700" cmpd="sng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7874" name="Line 704"/>
            <p:cNvSpPr>
              <a:spLocks noChangeShapeType="1"/>
            </p:cNvSpPr>
            <p:nvPr/>
          </p:nvSpPr>
          <p:spPr bwMode="auto">
            <a:xfrm>
              <a:off x="3884" y="1602"/>
              <a:ext cx="0" cy="47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875" name="Line 705"/>
            <p:cNvSpPr>
              <a:spLocks noChangeShapeType="1"/>
            </p:cNvSpPr>
            <p:nvPr/>
          </p:nvSpPr>
          <p:spPr bwMode="auto">
            <a:xfrm>
              <a:off x="4127" y="1604"/>
              <a:ext cx="0" cy="46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7383" name="Group 706"/>
          <p:cNvGrpSpPr>
            <a:grpSpLocks/>
          </p:cNvGrpSpPr>
          <p:nvPr/>
        </p:nvGrpSpPr>
        <p:grpSpPr bwMode="auto">
          <a:xfrm>
            <a:off x="7202488" y="2493963"/>
            <a:ext cx="390525" cy="174625"/>
            <a:chOff x="4334" y="1470"/>
            <a:chExt cx="246" cy="107"/>
          </a:xfrm>
        </p:grpSpPr>
        <p:sp>
          <p:nvSpPr>
            <p:cNvPr id="57861" name="Oval 407"/>
            <p:cNvSpPr>
              <a:spLocks noChangeArrowheads="1"/>
            </p:cNvSpPr>
            <p:nvPr/>
          </p:nvSpPr>
          <p:spPr bwMode="auto">
            <a:xfrm>
              <a:off x="4335" y="1517"/>
              <a:ext cx="244" cy="60"/>
            </a:xfrm>
            <a:prstGeom prst="ellipse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rgbClr val="EAEAEA"/>
                </a:gs>
              </a:gsLst>
              <a:lin ang="0" scaled="1"/>
            </a:gradFill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>
                <a:latin typeface="Times New Roman" pitchFamily="18" charset="0"/>
              </a:endParaRPr>
            </a:p>
          </p:txBody>
        </p:sp>
        <p:sp>
          <p:nvSpPr>
            <p:cNvPr id="57862" name="Rectangle 410"/>
            <p:cNvSpPr>
              <a:spLocks noChangeArrowheads="1"/>
            </p:cNvSpPr>
            <p:nvPr/>
          </p:nvSpPr>
          <p:spPr bwMode="auto">
            <a:xfrm>
              <a:off x="4335" y="1511"/>
              <a:ext cx="245" cy="37"/>
            </a:xfrm>
            <a:prstGeom prst="rect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/>
              <a:endParaRPr lang="en-US" altLang="en-US">
                <a:latin typeface="Times New Roman" pitchFamily="18" charset="0"/>
              </a:endParaRPr>
            </a:p>
          </p:txBody>
        </p:sp>
        <p:sp>
          <p:nvSpPr>
            <p:cNvPr id="57863" name="Oval 411"/>
            <p:cNvSpPr>
              <a:spLocks noChangeArrowheads="1"/>
            </p:cNvSpPr>
            <p:nvPr/>
          </p:nvSpPr>
          <p:spPr bwMode="auto">
            <a:xfrm>
              <a:off x="4334" y="1470"/>
              <a:ext cx="244" cy="70"/>
            </a:xfrm>
            <a:prstGeom prst="ellipse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rgbClr val="EAEAEA"/>
                </a:gs>
              </a:gsLst>
              <a:lin ang="0" scaled="1"/>
            </a:gradFill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>
                <a:latin typeface="Times New Roman" pitchFamily="18" charset="0"/>
              </a:endParaRPr>
            </a:p>
          </p:txBody>
        </p:sp>
        <p:grpSp>
          <p:nvGrpSpPr>
            <p:cNvPr id="57864" name="Group 710"/>
            <p:cNvGrpSpPr>
              <a:grpSpLocks/>
            </p:cNvGrpSpPr>
            <p:nvPr/>
          </p:nvGrpSpPr>
          <p:grpSpPr bwMode="auto">
            <a:xfrm>
              <a:off x="4383" y="1488"/>
              <a:ext cx="138" cy="33"/>
              <a:chOff x="2468" y="1332"/>
              <a:chExt cx="310" cy="60"/>
            </a:xfrm>
          </p:grpSpPr>
          <p:sp>
            <p:nvSpPr>
              <p:cNvPr id="57867" name="Freeform 711"/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12700" cmpd="sng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868" name="Freeform 712"/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12700" cmpd="sng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7865" name="Line 713"/>
            <p:cNvSpPr>
              <a:spLocks noChangeShapeType="1"/>
            </p:cNvSpPr>
            <p:nvPr/>
          </p:nvSpPr>
          <p:spPr bwMode="auto">
            <a:xfrm>
              <a:off x="4335" y="1503"/>
              <a:ext cx="0" cy="47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866" name="Line 714"/>
            <p:cNvSpPr>
              <a:spLocks noChangeShapeType="1"/>
            </p:cNvSpPr>
            <p:nvPr/>
          </p:nvSpPr>
          <p:spPr bwMode="auto">
            <a:xfrm>
              <a:off x="4578" y="1505"/>
              <a:ext cx="0" cy="46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7384" name="Group 715"/>
          <p:cNvGrpSpPr>
            <a:grpSpLocks/>
          </p:cNvGrpSpPr>
          <p:nvPr/>
        </p:nvGrpSpPr>
        <p:grpSpPr bwMode="auto">
          <a:xfrm>
            <a:off x="7213600" y="2757488"/>
            <a:ext cx="390525" cy="174625"/>
            <a:chOff x="4334" y="1470"/>
            <a:chExt cx="246" cy="107"/>
          </a:xfrm>
        </p:grpSpPr>
        <p:sp>
          <p:nvSpPr>
            <p:cNvPr id="57853" name="Oval 407"/>
            <p:cNvSpPr>
              <a:spLocks noChangeArrowheads="1"/>
            </p:cNvSpPr>
            <p:nvPr/>
          </p:nvSpPr>
          <p:spPr bwMode="auto">
            <a:xfrm>
              <a:off x="4335" y="1517"/>
              <a:ext cx="244" cy="60"/>
            </a:xfrm>
            <a:prstGeom prst="ellipse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rgbClr val="EAEAEA"/>
                </a:gs>
              </a:gsLst>
              <a:lin ang="0" scaled="1"/>
            </a:gradFill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>
                <a:latin typeface="Times New Roman" pitchFamily="18" charset="0"/>
              </a:endParaRPr>
            </a:p>
          </p:txBody>
        </p:sp>
        <p:sp>
          <p:nvSpPr>
            <p:cNvPr id="57854" name="Rectangle 410"/>
            <p:cNvSpPr>
              <a:spLocks noChangeArrowheads="1"/>
            </p:cNvSpPr>
            <p:nvPr/>
          </p:nvSpPr>
          <p:spPr bwMode="auto">
            <a:xfrm>
              <a:off x="4335" y="1511"/>
              <a:ext cx="245" cy="37"/>
            </a:xfrm>
            <a:prstGeom prst="rect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/>
              <a:endParaRPr lang="en-US" altLang="en-US">
                <a:latin typeface="Times New Roman" pitchFamily="18" charset="0"/>
              </a:endParaRPr>
            </a:p>
          </p:txBody>
        </p:sp>
        <p:sp>
          <p:nvSpPr>
            <p:cNvPr id="57855" name="Oval 411"/>
            <p:cNvSpPr>
              <a:spLocks noChangeArrowheads="1"/>
            </p:cNvSpPr>
            <p:nvPr/>
          </p:nvSpPr>
          <p:spPr bwMode="auto">
            <a:xfrm>
              <a:off x="4334" y="1470"/>
              <a:ext cx="244" cy="70"/>
            </a:xfrm>
            <a:prstGeom prst="ellipse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rgbClr val="EAEAEA"/>
                </a:gs>
              </a:gsLst>
              <a:lin ang="0" scaled="1"/>
            </a:gradFill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>
                <a:latin typeface="Times New Roman" pitchFamily="18" charset="0"/>
              </a:endParaRPr>
            </a:p>
          </p:txBody>
        </p:sp>
        <p:grpSp>
          <p:nvGrpSpPr>
            <p:cNvPr id="57856" name="Group 719"/>
            <p:cNvGrpSpPr>
              <a:grpSpLocks/>
            </p:cNvGrpSpPr>
            <p:nvPr/>
          </p:nvGrpSpPr>
          <p:grpSpPr bwMode="auto">
            <a:xfrm>
              <a:off x="4383" y="1488"/>
              <a:ext cx="138" cy="33"/>
              <a:chOff x="2468" y="1332"/>
              <a:chExt cx="310" cy="60"/>
            </a:xfrm>
          </p:grpSpPr>
          <p:sp>
            <p:nvSpPr>
              <p:cNvPr id="57859" name="Freeform 720"/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12700" cmpd="sng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860" name="Freeform 721"/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12700" cmpd="sng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7857" name="Line 722"/>
            <p:cNvSpPr>
              <a:spLocks noChangeShapeType="1"/>
            </p:cNvSpPr>
            <p:nvPr/>
          </p:nvSpPr>
          <p:spPr bwMode="auto">
            <a:xfrm>
              <a:off x="4335" y="1503"/>
              <a:ext cx="0" cy="47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858" name="Line 723"/>
            <p:cNvSpPr>
              <a:spLocks noChangeShapeType="1"/>
            </p:cNvSpPr>
            <p:nvPr/>
          </p:nvSpPr>
          <p:spPr bwMode="auto">
            <a:xfrm>
              <a:off x="4578" y="1505"/>
              <a:ext cx="0" cy="46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7385" name="Group 724"/>
          <p:cNvGrpSpPr>
            <a:grpSpLocks/>
          </p:cNvGrpSpPr>
          <p:nvPr/>
        </p:nvGrpSpPr>
        <p:grpSpPr bwMode="auto">
          <a:xfrm>
            <a:off x="7762875" y="2759075"/>
            <a:ext cx="390525" cy="174625"/>
            <a:chOff x="4334" y="1470"/>
            <a:chExt cx="246" cy="107"/>
          </a:xfrm>
        </p:grpSpPr>
        <p:sp>
          <p:nvSpPr>
            <p:cNvPr id="57845" name="Oval 407"/>
            <p:cNvSpPr>
              <a:spLocks noChangeArrowheads="1"/>
            </p:cNvSpPr>
            <p:nvPr/>
          </p:nvSpPr>
          <p:spPr bwMode="auto">
            <a:xfrm>
              <a:off x="4335" y="1517"/>
              <a:ext cx="244" cy="60"/>
            </a:xfrm>
            <a:prstGeom prst="ellipse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rgbClr val="EAEAEA"/>
                </a:gs>
              </a:gsLst>
              <a:lin ang="0" scaled="1"/>
            </a:gradFill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>
                <a:latin typeface="Times New Roman" pitchFamily="18" charset="0"/>
              </a:endParaRPr>
            </a:p>
          </p:txBody>
        </p:sp>
        <p:sp>
          <p:nvSpPr>
            <p:cNvPr id="57846" name="Rectangle 410"/>
            <p:cNvSpPr>
              <a:spLocks noChangeArrowheads="1"/>
            </p:cNvSpPr>
            <p:nvPr/>
          </p:nvSpPr>
          <p:spPr bwMode="auto">
            <a:xfrm>
              <a:off x="4335" y="1511"/>
              <a:ext cx="245" cy="37"/>
            </a:xfrm>
            <a:prstGeom prst="rect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/>
              <a:endParaRPr lang="en-US" altLang="en-US">
                <a:latin typeface="Times New Roman" pitchFamily="18" charset="0"/>
              </a:endParaRPr>
            </a:p>
          </p:txBody>
        </p:sp>
        <p:sp>
          <p:nvSpPr>
            <p:cNvPr id="57847" name="Oval 411"/>
            <p:cNvSpPr>
              <a:spLocks noChangeArrowheads="1"/>
            </p:cNvSpPr>
            <p:nvPr/>
          </p:nvSpPr>
          <p:spPr bwMode="auto">
            <a:xfrm>
              <a:off x="4334" y="1470"/>
              <a:ext cx="244" cy="70"/>
            </a:xfrm>
            <a:prstGeom prst="ellipse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rgbClr val="EAEAEA"/>
                </a:gs>
              </a:gsLst>
              <a:lin ang="0" scaled="1"/>
            </a:gradFill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>
                <a:latin typeface="Times New Roman" pitchFamily="18" charset="0"/>
              </a:endParaRPr>
            </a:p>
          </p:txBody>
        </p:sp>
        <p:grpSp>
          <p:nvGrpSpPr>
            <p:cNvPr id="57848" name="Group 728"/>
            <p:cNvGrpSpPr>
              <a:grpSpLocks/>
            </p:cNvGrpSpPr>
            <p:nvPr/>
          </p:nvGrpSpPr>
          <p:grpSpPr bwMode="auto">
            <a:xfrm>
              <a:off x="4383" y="1488"/>
              <a:ext cx="138" cy="33"/>
              <a:chOff x="2468" y="1332"/>
              <a:chExt cx="310" cy="60"/>
            </a:xfrm>
          </p:grpSpPr>
          <p:sp>
            <p:nvSpPr>
              <p:cNvPr id="57851" name="Freeform 729"/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12700" cmpd="sng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852" name="Freeform 730"/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12700" cmpd="sng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7849" name="Line 731"/>
            <p:cNvSpPr>
              <a:spLocks noChangeShapeType="1"/>
            </p:cNvSpPr>
            <p:nvPr/>
          </p:nvSpPr>
          <p:spPr bwMode="auto">
            <a:xfrm>
              <a:off x="4335" y="1503"/>
              <a:ext cx="0" cy="47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850" name="Line 732"/>
            <p:cNvSpPr>
              <a:spLocks noChangeShapeType="1"/>
            </p:cNvSpPr>
            <p:nvPr/>
          </p:nvSpPr>
          <p:spPr bwMode="auto">
            <a:xfrm>
              <a:off x="4578" y="1505"/>
              <a:ext cx="0" cy="46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7386" name="Group 733"/>
          <p:cNvGrpSpPr>
            <a:grpSpLocks/>
          </p:cNvGrpSpPr>
          <p:nvPr/>
        </p:nvGrpSpPr>
        <p:grpSpPr bwMode="auto">
          <a:xfrm>
            <a:off x="7689850" y="2393950"/>
            <a:ext cx="390525" cy="174625"/>
            <a:chOff x="4334" y="1470"/>
            <a:chExt cx="246" cy="107"/>
          </a:xfrm>
        </p:grpSpPr>
        <p:sp>
          <p:nvSpPr>
            <p:cNvPr id="57837" name="Oval 407"/>
            <p:cNvSpPr>
              <a:spLocks noChangeArrowheads="1"/>
            </p:cNvSpPr>
            <p:nvPr/>
          </p:nvSpPr>
          <p:spPr bwMode="auto">
            <a:xfrm>
              <a:off x="4335" y="1517"/>
              <a:ext cx="244" cy="60"/>
            </a:xfrm>
            <a:prstGeom prst="ellipse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rgbClr val="EAEAEA"/>
                </a:gs>
              </a:gsLst>
              <a:lin ang="0" scaled="1"/>
            </a:gradFill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>
                <a:latin typeface="Times New Roman" pitchFamily="18" charset="0"/>
              </a:endParaRPr>
            </a:p>
          </p:txBody>
        </p:sp>
        <p:sp>
          <p:nvSpPr>
            <p:cNvPr id="57838" name="Rectangle 410"/>
            <p:cNvSpPr>
              <a:spLocks noChangeArrowheads="1"/>
            </p:cNvSpPr>
            <p:nvPr/>
          </p:nvSpPr>
          <p:spPr bwMode="auto">
            <a:xfrm>
              <a:off x="4335" y="1511"/>
              <a:ext cx="245" cy="37"/>
            </a:xfrm>
            <a:prstGeom prst="rect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/>
              <a:endParaRPr lang="en-US" altLang="en-US">
                <a:latin typeface="Times New Roman" pitchFamily="18" charset="0"/>
              </a:endParaRPr>
            </a:p>
          </p:txBody>
        </p:sp>
        <p:sp>
          <p:nvSpPr>
            <p:cNvPr id="57839" name="Oval 411"/>
            <p:cNvSpPr>
              <a:spLocks noChangeArrowheads="1"/>
            </p:cNvSpPr>
            <p:nvPr/>
          </p:nvSpPr>
          <p:spPr bwMode="auto">
            <a:xfrm>
              <a:off x="4334" y="1470"/>
              <a:ext cx="244" cy="70"/>
            </a:xfrm>
            <a:prstGeom prst="ellipse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rgbClr val="EAEAEA"/>
                </a:gs>
              </a:gsLst>
              <a:lin ang="0" scaled="1"/>
            </a:gradFill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>
                <a:latin typeface="Times New Roman" pitchFamily="18" charset="0"/>
              </a:endParaRPr>
            </a:p>
          </p:txBody>
        </p:sp>
        <p:grpSp>
          <p:nvGrpSpPr>
            <p:cNvPr id="57840" name="Group 737"/>
            <p:cNvGrpSpPr>
              <a:grpSpLocks/>
            </p:cNvGrpSpPr>
            <p:nvPr/>
          </p:nvGrpSpPr>
          <p:grpSpPr bwMode="auto">
            <a:xfrm>
              <a:off x="4383" y="1488"/>
              <a:ext cx="138" cy="33"/>
              <a:chOff x="2468" y="1332"/>
              <a:chExt cx="310" cy="60"/>
            </a:xfrm>
          </p:grpSpPr>
          <p:sp>
            <p:nvSpPr>
              <p:cNvPr id="57843" name="Freeform 738"/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12700" cmpd="sng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844" name="Freeform 739"/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12700" cmpd="sng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7841" name="Line 740"/>
            <p:cNvSpPr>
              <a:spLocks noChangeShapeType="1"/>
            </p:cNvSpPr>
            <p:nvPr/>
          </p:nvSpPr>
          <p:spPr bwMode="auto">
            <a:xfrm>
              <a:off x="4335" y="1503"/>
              <a:ext cx="0" cy="47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842" name="Line 741"/>
            <p:cNvSpPr>
              <a:spLocks noChangeShapeType="1"/>
            </p:cNvSpPr>
            <p:nvPr/>
          </p:nvSpPr>
          <p:spPr bwMode="auto">
            <a:xfrm>
              <a:off x="4578" y="1505"/>
              <a:ext cx="0" cy="46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57387" name="Line 751"/>
          <p:cNvSpPr>
            <a:spLocks noChangeShapeType="1"/>
          </p:cNvSpPr>
          <p:nvPr/>
        </p:nvSpPr>
        <p:spPr bwMode="auto">
          <a:xfrm>
            <a:off x="6427788" y="3743325"/>
            <a:ext cx="679450" cy="0"/>
          </a:xfrm>
          <a:prstGeom prst="line">
            <a:avLst/>
          </a:prstGeom>
          <a:noFill/>
          <a:ln w="95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57388" name="Group 761"/>
          <p:cNvGrpSpPr>
            <a:grpSpLocks/>
          </p:cNvGrpSpPr>
          <p:nvPr/>
        </p:nvGrpSpPr>
        <p:grpSpPr bwMode="auto">
          <a:xfrm>
            <a:off x="7591425" y="4806950"/>
            <a:ext cx="622300" cy="244475"/>
            <a:chOff x="4334" y="1470"/>
            <a:chExt cx="246" cy="107"/>
          </a:xfrm>
        </p:grpSpPr>
        <p:sp>
          <p:nvSpPr>
            <p:cNvPr id="57829" name="Oval 407"/>
            <p:cNvSpPr>
              <a:spLocks noChangeArrowheads="1"/>
            </p:cNvSpPr>
            <p:nvPr/>
          </p:nvSpPr>
          <p:spPr bwMode="auto">
            <a:xfrm>
              <a:off x="4335" y="1517"/>
              <a:ext cx="244" cy="60"/>
            </a:xfrm>
            <a:prstGeom prst="ellipse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rgbClr val="EAEAEA"/>
                </a:gs>
              </a:gsLst>
              <a:lin ang="0" scaled="1"/>
            </a:gradFill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>
                <a:latin typeface="Times New Roman" pitchFamily="18" charset="0"/>
              </a:endParaRPr>
            </a:p>
          </p:txBody>
        </p:sp>
        <p:sp>
          <p:nvSpPr>
            <p:cNvPr id="57830" name="Rectangle 410"/>
            <p:cNvSpPr>
              <a:spLocks noChangeArrowheads="1"/>
            </p:cNvSpPr>
            <p:nvPr/>
          </p:nvSpPr>
          <p:spPr bwMode="auto">
            <a:xfrm>
              <a:off x="4335" y="1511"/>
              <a:ext cx="245" cy="37"/>
            </a:xfrm>
            <a:prstGeom prst="rect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/>
              <a:endParaRPr lang="en-US" altLang="en-US">
                <a:latin typeface="Times New Roman" pitchFamily="18" charset="0"/>
              </a:endParaRPr>
            </a:p>
          </p:txBody>
        </p:sp>
        <p:sp>
          <p:nvSpPr>
            <p:cNvPr id="57831" name="Oval 411"/>
            <p:cNvSpPr>
              <a:spLocks noChangeArrowheads="1"/>
            </p:cNvSpPr>
            <p:nvPr/>
          </p:nvSpPr>
          <p:spPr bwMode="auto">
            <a:xfrm>
              <a:off x="4334" y="1470"/>
              <a:ext cx="244" cy="70"/>
            </a:xfrm>
            <a:prstGeom prst="ellipse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rgbClr val="EAEAEA"/>
                </a:gs>
              </a:gsLst>
              <a:lin ang="0" scaled="1"/>
            </a:gradFill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>
                <a:latin typeface="Times New Roman" pitchFamily="18" charset="0"/>
              </a:endParaRPr>
            </a:p>
          </p:txBody>
        </p:sp>
        <p:grpSp>
          <p:nvGrpSpPr>
            <p:cNvPr id="57832" name="Group 765"/>
            <p:cNvGrpSpPr>
              <a:grpSpLocks/>
            </p:cNvGrpSpPr>
            <p:nvPr/>
          </p:nvGrpSpPr>
          <p:grpSpPr bwMode="auto">
            <a:xfrm>
              <a:off x="4383" y="1488"/>
              <a:ext cx="138" cy="33"/>
              <a:chOff x="2468" y="1332"/>
              <a:chExt cx="310" cy="60"/>
            </a:xfrm>
          </p:grpSpPr>
          <p:sp>
            <p:nvSpPr>
              <p:cNvPr id="57835" name="Freeform 766"/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12700" cmpd="sng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836" name="Freeform 767"/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12700" cmpd="sng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7833" name="Line 768"/>
            <p:cNvSpPr>
              <a:spLocks noChangeShapeType="1"/>
            </p:cNvSpPr>
            <p:nvPr/>
          </p:nvSpPr>
          <p:spPr bwMode="auto">
            <a:xfrm>
              <a:off x="4335" y="1503"/>
              <a:ext cx="0" cy="47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834" name="Line 769"/>
            <p:cNvSpPr>
              <a:spLocks noChangeShapeType="1"/>
            </p:cNvSpPr>
            <p:nvPr/>
          </p:nvSpPr>
          <p:spPr bwMode="auto">
            <a:xfrm>
              <a:off x="4578" y="1505"/>
              <a:ext cx="0" cy="47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7389" name="Group 770"/>
          <p:cNvGrpSpPr>
            <a:grpSpLocks/>
          </p:cNvGrpSpPr>
          <p:nvPr/>
        </p:nvGrpSpPr>
        <p:grpSpPr bwMode="auto">
          <a:xfrm>
            <a:off x="6965950" y="4508500"/>
            <a:ext cx="622300" cy="244475"/>
            <a:chOff x="4334" y="1470"/>
            <a:chExt cx="246" cy="107"/>
          </a:xfrm>
        </p:grpSpPr>
        <p:sp>
          <p:nvSpPr>
            <p:cNvPr id="57821" name="Oval 407"/>
            <p:cNvSpPr>
              <a:spLocks noChangeArrowheads="1"/>
            </p:cNvSpPr>
            <p:nvPr/>
          </p:nvSpPr>
          <p:spPr bwMode="auto">
            <a:xfrm>
              <a:off x="4335" y="1517"/>
              <a:ext cx="244" cy="60"/>
            </a:xfrm>
            <a:prstGeom prst="ellipse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rgbClr val="EAEAEA"/>
                </a:gs>
              </a:gsLst>
              <a:lin ang="0" scaled="1"/>
            </a:gradFill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>
                <a:latin typeface="Times New Roman" pitchFamily="18" charset="0"/>
              </a:endParaRPr>
            </a:p>
          </p:txBody>
        </p:sp>
        <p:sp>
          <p:nvSpPr>
            <p:cNvPr id="57822" name="Rectangle 410"/>
            <p:cNvSpPr>
              <a:spLocks noChangeArrowheads="1"/>
            </p:cNvSpPr>
            <p:nvPr/>
          </p:nvSpPr>
          <p:spPr bwMode="auto">
            <a:xfrm>
              <a:off x="4335" y="1511"/>
              <a:ext cx="245" cy="37"/>
            </a:xfrm>
            <a:prstGeom prst="rect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/>
              <a:endParaRPr lang="en-US" altLang="en-US">
                <a:latin typeface="Times New Roman" pitchFamily="18" charset="0"/>
              </a:endParaRPr>
            </a:p>
          </p:txBody>
        </p:sp>
        <p:sp>
          <p:nvSpPr>
            <p:cNvPr id="57823" name="Oval 411"/>
            <p:cNvSpPr>
              <a:spLocks noChangeArrowheads="1"/>
            </p:cNvSpPr>
            <p:nvPr/>
          </p:nvSpPr>
          <p:spPr bwMode="auto">
            <a:xfrm>
              <a:off x="4334" y="1470"/>
              <a:ext cx="244" cy="70"/>
            </a:xfrm>
            <a:prstGeom prst="ellipse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rgbClr val="EAEAEA"/>
                </a:gs>
              </a:gsLst>
              <a:lin ang="0" scaled="1"/>
            </a:gradFill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>
                <a:latin typeface="Times New Roman" pitchFamily="18" charset="0"/>
              </a:endParaRPr>
            </a:p>
          </p:txBody>
        </p:sp>
        <p:grpSp>
          <p:nvGrpSpPr>
            <p:cNvPr id="57824" name="Group 774"/>
            <p:cNvGrpSpPr>
              <a:grpSpLocks/>
            </p:cNvGrpSpPr>
            <p:nvPr/>
          </p:nvGrpSpPr>
          <p:grpSpPr bwMode="auto">
            <a:xfrm>
              <a:off x="4383" y="1488"/>
              <a:ext cx="138" cy="33"/>
              <a:chOff x="2468" y="1332"/>
              <a:chExt cx="310" cy="60"/>
            </a:xfrm>
          </p:grpSpPr>
          <p:sp>
            <p:nvSpPr>
              <p:cNvPr id="57827" name="Freeform 775"/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12700" cmpd="sng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828" name="Freeform 776"/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12700" cmpd="sng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7825" name="Line 777"/>
            <p:cNvSpPr>
              <a:spLocks noChangeShapeType="1"/>
            </p:cNvSpPr>
            <p:nvPr/>
          </p:nvSpPr>
          <p:spPr bwMode="auto">
            <a:xfrm>
              <a:off x="4335" y="1503"/>
              <a:ext cx="0" cy="47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826" name="Line 778"/>
            <p:cNvSpPr>
              <a:spLocks noChangeShapeType="1"/>
            </p:cNvSpPr>
            <p:nvPr/>
          </p:nvSpPr>
          <p:spPr bwMode="auto">
            <a:xfrm>
              <a:off x="4578" y="1505"/>
              <a:ext cx="0" cy="47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7390" name="Group 779"/>
          <p:cNvGrpSpPr>
            <a:grpSpLocks/>
          </p:cNvGrpSpPr>
          <p:nvPr/>
        </p:nvGrpSpPr>
        <p:grpSpPr bwMode="auto">
          <a:xfrm>
            <a:off x="6242050" y="4851400"/>
            <a:ext cx="622300" cy="244475"/>
            <a:chOff x="4334" y="1470"/>
            <a:chExt cx="246" cy="107"/>
          </a:xfrm>
        </p:grpSpPr>
        <p:sp>
          <p:nvSpPr>
            <p:cNvPr id="57813" name="Oval 407"/>
            <p:cNvSpPr>
              <a:spLocks noChangeArrowheads="1"/>
            </p:cNvSpPr>
            <p:nvPr/>
          </p:nvSpPr>
          <p:spPr bwMode="auto">
            <a:xfrm>
              <a:off x="4335" y="1517"/>
              <a:ext cx="244" cy="60"/>
            </a:xfrm>
            <a:prstGeom prst="ellipse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rgbClr val="EAEAEA"/>
                </a:gs>
              </a:gsLst>
              <a:lin ang="0" scaled="1"/>
            </a:gradFill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>
                <a:latin typeface="Times New Roman" pitchFamily="18" charset="0"/>
              </a:endParaRPr>
            </a:p>
          </p:txBody>
        </p:sp>
        <p:sp>
          <p:nvSpPr>
            <p:cNvPr id="57814" name="Rectangle 410"/>
            <p:cNvSpPr>
              <a:spLocks noChangeArrowheads="1"/>
            </p:cNvSpPr>
            <p:nvPr/>
          </p:nvSpPr>
          <p:spPr bwMode="auto">
            <a:xfrm>
              <a:off x="4335" y="1511"/>
              <a:ext cx="245" cy="37"/>
            </a:xfrm>
            <a:prstGeom prst="rect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/>
              <a:endParaRPr lang="en-US" altLang="en-US">
                <a:latin typeface="Times New Roman" pitchFamily="18" charset="0"/>
              </a:endParaRPr>
            </a:p>
          </p:txBody>
        </p:sp>
        <p:sp>
          <p:nvSpPr>
            <p:cNvPr id="57815" name="Oval 411"/>
            <p:cNvSpPr>
              <a:spLocks noChangeArrowheads="1"/>
            </p:cNvSpPr>
            <p:nvPr/>
          </p:nvSpPr>
          <p:spPr bwMode="auto">
            <a:xfrm>
              <a:off x="4334" y="1470"/>
              <a:ext cx="244" cy="70"/>
            </a:xfrm>
            <a:prstGeom prst="ellipse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rgbClr val="EAEAEA"/>
                </a:gs>
              </a:gsLst>
              <a:lin ang="0" scaled="1"/>
            </a:gradFill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>
                <a:latin typeface="Times New Roman" pitchFamily="18" charset="0"/>
              </a:endParaRPr>
            </a:p>
          </p:txBody>
        </p:sp>
        <p:grpSp>
          <p:nvGrpSpPr>
            <p:cNvPr id="57816" name="Group 783"/>
            <p:cNvGrpSpPr>
              <a:grpSpLocks/>
            </p:cNvGrpSpPr>
            <p:nvPr/>
          </p:nvGrpSpPr>
          <p:grpSpPr bwMode="auto">
            <a:xfrm>
              <a:off x="4383" y="1488"/>
              <a:ext cx="138" cy="33"/>
              <a:chOff x="2468" y="1332"/>
              <a:chExt cx="310" cy="60"/>
            </a:xfrm>
          </p:grpSpPr>
          <p:sp>
            <p:nvSpPr>
              <p:cNvPr id="57819" name="Freeform 784"/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12700" cmpd="sng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820" name="Freeform 785"/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12700" cmpd="sng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7817" name="Line 786"/>
            <p:cNvSpPr>
              <a:spLocks noChangeShapeType="1"/>
            </p:cNvSpPr>
            <p:nvPr/>
          </p:nvSpPr>
          <p:spPr bwMode="auto">
            <a:xfrm>
              <a:off x="4335" y="1503"/>
              <a:ext cx="0" cy="47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818" name="Line 787"/>
            <p:cNvSpPr>
              <a:spLocks noChangeShapeType="1"/>
            </p:cNvSpPr>
            <p:nvPr/>
          </p:nvSpPr>
          <p:spPr bwMode="auto">
            <a:xfrm>
              <a:off x="4578" y="1505"/>
              <a:ext cx="0" cy="47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7391" name="Group 788"/>
          <p:cNvGrpSpPr>
            <a:grpSpLocks/>
          </p:cNvGrpSpPr>
          <p:nvPr/>
        </p:nvGrpSpPr>
        <p:grpSpPr bwMode="auto">
          <a:xfrm>
            <a:off x="6051550" y="3644900"/>
            <a:ext cx="390525" cy="171450"/>
            <a:chOff x="4334" y="1470"/>
            <a:chExt cx="246" cy="107"/>
          </a:xfrm>
        </p:grpSpPr>
        <p:sp>
          <p:nvSpPr>
            <p:cNvPr id="57805" name="Oval 407"/>
            <p:cNvSpPr>
              <a:spLocks noChangeArrowheads="1"/>
            </p:cNvSpPr>
            <p:nvPr/>
          </p:nvSpPr>
          <p:spPr bwMode="auto">
            <a:xfrm>
              <a:off x="4335" y="1517"/>
              <a:ext cx="244" cy="60"/>
            </a:xfrm>
            <a:prstGeom prst="ellipse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rgbClr val="EAEAEA"/>
                </a:gs>
              </a:gsLst>
              <a:lin ang="0" scaled="1"/>
            </a:gradFill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>
                <a:latin typeface="Times New Roman" pitchFamily="18" charset="0"/>
              </a:endParaRPr>
            </a:p>
          </p:txBody>
        </p:sp>
        <p:sp>
          <p:nvSpPr>
            <p:cNvPr id="57806" name="Rectangle 410"/>
            <p:cNvSpPr>
              <a:spLocks noChangeArrowheads="1"/>
            </p:cNvSpPr>
            <p:nvPr/>
          </p:nvSpPr>
          <p:spPr bwMode="auto">
            <a:xfrm>
              <a:off x="4335" y="1511"/>
              <a:ext cx="245" cy="37"/>
            </a:xfrm>
            <a:prstGeom prst="rect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/>
              <a:endParaRPr lang="en-US" altLang="en-US">
                <a:latin typeface="Times New Roman" pitchFamily="18" charset="0"/>
              </a:endParaRPr>
            </a:p>
          </p:txBody>
        </p:sp>
        <p:sp>
          <p:nvSpPr>
            <p:cNvPr id="57807" name="Oval 411"/>
            <p:cNvSpPr>
              <a:spLocks noChangeArrowheads="1"/>
            </p:cNvSpPr>
            <p:nvPr/>
          </p:nvSpPr>
          <p:spPr bwMode="auto">
            <a:xfrm>
              <a:off x="4334" y="1470"/>
              <a:ext cx="244" cy="70"/>
            </a:xfrm>
            <a:prstGeom prst="ellipse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rgbClr val="EAEAEA"/>
                </a:gs>
              </a:gsLst>
              <a:lin ang="0" scaled="1"/>
            </a:gradFill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>
                <a:latin typeface="Times New Roman" pitchFamily="18" charset="0"/>
              </a:endParaRPr>
            </a:p>
          </p:txBody>
        </p:sp>
        <p:grpSp>
          <p:nvGrpSpPr>
            <p:cNvPr id="57808" name="Group 792"/>
            <p:cNvGrpSpPr>
              <a:grpSpLocks/>
            </p:cNvGrpSpPr>
            <p:nvPr/>
          </p:nvGrpSpPr>
          <p:grpSpPr bwMode="auto">
            <a:xfrm>
              <a:off x="4383" y="1488"/>
              <a:ext cx="138" cy="33"/>
              <a:chOff x="2468" y="1332"/>
              <a:chExt cx="310" cy="60"/>
            </a:xfrm>
          </p:grpSpPr>
          <p:sp>
            <p:nvSpPr>
              <p:cNvPr id="57811" name="Freeform 793"/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12700" cmpd="sng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812" name="Freeform 794"/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12700" cmpd="sng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7809" name="Line 795"/>
            <p:cNvSpPr>
              <a:spLocks noChangeShapeType="1"/>
            </p:cNvSpPr>
            <p:nvPr/>
          </p:nvSpPr>
          <p:spPr bwMode="auto">
            <a:xfrm>
              <a:off x="4335" y="1503"/>
              <a:ext cx="0" cy="5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810" name="Line 796"/>
            <p:cNvSpPr>
              <a:spLocks noChangeShapeType="1"/>
            </p:cNvSpPr>
            <p:nvPr/>
          </p:nvSpPr>
          <p:spPr bwMode="auto">
            <a:xfrm>
              <a:off x="4578" y="1505"/>
              <a:ext cx="0" cy="49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7392" name="Group 797"/>
          <p:cNvGrpSpPr>
            <a:grpSpLocks/>
          </p:cNvGrpSpPr>
          <p:nvPr/>
        </p:nvGrpSpPr>
        <p:grpSpPr bwMode="auto">
          <a:xfrm>
            <a:off x="7161213" y="5005388"/>
            <a:ext cx="446087" cy="422275"/>
            <a:chOff x="5072" y="3611"/>
            <a:chExt cx="459" cy="380"/>
          </a:xfrm>
        </p:grpSpPr>
        <p:grpSp>
          <p:nvGrpSpPr>
            <p:cNvPr id="57791" name="Group 798"/>
            <p:cNvGrpSpPr>
              <a:grpSpLocks/>
            </p:cNvGrpSpPr>
            <p:nvPr/>
          </p:nvGrpSpPr>
          <p:grpSpPr bwMode="auto">
            <a:xfrm>
              <a:off x="5144" y="3611"/>
              <a:ext cx="387" cy="99"/>
              <a:chOff x="5030" y="2639"/>
              <a:chExt cx="387" cy="99"/>
            </a:xfrm>
          </p:grpSpPr>
          <p:sp>
            <p:nvSpPr>
              <p:cNvPr id="57793" name="Freeform 799"/>
              <p:cNvSpPr>
                <a:spLocks/>
              </p:cNvSpPr>
              <p:nvPr/>
            </p:nvSpPr>
            <p:spPr bwMode="auto">
              <a:xfrm>
                <a:off x="5134" y="2657"/>
                <a:ext cx="69" cy="55"/>
              </a:xfrm>
              <a:custGeom>
                <a:avLst/>
                <a:gdLst>
                  <a:gd name="T0" fmla="*/ 0 w 199"/>
                  <a:gd name="T1" fmla="*/ 0 h 232"/>
                  <a:gd name="T2" fmla="*/ 0 w 199"/>
                  <a:gd name="T3" fmla="*/ 0 h 232"/>
                  <a:gd name="T4" fmla="*/ 0 w 199"/>
                  <a:gd name="T5" fmla="*/ 0 h 232"/>
                  <a:gd name="T6" fmla="*/ 0 w 199"/>
                  <a:gd name="T7" fmla="*/ 0 h 232"/>
                  <a:gd name="T8" fmla="*/ 0 w 199"/>
                  <a:gd name="T9" fmla="*/ 0 h 232"/>
                  <a:gd name="T10" fmla="*/ 0 w 199"/>
                  <a:gd name="T11" fmla="*/ 0 h 232"/>
                  <a:gd name="T12" fmla="*/ 0 w 199"/>
                  <a:gd name="T13" fmla="*/ 0 h 232"/>
                  <a:gd name="T14" fmla="*/ 0 w 199"/>
                  <a:gd name="T15" fmla="*/ 0 h 232"/>
                  <a:gd name="T16" fmla="*/ 0 w 199"/>
                  <a:gd name="T17" fmla="*/ 0 h 232"/>
                  <a:gd name="T18" fmla="*/ 0 w 199"/>
                  <a:gd name="T19" fmla="*/ 0 h 232"/>
                  <a:gd name="T20" fmla="*/ 0 w 199"/>
                  <a:gd name="T21" fmla="*/ 0 h 232"/>
                  <a:gd name="T22" fmla="*/ 0 w 199"/>
                  <a:gd name="T23" fmla="*/ 0 h 232"/>
                  <a:gd name="T24" fmla="*/ 0 w 199"/>
                  <a:gd name="T25" fmla="*/ 0 h 232"/>
                  <a:gd name="T26" fmla="*/ 0 w 199"/>
                  <a:gd name="T27" fmla="*/ 0 h 232"/>
                  <a:gd name="T28" fmla="*/ 0 w 199"/>
                  <a:gd name="T29" fmla="*/ 0 h 232"/>
                  <a:gd name="T30" fmla="*/ 0 w 199"/>
                  <a:gd name="T31" fmla="*/ 0 h 232"/>
                  <a:gd name="T32" fmla="*/ 0 w 199"/>
                  <a:gd name="T33" fmla="*/ 0 h 232"/>
                  <a:gd name="T34" fmla="*/ 0 w 199"/>
                  <a:gd name="T35" fmla="*/ 0 h 232"/>
                  <a:gd name="T36" fmla="*/ 0 w 199"/>
                  <a:gd name="T37" fmla="*/ 0 h 232"/>
                  <a:gd name="T38" fmla="*/ 0 w 199"/>
                  <a:gd name="T39" fmla="*/ 0 h 232"/>
                  <a:gd name="T40" fmla="*/ 0 w 199"/>
                  <a:gd name="T41" fmla="*/ 0 h 232"/>
                  <a:gd name="T42" fmla="*/ 0 w 199"/>
                  <a:gd name="T43" fmla="*/ 0 h 232"/>
                  <a:gd name="T44" fmla="*/ 0 w 199"/>
                  <a:gd name="T45" fmla="*/ 0 h 232"/>
                  <a:gd name="T46" fmla="*/ 0 w 199"/>
                  <a:gd name="T47" fmla="*/ 0 h 232"/>
                  <a:gd name="T48" fmla="*/ 0 w 199"/>
                  <a:gd name="T49" fmla="*/ 0 h 232"/>
                  <a:gd name="T50" fmla="*/ 0 w 199"/>
                  <a:gd name="T51" fmla="*/ 0 h 232"/>
                  <a:gd name="T52" fmla="*/ 0 w 199"/>
                  <a:gd name="T53" fmla="*/ 0 h 232"/>
                  <a:gd name="T54" fmla="*/ 0 w 199"/>
                  <a:gd name="T55" fmla="*/ 0 h 232"/>
                  <a:gd name="T56" fmla="*/ 0 w 199"/>
                  <a:gd name="T57" fmla="*/ 0 h 232"/>
                  <a:gd name="T58" fmla="*/ 0 w 199"/>
                  <a:gd name="T59" fmla="*/ 0 h 232"/>
                  <a:gd name="T60" fmla="*/ 0 w 199"/>
                  <a:gd name="T61" fmla="*/ 0 h 232"/>
                  <a:gd name="T62" fmla="*/ 0 w 199"/>
                  <a:gd name="T63" fmla="*/ 0 h 232"/>
                  <a:gd name="T64" fmla="*/ 0 w 199"/>
                  <a:gd name="T65" fmla="*/ 0 h 232"/>
                  <a:gd name="T66" fmla="*/ 0 w 199"/>
                  <a:gd name="T67" fmla="*/ 0 h 232"/>
                  <a:gd name="T68" fmla="*/ 0 w 199"/>
                  <a:gd name="T69" fmla="*/ 0 h 232"/>
                  <a:gd name="T70" fmla="*/ 0 w 199"/>
                  <a:gd name="T71" fmla="*/ 0 h 232"/>
                  <a:gd name="T72" fmla="*/ 0 w 199"/>
                  <a:gd name="T73" fmla="*/ 0 h 232"/>
                  <a:gd name="T74" fmla="*/ 0 w 199"/>
                  <a:gd name="T75" fmla="*/ 0 h 232"/>
                  <a:gd name="T76" fmla="*/ 0 w 199"/>
                  <a:gd name="T77" fmla="*/ 0 h 232"/>
                  <a:gd name="T78" fmla="*/ 0 w 199"/>
                  <a:gd name="T79" fmla="*/ 0 h 232"/>
                  <a:gd name="T80" fmla="*/ 0 w 199"/>
                  <a:gd name="T81" fmla="*/ 0 h 232"/>
                  <a:gd name="T82" fmla="*/ 0 w 199"/>
                  <a:gd name="T83" fmla="*/ 0 h 232"/>
                  <a:gd name="T84" fmla="*/ 0 w 199"/>
                  <a:gd name="T85" fmla="*/ 0 h 232"/>
                  <a:gd name="T86" fmla="*/ 0 w 199"/>
                  <a:gd name="T87" fmla="*/ 0 h 232"/>
                  <a:gd name="T88" fmla="*/ 0 w 199"/>
                  <a:gd name="T89" fmla="*/ 0 h 232"/>
                  <a:gd name="T90" fmla="*/ 0 w 199"/>
                  <a:gd name="T91" fmla="*/ 0 h 232"/>
                  <a:gd name="T92" fmla="*/ 0 w 199"/>
                  <a:gd name="T93" fmla="*/ 0 h 232"/>
                  <a:gd name="T94" fmla="*/ 0 w 199"/>
                  <a:gd name="T95" fmla="*/ 0 h 232"/>
                  <a:gd name="T96" fmla="*/ 0 w 199"/>
                  <a:gd name="T97" fmla="*/ 0 h 232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199"/>
                  <a:gd name="T148" fmla="*/ 0 h 232"/>
                  <a:gd name="T149" fmla="*/ 199 w 199"/>
                  <a:gd name="T150" fmla="*/ 232 h 232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199" h="232">
                    <a:moveTo>
                      <a:pt x="70" y="29"/>
                    </a:moveTo>
                    <a:lnTo>
                      <a:pt x="55" y="39"/>
                    </a:lnTo>
                    <a:lnTo>
                      <a:pt x="42" y="50"/>
                    </a:lnTo>
                    <a:lnTo>
                      <a:pt x="30" y="63"/>
                    </a:lnTo>
                    <a:lnTo>
                      <a:pt x="20" y="77"/>
                    </a:lnTo>
                    <a:lnTo>
                      <a:pt x="12" y="91"/>
                    </a:lnTo>
                    <a:lnTo>
                      <a:pt x="6" y="108"/>
                    </a:lnTo>
                    <a:lnTo>
                      <a:pt x="2" y="125"/>
                    </a:lnTo>
                    <a:lnTo>
                      <a:pt x="0" y="142"/>
                    </a:lnTo>
                    <a:lnTo>
                      <a:pt x="2" y="166"/>
                    </a:lnTo>
                    <a:lnTo>
                      <a:pt x="12" y="186"/>
                    </a:lnTo>
                    <a:lnTo>
                      <a:pt x="26" y="203"/>
                    </a:lnTo>
                    <a:lnTo>
                      <a:pt x="45" y="216"/>
                    </a:lnTo>
                    <a:lnTo>
                      <a:pt x="66" y="226"/>
                    </a:lnTo>
                    <a:lnTo>
                      <a:pt x="88" y="230"/>
                    </a:lnTo>
                    <a:lnTo>
                      <a:pt x="111" y="232"/>
                    </a:lnTo>
                    <a:lnTo>
                      <a:pt x="134" y="228"/>
                    </a:lnTo>
                    <a:lnTo>
                      <a:pt x="138" y="228"/>
                    </a:lnTo>
                    <a:lnTo>
                      <a:pt x="143" y="226"/>
                    </a:lnTo>
                    <a:lnTo>
                      <a:pt x="147" y="222"/>
                    </a:lnTo>
                    <a:lnTo>
                      <a:pt x="148" y="218"/>
                    </a:lnTo>
                    <a:lnTo>
                      <a:pt x="145" y="212"/>
                    </a:lnTo>
                    <a:lnTo>
                      <a:pt x="141" y="207"/>
                    </a:lnTo>
                    <a:lnTo>
                      <a:pt x="135" y="203"/>
                    </a:lnTo>
                    <a:lnTo>
                      <a:pt x="129" y="201"/>
                    </a:lnTo>
                    <a:lnTo>
                      <a:pt x="117" y="197"/>
                    </a:lnTo>
                    <a:lnTo>
                      <a:pt x="105" y="195"/>
                    </a:lnTo>
                    <a:lnTo>
                      <a:pt x="94" y="193"/>
                    </a:lnTo>
                    <a:lnTo>
                      <a:pt x="83" y="190"/>
                    </a:lnTo>
                    <a:lnTo>
                      <a:pt x="73" y="187"/>
                    </a:lnTo>
                    <a:lnTo>
                      <a:pt x="62" y="182"/>
                    </a:lnTo>
                    <a:lnTo>
                      <a:pt x="53" y="176"/>
                    </a:lnTo>
                    <a:lnTo>
                      <a:pt x="43" y="167"/>
                    </a:lnTo>
                    <a:lnTo>
                      <a:pt x="40" y="128"/>
                    </a:lnTo>
                    <a:lnTo>
                      <a:pt x="49" y="96"/>
                    </a:lnTo>
                    <a:lnTo>
                      <a:pt x="68" y="71"/>
                    </a:lnTo>
                    <a:lnTo>
                      <a:pt x="94" y="50"/>
                    </a:lnTo>
                    <a:lnTo>
                      <a:pt x="122" y="34"/>
                    </a:lnTo>
                    <a:lnTo>
                      <a:pt x="151" y="21"/>
                    </a:lnTo>
                    <a:lnTo>
                      <a:pt x="178" y="12"/>
                    </a:lnTo>
                    <a:lnTo>
                      <a:pt x="199" y="4"/>
                    </a:lnTo>
                    <a:lnTo>
                      <a:pt x="186" y="1"/>
                    </a:lnTo>
                    <a:lnTo>
                      <a:pt x="172" y="0"/>
                    </a:lnTo>
                    <a:lnTo>
                      <a:pt x="156" y="2"/>
                    </a:lnTo>
                    <a:lnTo>
                      <a:pt x="138" y="4"/>
                    </a:lnTo>
                    <a:lnTo>
                      <a:pt x="121" y="10"/>
                    </a:lnTo>
                    <a:lnTo>
                      <a:pt x="103" y="16"/>
                    </a:lnTo>
                    <a:lnTo>
                      <a:pt x="86" y="23"/>
                    </a:lnTo>
                    <a:lnTo>
                      <a:pt x="70" y="29"/>
                    </a:lnTo>
                    <a:close/>
                  </a:path>
                </a:pathLst>
              </a:custGeom>
              <a:solidFill>
                <a:srgbClr val="C9E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794" name="Freeform 800"/>
              <p:cNvSpPr>
                <a:spLocks/>
              </p:cNvSpPr>
              <p:nvPr/>
            </p:nvSpPr>
            <p:spPr bwMode="auto">
              <a:xfrm>
                <a:off x="5252" y="2656"/>
                <a:ext cx="47" cy="42"/>
              </a:xfrm>
              <a:custGeom>
                <a:avLst/>
                <a:gdLst>
                  <a:gd name="T0" fmla="*/ 0 w 128"/>
                  <a:gd name="T1" fmla="*/ 0 h 180"/>
                  <a:gd name="T2" fmla="*/ 0 w 128"/>
                  <a:gd name="T3" fmla="*/ 0 h 180"/>
                  <a:gd name="T4" fmla="*/ 0 w 128"/>
                  <a:gd name="T5" fmla="*/ 0 h 180"/>
                  <a:gd name="T6" fmla="*/ 0 w 128"/>
                  <a:gd name="T7" fmla="*/ 0 h 180"/>
                  <a:gd name="T8" fmla="*/ 0 w 128"/>
                  <a:gd name="T9" fmla="*/ 0 h 180"/>
                  <a:gd name="T10" fmla="*/ 0 w 128"/>
                  <a:gd name="T11" fmla="*/ 0 h 180"/>
                  <a:gd name="T12" fmla="*/ 0 w 128"/>
                  <a:gd name="T13" fmla="*/ 0 h 180"/>
                  <a:gd name="T14" fmla="*/ 0 w 128"/>
                  <a:gd name="T15" fmla="*/ 0 h 180"/>
                  <a:gd name="T16" fmla="*/ 0 w 128"/>
                  <a:gd name="T17" fmla="*/ 0 h 180"/>
                  <a:gd name="T18" fmla="*/ 0 w 128"/>
                  <a:gd name="T19" fmla="*/ 0 h 180"/>
                  <a:gd name="T20" fmla="*/ 0 w 128"/>
                  <a:gd name="T21" fmla="*/ 0 h 180"/>
                  <a:gd name="T22" fmla="*/ 0 w 128"/>
                  <a:gd name="T23" fmla="*/ 0 h 180"/>
                  <a:gd name="T24" fmla="*/ 0 w 128"/>
                  <a:gd name="T25" fmla="*/ 0 h 180"/>
                  <a:gd name="T26" fmla="*/ 0 w 128"/>
                  <a:gd name="T27" fmla="*/ 0 h 180"/>
                  <a:gd name="T28" fmla="*/ 0 w 128"/>
                  <a:gd name="T29" fmla="*/ 0 h 180"/>
                  <a:gd name="T30" fmla="*/ 0 w 128"/>
                  <a:gd name="T31" fmla="*/ 0 h 180"/>
                  <a:gd name="T32" fmla="*/ 0 w 128"/>
                  <a:gd name="T33" fmla="*/ 0 h 180"/>
                  <a:gd name="T34" fmla="*/ 0 w 128"/>
                  <a:gd name="T35" fmla="*/ 0 h 180"/>
                  <a:gd name="T36" fmla="*/ 0 w 128"/>
                  <a:gd name="T37" fmla="*/ 0 h 180"/>
                  <a:gd name="T38" fmla="*/ 0 w 128"/>
                  <a:gd name="T39" fmla="*/ 0 h 180"/>
                  <a:gd name="T40" fmla="*/ 0 w 128"/>
                  <a:gd name="T41" fmla="*/ 0 h 180"/>
                  <a:gd name="T42" fmla="*/ 0 w 128"/>
                  <a:gd name="T43" fmla="*/ 0 h 180"/>
                  <a:gd name="T44" fmla="*/ 0 w 128"/>
                  <a:gd name="T45" fmla="*/ 0 h 180"/>
                  <a:gd name="T46" fmla="*/ 0 w 128"/>
                  <a:gd name="T47" fmla="*/ 0 h 180"/>
                  <a:gd name="T48" fmla="*/ 0 w 128"/>
                  <a:gd name="T49" fmla="*/ 0 h 180"/>
                  <a:gd name="T50" fmla="*/ 0 w 128"/>
                  <a:gd name="T51" fmla="*/ 0 h 180"/>
                  <a:gd name="T52" fmla="*/ 0 w 128"/>
                  <a:gd name="T53" fmla="*/ 0 h 180"/>
                  <a:gd name="T54" fmla="*/ 0 w 128"/>
                  <a:gd name="T55" fmla="*/ 0 h 180"/>
                  <a:gd name="T56" fmla="*/ 0 w 128"/>
                  <a:gd name="T57" fmla="*/ 0 h 180"/>
                  <a:gd name="T58" fmla="*/ 0 w 128"/>
                  <a:gd name="T59" fmla="*/ 0 h 180"/>
                  <a:gd name="T60" fmla="*/ 0 w 128"/>
                  <a:gd name="T61" fmla="*/ 0 h 180"/>
                  <a:gd name="T62" fmla="*/ 0 w 128"/>
                  <a:gd name="T63" fmla="*/ 0 h 180"/>
                  <a:gd name="T64" fmla="*/ 0 w 128"/>
                  <a:gd name="T65" fmla="*/ 0 h 180"/>
                  <a:gd name="T66" fmla="*/ 0 w 128"/>
                  <a:gd name="T67" fmla="*/ 0 h 180"/>
                  <a:gd name="T68" fmla="*/ 0 w 128"/>
                  <a:gd name="T69" fmla="*/ 0 h 180"/>
                  <a:gd name="T70" fmla="*/ 0 w 128"/>
                  <a:gd name="T71" fmla="*/ 0 h 180"/>
                  <a:gd name="T72" fmla="*/ 0 w 128"/>
                  <a:gd name="T73" fmla="*/ 0 h 180"/>
                  <a:gd name="T74" fmla="*/ 0 w 128"/>
                  <a:gd name="T75" fmla="*/ 0 h 180"/>
                  <a:gd name="T76" fmla="*/ 0 w 128"/>
                  <a:gd name="T77" fmla="*/ 0 h 180"/>
                  <a:gd name="T78" fmla="*/ 0 w 128"/>
                  <a:gd name="T79" fmla="*/ 0 h 180"/>
                  <a:gd name="T80" fmla="*/ 0 w 128"/>
                  <a:gd name="T81" fmla="*/ 0 h 180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28"/>
                  <a:gd name="T124" fmla="*/ 0 h 180"/>
                  <a:gd name="T125" fmla="*/ 128 w 128"/>
                  <a:gd name="T126" fmla="*/ 180 h 180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28" h="180">
                    <a:moveTo>
                      <a:pt x="108" y="59"/>
                    </a:moveTo>
                    <a:lnTo>
                      <a:pt x="113" y="77"/>
                    </a:lnTo>
                    <a:lnTo>
                      <a:pt x="111" y="94"/>
                    </a:lnTo>
                    <a:lnTo>
                      <a:pt x="103" y="108"/>
                    </a:lnTo>
                    <a:lnTo>
                      <a:pt x="91" y="121"/>
                    </a:lnTo>
                    <a:lnTo>
                      <a:pt x="77" y="132"/>
                    </a:lnTo>
                    <a:lnTo>
                      <a:pt x="61" y="144"/>
                    </a:lnTo>
                    <a:lnTo>
                      <a:pt x="45" y="154"/>
                    </a:lnTo>
                    <a:lnTo>
                      <a:pt x="30" y="164"/>
                    </a:lnTo>
                    <a:lnTo>
                      <a:pt x="28" y="168"/>
                    </a:lnTo>
                    <a:lnTo>
                      <a:pt x="27" y="170"/>
                    </a:lnTo>
                    <a:lnTo>
                      <a:pt x="27" y="174"/>
                    </a:lnTo>
                    <a:lnTo>
                      <a:pt x="28" y="177"/>
                    </a:lnTo>
                    <a:lnTo>
                      <a:pt x="32" y="179"/>
                    </a:lnTo>
                    <a:lnTo>
                      <a:pt x="35" y="180"/>
                    </a:lnTo>
                    <a:lnTo>
                      <a:pt x="37" y="180"/>
                    </a:lnTo>
                    <a:lnTo>
                      <a:pt x="41" y="179"/>
                    </a:lnTo>
                    <a:lnTo>
                      <a:pt x="60" y="169"/>
                    </a:lnTo>
                    <a:lnTo>
                      <a:pt x="77" y="158"/>
                    </a:lnTo>
                    <a:lnTo>
                      <a:pt x="94" y="145"/>
                    </a:lnTo>
                    <a:lnTo>
                      <a:pt x="109" y="130"/>
                    </a:lnTo>
                    <a:lnTo>
                      <a:pt x="120" y="114"/>
                    </a:lnTo>
                    <a:lnTo>
                      <a:pt x="127" y="95"/>
                    </a:lnTo>
                    <a:lnTo>
                      <a:pt x="128" y="76"/>
                    </a:lnTo>
                    <a:lnTo>
                      <a:pt x="123" y="55"/>
                    </a:lnTo>
                    <a:lnTo>
                      <a:pt x="113" y="39"/>
                    </a:lnTo>
                    <a:lnTo>
                      <a:pt x="97" y="25"/>
                    </a:lnTo>
                    <a:lnTo>
                      <a:pt x="79" y="15"/>
                    </a:lnTo>
                    <a:lnTo>
                      <a:pt x="57" y="7"/>
                    </a:lnTo>
                    <a:lnTo>
                      <a:pt x="36" y="2"/>
                    </a:lnTo>
                    <a:lnTo>
                      <a:pt x="19" y="0"/>
                    </a:lnTo>
                    <a:lnTo>
                      <a:pt x="6" y="0"/>
                    </a:lnTo>
                    <a:lnTo>
                      <a:pt x="0" y="4"/>
                    </a:lnTo>
                    <a:lnTo>
                      <a:pt x="14" y="9"/>
                    </a:lnTo>
                    <a:lnTo>
                      <a:pt x="29" y="14"/>
                    </a:lnTo>
                    <a:lnTo>
                      <a:pt x="46" y="19"/>
                    </a:lnTo>
                    <a:lnTo>
                      <a:pt x="61" y="23"/>
                    </a:lnTo>
                    <a:lnTo>
                      <a:pt x="76" y="29"/>
                    </a:lnTo>
                    <a:lnTo>
                      <a:pt x="89" y="37"/>
                    </a:lnTo>
                    <a:lnTo>
                      <a:pt x="100" y="46"/>
                    </a:lnTo>
                    <a:lnTo>
                      <a:pt x="108" y="59"/>
                    </a:lnTo>
                    <a:close/>
                  </a:path>
                </a:pathLst>
              </a:custGeom>
              <a:solidFill>
                <a:srgbClr val="C9E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795" name="Freeform 801"/>
              <p:cNvSpPr>
                <a:spLocks/>
              </p:cNvSpPr>
              <p:nvPr/>
            </p:nvSpPr>
            <p:spPr bwMode="auto">
              <a:xfrm>
                <a:off x="5089" y="2646"/>
                <a:ext cx="114" cy="88"/>
              </a:xfrm>
              <a:custGeom>
                <a:avLst/>
                <a:gdLst>
                  <a:gd name="T0" fmla="*/ 0 w 322"/>
                  <a:gd name="T1" fmla="*/ 0 h 378"/>
                  <a:gd name="T2" fmla="*/ 0 w 322"/>
                  <a:gd name="T3" fmla="*/ 0 h 378"/>
                  <a:gd name="T4" fmla="*/ 0 w 322"/>
                  <a:gd name="T5" fmla="*/ 0 h 378"/>
                  <a:gd name="T6" fmla="*/ 0 w 322"/>
                  <a:gd name="T7" fmla="*/ 0 h 378"/>
                  <a:gd name="T8" fmla="*/ 0 w 322"/>
                  <a:gd name="T9" fmla="*/ 0 h 378"/>
                  <a:gd name="T10" fmla="*/ 0 w 322"/>
                  <a:gd name="T11" fmla="*/ 0 h 378"/>
                  <a:gd name="T12" fmla="*/ 0 w 322"/>
                  <a:gd name="T13" fmla="*/ 0 h 378"/>
                  <a:gd name="T14" fmla="*/ 0 w 322"/>
                  <a:gd name="T15" fmla="*/ 0 h 378"/>
                  <a:gd name="T16" fmla="*/ 0 w 322"/>
                  <a:gd name="T17" fmla="*/ 0 h 378"/>
                  <a:gd name="T18" fmla="*/ 0 w 322"/>
                  <a:gd name="T19" fmla="*/ 0 h 378"/>
                  <a:gd name="T20" fmla="*/ 0 w 322"/>
                  <a:gd name="T21" fmla="*/ 0 h 378"/>
                  <a:gd name="T22" fmla="*/ 0 w 322"/>
                  <a:gd name="T23" fmla="*/ 0 h 378"/>
                  <a:gd name="T24" fmla="*/ 0 w 322"/>
                  <a:gd name="T25" fmla="*/ 0 h 378"/>
                  <a:gd name="T26" fmla="*/ 0 w 322"/>
                  <a:gd name="T27" fmla="*/ 0 h 378"/>
                  <a:gd name="T28" fmla="*/ 0 w 322"/>
                  <a:gd name="T29" fmla="*/ 0 h 378"/>
                  <a:gd name="T30" fmla="*/ 0 w 322"/>
                  <a:gd name="T31" fmla="*/ 0 h 378"/>
                  <a:gd name="T32" fmla="*/ 0 w 322"/>
                  <a:gd name="T33" fmla="*/ 0 h 378"/>
                  <a:gd name="T34" fmla="*/ 0 w 322"/>
                  <a:gd name="T35" fmla="*/ 0 h 378"/>
                  <a:gd name="T36" fmla="*/ 0 w 322"/>
                  <a:gd name="T37" fmla="*/ 0 h 378"/>
                  <a:gd name="T38" fmla="*/ 0 w 322"/>
                  <a:gd name="T39" fmla="*/ 0 h 378"/>
                  <a:gd name="T40" fmla="*/ 0 w 322"/>
                  <a:gd name="T41" fmla="*/ 0 h 378"/>
                  <a:gd name="T42" fmla="*/ 0 w 322"/>
                  <a:gd name="T43" fmla="*/ 0 h 378"/>
                  <a:gd name="T44" fmla="*/ 0 w 322"/>
                  <a:gd name="T45" fmla="*/ 0 h 378"/>
                  <a:gd name="T46" fmla="*/ 0 w 322"/>
                  <a:gd name="T47" fmla="*/ 0 h 378"/>
                  <a:gd name="T48" fmla="*/ 0 w 322"/>
                  <a:gd name="T49" fmla="*/ 0 h 378"/>
                  <a:gd name="T50" fmla="*/ 0 w 322"/>
                  <a:gd name="T51" fmla="*/ 0 h 378"/>
                  <a:gd name="T52" fmla="*/ 0 w 322"/>
                  <a:gd name="T53" fmla="*/ 0 h 378"/>
                  <a:gd name="T54" fmla="*/ 0 w 322"/>
                  <a:gd name="T55" fmla="*/ 0 h 378"/>
                  <a:gd name="T56" fmla="*/ 0 w 322"/>
                  <a:gd name="T57" fmla="*/ 0 h 378"/>
                  <a:gd name="T58" fmla="*/ 0 w 322"/>
                  <a:gd name="T59" fmla="*/ 0 h 378"/>
                  <a:gd name="T60" fmla="*/ 0 w 322"/>
                  <a:gd name="T61" fmla="*/ 0 h 378"/>
                  <a:gd name="T62" fmla="*/ 0 w 322"/>
                  <a:gd name="T63" fmla="*/ 0 h 378"/>
                  <a:gd name="T64" fmla="*/ 0 w 322"/>
                  <a:gd name="T65" fmla="*/ 0 h 378"/>
                  <a:gd name="T66" fmla="*/ 0 w 322"/>
                  <a:gd name="T67" fmla="*/ 0 h 378"/>
                  <a:gd name="T68" fmla="*/ 0 w 322"/>
                  <a:gd name="T69" fmla="*/ 0 h 378"/>
                  <a:gd name="T70" fmla="*/ 0 w 322"/>
                  <a:gd name="T71" fmla="*/ 0 h 378"/>
                  <a:gd name="T72" fmla="*/ 0 w 322"/>
                  <a:gd name="T73" fmla="*/ 0 h 378"/>
                  <a:gd name="T74" fmla="*/ 0 w 322"/>
                  <a:gd name="T75" fmla="*/ 0 h 378"/>
                  <a:gd name="T76" fmla="*/ 0 w 322"/>
                  <a:gd name="T77" fmla="*/ 0 h 378"/>
                  <a:gd name="T78" fmla="*/ 0 w 322"/>
                  <a:gd name="T79" fmla="*/ 0 h 378"/>
                  <a:gd name="T80" fmla="*/ 0 w 322"/>
                  <a:gd name="T81" fmla="*/ 0 h 378"/>
                  <a:gd name="T82" fmla="*/ 0 w 322"/>
                  <a:gd name="T83" fmla="*/ 0 h 378"/>
                  <a:gd name="T84" fmla="*/ 0 w 322"/>
                  <a:gd name="T85" fmla="*/ 0 h 378"/>
                  <a:gd name="T86" fmla="*/ 0 w 322"/>
                  <a:gd name="T87" fmla="*/ 0 h 378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322"/>
                  <a:gd name="T133" fmla="*/ 0 h 378"/>
                  <a:gd name="T134" fmla="*/ 322 w 322"/>
                  <a:gd name="T135" fmla="*/ 378 h 378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322" h="378">
                    <a:moveTo>
                      <a:pt x="125" y="49"/>
                    </a:moveTo>
                    <a:lnTo>
                      <a:pt x="100" y="70"/>
                    </a:lnTo>
                    <a:lnTo>
                      <a:pt x="76" y="90"/>
                    </a:lnTo>
                    <a:lnTo>
                      <a:pt x="53" y="115"/>
                    </a:lnTo>
                    <a:lnTo>
                      <a:pt x="34" y="140"/>
                    </a:lnTo>
                    <a:lnTo>
                      <a:pt x="17" y="166"/>
                    </a:lnTo>
                    <a:lnTo>
                      <a:pt x="5" y="195"/>
                    </a:lnTo>
                    <a:lnTo>
                      <a:pt x="0" y="226"/>
                    </a:lnTo>
                    <a:lnTo>
                      <a:pt x="1" y="258"/>
                    </a:lnTo>
                    <a:lnTo>
                      <a:pt x="3" y="266"/>
                    </a:lnTo>
                    <a:lnTo>
                      <a:pt x="5" y="275"/>
                    </a:lnTo>
                    <a:lnTo>
                      <a:pt x="9" y="282"/>
                    </a:lnTo>
                    <a:lnTo>
                      <a:pt x="14" y="290"/>
                    </a:lnTo>
                    <a:lnTo>
                      <a:pt x="19" y="297"/>
                    </a:lnTo>
                    <a:lnTo>
                      <a:pt x="26" y="304"/>
                    </a:lnTo>
                    <a:lnTo>
                      <a:pt x="32" y="310"/>
                    </a:lnTo>
                    <a:lnTo>
                      <a:pt x="41" y="314"/>
                    </a:lnTo>
                    <a:lnTo>
                      <a:pt x="56" y="324"/>
                    </a:lnTo>
                    <a:lnTo>
                      <a:pt x="71" y="332"/>
                    </a:lnTo>
                    <a:lnTo>
                      <a:pt x="86" y="338"/>
                    </a:lnTo>
                    <a:lnTo>
                      <a:pt x="103" y="344"/>
                    </a:lnTo>
                    <a:lnTo>
                      <a:pt x="119" y="350"/>
                    </a:lnTo>
                    <a:lnTo>
                      <a:pt x="136" y="355"/>
                    </a:lnTo>
                    <a:lnTo>
                      <a:pt x="152" y="359"/>
                    </a:lnTo>
                    <a:lnTo>
                      <a:pt x="168" y="363"/>
                    </a:lnTo>
                    <a:lnTo>
                      <a:pt x="186" y="366"/>
                    </a:lnTo>
                    <a:lnTo>
                      <a:pt x="202" y="368"/>
                    </a:lnTo>
                    <a:lnTo>
                      <a:pt x="220" y="371"/>
                    </a:lnTo>
                    <a:lnTo>
                      <a:pt x="238" y="373"/>
                    </a:lnTo>
                    <a:lnTo>
                      <a:pt x="254" y="374"/>
                    </a:lnTo>
                    <a:lnTo>
                      <a:pt x="272" y="375"/>
                    </a:lnTo>
                    <a:lnTo>
                      <a:pt x="289" y="376"/>
                    </a:lnTo>
                    <a:lnTo>
                      <a:pt x="306" y="378"/>
                    </a:lnTo>
                    <a:lnTo>
                      <a:pt x="311" y="378"/>
                    </a:lnTo>
                    <a:lnTo>
                      <a:pt x="316" y="375"/>
                    </a:lnTo>
                    <a:lnTo>
                      <a:pt x="320" y="371"/>
                    </a:lnTo>
                    <a:lnTo>
                      <a:pt x="322" y="366"/>
                    </a:lnTo>
                    <a:lnTo>
                      <a:pt x="322" y="360"/>
                    </a:lnTo>
                    <a:lnTo>
                      <a:pt x="320" y="356"/>
                    </a:lnTo>
                    <a:lnTo>
                      <a:pt x="315" y="352"/>
                    </a:lnTo>
                    <a:lnTo>
                      <a:pt x="309" y="350"/>
                    </a:lnTo>
                    <a:lnTo>
                      <a:pt x="294" y="347"/>
                    </a:lnTo>
                    <a:lnTo>
                      <a:pt x="279" y="344"/>
                    </a:lnTo>
                    <a:lnTo>
                      <a:pt x="263" y="341"/>
                    </a:lnTo>
                    <a:lnTo>
                      <a:pt x="247" y="338"/>
                    </a:lnTo>
                    <a:lnTo>
                      <a:pt x="232" y="336"/>
                    </a:lnTo>
                    <a:lnTo>
                      <a:pt x="216" y="334"/>
                    </a:lnTo>
                    <a:lnTo>
                      <a:pt x="200" y="332"/>
                    </a:lnTo>
                    <a:lnTo>
                      <a:pt x="185" y="328"/>
                    </a:lnTo>
                    <a:lnTo>
                      <a:pt x="170" y="326"/>
                    </a:lnTo>
                    <a:lnTo>
                      <a:pt x="154" y="322"/>
                    </a:lnTo>
                    <a:lnTo>
                      <a:pt x="139" y="318"/>
                    </a:lnTo>
                    <a:lnTo>
                      <a:pt x="124" y="314"/>
                    </a:lnTo>
                    <a:lnTo>
                      <a:pt x="110" y="309"/>
                    </a:lnTo>
                    <a:lnTo>
                      <a:pt x="94" y="303"/>
                    </a:lnTo>
                    <a:lnTo>
                      <a:pt x="80" y="297"/>
                    </a:lnTo>
                    <a:lnTo>
                      <a:pt x="66" y="289"/>
                    </a:lnTo>
                    <a:lnTo>
                      <a:pt x="55" y="281"/>
                    </a:lnTo>
                    <a:lnTo>
                      <a:pt x="45" y="271"/>
                    </a:lnTo>
                    <a:lnTo>
                      <a:pt x="38" y="259"/>
                    </a:lnTo>
                    <a:lnTo>
                      <a:pt x="35" y="245"/>
                    </a:lnTo>
                    <a:lnTo>
                      <a:pt x="34" y="232"/>
                    </a:lnTo>
                    <a:lnTo>
                      <a:pt x="35" y="216"/>
                    </a:lnTo>
                    <a:lnTo>
                      <a:pt x="38" y="200"/>
                    </a:lnTo>
                    <a:lnTo>
                      <a:pt x="43" y="187"/>
                    </a:lnTo>
                    <a:lnTo>
                      <a:pt x="51" y="170"/>
                    </a:lnTo>
                    <a:lnTo>
                      <a:pt x="60" y="152"/>
                    </a:lnTo>
                    <a:lnTo>
                      <a:pt x="71" y="137"/>
                    </a:lnTo>
                    <a:lnTo>
                      <a:pt x="83" y="124"/>
                    </a:lnTo>
                    <a:lnTo>
                      <a:pt x="94" y="110"/>
                    </a:lnTo>
                    <a:lnTo>
                      <a:pt x="107" y="96"/>
                    </a:lnTo>
                    <a:lnTo>
                      <a:pt x="123" y="82"/>
                    </a:lnTo>
                    <a:lnTo>
                      <a:pt x="138" y="69"/>
                    </a:lnTo>
                    <a:lnTo>
                      <a:pt x="153" y="57"/>
                    </a:lnTo>
                    <a:lnTo>
                      <a:pt x="173" y="47"/>
                    </a:lnTo>
                    <a:lnTo>
                      <a:pt x="195" y="38"/>
                    </a:lnTo>
                    <a:lnTo>
                      <a:pt x="218" y="28"/>
                    </a:lnTo>
                    <a:lnTo>
                      <a:pt x="238" y="20"/>
                    </a:lnTo>
                    <a:lnTo>
                      <a:pt x="254" y="13"/>
                    </a:lnTo>
                    <a:lnTo>
                      <a:pt x="264" y="7"/>
                    </a:lnTo>
                    <a:lnTo>
                      <a:pt x="268" y="2"/>
                    </a:lnTo>
                    <a:lnTo>
                      <a:pt x="256" y="0"/>
                    </a:lnTo>
                    <a:lnTo>
                      <a:pt x="240" y="1"/>
                    </a:lnTo>
                    <a:lnTo>
                      <a:pt x="221" y="4"/>
                    </a:lnTo>
                    <a:lnTo>
                      <a:pt x="201" y="10"/>
                    </a:lnTo>
                    <a:lnTo>
                      <a:pt x="180" y="18"/>
                    </a:lnTo>
                    <a:lnTo>
                      <a:pt x="160" y="27"/>
                    </a:lnTo>
                    <a:lnTo>
                      <a:pt x="141" y="38"/>
                    </a:lnTo>
                    <a:lnTo>
                      <a:pt x="125" y="49"/>
                    </a:lnTo>
                    <a:close/>
                  </a:path>
                </a:pathLst>
              </a:custGeom>
              <a:solidFill>
                <a:srgbClr val="C9E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796" name="Freeform 802"/>
              <p:cNvSpPr>
                <a:spLocks/>
              </p:cNvSpPr>
              <p:nvPr/>
            </p:nvSpPr>
            <p:spPr bwMode="auto">
              <a:xfrm>
                <a:off x="5250" y="2643"/>
                <a:ext cx="99" cy="59"/>
              </a:xfrm>
              <a:custGeom>
                <a:avLst/>
                <a:gdLst>
                  <a:gd name="T0" fmla="*/ 0 w 283"/>
                  <a:gd name="T1" fmla="*/ 0 h 252"/>
                  <a:gd name="T2" fmla="*/ 0 w 283"/>
                  <a:gd name="T3" fmla="*/ 0 h 252"/>
                  <a:gd name="T4" fmla="*/ 0 w 283"/>
                  <a:gd name="T5" fmla="*/ 0 h 252"/>
                  <a:gd name="T6" fmla="*/ 0 w 283"/>
                  <a:gd name="T7" fmla="*/ 0 h 252"/>
                  <a:gd name="T8" fmla="*/ 0 w 283"/>
                  <a:gd name="T9" fmla="*/ 0 h 252"/>
                  <a:gd name="T10" fmla="*/ 0 w 283"/>
                  <a:gd name="T11" fmla="*/ 0 h 252"/>
                  <a:gd name="T12" fmla="*/ 0 w 283"/>
                  <a:gd name="T13" fmla="*/ 0 h 252"/>
                  <a:gd name="T14" fmla="*/ 0 w 283"/>
                  <a:gd name="T15" fmla="*/ 0 h 252"/>
                  <a:gd name="T16" fmla="*/ 0 w 283"/>
                  <a:gd name="T17" fmla="*/ 0 h 252"/>
                  <a:gd name="T18" fmla="*/ 0 w 283"/>
                  <a:gd name="T19" fmla="*/ 0 h 252"/>
                  <a:gd name="T20" fmla="*/ 0 w 283"/>
                  <a:gd name="T21" fmla="*/ 0 h 252"/>
                  <a:gd name="T22" fmla="*/ 0 w 283"/>
                  <a:gd name="T23" fmla="*/ 0 h 252"/>
                  <a:gd name="T24" fmla="*/ 0 w 283"/>
                  <a:gd name="T25" fmla="*/ 0 h 252"/>
                  <a:gd name="T26" fmla="*/ 0 w 283"/>
                  <a:gd name="T27" fmla="*/ 0 h 252"/>
                  <a:gd name="T28" fmla="*/ 0 w 283"/>
                  <a:gd name="T29" fmla="*/ 0 h 252"/>
                  <a:gd name="T30" fmla="*/ 0 w 283"/>
                  <a:gd name="T31" fmla="*/ 0 h 252"/>
                  <a:gd name="T32" fmla="*/ 0 w 283"/>
                  <a:gd name="T33" fmla="*/ 0 h 252"/>
                  <a:gd name="T34" fmla="*/ 0 w 283"/>
                  <a:gd name="T35" fmla="*/ 0 h 252"/>
                  <a:gd name="T36" fmla="*/ 0 w 283"/>
                  <a:gd name="T37" fmla="*/ 0 h 252"/>
                  <a:gd name="T38" fmla="*/ 0 w 283"/>
                  <a:gd name="T39" fmla="*/ 0 h 252"/>
                  <a:gd name="T40" fmla="*/ 0 w 283"/>
                  <a:gd name="T41" fmla="*/ 0 h 252"/>
                  <a:gd name="T42" fmla="*/ 0 w 283"/>
                  <a:gd name="T43" fmla="*/ 0 h 252"/>
                  <a:gd name="T44" fmla="*/ 0 w 283"/>
                  <a:gd name="T45" fmla="*/ 0 h 252"/>
                  <a:gd name="T46" fmla="*/ 0 w 283"/>
                  <a:gd name="T47" fmla="*/ 0 h 252"/>
                  <a:gd name="T48" fmla="*/ 0 w 283"/>
                  <a:gd name="T49" fmla="*/ 0 h 252"/>
                  <a:gd name="T50" fmla="*/ 0 w 283"/>
                  <a:gd name="T51" fmla="*/ 0 h 252"/>
                  <a:gd name="T52" fmla="*/ 0 w 283"/>
                  <a:gd name="T53" fmla="*/ 0 h 252"/>
                  <a:gd name="T54" fmla="*/ 0 w 283"/>
                  <a:gd name="T55" fmla="*/ 0 h 252"/>
                  <a:gd name="T56" fmla="*/ 0 w 283"/>
                  <a:gd name="T57" fmla="*/ 0 h 252"/>
                  <a:gd name="T58" fmla="*/ 0 w 283"/>
                  <a:gd name="T59" fmla="*/ 0 h 252"/>
                  <a:gd name="T60" fmla="*/ 0 w 283"/>
                  <a:gd name="T61" fmla="*/ 0 h 252"/>
                  <a:gd name="T62" fmla="*/ 0 w 283"/>
                  <a:gd name="T63" fmla="*/ 0 h 252"/>
                  <a:gd name="T64" fmla="*/ 0 w 283"/>
                  <a:gd name="T65" fmla="*/ 0 h 252"/>
                  <a:gd name="T66" fmla="*/ 0 w 283"/>
                  <a:gd name="T67" fmla="*/ 0 h 252"/>
                  <a:gd name="T68" fmla="*/ 0 w 283"/>
                  <a:gd name="T69" fmla="*/ 0 h 252"/>
                  <a:gd name="T70" fmla="*/ 0 w 283"/>
                  <a:gd name="T71" fmla="*/ 0 h 252"/>
                  <a:gd name="T72" fmla="*/ 0 w 283"/>
                  <a:gd name="T73" fmla="*/ 0 h 252"/>
                  <a:gd name="T74" fmla="*/ 0 w 283"/>
                  <a:gd name="T75" fmla="*/ 0 h 252"/>
                  <a:gd name="T76" fmla="*/ 0 w 283"/>
                  <a:gd name="T77" fmla="*/ 0 h 252"/>
                  <a:gd name="T78" fmla="*/ 0 w 283"/>
                  <a:gd name="T79" fmla="*/ 0 h 252"/>
                  <a:gd name="T80" fmla="*/ 0 w 283"/>
                  <a:gd name="T81" fmla="*/ 0 h 252"/>
                  <a:gd name="T82" fmla="*/ 0 w 283"/>
                  <a:gd name="T83" fmla="*/ 0 h 252"/>
                  <a:gd name="T84" fmla="*/ 0 w 283"/>
                  <a:gd name="T85" fmla="*/ 0 h 252"/>
                  <a:gd name="T86" fmla="*/ 0 w 283"/>
                  <a:gd name="T87" fmla="*/ 0 h 252"/>
                  <a:gd name="T88" fmla="*/ 0 w 283"/>
                  <a:gd name="T89" fmla="*/ 0 h 252"/>
                  <a:gd name="T90" fmla="*/ 0 w 283"/>
                  <a:gd name="T91" fmla="*/ 0 h 252"/>
                  <a:gd name="T92" fmla="*/ 0 w 283"/>
                  <a:gd name="T93" fmla="*/ 0 h 252"/>
                  <a:gd name="T94" fmla="*/ 0 w 283"/>
                  <a:gd name="T95" fmla="*/ 0 h 252"/>
                  <a:gd name="T96" fmla="*/ 0 w 283"/>
                  <a:gd name="T97" fmla="*/ 0 h 252"/>
                  <a:gd name="T98" fmla="*/ 0 w 283"/>
                  <a:gd name="T99" fmla="*/ 0 h 252"/>
                  <a:gd name="T100" fmla="*/ 0 w 283"/>
                  <a:gd name="T101" fmla="*/ 0 h 252"/>
                  <a:gd name="T102" fmla="*/ 0 w 283"/>
                  <a:gd name="T103" fmla="*/ 0 h 252"/>
                  <a:gd name="T104" fmla="*/ 0 w 283"/>
                  <a:gd name="T105" fmla="*/ 0 h 252"/>
                  <a:gd name="T106" fmla="*/ 0 w 283"/>
                  <a:gd name="T107" fmla="*/ 0 h 252"/>
                  <a:gd name="T108" fmla="*/ 0 w 283"/>
                  <a:gd name="T109" fmla="*/ 0 h 252"/>
                  <a:gd name="T110" fmla="*/ 0 w 283"/>
                  <a:gd name="T111" fmla="*/ 0 h 252"/>
                  <a:gd name="T112" fmla="*/ 0 w 283"/>
                  <a:gd name="T113" fmla="*/ 0 h 252"/>
                  <a:gd name="T114" fmla="*/ 0 w 283"/>
                  <a:gd name="T115" fmla="*/ 0 h 252"/>
                  <a:gd name="T116" fmla="*/ 0 w 283"/>
                  <a:gd name="T117" fmla="*/ 0 h 252"/>
                  <a:gd name="T118" fmla="*/ 0 w 283"/>
                  <a:gd name="T119" fmla="*/ 0 h 252"/>
                  <a:gd name="T120" fmla="*/ 0 w 283"/>
                  <a:gd name="T121" fmla="*/ 0 h 252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283"/>
                  <a:gd name="T184" fmla="*/ 0 h 252"/>
                  <a:gd name="T185" fmla="*/ 283 w 283"/>
                  <a:gd name="T186" fmla="*/ 252 h 252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283" h="252">
                    <a:moveTo>
                      <a:pt x="235" y="77"/>
                    </a:moveTo>
                    <a:lnTo>
                      <a:pt x="248" y="91"/>
                    </a:lnTo>
                    <a:lnTo>
                      <a:pt x="256" y="107"/>
                    </a:lnTo>
                    <a:lnTo>
                      <a:pt x="259" y="124"/>
                    </a:lnTo>
                    <a:lnTo>
                      <a:pt x="259" y="142"/>
                    </a:lnTo>
                    <a:lnTo>
                      <a:pt x="257" y="157"/>
                    </a:lnTo>
                    <a:lnTo>
                      <a:pt x="252" y="170"/>
                    </a:lnTo>
                    <a:lnTo>
                      <a:pt x="244" y="183"/>
                    </a:lnTo>
                    <a:lnTo>
                      <a:pt x="236" y="193"/>
                    </a:lnTo>
                    <a:lnTo>
                      <a:pt x="225" y="204"/>
                    </a:lnTo>
                    <a:lnTo>
                      <a:pt x="215" y="214"/>
                    </a:lnTo>
                    <a:lnTo>
                      <a:pt x="204" y="224"/>
                    </a:lnTo>
                    <a:lnTo>
                      <a:pt x="194" y="234"/>
                    </a:lnTo>
                    <a:lnTo>
                      <a:pt x="191" y="238"/>
                    </a:lnTo>
                    <a:lnTo>
                      <a:pt x="191" y="241"/>
                    </a:lnTo>
                    <a:lnTo>
                      <a:pt x="191" y="245"/>
                    </a:lnTo>
                    <a:lnTo>
                      <a:pt x="194" y="248"/>
                    </a:lnTo>
                    <a:lnTo>
                      <a:pt x="197" y="250"/>
                    </a:lnTo>
                    <a:lnTo>
                      <a:pt x="202" y="252"/>
                    </a:lnTo>
                    <a:lnTo>
                      <a:pt x="205" y="250"/>
                    </a:lnTo>
                    <a:lnTo>
                      <a:pt x="209" y="248"/>
                    </a:lnTo>
                    <a:lnTo>
                      <a:pt x="232" y="233"/>
                    </a:lnTo>
                    <a:lnTo>
                      <a:pt x="252" y="214"/>
                    </a:lnTo>
                    <a:lnTo>
                      <a:pt x="268" y="192"/>
                    </a:lnTo>
                    <a:lnTo>
                      <a:pt x="278" y="167"/>
                    </a:lnTo>
                    <a:lnTo>
                      <a:pt x="283" y="141"/>
                    </a:lnTo>
                    <a:lnTo>
                      <a:pt x="280" y="115"/>
                    </a:lnTo>
                    <a:lnTo>
                      <a:pt x="271" y="91"/>
                    </a:lnTo>
                    <a:lnTo>
                      <a:pt x="252" y="69"/>
                    </a:lnTo>
                    <a:lnTo>
                      <a:pt x="238" y="57"/>
                    </a:lnTo>
                    <a:lnTo>
                      <a:pt x="222" y="48"/>
                    </a:lnTo>
                    <a:lnTo>
                      <a:pt x="204" y="39"/>
                    </a:lnTo>
                    <a:lnTo>
                      <a:pt x="184" y="31"/>
                    </a:lnTo>
                    <a:lnTo>
                      <a:pt x="164" y="23"/>
                    </a:lnTo>
                    <a:lnTo>
                      <a:pt x="144" y="17"/>
                    </a:lnTo>
                    <a:lnTo>
                      <a:pt x="123" y="13"/>
                    </a:lnTo>
                    <a:lnTo>
                      <a:pt x="103" y="8"/>
                    </a:lnTo>
                    <a:lnTo>
                      <a:pt x="83" y="5"/>
                    </a:lnTo>
                    <a:lnTo>
                      <a:pt x="66" y="2"/>
                    </a:lnTo>
                    <a:lnTo>
                      <a:pt x="48" y="0"/>
                    </a:lnTo>
                    <a:lnTo>
                      <a:pt x="34" y="0"/>
                    </a:lnTo>
                    <a:lnTo>
                      <a:pt x="21" y="0"/>
                    </a:lnTo>
                    <a:lnTo>
                      <a:pt x="11" y="0"/>
                    </a:lnTo>
                    <a:lnTo>
                      <a:pt x="4" y="2"/>
                    </a:lnTo>
                    <a:lnTo>
                      <a:pt x="0" y="5"/>
                    </a:lnTo>
                    <a:lnTo>
                      <a:pt x="12" y="7"/>
                    </a:lnTo>
                    <a:lnTo>
                      <a:pt x="24" y="8"/>
                    </a:lnTo>
                    <a:lnTo>
                      <a:pt x="38" y="10"/>
                    </a:lnTo>
                    <a:lnTo>
                      <a:pt x="52" y="13"/>
                    </a:lnTo>
                    <a:lnTo>
                      <a:pt x="66" y="16"/>
                    </a:lnTo>
                    <a:lnTo>
                      <a:pt x="82" y="18"/>
                    </a:lnTo>
                    <a:lnTo>
                      <a:pt x="98" y="22"/>
                    </a:lnTo>
                    <a:lnTo>
                      <a:pt x="114" y="25"/>
                    </a:lnTo>
                    <a:lnTo>
                      <a:pt x="129" y="30"/>
                    </a:lnTo>
                    <a:lnTo>
                      <a:pt x="146" y="34"/>
                    </a:lnTo>
                    <a:lnTo>
                      <a:pt x="162" y="39"/>
                    </a:lnTo>
                    <a:lnTo>
                      <a:pt x="177" y="45"/>
                    </a:lnTo>
                    <a:lnTo>
                      <a:pt x="193" y="52"/>
                    </a:lnTo>
                    <a:lnTo>
                      <a:pt x="208" y="60"/>
                    </a:lnTo>
                    <a:lnTo>
                      <a:pt x="222" y="68"/>
                    </a:lnTo>
                    <a:lnTo>
                      <a:pt x="235" y="77"/>
                    </a:lnTo>
                    <a:close/>
                  </a:path>
                </a:pathLst>
              </a:custGeom>
              <a:solidFill>
                <a:srgbClr val="C9E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797" name="Freeform 803"/>
              <p:cNvSpPr>
                <a:spLocks/>
              </p:cNvSpPr>
              <p:nvPr/>
            </p:nvSpPr>
            <p:spPr bwMode="auto">
              <a:xfrm>
                <a:off x="5047" y="2671"/>
                <a:ext cx="40" cy="55"/>
              </a:xfrm>
              <a:custGeom>
                <a:avLst/>
                <a:gdLst>
                  <a:gd name="T0" fmla="*/ 0 w 114"/>
                  <a:gd name="T1" fmla="*/ 0 h 238"/>
                  <a:gd name="T2" fmla="*/ 0 w 114"/>
                  <a:gd name="T3" fmla="*/ 0 h 238"/>
                  <a:gd name="T4" fmla="*/ 0 w 114"/>
                  <a:gd name="T5" fmla="*/ 0 h 238"/>
                  <a:gd name="T6" fmla="*/ 0 w 114"/>
                  <a:gd name="T7" fmla="*/ 0 h 238"/>
                  <a:gd name="T8" fmla="*/ 0 w 114"/>
                  <a:gd name="T9" fmla="*/ 0 h 238"/>
                  <a:gd name="T10" fmla="*/ 0 w 114"/>
                  <a:gd name="T11" fmla="*/ 0 h 238"/>
                  <a:gd name="T12" fmla="*/ 0 w 114"/>
                  <a:gd name="T13" fmla="*/ 0 h 238"/>
                  <a:gd name="T14" fmla="*/ 0 w 114"/>
                  <a:gd name="T15" fmla="*/ 0 h 238"/>
                  <a:gd name="T16" fmla="*/ 0 w 114"/>
                  <a:gd name="T17" fmla="*/ 0 h 238"/>
                  <a:gd name="T18" fmla="*/ 0 w 114"/>
                  <a:gd name="T19" fmla="*/ 0 h 238"/>
                  <a:gd name="T20" fmla="*/ 0 w 114"/>
                  <a:gd name="T21" fmla="*/ 0 h 238"/>
                  <a:gd name="T22" fmla="*/ 0 w 114"/>
                  <a:gd name="T23" fmla="*/ 0 h 238"/>
                  <a:gd name="T24" fmla="*/ 0 w 114"/>
                  <a:gd name="T25" fmla="*/ 0 h 238"/>
                  <a:gd name="T26" fmla="*/ 0 w 114"/>
                  <a:gd name="T27" fmla="*/ 0 h 238"/>
                  <a:gd name="T28" fmla="*/ 0 w 114"/>
                  <a:gd name="T29" fmla="*/ 0 h 238"/>
                  <a:gd name="T30" fmla="*/ 0 w 114"/>
                  <a:gd name="T31" fmla="*/ 0 h 238"/>
                  <a:gd name="T32" fmla="*/ 0 w 114"/>
                  <a:gd name="T33" fmla="*/ 0 h 238"/>
                  <a:gd name="T34" fmla="*/ 0 w 114"/>
                  <a:gd name="T35" fmla="*/ 0 h 238"/>
                  <a:gd name="T36" fmla="*/ 0 w 114"/>
                  <a:gd name="T37" fmla="*/ 0 h 238"/>
                  <a:gd name="T38" fmla="*/ 0 w 114"/>
                  <a:gd name="T39" fmla="*/ 0 h 238"/>
                  <a:gd name="T40" fmla="*/ 0 w 114"/>
                  <a:gd name="T41" fmla="*/ 0 h 238"/>
                  <a:gd name="T42" fmla="*/ 0 w 114"/>
                  <a:gd name="T43" fmla="*/ 0 h 238"/>
                  <a:gd name="T44" fmla="*/ 0 w 114"/>
                  <a:gd name="T45" fmla="*/ 0 h 238"/>
                  <a:gd name="T46" fmla="*/ 0 w 114"/>
                  <a:gd name="T47" fmla="*/ 0 h 238"/>
                  <a:gd name="T48" fmla="*/ 0 w 114"/>
                  <a:gd name="T49" fmla="*/ 0 h 238"/>
                  <a:gd name="T50" fmla="*/ 0 w 114"/>
                  <a:gd name="T51" fmla="*/ 0 h 238"/>
                  <a:gd name="T52" fmla="*/ 0 w 114"/>
                  <a:gd name="T53" fmla="*/ 0 h 238"/>
                  <a:gd name="T54" fmla="*/ 0 w 114"/>
                  <a:gd name="T55" fmla="*/ 0 h 238"/>
                  <a:gd name="T56" fmla="*/ 0 w 114"/>
                  <a:gd name="T57" fmla="*/ 0 h 238"/>
                  <a:gd name="T58" fmla="*/ 0 w 114"/>
                  <a:gd name="T59" fmla="*/ 0 h 238"/>
                  <a:gd name="T60" fmla="*/ 0 w 114"/>
                  <a:gd name="T61" fmla="*/ 0 h 238"/>
                  <a:gd name="T62" fmla="*/ 0 w 114"/>
                  <a:gd name="T63" fmla="*/ 0 h 238"/>
                  <a:gd name="T64" fmla="*/ 0 w 114"/>
                  <a:gd name="T65" fmla="*/ 0 h 238"/>
                  <a:gd name="T66" fmla="*/ 0 w 114"/>
                  <a:gd name="T67" fmla="*/ 0 h 238"/>
                  <a:gd name="T68" fmla="*/ 0 w 114"/>
                  <a:gd name="T69" fmla="*/ 0 h 238"/>
                  <a:gd name="T70" fmla="*/ 0 w 114"/>
                  <a:gd name="T71" fmla="*/ 0 h 238"/>
                  <a:gd name="T72" fmla="*/ 0 w 114"/>
                  <a:gd name="T73" fmla="*/ 0 h 238"/>
                  <a:gd name="T74" fmla="*/ 0 w 114"/>
                  <a:gd name="T75" fmla="*/ 0 h 238"/>
                  <a:gd name="T76" fmla="*/ 0 w 114"/>
                  <a:gd name="T77" fmla="*/ 0 h 238"/>
                  <a:gd name="T78" fmla="*/ 0 w 114"/>
                  <a:gd name="T79" fmla="*/ 0 h 238"/>
                  <a:gd name="T80" fmla="*/ 0 w 114"/>
                  <a:gd name="T81" fmla="*/ 0 h 238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14"/>
                  <a:gd name="T124" fmla="*/ 0 h 238"/>
                  <a:gd name="T125" fmla="*/ 114 w 114"/>
                  <a:gd name="T126" fmla="*/ 238 h 238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14" h="238">
                    <a:moveTo>
                      <a:pt x="0" y="130"/>
                    </a:moveTo>
                    <a:lnTo>
                      <a:pt x="0" y="149"/>
                    </a:lnTo>
                    <a:lnTo>
                      <a:pt x="4" y="168"/>
                    </a:lnTo>
                    <a:lnTo>
                      <a:pt x="12" y="185"/>
                    </a:lnTo>
                    <a:lnTo>
                      <a:pt x="24" y="200"/>
                    </a:lnTo>
                    <a:lnTo>
                      <a:pt x="38" y="213"/>
                    </a:lnTo>
                    <a:lnTo>
                      <a:pt x="55" y="224"/>
                    </a:lnTo>
                    <a:lnTo>
                      <a:pt x="73" y="232"/>
                    </a:lnTo>
                    <a:lnTo>
                      <a:pt x="92" y="237"/>
                    </a:lnTo>
                    <a:lnTo>
                      <a:pt x="98" y="238"/>
                    </a:lnTo>
                    <a:lnTo>
                      <a:pt x="104" y="235"/>
                    </a:lnTo>
                    <a:lnTo>
                      <a:pt x="109" y="232"/>
                    </a:lnTo>
                    <a:lnTo>
                      <a:pt x="111" y="227"/>
                    </a:lnTo>
                    <a:lnTo>
                      <a:pt x="111" y="222"/>
                    </a:lnTo>
                    <a:lnTo>
                      <a:pt x="110" y="216"/>
                    </a:lnTo>
                    <a:lnTo>
                      <a:pt x="106" y="211"/>
                    </a:lnTo>
                    <a:lnTo>
                      <a:pt x="100" y="209"/>
                    </a:lnTo>
                    <a:lnTo>
                      <a:pt x="82" y="202"/>
                    </a:lnTo>
                    <a:lnTo>
                      <a:pt x="64" y="193"/>
                    </a:lnTo>
                    <a:lnTo>
                      <a:pt x="50" y="180"/>
                    </a:lnTo>
                    <a:lnTo>
                      <a:pt x="39" y="167"/>
                    </a:lnTo>
                    <a:lnTo>
                      <a:pt x="32" y="149"/>
                    </a:lnTo>
                    <a:lnTo>
                      <a:pt x="29" y="131"/>
                    </a:lnTo>
                    <a:lnTo>
                      <a:pt x="29" y="111"/>
                    </a:lnTo>
                    <a:lnTo>
                      <a:pt x="35" y="91"/>
                    </a:lnTo>
                    <a:lnTo>
                      <a:pt x="42" y="76"/>
                    </a:lnTo>
                    <a:lnTo>
                      <a:pt x="51" y="62"/>
                    </a:lnTo>
                    <a:lnTo>
                      <a:pt x="62" y="49"/>
                    </a:lnTo>
                    <a:lnTo>
                      <a:pt x="73" y="38"/>
                    </a:lnTo>
                    <a:lnTo>
                      <a:pt x="84" y="28"/>
                    </a:lnTo>
                    <a:lnTo>
                      <a:pt x="96" y="18"/>
                    </a:lnTo>
                    <a:lnTo>
                      <a:pt x="106" y="9"/>
                    </a:lnTo>
                    <a:lnTo>
                      <a:pt x="114" y="1"/>
                    </a:lnTo>
                    <a:lnTo>
                      <a:pt x="106" y="0"/>
                    </a:lnTo>
                    <a:lnTo>
                      <a:pt x="93" y="6"/>
                    </a:lnTo>
                    <a:lnTo>
                      <a:pt x="76" y="18"/>
                    </a:lnTo>
                    <a:lnTo>
                      <a:pt x="56" y="36"/>
                    </a:lnTo>
                    <a:lnTo>
                      <a:pt x="37" y="57"/>
                    </a:lnTo>
                    <a:lnTo>
                      <a:pt x="20" y="80"/>
                    </a:lnTo>
                    <a:lnTo>
                      <a:pt x="7" y="106"/>
                    </a:lnTo>
                    <a:lnTo>
                      <a:pt x="0" y="130"/>
                    </a:lnTo>
                    <a:close/>
                  </a:path>
                </a:pathLst>
              </a:custGeom>
              <a:solidFill>
                <a:srgbClr val="C9E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798" name="Freeform 804"/>
              <p:cNvSpPr>
                <a:spLocks/>
              </p:cNvSpPr>
              <p:nvPr/>
            </p:nvSpPr>
            <p:spPr bwMode="auto">
              <a:xfrm>
                <a:off x="5330" y="2639"/>
                <a:ext cx="87" cy="73"/>
              </a:xfrm>
              <a:custGeom>
                <a:avLst/>
                <a:gdLst>
                  <a:gd name="T0" fmla="*/ 0 w 246"/>
                  <a:gd name="T1" fmla="*/ 0 h 310"/>
                  <a:gd name="T2" fmla="*/ 0 w 246"/>
                  <a:gd name="T3" fmla="*/ 0 h 310"/>
                  <a:gd name="T4" fmla="*/ 0 w 246"/>
                  <a:gd name="T5" fmla="*/ 0 h 310"/>
                  <a:gd name="T6" fmla="*/ 0 w 246"/>
                  <a:gd name="T7" fmla="*/ 0 h 310"/>
                  <a:gd name="T8" fmla="*/ 0 w 246"/>
                  <a:gd name="T9" fmla="*/ 0 h 310"/>
                  <a:gd name="T10" fmla="*/ 0 w 246"/>
                  <a:gd name="T11" fmla="*/ 0 h 310"/>
                  <a:gd name="T12" fmla="*/ 0 w 246"/>
                  <a:gd name="T13" fmla="*/ 0 h 310"/>
                  <a:gd name="T14" fmla="*/ 0 w 246"/>
                  <a:gd name="T15" fmla="*/ 0 h 310"/>
                  <a:gd name="T16" fmla="*/ 0 w 246"/>
                  <a:gd name="T17" fmla="*/ 0 h 310"/>
                  <a:gd name="T18" fmla="*/ 0 w 246"/>
                  <a:gd name="T19" fmla="*/ 0 h 310"/>
                  <a:gd name="T20" fmla="*/ 0 w 246"/>
                  <a:gd name="T21" fmla="*/ 0 h 310"/>
                  <a:gd name="T22" fmla="*/ 0 w 246"/>
                  <a:gd name="T23" fmla="*/ 0 h 310"/>
                  <a:gd name="T24" fmla="*/ 0 w 246"/>
                  <a:gd name="T25" fmla="*/ 0 h 310"/>
                  <a:gd name="T26" fmla="*/ 0 w 246"/>
                  <a:gd name="T27" fmla="*/ 0 h 310"/>
                  <a:gd name="T28" fmla="*/ 0 w 246"/>
                  <a:gd name="T29" fmla="*/ 0 h 310"/>
                  <a:gd name="T30" fmla="*/ 0 w 246"/>
                  <a:gd name="T31" fmla="*/ 0 h 310"/>
                  <a:gd name="T32" fmla="*/ 0 w 246"/>
                  <a:gd name="T33" fmla="*/ 0 h 310"/>
                  <a:gd name="T34" fmla="*/ 0 w 246"/>
                  <a:gd name="T35" fmla="*/ 0 h 310"/>
                  <a:gd name="T36" fmla="*/ 0 w 246"/>
                  <a:gd name="T37" fmla="*/ 0 h 310"/>
                  <a:gd name="T38" fmla="*/ 0 w 246"/>
                  <a:gd name="T39" fmla="*/ 0 h 310"/>
                  <a:gd name="T40" fmla="*/ 0 w 246"/>
                  <a:gd name="T41" fmla="*/ 0 h 310"/>
                  <a:gd name="T42" fmla="*/ 0 w 246"/>
                  <a:gd name="T43" fmla="*/ 0 h 310"/>
                  <a:gd name="T44" fmla="*/ 0 w 246"/>
                  <a:gd name="T45" fmla="*/ 0 h 310"/>
                  <a:gd name="T46" fmla="*/ 0 w 246"/>
                  <a:gd name="T47" fmla="*/ 0 h 310"/>
                  <a:gd name="T48" fmla="*/ 0 w 246"/>
                  <a:gd name="T49" fmla="*/ 0 h 310"/>
                  <a:gd name="T50" fmla="*/ 0 w 246"/>
                  <a:gd name="T51" fmla="*/ 0 h 310"/>
                  <a:gd name="T52" fmla="*/ 0 w 246"/>
                  <a:gd name="T53" fmla="*/ 0 h 310"/>
                  <a:gd name="T54" fmla="*/ 0 w 246"/>
                  <a:gd name="T55" fmla="*/ 0 h 310"/>
                  <a:gd name="T56" fmla="*/ 0 w 246"/>
                  <a:gd name="T57" fmla="*/ 0 h 310"/>
                  <a:gd name="T58" fmla="*/ 0 w 246"/>
                  <a:gd name="T59" fmla="*/ 0 h 310"/>
                  <a:gd name="T60" fmla="*/ 0 w 246"/>
                  <a:gd name="T61" fmla="*/ 0 h 310"/>
                  <a:gd name="T62" fmla="*/ 0 w 246"/>
                  <a:gd name="T63" fmla="*/ 0 h 310"/>
                  <a:gd name="T64" fmla="*/ 0 w 246"/>
                  <a:gd name="T65" fmla="*/ 0 h 310"/>
                  <a:gd name="T66" fmla="*/ 0 w 246"/>
                  <a:gd name="T67" fmla="*/ 0 h 310"/>
                  <a:gd name="T68" fmla="*/ 0 w 246"/>
                  <a:gd name="T69" fmla="*/ 0 h 310"/>
                  <a:gd name="T70" fmla="*/ 0 w 246"/>
                  <a:gd name="T71" fmla="*/ 0 h 310"/>
                  <a:gd name="T72" fmla="*/ 0 w 246"/>
                  <a:gd name="T73" fmla="*/ 0 h 310"/>
                  <a:gd name="T74" fmla="*/ 0 w 246"/>
                  <a:gd name="T75" fmla="*/ 0 h 3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246"/>
                  <a:gd name="T115" fmla="*/ 0 h 310"/>
                  <a:gd name="T116" fmla="*/ 246 w 246"/>
                  <a:gd name="T117" fmla="*/ 310 h 3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246" h="310">
                    <a:moveTo>
                      <a:pt x="199" y="116"/>
                    </a:moveTo>
                    <a:lnTo>
                      <a:pt x="207" y="124"/>
                    </a:lnTo>
                    <a:lnTo>
                      <a:pt x="214" y="133"/>
                    </a:lnTo>
                    <a:lnTo>
                      <a:pt x="219" y="143"/>
                    </a:lnTo>
                    <a:lnTo>
                      <a:pt x="223" y="154"/>
                    </a:lnTo>
                    <a:lnTo>
                      <a:pt x="225" y="164"/>
                    </a:lnTo>
                    <a:lnTo>
                      <a:pt x="225" y="176"/>
                    </a:lnTo>
                    <a:lnTo>
                      <a:pt x="221" y="187"/>
                    </a:lnTo>
                    <a:lnTo>
                      <a:pt x="216" y="197"/>
                    </a:lnTo>
                    <a:lnTo>
                      <a:pt x="208" y="209"/>
                    </a:lnTo>
                    <a:lnTo>
                      <a:pt x="199" y="219"/>
                    </a:lnTo>
                    <a:lnTo>
                      <a:pt x="188" y="228"/>
                    </a:lnTo>
                    <a:lnTo>
                      <a:pt x="177" y="238"/>
                    </a:lnTo>
                    <a:lnTo>
                      <a:pt x="166" y="246"/>
                    </a:lnTo>
                    <a:lnTo>
                      <a:pt x="154" y="255"/>
                    </a:lnTo>
                    <a:lnTo>
                      <a:pt x="143" y="264"/>
                    </a:lnTo>
                    <a:lnTo>
                      <a:pt x="132" y="274"/>
                    </a:lnTo>
                    <a:lnTo>
                      <a:pt x="129" y="278"/>
                    </a:lnTo>
                    <a:lnTo>
                      <a:pt x="126" y="282"/>
                    </a:lnTo>
                    <a:lnTo>
                      <a:pt x="124" y="287"/>
                    </a:lnTo>
                    <a:lnTo>
                      <a:pt x="121" y="292"/>
                    </a:lnTo>
                    <a:lnTo>
                      <a:pt x="120" y="296"/>
                    </a:lnTo>
                    <a:lnTo>
                      <a:pt x="120" y="301"/>
                    </a:lnTo>
                    <a:lnTo>
                      <a:pt x="121" y="305"/>
                    </a:lnTo>
                    <a:lnTo>
                      <a:pt x="125" y="309"/>
                    </a:lnTo>
                    <a:lnTo>
                      <a:pt x="130" y="310"/>
                    </a:lnTo>
                    <a:lnTo>
                      <a:pt x="134" y="310"/>
                    </a:lnTo>
                    <a:lnTo>
                      <a:pt x="139" y="309"/>
                    </a:lnTo>
                    <a:lnTo>
                      <a:pt x="143" y="305"/>
                    </a:lnTo>
                    <a:lnTo>
                      <a:pt x="154" y="293"/>
                    </a:lnTo>
                    <a:lnTo>
                      <a:pt x="167" y="280"/>
                    </a:lnTo>
                    <a:lnTo>
                      <a:pt x="180" y="269"/>
                    </a:lnTo>
                    <a:lnTo>
                      <a:pt x="194" y="257"/>
                    </a:lnTo>
                    <a:lnTo>
                      <a:pt x="207" y="246"/>
                    </a:lnTo>
                    <a:lnTo>
                      <a:pt x="219" y="233"/>
                    </a:lnTo>
                    <a:lnTo>
                      <a:pt x="231" y="219"/>
                    </a:lnTo>
                    <a:lnTo>
                      <a:pt x="239" y="204"/>
                    </a:lnTo>
                    <a:lnTo>
                      <a:pt x="245" y="187"/>
                    </a:lnTo>
                    <a:lnTo>
                      <a:pt x="246" y="170"/>
                    </a:lnTo>
                    <a:lnTo>
                      <a:pt x="242" y="153"/>
                    </a:lnTo>
                    <a:lnTo>
                      <a:pt x="236" y="136"/>
                    </a:lnTo>
                    <a:lnTo>
                      <a:pt x="227" y="120"/>
                    </a:lnTo>
                    <a:lnTo>
                      <a:pt x="215" y="107"/>
                    </a:lnTo>
                    <a:lnTo>
                      <a:pt x="201" y="94"/>
                    </a:lnTo>
                    <a:lnTo>
                      <a:pt x="187" y="82"/>
                    </a:lnTo>
                    <a:lnTo>
                      <a:pt x="177" y="74"/>
                    </a:lnTo>
                    <a:lnTo>
                      <a:pt x="165" y="68"/>
                    </a:lnTo>
                    <a:lnTo>
                      <a:pt x="152" y="60"/>
                    </a:lnTo>
                    <a:lnTo>
                      <a:pt x="139" y="51"/>
                    </a:lnTo>
                    <a:lnTo>
                      <a:pt x="126" y="43"/>
                    </a:lnTo>
                    <a:lnTo>
                      <a:pt x="112" y="35"/>
                    </a:lnTo>
                    <a:lnTo>
                      <a:pt x="98" y="28"/>
                    </a:lnTo>
                    <a:lnTo>
                      <a:pt x="85" y="22"/>
                    </a:lnTo>
                    <a:lnTo>
                      <a:pt x="72" y="16"/>
                    </a:lnTo>
                    <a:lnTo>
                      <a:pt x="59" y="10"/>
                    </a:lnTo>
                    <a:lnTo>
                      <a:pt x="46" y="7"/>
                    </a:lnTo>
                    <a:lnTo>
                      <a:pt x="35" y="3"/>
                    </a:lnTo>
                    <a:lnTo>
                      <a:pt x="24" y="1"/>
                    </a:lnTo>
                    <a:lnTo>
                      <a:pt x="15" y="0"/>
                    </a:lnTo>
                    <a:lnTo>
                      <a:pt x="7" y="1"/>
                    </a:lnTo>
                    <a:lnTo>
                      <a:pt x="0" y="3"/>
                    </a:lnTo>
                    <a:lnTo>
                      <a:pt x="8" y="6"/>
                    </a:lnTo>
                    <a:lnTo>
                      <a:pt x="17" y="9"/>
                    </a:lnTo>
                    <a:lnTo>
                      <a:pt x="28" y="14"/>
                    </a:lnTo>
                    <a:lnTo>
                      <a:pt x="38" y="18"/>
                    </a:lnTo>
                    <a:lnTo>
                      <a:pt x="51" y="24"/>
                    </a:lnTo>
                    <a:lnTo>
                      <a:pt x="64" y="30"/>
                    </a:lnTo>
                    <a:lnTo>
                      <a:pt x="78" y="37"/>
                    </a:lnTo>
                    <a:lnTo>
                      <a:pt x="92" y="43"/>
                    </a:lnTo>
                    <a:lnTo>
                      <a:pt x="106" y="51"/>
                    </a:lnTo>
                    <a:lnTo>
                      <a:pt x="120" y="60"/>
                    </a:lnTo>
                    <a:lnTo>
                      <a:pt x="134" y="69"/>
                    </a:lnTo>
                    <a:lnTo>
                      <a:pt x="148" y="78"/>
                    </a:lnTo>
                    <a:lnTo>
                      <a:pt x="163" y="87"/>
                    </a:lnTo>
                    <a:lnTo>
                      <a:pt x="175" y="96"/>
                    </a:lnTo>
                    <a:lnTo>
                      <a:pt x="187" y="105"/>
                    </a:lnTo>
                    <a:lnTo>
                      <a:pt x="199" y="116"/>
                    </a:lnTo>
                    <a:close/>
                  </a:path>
                </a:pathLst>
              </a:custGeom>
              <a:solidFill>
                <a:srgbClr val="C9E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799" name="Freeform 805"/>
              <p:cNvSpPr>
                <a:spLocks/>
              </p:cNvSpPr>
              <p:nvPr/>
            </p:nvSpPr>
            <p:spPr bwMode="auto">
              <a:xfrm>
                <a:off x="5115" y="2660"/>
                <a:ext cx="69" cy="55"/>
              </a:xfrm>
              <a:custGeom>
                <a:avLst/>
                <a:gdLst>
                  <a:gd name="T0" fmla="*/ 0 w 198"/>
                  <a:gd name="T1" fmla="*/ 0 h 236"/>
                  <a:gd name="T2" fmla="*/ 0 w 198"/>
                  <a:gd name="T3" fmla="*/ 0 h 236"/>
                  <a:gd name="T4" fmla="*/ 0 w 198"/>
                  <a:gd name="T5" fmla="*/ 0 h 236"/>
                  <a:gd name="T6" fmla="*/ 0 w 198"/>
                  <a:gd name="T7" fmla="*/ 0 h 236"/>
                  <a:gd name="T8" fmla="*/ 0 w 198"/>
                  <a:gd name="T9" fmla="*/ 0 h 236"/>
                  <a:gd name="T10" fmla="*/ 0 w 198"/>
                  <a:gd name="T11" fmla="*/ 0 h 236"/>
                  <a:gd name="T12" fmla="*/ 0 w 198"/>
                  <a:gd name="T13" fmla="*/ 0 h 236"/>
                  <a:gd name="T14" fmla="*/ 0 w 198"/>
                  <a:gd name="T15" fmla="*/ 0 h 236"/>
                  <a:gd name="T16" fmla="*/ 0 w 198"/>
                  <a:gd name="T17" fmla="*/ 0 h 236"/>
                  <a:gd name="T18" fmla="*/ 0 w 198"/>
                  <a:gd name="T19" fmla="*/ 0 h 236"/>
                  <a:gd name="T20" fmla="*/ 0 w 198"/>
                  <a:gd name="T21" fmla="*/ 0 h 236"/>
                  <a:gd name="T22" fmla="*/ 0 w 198"/>
                  <a:gd name="T23" fmla="*/ 0 h 236"/>
                  <a:gd name="T24" fmla="*/ 0 w 198"/>
                  <a:gd name="T25" fmla="*/ 0 h 236"/>
                  <a:gd name="T26" fmla="*/ 0 w 198"/>
                  <a:gd name="T27" fmla="*/ 0 h 236"/>
                  <a:gd name="T28" fmla="*/ 0 w 198"/>
                  <a:gd name="T29" fmla="*/ 0 h 236"/>
                  <a:gd name="T30" fmla="*/ 0 w 198"/>
                  <a:gd name="T31" fmla="*/ 0 h 236"/>
                  <a:gd name="T32" fmla="*/ 0 w 198"/>
                  <a:gd name="T33" fmla="*/ 0 h 236"/>
                  <a:gd name="T34" fmla="*/ 0 w 198"/>
                  <a:gd name="T35" fmla="*/ 0 h 236"/>
                  <a:gd name="T36" fmla="*/ 0 w 198"/>
                  <a:gd name="T37" fmla="*/ 0 h 236"/>
                  <a:gd name="T38" fmla="*/ 0 w 198"/>
                  <a:gd name="T39" fmla="*/ 0 h 236"/>
                  <a:gd name="T40" fmla="*/ 0 w 198"/>
                  <a:gd name="T41" fmla="*/ 0 h 236"/>
                  <a:gd name="T42" fmla="*/ 0 w 198"/>
                  <a:gd name="T43" fmla="*/ 0 h 236"/>
                  <a:gd name="T44" fmla="*/ 0 w 198"/>
                  <a:gd name="T45" fmla="*/ 0 h 236"/>
                  <a:gd name="T46" fmla="*/ 0 w 198"/>
                  <a:gd name="T47" fmla="*/ 0 h 236"/>
                  <a:gd name="T48" fmla="*/ 0 w 198"/>
                  <a:gd name="T49" fmla="*/ 0 h 236"/>
                  <a:gd name="T50" fmla="*/ 0 w 198"/>
                  <a:gd name="T51" fmla="*/ 0 h 236"/>
                  <a:gd name="T52" fmla="*/ 0 w 198"/>
                  <a:gd name="T53" fmla="*/ 0 h 236"/>
                  <a:gd name="T54" fmla="*/ 0 w 198"/>
                  <a:gd name="T55" fmla="*/ 0 h 236"/>
                  <a:gd name="T56" fmla="*/ 0 w 198"/>
                  <a:gd name="T57" fmla="*/ 0 h 236"/>
                  <a:gd name="T58" fmla="*/ 0 w 198"/>
                  <a:gd name="T59" fmla="*/ 0 h 236"/>
                  <a:gd name="T60" fmla="*/ 0 w 198"/>
                  <a:gd name="T61" fmla="*/ 0 h 236"/>
                  <a:gd name="T62" fmla="*/ 0 w 198"/>
                  <a:gd name="T63" fmla="*/ 0 h 236"/>
                  <a:gd name="T64" fmla="*/ 0 w 198"/>
                  <a:gd name="T65" fmla="*/ 0 h 236"/>
                  <a:gd name="T66" fmla="*/ 0 w 198"/>
                  <a:gd name="T67" fmla="*/ 0 h 236"/>
                  <a:gd name="T68" fmla="*/ 0 w 198"/>
                  <a:gd name="T69" fmla="*/ 0 h 236"/>
                  <a:gd name="T70" fmla="*/ 0 w 198"/>
                  <a:gd name="T71" fmla="*/ 0 h 236"/>
                  <a:gd name="T72" fmla="*/ 0 w 198"/>
                  <a:gd name="T73" fmla="*/ 0 h 236"/>
                  <a:gd name="T74" fmla="*/ 0 w 198"/>
                  <a:gd name="T75" fmla="*/ 0 h 236"/>
                  <a:gd name="T76" fmla="*/ 0 w 198"/>
                  <a:gd name="T77" fmla="*/ 0 h 236"/>
                  <a:gd name="T78" fmla="*/ 0 w 198"/>
                  <a:gd name="T79" fmla="*/ 0 h 236"/>
                  <a:gd name="T80" fmla="*/ 0 w 198"/>
                  <a:gd name="T81" fmla="*/ 0 h 236"/>
                  <a:gd name="T82" fmla="*/ 0 w 198"/>
                  <a:gd name="T83" fmla="*/ 0 h 236"/>
                  <a:gd name="T84" fmla="*/ 0 w 198"/>
                  <a:gd name="T85" fmla="*/ 0 h 236"/>
                  <a:gd name="T86" fmla="*/ 0 w 198"/>
                  <a:gd name="T87" fmla="*/ 0 h 236"/>
                  <a:gd name="T88" fmla="*/ 0 w 198"/>
                  <a:gd name="T89" fmla="*/ 0 h 236"/>
                  <a:gd name="T90" fmla="*/ 0 w 198"/>
                  <a:gd name="T91" fmla="*/ 0 h 236"/>
                  <a:gd name="T92" fmla="*/ 0 w 198"/>
                  <a:gd name="T93" fmla="*/ 0 h 236"/>
                  <a:gd name="T94" fmla="*/ 0 w 198"/>
                  <a:gd name="T95" fmla="*/ 0 h 236"/>
                  <a:gd name="T96" fmla="*/ 0 w 198"/>
                  <a:gd name="T97" fmla="*/ 0 h 236"/>
                  <a:gd name="T98" fmla="*/ 0 w 198"/>
                  <a:gd name="T99" fmla="*/ 0 h 236"/>
                  <a:gd name="T100" fmla="*/ 0 w 198"/>
                  <a:gd name="T101" fmla="*/ 0 h 236"/>
                  <a:gd name="T102" fmla="*/ 0 w 198"/>
                  <a:gd name="T103" fmla="*/ 0 h 236"/>
                  <a:gd name="T104" fmla="*/ 0 w 198"/>
                  <a:gd name="T105" fmla="*/ 0 h 236"/>
                  <a:gd name="T106" fmla="*/ 0 w 198"/>
                  <a:gd name="T107" fmla="*/ 0 h 236"/>
                  <a:gd name="T108" fmla="*/ 0 w 198"/>
                  <a:gd name="T109" fmla="*/ 0 h 236"/>
                  <a:gd name="T110" fmla="*/ 0 w 198"/>
                  <a:gd name="T111" fmla="*/ 0 h 236"/>
                  <a:gd name="T112" fmla="*/ 0 w 198"/>
                  <a:gd name="T113" fmla="*/ 0 h 236"/>
                  <a:gd name="T114" fmla="*/ 0 w 198"/>
                  <a:gd name="T115" fmla="*/ 0 h 236"/>
                  <a:gd name="T116" fmla="*/ 0 w 198"/>
                  <a:gd name="T117" fmla="*/ 0 h 236"/>
                  <a:gd name="T118" fmla="*/ 0 w 198"/>
                  <a:gd name="T119" fmla="*/ 0 h 236"/>
                  <a:gd name="T120" fmla="*/ 0 w 198"/>
                  <a:gd name="T121" fmla="*/ 0 h 2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98"/>
                  <a:gd name="T184" fmla="*/ 0 h 236"/>
                  <a:gd name="T185" fmla="*/ 198 w 198"/>
                  <a:gd name="T186" fmla="*/ 236 h 2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98" h="236">
                    <a:moveTo>
                      <a:pt x="73" y="36"/>
                    </a:moveTo>
                    <a:lnTo>
                      <a:pt x="58" y="46"/>
                    </a:lnTo>
                    <a:lnTo>
                      <a:pt x="46" y="58"/>
                    </a:lnTo>
                    <a:lnTo>
                      <a:pt x="33" y="72"/>
                    </a:lnTo>
                    <a:lnTo>
                      <a:pt x="22" y="85"/>
                    </a:lnTo>
                    <a:lnTo>
                      <a:pt x="14" y="100"/>
                    </a:lnTo>
                    <a:lnTo>
                      <a:pt x="7" y="115"/>
                    </a:lnTo>
                    <a:lnTo>
                      <a:pt x="2" y="130"/>
                    </a:lnTo>
                    <a:lnTo>
                      <a:pt x="0" y="146"/>
                    </a:lnTo>
                    <a:lnTo>
                      <a:pt x="2" y="170"/>
                    </a:lnTo>
                    <a:lnTo>
                      <a:pt x="12" y="190"/>
                    </a:lnTo>
                    <a:lnTo>
                      <a:pt x="26" y="207"/>
                    </a:lnTo>
                    <a:lnTo>
                      <a:pt x="43" y="220"/>
                    </a:lnTo>
                    <a:lnTo>
                      <a:pt x="64" y="229"/>
                    </a:lnTo>
                    <a:lnTo>
                      <a:pt x="88" y="235"/>
                    </a:lnTo>
                    <a:lnTo>
                      <a:pt x="110" y="236"/>
                    </a:lnTo>
                    <a:lnTo>
                      <a:pt x="132" y="232"/>
                    </a:lnTo>
                    <a:lnTo>
                      <a:pt x="137" y="232"/>
                    </a:lnTo>
                    <a:lnTo>
                      <a:pt x="142" y="230"/>
                    </a:lnTo>
                    <a:lnTo>
                      <a:pt x="145" y="226"/>
                    </a:lnTo>
                    <a:lnTo>
                      <a:pt x="146" y="221"/>
                    </a:lnTo>
                    <a:lnTo>
                      <a:pt x="145" y="219"/>
                    </a:lnTo>
                    <a:lnTo>
                      <a:pt x="142" y="219"/>
                    </a:lnTo>
                    <a:lnTo>
                      <a:pt x="137" y="217"/>
                    </a:lnTo>
                    <a:lnTo>
                      <a:pt x="131" y="217"/>
                    </a:lnTo>
                    <a:lnTo>
                      <a:pt x="124" y="217"/>
                    </a:lnTo>
                    <a:lnTo>
                      <a:pt x="118" y="217"/>
                    </a:lnTo>
                    <a:lnTo>
                      <a:pt x="112" y="217"/>
                    </a:lnTo>
                    <a:lnTo>
                      <a:pt x="109" y="217"/>
                    </a:lnTo>
                    <a:lnTo>
                      <a:pt x="97" y="216"/>
                    </a:lnTo>
                    <a:lnTo>
                      <a:pt x="87" y="215"/>
                    </a:lnTo>
                    <a:lnTo>
                      <a:pt x="75" y="214"/>
                    </a:lnTo>
                    <a:lnTo>
                      <a:pt x="63" y="211"/>
                    </a:lnTo>
                    <a:lnTo>
                      <a:pt x="51" y="207"/>
                    </a:lnTo>
                    <a:lnTo>
                      <a:pt x="40" y="199"/>
                    </a:lnTo>
                    <a:lnTo>
                      <a:pt x="29" y="189"/>
                    </a:lnTo>
                    <a:lnTo>
                      <a:pt x="17" y="174"/>
                    </a:lnTo>
                    <a:lnTo>
                      <a:pt x="15" y="157"/>
                    </a:lnTo>
                    <a:lnTo>
                      <a:pt x="16" y="141"/>
                    </a:lnTo>
                    <a:lnTo>
                      <a:pt x="21" y="124"/>
                    </a:lnTo>
                    <a:lnTo>
                      <a:pt x="28" y="109"/>
                    </a:lnTo>
                    <a:lnTo>
                      <a:pt x="39" y="96"/>
                    </a:lnTo>
                    <a:lnTo>
                      <a:pt x="50" y="82"/>
                    </a:lnTo>
                    <a:lnTo>
                      <a:pt x="63" y="70"/>
                    </a:lnTo>
                    <a:lnTo>
                      <a:pt x="78" y="59"/>
                    </a:lnTo>
                    <a:lnTo>
                      <a:pt x="94" y="49"/>
                    </a:lnTo>
                    <a:lnTo>
                      <a:pt x="110" y="39"/>
                    </a:lnTo>
                    <a:lnTo>
                      <a:pt x="126" y="31"/>
                    </a:lnTo>
                    <a:lnTo>
                      <a:pt x="142" y="24"/>
                    </a:lnTo>
                    <a:lnTo>
                      <a:pt x="158" y="19"/>
                    </a:lnTo>
                    <a:lnTo>
                      <a:pt x="172" y="13"/>
                    </a:lnTo>
                    <a:lnTo>
                      <a:pt x="186" y="10"/>
                    </a:lnTo>
                    <a:lnTo>
                      <a:pt x="198" y="7"/>
                    </a:lnTo>
                    <a:lnTo>
                      <a:pt x="190" y="3"/>
                    </a:lnTo>
                    <a:lnTo>
                      <a:pt x="177" y="0"/>
                    </a:lnTo>
                    <a:lnTo>
                      <a:pt x="162" y="3"/>
                    </a:lnTo>
                    <a:lnTo>
                      <a:pt x="144" y="6"/>
                    </a:lnTo>
                    <a:lnTo>
                      <a:pt x="124" y="12"/>
                    </a:lnTo>
                    <a:lnTo>
                      <a:pt x="105" y="19"/>
                    </a:lnTo>
                    <a:lnTo>
                      <a:pt x="88" y="28"/>
                    </a:lnTo>
                    <a:lnTo>
                      <a:pt x="73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800" name="Freeform 806"/>
              <p:cNvSpPr>
                <a:spLocks/>
              </p:cNvSpPr>
              <p:nvPr/>
            </p:nvSpPr>
            <p:spPr bwMode="auto">
              <a:xfrm>
                <a:off x="5233" y="2660"/>
                <a:ext cx="47" cy="42"/>
              </a:xfrm>
              <a:custGeom>
                <a:avLst/>
                <a:gdLst>
                  <a:gd name="T0" fmla="*/ 0 w 128"/>
                  <a:gd name="T1" fmla="*/ 0 h 183"/>
                  <a:gd name="T2" fmla="*/ 0 w 128"/>
                  <a:gd name="T3" fmla="*/ 0 h 183"/>
                  <a:gd name="T4" fmla="*/ 0 w 128"/>
                  <a:gd name="T5" fmla="*/ 0 h 183"/>
                  <a:gd name="T6" fmla="*/ 0 w 128"/>
                  <a:gd name="T7" fmla="*/ 0 h 183"/>
                  <a:gd name="T8" fmla="*/ 0 w 128"/>
                  <a:gd name="T9" fmla="*/ 0 h 183"/>
                  <a:gd name="T10" fmla="*/ 0 w 128"/>
                  <a:gd name="T11" fmla="*/ 0 h 183"/>
                  <a:gd name="T12" fmla="*/ 0 w 128"/>
                  <a:gd name="T13" fmla="*/ 0 h 183"/>
                  <a:gd name="T14" fmla="*/ 0 w 128"/>
                  <a:gd name="T15" fmla="*/ 0 h 183"/>
                  <a:gd name="T16" fmla="*/ 0 w 128"/>
                  <a:gd name="T17" fmla="*/ 0 h 183"/>
                  <a:gd name="T18" fmla="*/ 0 w 128"/>
                  <a:gd name="T19" fmla="*/ 0 h 183"/>
                  <a:gd name="T20" fmla="*/ 0 w 128"/>
                  <a:gd name="T21" fmla="*/ 0 h 183"/>
                  <a:gd name="T22" fmla="*/ 0 w 128"/>
                  <a:gd name="T23" fmla="*/ 0 h 183"/>
                  <a:gd name="T24" fmla="*/ 0 w 128"/>
                  <a:gd name="T25" fmla="*/ 0 h 183"/>
                  <a:gd name="T26" fmla="*/ 0 w 128"/>
                  <a:gd name="T27" fmla="*/ 0 h 183"/>
                  <a:gd name="T28" fmla="*/ 0 w 128"/>
                  <a:gd name="T29" fmla="*/ 0 h 183"/>
                  <a:gd name="T30" fmla="*/ 0 w 128"/>
                  <a:gd name="T31" fmla="*/ 0 h 183"/>
                  <a:gd name="T32" fmla="*/ 0 w 128"/>
                  <a:gd name="T33" fmla="*/ 0 h 183"/>
                  <a:gd name="T34" fmla="*/ 0 w 128"/>
                  <a:gd name="T35" fmla="*/ 0 h 183"/>
                  <a:gd name="T36" fmla="*/ 0 w 128"/>
                  <a:gd name="T37" fmla="*/ 0 h 183"/>
                  <a:gd name="T38" fmla="*/ 0 w 128"/>
                  <a:gd name="T39" fmla="*/ 0 h 183"/>
                  <a:gd name="T40" fmla="*/ 0 w 128"/>
                  <a:gd name="T41" fmla="*/ 0 h 183"/>
                  <a:gd name="T42" fmla="*/ 0 w 128"/>
                  <a:gd name="T43" fmla="*/ 0 h 183"/>
                  <a:gd name="T44" fmla="*/ 0 w 128"/>
                  <a:gd name="T45" fmla="*/ 0 h 183"/>
                  <a:gd name="T46" fmla="*/ 0 w 128"/>
                  <a:gd name="T47" fmla="*/ 0 h 183"/>
                  <a:gd name="T48" fmla="*/ 0 w 128"/>
                  <a:gd name="T49" fmla="*/ 0 h 183"/>
                  <a:gd name="T50" fmla="*/ 0 w 128"/>
                  <a:gd name="T51" fmla="*/ 0 h 183"/>
                  <a:gd name="T52" fmla="*/ 0 w 128"/>
                  <a:gd name="T53" fmla="*/ 0 h 183"/>
                  <a:gd name="T54" fmla="*/ 0 w 128"/>
                  <a:gd name="T55" fmla="*/ 0 h 183"/>
                  <a:gd name="T56" fmla="*/ 0 w 128"/>
                  <a:gd name="T57" fmla="*/ 0 h 183"/>
                  <a:gd name="T58" fmla="*/ 0 w 128"/>
                  <a:gd name="T59" fmla="*/ 0 h 183"/>
                  <a:gd name="T60" fmla="*/ 0 w 128"/>
                  <a:gd name="T61" fmla="*/ 0 h 183"/>
                  <a:gd name="T62" fmla="*/ 0 w 128"/>
                  <a:gd name="T63" fmla="*/ 0 h 183"/>
                  <a:gd name="T64" fmla="*/ 0 w 128"/>
                  <a:gd name="T65" fmla="*/ 0 h 183"/>
                  <a:gd name="T66" fmla="*/ 0 w 128"/>
                  <a:gd name="T67" fmla="*/ 0 h 183"/>
                  <a:gd name="T68" fmla="*/ 0 w 128"/>
                  <a:gd name="T69" fmla="*/ 0 h 183"/>
                  <a:gd name="T70" fmla="*/ 0 w 128"/>
                  <a:gd name="T71" fmla="*/ 0 h 183"/>
                  <a:gd name="T72" fmla="*/ 0 w 128"/>
                  <a:gd name="T73" fmla="*/ 0 h 183"/>
                  <a:gd name="T74" fmla="*/ 0 w 128"/>
                  <a:gd name="T75" fmla="*/ 0 h 183"/>
                  <a:gd name="T76" fmla="*/ 0 w 128"/>
                  <a:gd name="T77" fmla="*/ 0 h 183"/>
                  <a:gd name="T78" fmla="*/ 0 w 128"/>
                  <a:gd name="T79" fmla="*/ 0 h 183"/>
                  <a:gd name="T80" fmla="*/ 0 w 128"/>
                  <a:gd name="T81" fmla="*/ 0 h 183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28"/>
                  <a:gd name="T124" fmla="*/ 0 h 183"/>
                  <a:gd name="T125" fmla="*/ 128 w 128"/>
                  <a:gd name="T126" fmla="*/ 183 h 183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28" h="183">
                    <a:moveTo>
                      <a:pt x="108" y="61"/>
                    </a:moveTo>
                    <a:lnTo>
                      <a:pt x="111" y="80"/>
                    </a:lnTo>
                    <a:lnTo>
                      <a:pt x="109" y="97"/>
                    </a:lnTo>
                    <a:lnTo>
                      <a:pt x="101" y="110"/>
                    </a:lnTo>
                    <a:lnTo>
                      <a:pt x="89" y="123"/>
                    </a:lnTo>
                    <a:lnTo>
                      <a:pt x="75" y="134"/>
                    </a:lnTo>
                    <a:lnTo>
                      <a:pt x="60" y="145"/>
                    </a:lnTo>
                    <a:lnTo>
                      <a:pt x="43" y="156"/>
                    </a:lnTo>
                    <a:lnTo>
                      <a:pt x="29" y="167"/>
                    </a:lnTo>
                    <a:lnTo>
                      <a:pt x="27" y="170"/>
                    </a:lnTo>
                    <a:lnTo>
                      <a:pt x="26" y="172"/>
                    </a:lnTo>
                    <a:lnTo>
                      <a:pt x="26" y="176"/>
                    </a:lnTo>
                    <a:lnTo>
                      <a:pt x="28" y="179"/>
                    </a:lnTo>
                    <a:lnTo>
                      <a:pt x="30" y="182"/>
                    </a:lnTo>
                    <a:lnTo>
                      <a:pt x="34" y="183"/>
                    </a:lnTo>
                    <a:lnTo>
                      <a:pt x="37" y="183"/>
                    </a:lnTo>
                    <a:lnTo>
                      <a:pt x="41" y="182"/>
                    </a:lnTo>
                    <a:lnTo>
                      <a:pt x="58" y="171"/>
                    </a:lnTo>
                    <a:lnTo>
                      <a:pt x="76" y="160"/>
                    </a:lnTo>
                    <a:lnTo>
                      <a:pt x="92" y="147"/>
                    </a:lnTo>
                    <a:lnTo>
                      <a:pt x="108" y="132"/>
                    </a:lnTo>
                    <a:lnTo>
                      <a:pt x="118" y="116"/>
                    </a:lnTo>
                    <a:lnTo>
                      <a:pt x="125" y="98"/>
                    </a:lnTo>
                    <a:lnTo>
                      <a:pt x="128" y="78"/>
                    </a:lnTo>
                    <a:lnTo>
                      <a:pt x="123" y="58"/>
                    </a:lnTo>
                    <a:lnTo>
                      <a:pt x="112" y="41"/>
                    </a:lnTo>
                    <a:lnTo>
                      <a:pt x="98" y="28"/>
                    </a:lnTo>
                    <a:lnTo>
                      <a:pt x="80" y="16"/>
                    </a:lnTo>
                    <a:lnTo>
                      <a:pt x="61" y="8"/>
                    </a:lnTo>
                    <a:lnTo>
                      <a:pt x="41" y="2"/>
                    </a:lnTo>
                    <a:lnTo>
                      <a:pt x="23" y="0"/>
                    </a:lnTo>
                    <a:lnTo>
                      <a:pt x="9" y="1"/>
                    </a:lnTo>
                    <a:lnTo>
                      <a:pt x="0" y="6"/>
                    </a:lnTo>
                    <a:lnTo>
                      <a:pt x="16" y="10"/>
                    </a:lnTo>
                    <a:lnTo>
                      <a:pt x="33" y="14"/>
                    </a:lnTo>
                    <a:lnTo>
                      <a:pt x="48" y="17"/>
                    </a:lnTo>
                    <a:lnTo>
                      <a:pt x="63" y="22"/>
                    </a:lnTo>
                    <a:lnTo>
                      <a:pt x="77" y="28"/>
                    </a:lnTo>
                    <a:lnTo>
                      <a:pt x="90" y="36"/>
                    </a:lnTo>
                    <a:lnTo>
                      <a:pt x="101" y="46"/>
                    </a:lnTo>
                    <a:lnTo>
                      <a:pt x="108" y="6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801" name="Freeform 807"/>
              <p:cNvSpPr>
                <a:spLocks/>
              </p:cNvSpPr>
              <p:nvPr/>
            </p:nvSpPr>
            <p:spPr bwMode="auto">
              <a:xfrm>
                <a:off x="5070" y="2650"/>
                <a:ext cx="112" cy="88"/>
              </a:xfrm>
              <a:custGeom>
                <a:avLst/>
                <a:gdLst>
                  <a:gd name="T0" fmla="*/ 0 w 323"/>
                  <a:gd name="T1" fmla="*/ 0 h 379"/>
                  <a:gd name="T2" fmla="*/ 0 w 323"/>
                  <a:gd name="T3" fmla="*/ 0 h 379"/>
                  <a:gd name="T4" fmla="*/ 0 w 323"/>
                  <a:gd name="T5" fmla="*/ 0 h 379"/>
                  <a:gd name="T6" fmla="*/ 0 w 323"/>
                  <a:gd name="T7" fmla="*/ 0 h 379"/>
                  <a:gd name="T8" fmla="*/ 0 w 323"/>
                  <a:gd name="T9" fmla="*/ 0 h 379"/>
                  <a:gd name="T10" fmla="*/ 0 w 323"/>
                  <a:gd name="T11" fmla="*/ 0 h 379"/>
                  <a:gd name="T12" fmla="*/ 0 w 323"/>
                  <a:gd name="T13" fmla="*/ 0 h 379"/>
                  <a:gd name="T14" fmla="*/ 0 w 323"/>
                  <a:gd name="T15" fmla="*/ 0 h 379"/>
                  <a:gd name="T16" fmla="*/ 0 w 323"/>
                  <a:gd name="T17" fmla="*/ 0 h 379"/>
                  <a:gd name="T18" fmla="*/ 0 w 323"/>
                  <a:gd name="T19" fmla="*/ 0 h 379"/>
                  <a:gd name="T20" fmla="*/ 0 w 323"/>
                  <a:gd name="T21" fmla="*/ 0 h 379"/>
                  <a:gd name="T22" fmla="*/ 0 w 323"/>
                  <a:gd name="T23" fmla="*/ 0 h 379"/>
                  <a:gd name="T24" fmla="*/ 0 w 323"/>
                  <a:gd name="T25" fmla="*/ 0 h 379"/>
                  <a:gd name="T26" fmla="*/ 0 w 323"/>
                  <a:gd name="T27" fmla="*/ 0 h 379"/>
                  <a:gd name="T28" fmla="*/ 0 w 323"/>
                  <a:gd name="T29" fmla="*/ 0 h 379"/>
                  <a:gd name="T30" fmla="*/ 0 w 323"/>
                  <a:gd name="T31" fmla="*/ 0 h 379"/>
                  <a:gd name="T32" fmla="*/ 0 w 323"/>
                  <a:gd name="T33" fmla="*/ 0 h 379"/>
                  <a:gd name="T34" fmla="*/ 0 w 323"/>
                  <a:gd name="T35" fmla="*/ 0 h 379"/>
                  <a:gd name="T36" fmla="*/ 0 w 323"/>
                  <a:gd name="T37" fmla="*/ 0 h 379"/>
                  <a:gd name="T38" fmla="*/ 0 w 323"/>
                  <a:gd name="T39" fmla="*/ 0 h 379"/>
                  <a:gd name="T40" fmla="*/ 0 w 323"/>
                  <a:gd name="T41" fmla="*/ 0 h 379"/>
                  <a:gd name="T42" fmla="*/ 0 w 323"/>
                  <a:gd name="T43" fmla="*/ 0 h 379"/>
                  <a:gd name="T44" fmla="*/ 0 w 323"/>
                  <a:gd name="T45" fmla="*/ 0 h 379"/>
                  <a:gd name="T46" fmla="*/ 0 w 323"/>
                  <a:gd name="T47" fmla="*/ 0 h 379"/>
                  <a:gd name="T48" fmla="*/ 0 w 323"/>
                  <a:gd name="T49" fmla="*/ 0 h 379"/>
                  <a:gd name="T50" fmla="*/ 0 w 323"/>
                  <a:gd name="T51" fmla="*/ 0 h 379"/>
                  <a:gd name="T52" fmla="*/ 0 w 323"/>
                  <a:gd name="T53" fmla="*/ 0 h 379"/>
                  <a:gd name="T54" fmla="*/ 0 w 323"/>
                  <a:gd name="T55" fmla="*/ 0 h 379"/>
                  <a:gd name="T56" fmla="*/ 0 w 323"/>
                  <a:gd name="T57" fmla="*/ 0 h 379"/>
                  <a:gd name="T58" fmla="*/ 0 w 323"/>
                  <a:gd name="T59" fmla="*/ 0 h 379"/>
                  <a:gd name="T60" fmla="*/ 0 w 323"/>
                  <a:gd name="T61" fmla="*/ 0 h 379"/>
                  <a:gd name="T62" fmla="*/ 0 w 323"/>
                  <a:gd name="T63" fmla="*/ 0 h 379"/>
                  <a:gd name="T64" fmla="*/ 0 w 323"/>
                  <a:gd name="T65" fmla="*/ 0 h 379"/>
                  <a:gd name="T66" fmla="*/ 0 w 323"/>
                  <a:gd name="T67" fmla="*/ 0 h 379"/>
                  <a:gd name="T68" fmla="*/ 0 w 323"/>
                  <a:gd name="T69" fmla="*/ 0 h 379"/>
                  <a:gd name="T70" fmla="*/ 0 w 323"/>
                  <a:gd name="T71" fmla="*/ 0 h 379"/>
                  <a:gd name="T72" fmla="*/ 0 w 323"/>
                  <a:gd name="T73" fmla="*/ 0 h 379"/>
                  <a:gd name="T74" fmla="*/ 0 w 323"/>
                  <a:gd name="T75" fmla="*/ 0 h 379"/>
                  <a:gd name="T76" fmla="*/ 0 w 323"/>
                  <a:gd name="T77" fmla="*/ 0 h 379"/>
                  <a:gd name="T78" fmla="*/ 0 w 323"/>
                  <a:gd name="T79" fmla="*/ 0 h 379"/>
                  <a:gd name="T80" fmla="*/ 0 w 323"/>
                  <a:gd name="T81" fmla="*/ 0 h 379"/>
                  <a:gd name="T82" fmla="*/ 0 w 323"/>
                  <a:gd name="T83" fmla="*/ 0 h 379"/>
                  <a:gd name="T84" fmla="*/ 0 w 323"/>
                  <a:gd name="T85" fmla="*/ 0 h 379"/>
                  <a:gd name="T86" fmla="*/ 0 w 323"/>
                  <a:gd name="T87" fmla="*/ 0 h 37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323"/>
                  <a:gd name="T133" fmla="*/ 0 h 379"/>
                  <a:gd name="T134" fmla="*/ 323 w 323"/>
                  <a:gd name="T135" fmla="*/ 379 h 37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323" h="379">
                    <a:moveTo>
                      <a:pt x="126" y="50"/>
                    </a:moveTo>
                    <a:lnTo>
                      <a:pt x="101" y="70"/>
                    </a:lnTo>
                    <a:lnTo>
                      <a:pt x="76" y="92"/>
                    </a:lnTo>
                    <a:lnTo>
                      <a:pt x="54" y="115"/>
                    </a:lnTo>
                    <a:lnTo>
                      <a:pt x="34" y="140"/>
                    </a:lnTo>
                    <a:lnTo>
                      <a:pt x="18" y="167"/>
                    </a:lnTo>
                    <a:lnTo>
                      <a:pt x="6" y="196"/>
                    </a:lnTo>
                    <a:lnTo>
                      <a:pt x="0" y="227"/>
                    </a:lnTo>
                    <a:lnTo>
                      <a:pt x="1" y="259"/>
                    </a:lnTo>
                    <a:lnTo>
                      <a:pt x="4" y="267"/>
                    </a:lnTo>
                    <a:lnTo>
                      <a:pt x="7" y="277"/>
                    </a:lnTo>
                    <a:lnTo>
                      <a:pt x="11" y="283"/>
                    </a:lnTo>
                    <a:lnTo>
                      <a:pt x="15" y="291"/>
                    </a:lnTo>
                    <a:lnTo>
                      <a:pt x="21" y="298"/>
                    </a:lnTo>
                    <a:lnTo>
                      <a:pt x="27" y="305"/>
                    </a:lnTo>
                    <a:lnTo>
                      <a:pt x="34" y="311"/>
                    </a:lnTo>
                    <a:lnTo>
                      <a:pt x="41" y="316"/>
                    </a:lnTo>
                    <a:lnTo>
                      <a:pt x="57" y="325"/>
                    </a:lnTo>
                    <a:lnTo>
                      <a:pt x="72" y="333"/>
                    </a:lnTo>
                    <a:lnTo>
                      <a:pt x="87" y="340"/>
                    </a:lnTo>
                    <a:lnTo>
                      <a:pt x="103" y="345"/>
                    </a:lnTo>
                    <a:lnTo>
                      <a:pt x="120" y="351"/>
                    </a:lnTo>
                    <a:lnTo>
                      <a:pt x="136" y="356"/>
                    </a:lnTo>
                    <a:lnTo>
                      <a:pt x="153" y="360"/>
                    </a:lnTo>
                    <a:lnTo>
                      <a:pt x="169" y="364"/>
                    </a:lnTo>
                    <a:lnTo>
                      <a:pt x="187" y="367"/>
                    </a:lnTo>
                    <a:lnTo>
                      <a:pt x="204" y="370"/>
                    </a:lnTo>
                    <a:lnTo>
                      <a:pt x="221" y="372"/>
                    </a:lnTo>
                    <a:lnTo>
                      <a:pt x="238" y="374"/>
                    </a:lnTo>
                    <a:lnTo>
                      <a:pt x="256" y="375"/>
                    </a:lnTo>
                    <a:lnTo>
                      <a:pt x="273" y="376"/>
                    </a:lnTo>
                    <a:lnTo>
                      <a:pt x="290" y="378"/>
                    </a:lnTo>
                    <a:lnTo>
                      <a:pt x="307" y="379"/>
                    </a:lnTo>
                    <a:lnTo>
                      <a:pt x="312" y="379"/>
                    </a:lnTo>
                    <a:lnTo>
                      <a:pt x="317" y="375"/>
                    </a:lnTo>
                    <a:lnTo>
                      <a:pt x="320" y="372"/>
                    </a:lnTo>
                    <a:lnTo>
                      <a:pt x="323" y="366"/>
                    </a:lnTo>
                    <a:lnTo>
                      <a:pt x="323" y="360"/>
                    </a:lnTo>
                    <a:lnTo>
                      <a:pt x="320" y="356"/>
                    </a:lnTo>
                    <a:lnTo>
                      <a:pt x="316" y="352"/>
                    </a:lnTo>
                    <a:lnTo>
                      <a:pt x="311" y="351"/>
                    </a:lnTo>
                    <a:lnTo>
                      <a:pt x="295" y="351"/>
                    </a:lnTo>
                    <a:lnTo>
                      <a:pt x="279" y="351"/>
                    </a:lnTo>
                    <a:lnTo>
                      <a:pt x="263" y="350"/>
                    </a:lnTo>
                    <a:lnTo>
                      <a:pt x="248" y="349"/>
                    </a:lnTo>
                    <a:lnTo>
                      <a:pt x="231" y="348"/>
                    </a:lnTo>
                    <a:lnTo>
                      <a:pt x="215" y="345"/>
                    </a:lnTo>
                    <a:lnTo>
                      <a:pt x="200" y="343"/>
                    </a:lnTo>
                    <a:lnTo>
                      <a:pt x="183" y="341"/>
                    </a:lnTo>
                    <a:lnTo>
                      <a:pt x="168" y="337"/>
                    </a:lnTo>
                    <a:lnTo>
                      <a:pt x="151" y="334"/>
                    </a:lnTo>
                    <a:lnTo>
                      <a:pt x="136" y="329"/>
                    </a:lnTo>
                    <a:lnTo>
                      <a:pt x="121" y="325"/>
                    </a:lnTo>
                    <a:lnTo>
                      <a:pt x="106" y="320"/>
                    </a:lnTo>
                    <a:lnTo>
                      <a:pt x="92" y="313"/>
                    </a:lnTo>
                    <a:lnTo>
                      <a:pt x="76" y="306"/>
                    </a:lnTo>
                    <a:lnTo>
                      <a:pt x="62" y="300"/>
                    </a:lnTo>
                    <a:lnTo>
                      <a:pt x="51" y="291"/>
                    </a:lnTo>
                    <a:lnTo>
                      <a:pt x="41" y="280"/>
                    </a:lnTo>
                    <a:lnTo>
                      <a:pt x="35" y="269"/>
                    </a:lnTo>
                    <a:lnTo>
                      <a:pt x="31" y="255"/>
                    </a:lnTo>
                    <a:lnTo>
                      <a:pt x="31" y="239"/>
                    </a:lnTo>
                    <a:lnTo>
                      <a:pt x="33" y="218"/>
                    </a:lnTo>
                    <a:lnTo>
                      <a:pt x="38" y="197"/>
                    </a:lnTo>
                    <a:lnTo>
                      <a:pt x="42" y="182"/>
                    </a:lnTo>
                    <a:lnTo>
                      <a:pt x="51" y="165"/>
                    </a:lnTo>
                    <a:lnTo>
                      <a:pt x="60" y="150"/>
                    </a:lnTo>
                    <a:lnTo>
                      <a:pt x="68" y="136"/>
                    </a:lnTo>
                    <a:lnTo>
                      <a:pt x="79" y="124"/>
                    </a:lnTo>
                    <a:lnTo>
                      <a:pt x="89" y="111"/>
                    </a:lnTo>
                    <a:lnTo>
                      <a:pt x="101" y="100"/>
                    </a:lnTo>
                    <a:lnTo>
                      <a:pt x="114" y="88"/>
                    </a:lnTo>
                    <a:lnTo>
                      <a:pt x="129" y="76"/>
                    </a:lnTo>
                    <a:lnTo>
                      <a:pt x="144" y="64"/>
                    </a:lnTo>
                    <a:lnTo>
                      <a:pt x="162" y="53"/>
                    </a:lnTo>
                    <a:lnTo>
                      <a:pt x="181" y="41"/>
                    </a:lnTo>
                    <a:lnTo>
                      <a:pt x="201" y="31"/>
                    </a:lnTo>
                    <a:lnTo>
                      <a:pt x="219" y="22"/>
                    </a:lnTo>
                    <a:lnTo>
                      <a:pt x="237" y="14"/>
                    </a:lnTo>
                    <a:lnTo>
                      <a:pt x="253" y="7"/>
                    </a:lnTo>
                    <a:lnTo>
                      <a:pt x="268" y="1"/>
                    </a:lnTo>
                    <a:lnTo>
                      <a:pt x="255" y="0"/>
                    </a:lnTo>
                    <a:lnTo>
                      <a:pt x="238" y="1"/>
                    </a:lnTo>
                    <a:lnTo>
                      <a:pt x="221" y="5"/>
                    </a:lnTo>
                    <a:lnTo>
                      <a:pt x="201" y="11"/>
                    </a:lnTo>
                    <a:lnTo>
                      <a:pt x="181" y="19"/>
                    </a:lnTo>
                    <a:lnTo>
                      <a:pt x="161" y="28"/>
                    </a:lnTo>
                    <a:lnTo>
                      <a:pt x="142" y="39"/>
                    </a:lnTo>
                    <a:lnTo>
                      <a:pt x="126" y="5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802" name="Freeform 808"/>
              <p:cNvSpPr>
                <a:spLocks/>
              </p:cNvSpPr>
              <p:nvPr/>
            </p:nvSpPr>
            <p:spPr bwMode="auto">
              <a:xfrm>
                <a:off x="5229" y="2647"/>
                <a:ext cx="99" cy="59"/>
              </a:xfrm>
              <a:custGeom>
                <a:avLst/>
                <a:gdLst>
                  <a:gd name="T0" fmla="*/ 0 w 282"/>
                  <a:gd name="T1" fmla="*/ 0 h 253"/>
                  <a:gd name="T2" fmla="*/ 0 w 282"/>
                  <a:gd name="T3" fmla="*/ 0 h 253"/>
                  <a:gd name="T4" fmla="*/ 0 w 282"/>
                  <a:gd name="T5" fmla="*/ 0 h 253"/>
                  <a:gd name="T6" fmla="*/ 0 w 282"/>
                  <a:gd name="T7" fmla="*/ 0 h 253"/>
                  <a:gd name="T8" fmla="*/ 0 w 282"/>
                  <a:gd name="T9" fmla="*/ 0 h 253"/>
                  <a:gd name="T10" fmla="*/ 0 w 282"/>
                  <a:gd name="T11" fmla="*/ 0 h 253"/>
                  <a:gd name="T12" fmla="*/ 0 w 282"/>
                  <a:gd name="T13" fmla="*/ 0 h 253"/>
                  <a:gd name="T14" fmla="*/ 0 w 282"/>
                  <a:gd name="T15" fmla="*/ 0 h 253"/>
                  <a:gd name="T16" fmla="*/ 0 w 282"/>
                  <a:gd name="T17" fmla="*/ 0 h 253"/>
                  <a:gd name="T18" fmla="*/ 0 w 282"/>
                  <a:gd name="T19" fmla="*/ 0 h 253"/>
                  <a:gd name="T20" fmla="*/ 0 w 282"/>
                  <a:gd name="T21" fmla="*/ 0 h 253"/>
                  <a:gd name="T22" fmla="*/ 0 w 282"/>
                  <a:gd name="T23" fmla="*/ 0 h 253"/>
                  <a:gd name="T24" fmla="*/ 0 w 282"/>
                  <a:gd name="T25" fmla="*/ 0 h 253"/>
                  <a:gd name="T26" fmla="*/ 0 w 282"/>
                  <a:gd name="T27" fmla="*/ 0 h 253"/>
                  <a:gd name="T28" fmla="*/ 0 w 282"/>
                  <a:gd name="T29" fmla="*/ 0 h 253"/>
                  <a:gd name="T30" fmla="*/ 0 w 282"/>
                  <a:gd name="T31" fmla="*/ 0 h 253"/>
                  <a:gd name="T32" fmla="*/ 0 w 282"/>
                  <a:gd name="T33" fmla="*/ 0 h 253"/>
                  <a:gd name="T34" fmla="*/ 0 w 282"/>
                  <a:gd name="T35" fmla="*/ 0 h 253"/>
                  <a:gd name="T36" fmla="*/ 0 w 282"/>
                  <a:gd name="T37" fmla="*/ 0 h 253"/>
                  <a:gd name="T38" fmla="*/ 0 w 282"/>
                  <a:gd name="T39" fmla="*/ 0 h 253"/>
                  <a:gd name="T40" fmla="*/ 0 w 282"/>
                  <a:gd name="T41" fmla="*/ 0 h 253"/>
                  <a:gd name="T42" fmla="*/ 0 w 282"/>
                  <a:gd name="T43" fmla="*/ 0 h 253"/>
                  <a:gd name="T44" fmla="*/ 0 w 282"/>
                  <a:gd name="T45" fmla="*/ 0 h 253"/>
                  <a:gd name="T46" fmla="*/ 0 w 282"/>
                  <a:gd name="T47" fmla="*/ 0 h 253"/>
                  <a:gd name="T48" fmla="*/ 0 w 282"/>
                  <a:gd name="T49" fmla="*/ 0 h 253"/>
                  <a:gd name="T50" fmla="*/ 0 w 282"/>
                  <a:gd name="T51" fmla="*/ 0 h 253"/>
                  <a:gd name="T52" fmla="*/ 0 w 282"/>
                  <a:gd name="T53" fmla="*/ 0 h 253"/>
                  <a:gd name="T54" fmla="*/ 0 w 282"/>
                  <a:gd name="T55" fmla="*/ 0 h 253"/>
                  <a:gd name="T56" fmla="*/ 0 w 282"/>
                  <a:gd name="T57" fmla="*/ 0 h 253"/>
                  <a:gd name="T58" fmla="*/ 0 w 282"/>
                  <a:gd name="T59" fmla="*/ 0 h 253"/>
                  <a:gd name="T60" fmla="*/ 0 w 282"/>
                  <a:gd name="T61" fmla="*/ 0 h 253"/>
                  <a:gd name="T62" fmla="*/ 0 w 282"/>
                  <a:gd name="T63" fmla="*/ 0 h 253"/>
                  <a:gd name="T64" fmla="*/ 0 w 282"/>
                  <a:gd name="T65" fmla="*/ 0 h 253"/>
                  <a:gd name="T66" fmla="*/ 0 w 282"/>
                  <a:gd name="T67" fmla="*/ 0 h 253"/>
                  <a:gd name="T68" fmla="*/ 0 w 282"/>
                  <a:gd name="T69" fmla="*/ 0 h 253"/>
                  <a:gd name="T70" fmla="*/ 0 w 282"/>
                  <a:gd name="T71" fmla="*/ 0 h 253"/>
                  <a:gd name="T72" fmla="*/ 0 w 282"/>
                  <a:gd name="T73" fmla="*/ 0 h 253"/>
                  <a:gd name="T74" fmla="*/ 0 w 282"/>
                  <a:gd name="T75" fmla="*/ 0 h 253"/>
                  <a:gd name="T76" fmla="*/ 0 w 282"/>
                  <a:gd name="T77" fmla="*/ 0 h 253"/>
                  <a:gd name="T78" fmla="*/ 0 w 282"/>
                  <a:gd name="T79" fmla="*/ 0 h 253"/>
                  <a:gd name="T80" fmla="*/ 0 w 282"/>
                  <a:gd name="T81" fmla="*/ 0 h 253"/>
                  <a:gd name="T82" fmla="*/ 0 w 282"/>
                  <a:gd name="T83" fmla="*/ 0 h 253"/>
                  <a:gd name="T84" fmla="*/ 0 w 282"/>
                  <a:gd name="T85" fmla="*/ 0 h 253"/>
                  <a:gd name="T86" fmla="*/ 0 w 282"/>
                  <a:gd name="T87" fmla="*/ 0 h 253"/>
                  <a:gd name="T88" fmla="*/ 0 w 282"/>
                  <a:gd name="T89" fmla="*/ 0 h 253"/>
                  <a:gd name="T90" fmla="*/ 0 w 282"/>
                  <a:gd name="T91" fmla="*/ 0 h 253"/>
                  <a:gd name="T92" fmla="*/ 0 w 282"/>
                  <a:gd name="T93" fmla="*/ 0 h 253"/>
                  <a:gd name="T94" fmla="*/ 0 w 282"/>
                  <a:gd name="T95" fmla="*/ 0 h 253"/>
                  <a:gd name="T96" fmla="*/ 0 w 282"/>
                  <a:gd name="T97" fmla="*/ 0 h 253"/>
                  <a:gd name="T98" fmla="*/ 0 w 282"/>
                  <a:gd name="T99" fmla="*/ 0 h 253"/>
                  <a:gd name="T100" fmla="*/ 0 w 282"/>
                  <a:gd name="T101" fmla="*/ 0 h 253"/>
                  <a:gd name="T102" fmla="*/ 0 w 282"/>
                  <a:gd name="T103" fmla="*/ 0 h 253"/>
                  <a:gd name="T104" fmla="*/ 0 w 282"/>
                  <a:gd name="T105" fmla="*/ 0 h 253"/>
                  <a:gd name="T106" fmla="*/ 0 w 282"/>
                  <a:gd name="T107" fmla="*/ 0 h 253"/>
                  <a:gd name="T108" fmla="*/ 0 w 282"/>
                  <a:gd name="T109" fmla="*/ 0 h 253"/>
                  <a:gd name="T110" fmla="*/ 0 w 282"/>
                  <a:gd name="T111" fmla="*/ 0 h 253"/>
                  <a:gd name="T112" fmla="*/ 0 w 282"/>
                  <a:gd name="T113" fmla="*/ 0 h 253"/>
                  <a:gd name="T114" fmla="*/ 0 w 282"/>
                  <a:gd name="T115" fmla="*/ 0 h 253"/>
                  <a:gd name="T116" fmla="*/ 0 w 282"/>
                  <a:gd name="T117" fmla="*/ 0 h 253"/>
                  <a:gd name="T118" fmla="*/ 0 w 282"/>
                  <a:gd name="T119" fmla="*/ 0 h 253"/>
                  <a:gd name="T120" fmla="*/ 0 w 282"/>
                  <a:gd name="T121" fmla="*/ 0 h 253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282"/>
                  <a:gd name="T184" fmla="*/ 0 h 253"/>
                  <a:gd name="T185" fmla="*/ 282 w 282"/>
                  <a:gd name="T186" fmla="*/ 253 h 253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282" h="253">
                    <a:moveTo>
                      <a:pt x="235" y="78"/>
                    </a:moveTo>
                    <a:lnTo>
                      <a:pt x="248" y="92"/>
                    </a:lnTo>
                    <a:lnTo>
                      <a:pt x="255" y="108"/>
                    </a:lnTo>
                    <a:lnTo>
                      <a:pt x="259" y="125"/>
                    </a:lnTo>
                    <a:lnTo>
                      <a:pt x="259" y="144"/>
                    </a:lnTo>
                    <a:lnTo>
                      <a:pt x="257" y="159"/>
                    </a:lnTo>
                    <a:lnTo>
                      <a:pt x="252" y="171"/>
                    </a:lnTo>
                    <a:lnTo>
                      <a:pt x="244" y="184"/>
                    </a:lnTo>
                    <a:lnTo>
                      <a:pt x="236" y="194"/>
                    </a:lnTo>
                    <a:lnTo>
                      <a:pt x="225" y="206"/>
                    </a:lnTo>
                    <a:lnTo>
                      <a:pt x="215" y="215"/>
                    </a:lnTo>
                    <a:lnTo>
                      <a:pt x="204" y="225"/>
                    </a:lnTo>
                    <a:lnTo>
                      <a:pt x="194" y="236"/>
                    </a:lnTo>
                    <a:lnTo>
                      <a:pt x="191" y="239"/>
                    </a:lnTo>
                    <a:lnTo>
                      <a:pt x="190" y="242"/>
                    </a:lnTo>
                    <a:lnTo>
                      <a:pt x="191" y="246"/>
                    </a:lnTo>
                    <a:lnTo>
                      <a:pt x="194" y="249"/>
                    </a:lnTo>
                    <a:lnTo>
                      <a:pt x="197" y="252"/>
                    </a:lnTo>
                    <a:lnTo>
                      <a:pt x="201" y="253"/>
                    </a:lnTo>
                    <a:lnTo>
                      <a:pt x="205" y="252"/>
                    </a:lnTo>
                    <a:lnTo>
                      <a:pt x="209" y="249"/>
                    </a:lnTo>
                    <a:lnTo>
                      <a:pt x="232" y="234"/>
                    </a:lnTo>
                    <a:lnTo>
                      <a:pt x="251" y="215"/>
                    </a:lnTo>
                    <a:lnTo>
                      <a:pt x="267" y="192"/>
                    </a:lnTo>
                    <a:lnTo>
                      <a:pt x="278" y="168"/>
                    </a:lnTo>
                    <a:lnTo>
                      <a:pt x="282" y="141"/>
                    </a:lnTo>
                    <a:lnTo>
                      <a:pt x="279" y="116"/>
                    </a:lnTo>
                    <a:lnTo>
                      <a:pt x="270" y="92"/>
                    </a:lnTo>
                    <a:lnTo>
                      <a:pt x="251" y="70"/>
                    </a:lnTo>
                    <a:lnTo>
                      <a:pt x="237" y="59"/>
                    </a:lnTo>
                    <a:lnTo>
                      <a:pt x="221" y="48"/>
                    </a:lnTo>
                    <a:lnTo>
                      <a:pt x="202" y="39"/>
                    </a:lnTo>
                    <a:lnTo>
                      <a:pt x="183" y="31"/>
                    </a:lnTo>
                    <a:lnTo>
                      <a:pt x="163" y="24"/>
                    </a:lnTo>
                    <a:lnTo>
                      <a:pt x="142" y="18"/>
                    </a:lnTo>
                    <a:lnTo>
                      <a:pt x="122" y="13"/>
                    </a:lnTo>
                    <a:lnTo>
                      <a:pt x="101" y="8"/>
                    </a:lnTo>
                    <a:lnTo>
                      <a:pt x="82" y="5"/>
                    </a:lnTo>
                    <a:lnTo>
                      <a:pt x="63" y="2"/>
                    </a:lnTo>
                    <a:lnTo>
                      <a:pt x="47" y="0"/>
                    </a:lnTo>
                    <a:lnTo>
                      <a:pt x="32" y="0"/>
                    </a:lnTo>
                    <a:lnTo>
                      <a:pt x="19" y="0"/>
                    </a:lnTo>
                    <a:lnTo>
                      <a:pt x="10" y="1"/>
                    </a:lnTo>
                    <a:lnTo>
                      <a:pt x="4" y="4"/>
                    </a:lnTo>
                    <a:lnTo>
                      <a:pt x="0" y="6"/>
                    </a:lnTo>
                    <a:lnTo>
                      <a:pt x="12" y="8"/>
                    </a:lnTo>
                    <a:lnTo>
                      <a:pt x="25" y="9"/>
                    </a:lnTo>
                    <a:lnTo>
                      <a:pt x="38" y="12"/>
                    </a:lnTo>
                    <a:lnTo>
                      <a:pt x="52" y="14"/>
                    </a:lnTo>
                    <a:lnTo>
                      <a:pt x="67" y="16"/>
                    </a:lnTo>
                    <a:lnTo>
                      <a:pt x="82" y="18"/>
                    </a:lnTo>
                    <a:lnTo>
                      <a:pt x="97" y="22"/>
                    </a:lnTo>
                    <a:lnTo>
                      <a:pt x="114" y="25"/>
                    </a:lnTo>
                    <a:lnTo>
                      <a:pt x="129" y="30"/>
                    </a:lnTo>
                    <a:lnTo>
                      <a:pt x="146" y="35"/>
                    </a:lnTo>
                    <a:lnTo>
                      <a:pt x="162" y="40"/>
                    </a:lnTo>
                    <a:lnTo>
                      <a:pt x="177" y="46"/>
                    </a:lnTo>
                    <a:lnTo>
                      <a:pt x="192" y="53"/>
                    </a:lnTo>
                    <a:lnTo>
                      <a:pt x="208" y="60"/>
                    </a:lnTo>
                    <a:lnTo>
                      <a:pt x="222" y="69"/>
                    </a:lnTo>
                    <a:lnTo>
                      <a:pt x="235" y="7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803" name="Freeform 809"/>
              <p:cNvSpPr>
                <a:spLocks/>
              </p:cNvSpPr>
              <p:nvPr/>
            </p:nvSpPr>
            <p:spPr bwMode="auto">
              <a:xfrm>
                <a:off x="5030" y="2680"/>
                <a:ext cx="40" cy="54"/>
              </a:xfrm>
              <a:custGeom>
                <a:avLst/>
                <a:gdLst>
                  <a:gd name="T0" fmla="*/ 0 w 115"/>
                  <a:gd name="T1" fmla="*/ 0 h 236"/>
                  <a:gd name="T2" fmla="*/ 0 w 115"/>
                  <a:gd name="T3" fmla="*/ 0 h 236"/>
                  <a:gd name="T4" fmla="*/ 0 w 115"/>
                  <a:gd name="T5" fmla="*/ 0 h 236"/>
                  <a:gd name="T6" fmla="*/ 0 w 115"/>
                  <a:gd name="T7" fmla="*/ 0 h 236"/>
                  <a:gd name="T8" fmla="*/ 0 w 115"/>
                  <a:gd name="T9" fmla="*/ 0 h 236"/>
                  <a:gd name="T10" fmla="*/ 0 w 115"/>
                  <a:gd name="T11" fmla="*/ 0 h 236"/>
                  <a:gd name="T12" fmla="*/ 0 w 115"/>
                  <a:gd name="T13" fmla="*/ 0 h 236"/>
                  <a:gd name="T14" fmla="*/ 0 w 115"/>
                  <a:gd name="T15" fmla="*/ 0 h 236"/>
                  <a:gd name="T16" fmla="*/ 0 w 115"/>
                  <a:gd name="T17" fmla="*/ 0 h 236"/>
                  <a:gd name="T18" fmla="*/ 0 w 115"/>
                  <a:gd name="T19" fmla="*/ 0 h 236"/>
                  <a:gd name="T20" fmla="*/ 0 w 115"/>
                  <a:gd name="T21" fmla="*/ 0 h 236"/>
                  <a:gd name="T22" fmla="*/ 0 w 115"/>
                  <a:gd name="T23" fmla="*/ 0 h 236"/>
                  <a:gd name="T24" fmla="*/ 0 w 115"/>
                  <a:gd name="T25" fmla="*/ 0 h 236"/>
                  <a:gd name="T26" fmla="*/ 0 w 115"/>
                  <a:gd name="T27" fmla="*/ 0 h 236"/>
                  <a:gd name="T28" fmla="*/ 0 w 115"/>
                  <a:gd name="T29" fmla="*/ 0 h 236"/>
                  <a:gd name="T30" fmla="*/ 0 w 115"/>
                  <a:gd name="T31" fmla="*/ 0 h 236"/>
                  <a:gd name="T32" fmla="*/ 0 w 115"/>
                  <a:gd name="T33" fmla="*/ 0 h 236"/>
                  <a:gd name="T34" fmla="*/ 0 w 115"/>
                  <a:gd name="T35" fmla="*/ 0 h 236"/>
                  <a:gd name="T36" fmla="*/ 0 w 115"/>
                  <a:gd name="T37" fmla="*/ 0 h 236"/>
                  <a:gd name="T38" fmla="*/ 0 w 115"/>
                  <a:gd name="T39" fmla="*/ 0 h 236"/>
                  <a:gd name="T40" fmla="*/ 0 w 115"/>
                  <a:gd name="T41" fmla="*/ 0 h 236"/>
                  <a:gd name="T42" fmla="*/ 0 w 115"/>
                  <a:gd name="T43" fmla="*/ 0 h 236"/>
                  <a:gd name="T44" fmla="*/ 0 w 115"/>
                  <a:gd name="T45" fmla="*/ 0 h 236"/>
                  <a:gd name="T46" fmla="*/ 0 w 115"/>
                  <a:gd name="T47" fmla="*/ 0 h 236"/>
                  <a:gd name="T48" fmla="*/ 0 w 115"/>
                  <a:gd name="T49" fmla="*/ 0 h 236"/>
                  <a:gd name="T50" fmla="*/ 0 w 115"/>
                  <a:gd name="T51" fmla="*/ 0 h 236"/>
                  <a:gd name="T52" fmla="*/ 0 w 115"/>
                  <a:gd name="T53" fmla="*/ 0 h 236"/>
                  <a:gd name="T54" fmla="*/ 0 w 115"/>
                  <a:gd name="T55" fmla="*/ 0 h 236"/>
                  <a:gd name="T56" fmla="*/ 0 w 115"/>
                  <a:gd name="T57" fmla="*/ 0 h 236"/>
                  <a:gd name="T58" fmla="*/ 0 w 115"/>
                  <a:gd name="T59" fmla="*/ 0 h 236"/>
                  <a:gd name="T60" fmla="*/ 0 w 115"/>
                  <a:gd name="T61" fmla="*/ 0 h 236"/>
                  <a:gd name="T62" fmla="*/ 0 w 115"/>
                  <a:gd name="T63" fmla="*/ 0 h 236"/>
                  <a:gd name="T64" fmla="*/ 0 w 115"/>
                  <a:gd name="T65" fmla="*/ 0 h 236"/>
                  <a:gd name="T66" fmla="*/ 0 w 115"/>
                  <a:gd name="T67" fmla="*/ 0 h 236"/>
                  <a:gd name="T68" fmla="*/ 0 w 115"/>
                  <a:gd name="T69" fmla="*/ 0 h 236"/>
                  <a:gd name="T70" fmla="*/ 0 w 115"/>
                  <a:gd name="T71" fmla="*/ 0 h 236"/>
                  <a:gd name="T72" fmla="*/ 0 w 115"/>
                  <a:gd name="T73" fmla="*/ 0 h 236"/>
                  <a:gd name="T74" fmla="*/ 0 w 115"/>
                  <a:gd name="T75" fmla="*/ 0 h 236"/>
                  <a:gd name="T76" fmla="*/ 0 w 115"/>
                  <a:gd name="T77" fmla="*/ 0 h 236"/>
                  <a:gd name="T78" fmla="*/ 0 w 115"/>
                  <a:gd name="T79" fmla="*/ 0 h 236"/>
                  <a:gd name="T80" fmla="*/ 0 w 115"/>
                  <a:gd name="T81" fmla="*/ 0 h 2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15"/>
                  <a:gd name="T124" fmla="*/ 0 h 236"/>
                  <a:gd name="T125" fmla="*/ 115 w 115"/>
                  <a:gd name="T126" fmla="*/ 236 h 2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15" h="236">
                    <a:moveTo>
                      <a:pt x="0" y="128"/>
                    </a:moveTo>
                    <a:lnTo>
                      <a:pt x="0" y="148"/>
                    </a:lnTo>
                    <a:lnTo>
                      <a:pt x="5" y="166"/>
                    </a:lnTo>
                    <a:lnTo>
                      <a:pt x="13" y="184"/>
                    </a:lnTo>
                    <a:lnTo>
                      <a:pt x="24" y="198"/>
                    </a:lnTo>
                    <a:lnTo>
                      <a:pt x="39" y="211"/>
                    </a:lnTo>
                    <a:lnTo>
                      <a:pt x="55" y="223"/>
                    </a:lnTo>
                    <a:lnTo>
                      <a:pt x="74" y="231"/>
                    </a:lnTo>
                    <a:lnTo>
                      <a:pt x="92" y="235"/>
                    </a:lnTo>
                    <a:lnTo>
                      <a:pt x="98" y="236"/>
                    </a:lnTo>
                    <a:lnTo>
                      <a:pt x="104" y="234"/>
                    </a:lnTo>
                    <a:lnTo>
                      <a:pt x="109" y="231"/>
                    </a:lnTo>
                    <a:lnTo>
                      <a:pt x="111" y="226"/>
                    </a:lnTo>
                    <a:lnTo>
                      <a:pt x="111" y="220"/>
                    </a:lnTo>
                    <a:lnTo>
                      <a:pt x="110" y="215"/>
                    </a:lnTo>
                    <a:lnTo>
                      <a:pt x="107" y="210"/>
                    </a:lnTo>
                    <a:lnTo>
                      <a:pt x="101" y="208"/>
                    </a:lnTo>
                    <a:lnTo>
                      <a:pt x="82" y="201"/>
                    </a:lnTo>
                    <a:lnTo>
                      <a:pt x="64" y="192"/>
                    </a:lnTo>
                    <a:lnTo>
                      <a:pt x="50" y="179"/>
                    </a:lnTo>
                    <a:lnTo>
                      <a:pt x="40" y="165"/>
                    </a:lnTo>
                    <a:lnTo>
                      <a:pt x="33" y="148"/>
                    </a:lnTo>
                    <a:lnTo>
                      <a:pt x="29" y="130"/>
                    </a:lnTo>
                    <a:lnTo>
                      <a:pt x="29" y="110"/>
                    </a:lnTo>
                    <a:lnTo>
                      <a:pt x="35" y="89"/>
                    </a:lnTo>
                    <a:lnTo>
                      <a:pt x="43" y="74"/>
                    </a:lnTo>
                    <a:lnTo>
                      <a:pt x="56" y="60"/>
                    </a:lnTo>
                    <a:lnTo>
                      <a:pt x="70" y="46"/>
                    </a:lnTo>
                    <a:lnTo>
                      <a:pt x="85" y="33"/>
                    </a:lnTo>
                    <a:lnTo>
                      <a:pt x="98" y="23"/>
                    </a:lnTo>
                    <a:lnTo>
                      <a:pt x="109" y="12"/>
                    </a:lnTo>
                    <a:lnTo>
                      <a:pt x="115" y="6"/>
                    </a:lnTo>
                    <a:lnTo>
                      <a:pt x="115" y="0"/>
                    </a:lnTo>
                    <a:lnTo>
                      <a:pt x="102" y="4"/>
                    </a:lnTo>
                    <a:lnTo>
                      <a:pt x="85" y="12"/>
                    </a:lnTo>
                    <a:lnTo>
                      <a:pt x="68" y="26"/>
                    </a:lnTo>
                    <a:lnTo>
                      <a:pt x="49" y="42"/>
                    </a:lnTo>
                    <a:lnTo>
                      <a:pt x="32" y="61"/>
                    </a:lnTo>
                    <a:lnTo>
                      <a:pt x="17" y="82"/>
                    </a:lnTo>
                    <a:lnTo>
                      <a:pt x="6" y="105"/>
                    </a:lnTo>
                    <a:lnTo>
                      <a:pt x="0" y="12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804" name="Freeform 810"/>
              <p:cNvSpPr>
                <a:spLocks/>
              </p:cNvSpPr>
              <p:nvPr/>
            </p:nvSpPr>
            <p:spPr bwMode="auto">
              <a:xfrm>
                <a:off x="5311" y="2643"/>
                <a:ext cx="87" cy="73"/>
              </a:xfrm>
              <a:custGeom>
                <a:avLst/>
                <a:gdLst>
                  <a:gd name="T0" fmla="*/ 0 w 245"/>
                  <a:gd name="T1" fmla="*/ 0 h 310"/>
                  <a:gd name="T2" fmla="*/ 0 w 245"/>
                  <a:gd name="T3" fmla="*/ 0 h 310"/>
                  <a:gd name="T4" fmla="*/ 0 w 245"/>
                  <a:gd name="T5" fmla="*/ 0 h 310"/>
                  <a:gd name="T6" fmla="*/ 0 w 245"/>
                  <a:gd name="T7" fmla="*/ 0 h 310"/>
                  <a:gd name="T8" fmla="*/ 0 w 245"/>
                  <a:gd name="T9" fmla="*/ 0 h 310"/>
                  <a:gd name="T10" fmla="*/ 0 w 245"/>
                  <a:gd name="T11" fmla="*/ 0 h 310"/>
                  <a:gd name="T12" fmla="*/ 0 w 245"/>
                  <a:gd name="T13" fmla="*/ 0 h 310"/>
                  <a:gd name="T14" fmla="*/ 0 w 245"/>
                  <a:gd name="T15" fmla="*/ 0 h 310"/>
                  <a:gd name="T16" fmla="*/ 0 w 245"/>
                  <a:gd name="T17" fmla="*/ 0 h 310"/>
                  <a:gd name="T18" fmla="*/ 0 w 245"/>
                  <a:gd name="T19" fmla="*/ 0 h 310"/>
                  <a:gd name="T20" fmla="*/ 0 w 245"/>
                  <a:gd name="T21" fmla="*/ 0 h 310"/>
                  <a:gd name="T22" fmla="*/ 0 w 245"/>
                  <a:gd name="T23" fmla="*/ 0 h 310"/>
                  <a:gd name="T24" fmla="*/ 0 w 245"/>
                  <a:gd name="T25" fmla="*/ 0 h 310"/>
                  <a:gd name="T26" fmla="*/ 0 w 245"/>
                  <a:gd name="T27" fmla="*/ 0 h 310"/>
                  <a:gd name="T28" fmla="*/ 0 w 245"/>
                  <a:gd name="T29" fmla="*/ 0 h 310"/>
                  <a:gd name="T30" fmla="*/ 0 w 245"/>
                  <a:gd name="T31" fmla="*/ 0 h 310"/>
                  <a:gd name="T32" fmla="*/ 0 w 245"/>
                  <a:gd name="T33" fmla="*/ 0 h 310"/>
                  <a:gd name="T34" fmla="*/ 0 w 245"/>
                  <a:gd name="T35" fmla="*/ 0 h 310"/>
                  <a:gd name="T36" fmla="*/ 0 w 245"/>
                  <a:gd name="T37" fmla="*/ 0 h 310"/>
                  <a:gd name="T38" fmla="*/ 0 w 245"/>
                  <a:gd name="T39" fmla="*/ 0 h 310"/>
                  <a:gd name="T40" fmla="*/ 0 w 245"/>
                  <a:gd name="T41" fmla="*/ 0 h 310"/>
                  <a:gd name="T42" fmla="*/ 0 w 245"/>
                  <a:gd name="T43" fmla="*/ 0 h 310"/>
                  <a:gd name="T44" fmla="*/ 0 w 245"/>
                  <a:gd name="T45" fmla="*/ 0 h 310"/>
                  <a:gd name="T46" fmla="*/ 0 w 245"/>
                  <a:gd name="T47" fmla="*/ 0 h 310"/>
                  <a:gd name="T48" fmla="*/ 0 w 245"/>
                  <a:gd name="T49" fmla="*/ 0 h 310"/>
                  <a:gd name="T50" fmla="*/ 0 w 245"/>
                  <a:gd name="T51" fmla="*/ 0 h 310"/>
                  <a:gd name="T52" fmla="*/ 0 w 245"/>
                  <a:gd name="T53" fmla="*/ 0 h 310"/>
                  <a:gd name="T54" fmla="*/ 0 w 245"/>
                  <a:gd name="T55" fmla="*/ 0 h 310"/>
                  <a:gd name="T56" fmla="*/ 0 w 245"/>
                  <a:gd name="T57" fmla="*/ 0 h 310"/>
                  <a:gd name="T58" fmla="*/ 0 w 245"/>
                  <a:gd name="T59" fmla="*/ 0 h 310"/>
                  <a:gd name="T60" fmla="*/ 0 w 245"/>
                  <a:gd name="T61" fmla="*/ 0 h 310"/>
                  <a:gd name="T62" fmla="*/ 0 w 245"/>
                  <a:gd name="T63" fmla="*/ 0 h 310"/>
                  <a:gd name="T64" fmla="*/ 0 w 245"/>
                  <a:gd name="T65" fmla="*/ 0 h 310"/>
                  <a:gd name="T66" fmla="*/ 0 w 245"/>
                  <a:gd name="T67" fmla="*/ 0 h 310"/>
                  <a:gd name="T68" fmla="*/ 0 w 245"/>
                  <a:gd name="T69" fmla="*/ 0 h 310"/>
                  <a:gd name="T70" fmla="*/ 0 w 245"/>
                  <a:gd name="T71" fmla="*/ 0 h 310"/>
                  <a:gd name="T72" fmla="*/ 0 w 245"/>
                  <a:gd name="T73" fmla="*/ 0 h 310"/>
                  <a:gd name="T74" fmla="*/ 0 w 245"/>
                  <a:gd name="T75" fmla="*/ 0 h 3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245"/>
                  <a:gd name="T115" fmla="*/ 0 h 310"/>
                  <a:gd name="T116" fmla="*/ 245 w 245"/>
                  <a:gd name="T117" fmla="*/ 310 h 3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245" h="310">
                    <a:moveTo>
                      <a:pt x="200" y="116"/>
                    </a:moveTo>
                    <a:lnTo>
                      <a:pt x="208" y="124"/>
                    </a:lnTo>
                    <a:lnTo>
                      <a:pt x="214" y="133"/>
                    </a:lnTo>
                    <a:lnTo>
                      <a:pt x="220" y="144"/>
                    </a:lnTo>
                    <a:lnTo>
                      <a:pt x="223" y="154"/>
                    </a:lnTo>
                    <a:lnTo>
                      <a:pt x="226" y="164"/>
                    </a:lnTo>
                    <a:lnTo>
                      <a:pt x="224" y="176"/>
                    </a:lnTo>
                    <a:lnTo>
                      <a:pt x="222" y="187"/>
                    </a:lnTo>
                    <a:lnTo>
                      <a:pt x="216" y="198"/>
                    </a:lnTo>
                    <a:lnTo>
                      <a:pt x="208" y="209"/>
                    </a:lnTo>
                    <a:lnTo>
                      <a:pt x="199" y="219"/>
                    </a:lnTo>
                    <a:lnTo>
                      <a:pt x="188" y="229"/>
                    </a:lnTo>
                    <a:lnTo>
                      <a:pt x="177" y="238"/>
                    </a:lnTo>
                    <a:lnTo>
                      <a:pt x="166" y="246"/>
                    </a:lnTo>
                    <a:lnTo>
                      <a:pt x="154" y="255"/>
                    </a:lnTo>
                    <a:lnTo>
                      <a:pt x="142" y="264"/>
                    </a:lnTo>
                    <a:lnTo>
                      <a:pt x="132" y="275"/>
                    </a:lnTo>
                    <a:lnTo>
                      <a:pt x="128" y="278"/>
                    </a:lnTo>
                    <a:lnTo>
                      <a:pt x="126" y="283"/>
                    </a:lnTo>
                    <a:lnTo>
                      <a:pt x="124" y="287"/>
                    </a:lnTo>
                    <a:lnTo>
                      <a:pt x="121" y="292"/>
                    </a:lnTo>
                    <a:lnTo>
                      <a:pt x="120" y="296"/>
                    </a:lnTo>
                    <a:lnTo>
                      <a:pt x="120" y="301"/>
                    </a:lnTo>
                    <a:lnTo>
                      <a:pt x="122" y="306"/>
                    </a:lnTo>
                    <a:lnTo>
                      <a:pt x="126" y="309"/>
                    </a:lnTo>
                    <a:lnTo>
                      <a:pt x="131" y="310"/>
                    </a:lnTo>
                    <a:lnTo>
                      <a:pt x="135" y="310"/>
                    </a:lnTo>
                    <a:lnTo>
                      <a:pt x="139" y="309"/>
                    </a:lnTo>
                    <a:lnTo>
                      <a:pt x="142" y="306"/>
                    </a:lnTo>
                    <a:lnTo>
                      <a:pt x="154" y="292"/>
                    </a:lnTo>
                    <a:lnTo>
                      <a:pt x="167" y="280"/>
                    </a:lnTo>
                    <a:lnTo>
                      <a:pt x="180" y="269"/>
                    </a:lnTo>
                    <a:lnTo>
                      <a:pt x="194" y="257"/>
                    </a:lnTo>
                    <a:lnTo>
                      <a:pt x="207" y="246"/>
                    </a:lnTo>
                    <a:lnTo>
                      <a:pt x="220" y="233"/>
                    </a:lnTo>
                    <a:lnTo>
                      <a:pt x="230" y="219"/>
                    </a:lnTo>
                    <a:lnTo>
                      <a:pt x="238" y="204"/>
                    </a:lnTo>
                    <a:lnTo>
                      <a:pt x="244" y="186"/>
                    </a:lnTo>
                    <a:lnTo>
                      <a:pt x="245" y="169"/>
                    </a:lnTo>
                    <a:lnTo>
                      <a:pt x="243" y="152"/>
                    </a:lnTo>
                    <a:lnTo>
                      <a:pt x="237" y="134"/>
                    </a:lnTo>
                    <a:lnTo>
                      <a:pt x="228" y="119"/>
                    </a:lnTo>
                    <a:lnTo>
                      <a:pt x="217" y="105"/>
                    </a:lnTo>
                    <a:lnTo>
                      <a:pt x="203" y="93"/>
                    </a:lnTo>
                    <a:lnTo>
                      <a:pt x="188" y="83"/>
                    </a:lnTo>
                    <a:lnTo>
                      <a:pt x="176" y="76"/>
                    </a:lnTo>
                    <a:lnTo>
                      <a:pt x="163" y="69"/>
                    </a:lnTo>
                    <a:lnTo>
                      <a:pt x="151" y="61"/>
                    </a:lnTo>
                    <a:lnTo>
                      <a:pt x="136" y="54"/>
                    </a:lnTo>
                    <a:lnTo>
                      <a:pt x="122" y="46"/>
                    </a:lnTo>
                    <a:lnTo>
                      <a:pt x="107" y="39"/>
                    </a:lnTo>
                    <a:lnTo>
                      <a:pt x="93" y="31"/>
                    </a:lnTo>
                    <a:lnTo>
                      <a:pt x="79" y="24"/>
                    </a:lnTo>
                    <a:lnTo>
                      <a:pt x="66" y="18"/>
                    </a:lnTo>
                    <a:lnTo>
                      <a:pt x="53" y="13"/>
                    </a:lnTo>
                    <a:lnTo>
                      <a:pt x="40" y="8"/>
                    </a:lnTo>
                    <a:lnTo>
                      <a:pt x="30" y="5"/>
                    </a:lnTo>
                    <a:lnTo>
                      <a:pt x="20" y="1"/>
                    </a:lnTo>
                    <a:lnTo>
                      <a:pt x="12" y="0"/>
                    </a:lnTo>
                    <a:lnTo>
                      <a:pt x="5" y="0"/>
                    </a:lnTo>
                    <a:lnTo>
                      <a:pt x="0" y="2"/>
                    </a:lnTo>
                    <a:lnTo>
                      <a:pt x="11" y="8"/>
                    </a:lnTo>
                    <a:lnTo>
                      <a:pt x="23" y="14"/>
                    </a:lnTo>
                    <a:lnTo>
                      <a:pt x="36" y="20"/>
                    </a:lnTo>
                    <a:lnTo>
                      <a:pt x="47" y="25"/>
                    </a:lnTo>
                    <a:lnTo>
                      <a:pt x="60" y="31"/>
                    </a:lnTo>
                    <a:lnTo>
                      <a:pt x="73" y="37"/>
                    </a:lnTo>
                    <a:lnTo>
                      <a:pt x="86" y="44"/>
                    </a:lnTo>
                    <a:lnTo>
                      <a:pt x="99" y="51"/>
                    </a:lnTo>
                    <a:lnTo>
                      <a:pt x="113" y="57"/>
                    </a:lnTo>
                    <a:lnTo>
                      <a:pt x="126" y="64"/>
                    </a:lnTo>
                    <a:lnTo>
                      <a:pt x="139" y="71"/>
                    </a:lnTo>
                    <a:lnTo>
                      <a:pt x="152" y="79"/>
                    </a:lnTo>
                    <a:lnTo>
                      <a:pt x="165" y="88"/>
                    </a:lnTo>
                    <a:lnTo>
                      <a:pt x="176" y="96"/>
                    </a:lnTo>
                    <a:lnTo>
                      <a:pt x="188" y="106"/>
                    </a:lnTo>
                    <a:lnTo>
                      <a:pt x="200" y="11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pic>
          <p:nvPicPr>
            <p:cNvPr id="57792" name="Picture 811" descr="access_point_stylized_gray_small"/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072" y="3642"/>
              <a:ext cx="430" cy="34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57393" name="Group 812"/>
          <p:cNvGrpSpPr>
            <a:grpSpLocks/>
          </p:cNvGrpSpPr>
          <p:nvPr/>
        </p:nvGrpSpPr>
        <p:grpSpPr bwMode="auto">
          <a:xfrm>
            <a:off x="5638800" y="3509963"/>
            <a:ext cx="398463" cy="358775"/>
            <a:chOff x="5072" y="3611"/>
            <a:chExt cx="459" cy="380"/>
          </a:xfrm>
        </p:grpSpPr>
        <p:grpSp>
          <p:nvGrpSpPr>
            <p:cNvPr id="57777" name="Group 813"/>
            <p:cNvGrpSpPr>
              <a:grpSpLocks/>
            </p:cNvGrpSpPr>
            <p:nvPr/>
          </p:nvGrpSpPr>
          <p:grpSpPr bwMode="auto">
            <a:xfrm>
              <a:off x="5144" y="3611"/>
              <a:ext cx="387" cy="99"/>
              <a:chOff x="5030" y="2639"/>
              <a:chExt cx="387" cy="99"/>
            </a:xfrm>
          </p:grpSpPr>
          <p:sp>
            <p:nvSpPr>
              <p:cNvPr id="57779" name="Freeform 814"/>
              <p:cNvSpPr>
                <a:spLocks/>
              </p:cNvSpPr>
              <p:nvPr/>
            </p:nvSpPr>
            <p:spPr bwMode="auto">
              <a:xfrm>
                <a:off x="5134" y="2657"/>
                <a:ext cx="69" cy="55"/>
              </a:xfrm>
              <a:custGeom>
                <a:avLst/>
                <a:gdLst>
                  <a:gd name="T0" fmla="*/ 0 w 199"/>
                  <a:gd name="T1" fmla="*/ 0 h 232"/>
                  <a:gd name="T2" fmla="*/ 0 w 199"/>
                  <a:gd name="T3" fmla="*/ 0 h 232"/>
                  <a:gd name="T4" fmla="*/ 0 w 199"/>
                  <a:gd name="T5" fmla="*/ 0 h 232"/>
                  <a:gd name="T6" fmla="*/ 0 w 199"/>
                  <a:gd name="T7" fmla="*/ 0 h 232"/>
                  <a:gd name="T8" fmla="*/ 0 w 199"/>
                  <a:gd name="T9" fmla="*/ 0 h 232"/>
                  <a:gd name="T10" fmla="*/ 0 w 199"/>
                  <a:gd name="T11" fmla="*/ 0 h 232"/>
                  <a:gd name="T12" fmla="*/ 0 w 199"/>
                  <a:gd name="T13" fmla="*/ 0 h 232"/>
                  <a:gd name="T14" fmla="*/ 0 w 199"/>
                  <a:gd name="T15" fmla="*/ 0 h 232"/>
                  <a:gd name="T16" fmla="*/ 0 w 199"/>
                  <a:gd name="T17" fmla="*/ 0 h 232"/>
                  <a:gd name="T18" fmla="*/ 0 w 199"/>
                  <a:gd name="T19" fmla="*/ 0 h 232"/>
                  <a:gd name="T20" fmla="*/ 0 w 199"/>
                  <a:gd name="T21" fmla="*/ 0 h 232"/>
                  <a:gd name="T22" fmla="*/ 0 w 199"/>
                  <a:gd name="T23" fmla="*/ 0 h 232"/>
                  <a:gd name="T24" fmla="*/ 0 w 199"/>
                  <a:gd name="T25" fmla="*/ 0 h 232"/>
                  <a:gd name="T26" fmla="*/ 0 w 199"/>
                  <a:gd name="T27" fmla="*/ 0 h 232"/>
                  <a:gd name="T28" fmla="*/ 0 w 199"/>
                  <a:gd name="T29" fmla="*/ 0 h 232"/>
                  <a:gd name="T30" fmla="*/ 0 w 199"/>
                  <a:gd name="T31" fmla="*/ 0 h 232"/>
                  <a:gd name="T32" fmla="*/ 0 w 199"/>
                  <a:gd name="T33" fmla="*/ 0 h 232"/>
                  <a:gd name="T34" fmla="*/ 0 w 199"/>
                  <a:gd name="T35" fmla="*/ 0 h 232"/>
                  <a:gd name="T36" fmla="*/ 0 w 199"/>
                  <a:gd name="T37" fmla="*/ 0 h 232"/>
                  <a:gd name="T38" fmla="*/ 0 w 199"/>
                  <a:gd name="T39" fmla="*/ 0 h 232"/>
                  <a:gd name="T40" fmla="*/ 0 w 199"/>
                  <a:gd name="T41" fmla="*/ 0 h 232"/>
                  <a:gd name="T42" fmla="*/ 0 w 199"/>
                  <a:gd name="T43" fmla="*/ 0 h 232"/>
                  <a:gd name="T44" fmla="*/ 0 w 199"/>
                  <a:gd name="T45" fmla="*/ 0 h 232"/>
                  <a:gd name="T46" fmla="*/ 0 w 199"/>
                  <a:gd name="T47" fmla="*/ 0 h 232"/>
                  <a:gd name="T48" fmla="*/ 0 w 199"/>
                  <a:gd name="T49" fmla="*/ 0 h 232"/>
                  <a:gd name="T50" fmla="*/ 0 w 199"/>
                  <a:gd name="T51" fmla="*/ 0 h 232"/>
                  <a:gd name="T52" fmla="*/ 0 w 199"/>
                  <a:gd name="T53" fmla="*/ 0 h 232"/>
                  <a:gd name="T54" fmla="*/ 0 w 199"/>
                  <a:gd name="T55" fmla="*/ 0 h 232"/>
                  <a:gd name="T56" fmla="*/ 0 w 199"/>
                  <a:gd name="T57" fmla="*/ 0 h 232"/>
                  <a:gd name="T58" fmla="*/ 0 w 199"/>
                  <a:gd name="T59" fmla="*/ 0 h 232"/>
                  <a:gd name="T60" fmla="*/ 0 w 199"/>
                  <a:gd name="T61" fmla="*/ 0 h 232"/>
                  <a:gd name="T62" fmla="*/ 0 w 199"/>
                  <a:gd name="T63" fmla="*/ 0 h 232"/>
                  <a:gd name="T64" fmla="*/ 0 w 199"/>
                  <a:gd name="T65" fmla="*/ 0 h 232"/>
                  <a:gd name="T66" fmla="*/ 0 w 199"/>
                  <a:gd name="T67" fmla="*/ 0 h 232"/>
                  <a:gd name="T68" fmla="*/ 0 w 199"/>
                  <a:gd name="T69" fmla="*/ 0 h 232"/>
                  <a:gd name="T70" fmla="*/ 0 w 199"/>
                  <a:gd name="T71" fmla="*/ 0 h 232"/>
                  <a:gd name="T72" fmla="*/ 0 w 199"/>
                  <a:gd name="T73" fmla="*/ 0 h 232"/>
                  <a:gd name="T74" fmla="*/ 0 w 199"/>
                  <a:gd name="T75" fmla="*/ 0 h 232"/>
                  <a:gd name="T76" fmla="*/ 0 w 199"/>
                  <a:gd name="T77" fmla="*/ 0 h 232"/>
                  <a:gd name="T78" fmla="*/ 0 w 199"/>
                  <a:gd name="T79" fmla="*/ 0 h 232"/>
                  <a:gd name="T80" fmla="*/ 0 w 199"/>
                  <a:gd name="T81" fmla="*/ 0 h 232"/>
                  <a:gd name="T82" fmla="*/ 0 w 199"/>
                  <a:gd name="T83" fmla="*/ 0 h 232"/>
                  <a:gd name="T84" fmla="*/ 0 w 199"/>
                  <a:gd name="T85" fmla="*/ 0 h 232"/>
                  <a:gd name="T86" fmla="*/ 0 w 199"/>
                  <a:gd name="T87" fmla="*/ 0 h 232"/>
                  <a:gd name="T88" fmla="*/ 0 w 199"/>
                  <a:gd name="T89" fmla="*/ 0 h 232"/>
                  <a:gd name="T90" fmla="*/ 0 w 199"/>
                  <a:gd name="T91" fmla="*/ 0 h 232"/>
                  <a:gd name="T92" fmla="*/ 0 w 199"/>
                  <a:gd name="T93" fmla="*/ 0 h 232"/>
                  <a:gd name="T94" fmla="*/ 0 w 199"/>
                  <a:gd name="T95" fmla="*/ 0 h 232"/>
                  <a:gd name="T96" fmla="*/ 0 w 199"/>
                  <a:gd name="T97" fmla="*/ 0 h 232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199"/>
                  <a:gd name="T148" fmla="*/ 0 h 232"/>
                  <a:gd name="T149" fmla="*/ 199 w 199"/>
                  <a:gd name="T150" fmla="*/ 232 h 232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199" h="232">
                    <a:moveTo>
                      <a:pt x="70" y="29"/>
                    </a:moveTo>
                    <a:lnTo>
                      <a:pt x="55" y="39"/>
                    </a:lnTo>
                    <a:lnTo>
                      <a:pt x="42" y="50"/>
                    </a:lnTo>
                    <a:lnTo>
                      <a:pt x="30" y="63"/>
                    </a:lnTo>
                    <a:lnTo>
                      <a:pt x="20" y="77"/>
                    </a:lnTo>
                    <a:lnTo>
                      <a:pt x="12" y="91"/>
                    </a:lnTo>
                    <a:lnTo>
                      <a:pt x="6" y="108"/>
                    </a:lnTo>
                    <a:lnTo>
                      <a:pt x="2" y="125"/>
                    </a:lnTo>
                    <a:lnTo>
                      <a:pt x="0" y="142"/>
                    </a:lnTo>
                    <a:lnTo>
                      <a:pt x="2" y="166"/>
                    </a:lnTo>
                    <a:lnTo>
                      <a:pt x="12" y="186"/>
                    </a:lnTo>
                    <a:lnTo>
                      <a:pt x="26" y="203"/>
                    </a:lnTo>
                    <a:lnTo>
                      <a:pt x="45" y="216"/>
                    </a:lnTo>
                    <a:lnTo>
                      <a:pt x="66" y="226"/>
                    </a:lnTo>
                    <a:lnTo>
                      <a:pt x="88" y="230"/>
                    </a:lnTo>
                    <a:lnTo>
                      <a:pt x="111" y="232"/>
                    </a:lnTo>
                    <a:lnTo>
                      <a:pt x="134" y="228"/>
                    </a:lnTo>
                    <a:lnTo>
                      <a:pt x="138" y="228"/>
                    </a:lnTo>
                    <a:lnTo>
                      <a:pt x="143" y="226"/>
                    </a:lnTo>
                    <a:lnTo>
                      <a:pt x="147" y="222"/>
                    </a:lnTo>
                    <a:lnTo>
                      <a:pt x="148" y="218"/>
                    </a:lnTo>
                    <a:lnTo>
                      <a:pt x="145" y="212"/>
                    </a:lnTo>
                    <a:lnTo>
                      <a:pt x="141" y="207"/>
                    </a:lnTo>
                    <a:lnTo>
                      <a:pt x="135" y="203"/>
                    </a:lnTo>
                    <a:lnTo>
                      <a:pt x="129" y="201"/>
                    </a:lnTo>
                    <a:lnTo>
                      <a:pt x="117" y="197"/>
                    </a:lnTo>
                    <a:lnTo>
                      <a:pt x="105" y="195"/>
                    </a:lnTo>
                    <a:lnTo>
                      <a:pt x="94" y="193"/>
                    </a:lnTo>
                    <a:lnTo>
                      <a:pt x="83" y="190"/>
                    </a:lnTo>
                    <a:lnTo>
                      <a:pt x="73" y="187"/>
                    </a:lnTo>
                    <a:lnTo>
                      <a:pt x="62" y="182"/>
                    </a:lnTo>
                    <a:lnTo>
                      <a:pt x="53" y="176"/>
                    </a:lnTo>
                    <a:lnTo>
                      <a:pt x="43" y="167"/>
                    </a:lnTo>
                    <a:lnTo>
                      <a:pt x="40" y="128"/>
                    </a:lnTo>
                    <a:lnTo>
                      <a:pt x="49" y="96"/>
                    </a:lnTo>
                    <a:lnTo>
                      <a:pt x="68" y="71"/>
                    </a:lnTo>
                    <a:lnTo>
                      <a:pt x="94" y="50"/>
                    </a:lnTo>
                    <a:lnTo>
                      <a:pt x="122" y="34"/>
                    </a:lnTo>
                    <a:lnTo>
                      <a:pt x="151" y="21"/>
                    </a:lnTo>
                    <a:lnTo>
                      <a:pt x="178" y="12"/>
                    </a:lnTo>
                    <a:lnTo>
                      <a:pt x="199" y="4"/>
                    </a:lnTo>
                    <a:lnTo>
                      <a:pt x="186" y="1"/>
                    </a:lnTo>
                    <a:lnTo>
                      <a:pt x="172" y="0"/>
                    </a:lnTo>
                    <a:lnTo>
                      <a:pt x="156" y="2"/>
                    </a:lnTo>
                    <a:lnTo>
                      <a:pt x="138" y="4"/>
                    </a:lnTo>
                    <a:lnTo>
                      <a:pt x="121" y="10"/>
                    </a:lnTo>
                    <a:lnTo>
                      <a:pt x="103" y="16"/>
                    </a:lnTo>
                    <a:lnTo>
                      <a:pt x="86" y="23"/>
                    </a:lnTo>
                    <a:lnTo>
                      <a:pt x="70" y="29"/>
                    </a:lnTo>
                    <a:close/>
                  </a:path>
                </a:pathLst>
              </a:custGeom>
              <a:solidFill>
                <a:srgbClr val="C9E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780" name="Freeform 815"/>
              <p:cNvSpPr>
                <a:spLocks/>
              </p:cNvSpPr>
              <p:nvPr/>
            </p:nvSpPr>
            <p:spPr bwMode="auto">
              <a:xfrm>
                <a:off x="5252" y="2656"/>
                <a:ext cx="47" cy="42"/>
              </a:xfrm>
              <a:custGeom>
                <a:avLst/>
                <a:gdLst>
                  <a:gd name="T0" fmla="*/ 0 w 128"/>
                  <a:gd name="T1" fmla="*/ 0 h 180"/>
                  <a:gd name="T2" fmla="*/ 0 w 128"/>
                  <a:gd name="T3" fmla="*/ 0 h 180"/>
                  <a:gd name="T4" fmla="*/ 0 w 128"/>
                  <a:gd name="T5" fmla="*/ 0 h 180"/>
                  <a:gd name="T6" fmla="*/ 0 w 128"/>
                  <a:gd name="T7" fmla="*/ 0 h 180"/>
                  <a:gd name="T8" fmla="*/ 0 w 128"/>
                  <a:gd name="T9" fmla="*/ 0 h 180"/>
                  <a:gd name="T10" fmla="*/ 0 w 128"/>
                  <a:gd name="T11" fmla="*/ 0 h 180"/>
                  <a:gd name="T12" fmla="*/ 0 w 128"/>
                  <a:gd name="T13" fmla="*/ 0 h 180"/>
                  <a:gd name="T14" fmla="*/ 0 w 128"/>
                  <a:gd name="T15" fmla="*/ 0 h 180"/>
                  <a:gd name="T16" fmla="*/ 0 w 128"/>
                  <a:gd name="T17" fmla="*/ 0 h 180"/>
                  <a:gd name="T18" fmla="*/ 0 w 128"/>
                  <a:gd name="T19" fmla="*/ 0 h 180"/>
                  <a:gd name="T20" fmla="*/ 0 w 128"/>
                  <a:gd name="T21" fmla="*/ 0 h 180"/>
                  <a:gd name="T22" fmla="*/ 0 w 128"/>
                  <a:gd name="T23" fmla="*/ 0 h 180"/>
                  <a:gd name="T24" fmla="*/ 0 w 128"/>
                  <a:gd name="T25" fmla="*/ 0 h 180"/>
                  <a:gd name="T26" fmla="*/ 0 w 128"/>
                  <a:gd name="T27" fmla="*/ 0 h 180"/>
                  <a:gd name="T28" fmla="*/ 0 w 128"/>
                  <a:gd name="T29" fmla="*/ 0 h 180"/>
                  <a:gd name="T30" fmla="*/ 0 w 128"/>
                  <a:gd name="T31" fmla="*/ 0 h 180"/>
                  <a:gd name="T32" fmla="*/ 0 w 128"/>
                  <a:gd name="T33" fmla="*/ 0 h 180"/>
                  <a:gd name="T34" fmla="*/ 0 w 128"/>
                  <a:gd name="T35" fmla="*/ 0 h 180"/>
                  <a:gd name="T36" fmla="*/ 0 w 128"/>
                  <a:gd name="T37" fmla="*/ 0 h 180"/>
                  <a:gd name="T38" fmla="*/ 0 w 128"/>
                  <a:gd name="T39" fmla="*/ 0 h 180"/>
                  <a:gd name="T40" fmla="*/ 0 w 128"/>
                  <a:gd name="T41" fmla="*/ 0 h 180"/>
                  <a:gd name="T42" fmla="*/ 0 w 128"/>
                  <a:gd name="T43" fmla="*/ 0 h 180"/>
                  <a:gd name="T44" fmla="*/ 0 w 128"/>
                  <a:gd name="T45" fmla="*/ 0 h 180"/>
                  <a:gd name="T46" fmla="*/ 0 w 128"/>
                  <a:gd name="T47" fmla="*/ 0 h 180"/>
                  <a:gd name="T48" fmla="*/ 0 w 128"/>
                  <a:gd name="T49" fmla="*/ 0 h 180"/>
                  <a:gd name="T50" fmla="*/ 0 w 128"/>
                  <a:gd name="T51" fmla="*/ 0 h 180"/>
                  <a:gd name="T52" fmla="*/ 0 w 128"/>
                  <a:gd name="T53" fmla="*/ 0 h 180"/>
                  <a:gd name="T54" fmla="*/ 0 w 128"/>
                  <a:gd name="T55" fmla="*/ 0 h 180"/>
                  <a:gd name="T56" fmla="*/ 0 w 128"/>
                  <a:gd name="T57" fmla="*/ 0 h 180"/>
                  <a:gd name="T58" fmla="*/ 0 w 128"/>
                  <a:gd name="T59" fmla="*/ 0 h 180"/>
                  <a:gd name="T60" fmla="*/ 0 w 128"/>
                  <a:gd name="T61" fmla="*/ 0 h 180"/>
                  <a:gd name="T62" fmla="*/ 0 w 128"/>
                  <a:gd name="T63" fmla="*/ 0 h 180"/>
                  <a:gd name="T64" fmla="*/ 0 w 128"/>
                  <a:gd name="T65" fmla="*/ 0 h 180"/>
                  <a:gd name="T66" fmla="*/ 0 w 128"/>
                  <a:gd name="T67" fmla="*/ 0 h 180"/>
                  <a:gd name="T68" fmla="*/ 0 w 128"/>
                  <a:gd name="T69" fmla="*/ 0 h 180"/>
                  <a:gd name="T70" fmla="*/ 0 w 128"/>
                  <a:gd name="T71" fmla="*/ 0 h 180"/>
                  <a:gd name="T72" fmla="*/ 0 w 128"/>
                  <a:gd name="T73" fmla="*/ 0 h 180"/>
                  <a:gd name="T74" fmla="*/ 0 w 128"/>
                  <a:gd name="T75" fmla="*/ 0 h 180"/>
                  <a:gd name="T76" fmla="*/ 0 w 128"/>
                  <a:gd name="T77" fmla="*/ 0 h 180"/>
                  <a:gd name="T78" fmla="*/ 0 w 128"/>
                  <a:gd name="T79" fmla="*/ 0 h 180"/>
                  <a:gd name="T80" fmla="*/ 0 w 128"/>
                  <a:gd name="T81" fmla="*/ 0 h 180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28"/>
                  <a:gd name="T124" fmla="*/ 0 h 180"/>
                  <a:gd name="T125" fmla="*/ 128 w 128"/>
                  <a:gd name="T126" fmla="*/ 180 h 180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28" h="180">
                    <a:moveTo>
                      <a:pt x="108" y="59"/>
                    </a:moveTo>
                    <a:lnTo>
                      <a:pt x="113" y="77"/>
                    </a:lnTo>
                    <a:lnTo>
                      <a:pt x="111" y="94"/>
                    </a:lnTo>
                    <a:lnTo>
                      <a:pt x="103" y="108"/>
                    </a:lnTo>
                    <a:lnTo>
                      <a:pt x="91" y="121"/>
                    </a:lnTo>
                    <a:lnTo>
                      <a:pt x="77" y="132"/>
                    </a:lnTo>
                    <a:lnTo>
                      <a:pt x="61" y="144"/>
                    </a:lnTo>
                    <a:lnTo>
                      <a:pt x="45" y="154"/>
                    </a:lnTo>
                    <a:lnTo>
                      <a:pt x="30" y="164"/>
                    </a:lnTo>
                    <a:lnTo>
                      <a:pt x="28" y="168"/>
                    </a:lnTo>
                    <a:lnTo>
                      <a:pt x="27" y="170"/>
                    </a:lnTo>
                    <a:lnTo>
                      <a:pt x="27" y="174"/>
                    </a:lnTo>
                    <a:lnTo>
                      <a:pt x="28" y="177"/>
                    </a:lnTo>
                    <a:lnTo>
                      <a:pt x="32" y="179"/>
                    </a:lnTo>
                    <a:lnTo>
                      <a:pt x="35" y="180"/>
                    </a:lnTo>
                    <a:lnTo>
                      <a:pt x="37" y="180"/>
                    </a:lnTo>
                    <a:lnTo>
                      <a:pt x="41" y="179"/>
                    </a:lnTo>
                    <a:lnTo>
                      <a:pt x="60" y="169"/>
                    </a:lnTo>
                    <a:lnTo>
                      <a:pt x="77" y="158"/>
                    </a:lnTo>
                    <a:lnTo>
                      <a:pt x="94" y="145"/>
                    </a:lnTo>
                    <a:lnTo>
                      <a:pt x="109" y="130"/>
                    </a:lnTo>
                    <a:lnTo>
                      <a:pt x="120" y="114"/>
                    </a:lnTo>
                    <a:lnTo>
                      <a:pt x="127" y="95"/>
                    </a:lnTo>
                    <a:lnTo>
                      <a:pt x="128" y="76"/>
                    </a:lnTo>
                    <a:lnTo>
                      <a:pt x="123" y="55"/>
                    </a:lnTo>
                    <a:lnTo>
                      <a:pt x="113" y="39"/>
                    </a:lnTo>
                    <a:lnTo>
                      <a:pt x="97" y="25"/>
                    </a:lnTo>
                    <a:lnTo>
                      <a:pt x="79" y="15"/>
                    </a:lnTo>
                    <a:lnTo>
                      <a:pt x="57" y="7"/>
                    </a:lnTo>
                    <a:lnTo>
                      <a:pt x="36" y="2"/>
                    </a:lnTo>
                    <a:lnTo>
                      <a:pt x="19" y="0"/>
                    </a:lnTo>
                    <a:lnTo>
                      <a:pt x="6" y="0"/>
                    </a:lnTo>
                    <a:lnTo>
                      <a:pt x="0" y="4"/>
                    </a:lnTo>
                    <a:lnTo>
                      <a:pt x="14" y="9"/>
                    </a:lnTo>
                    <a:lnTo>
                      <a:pt x="29" y="14"/>
                    </a:lnTo>
                    <a:lnTo>
                      <a:pt x="46" y="19"/>
                    </a:lnTo>
                    <a:lnTo>
                      <a:pt x="61" y="23"/>
                    </a:lnTo>
                    <a:lnTo>
                      <a:pt x="76" y="29"/>
                    </a:lnTo>
                    <a:lnTo>
                      <a:pt x="89" y="37"/>
                    </a:lnTo>
                    <a:lnTo>
                      <a:pt x="100" y="46"/>
                    </a:lnTo>
                    <a:lnTo>
                      <a:pt x="108" y="59"/>
                    </a:lnTo>
                    <a:close/>
                  </a:path>
                </a:pathLst>
              </a:custGeom>
              <a:solidFill>
                <a:srgbClr val="C9E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781" name="Freeform 816"/>
              <p:cNvSpPr>
                <a:spLocks/>
              </p:cNvSpPr>
              <p:nvPr/>
            </p:nvSpPr>
            <p:spPr bwMode="auto">
              <a:xfrm>
                <a:off x="5089" y="2646"/>
                <a:ext cx="114" cy="88"/>
              </a:xfrm>
              <a:custGeom>
                <a:avLst/>
                <a:gdLst>
                  <a:gd name="T0" fmla="*/ 0 w 322"/>
                  <a:gd name="T1" fmla="*/ 0 h 378"/>
                  <a:gd name="T2" fmla="*/ 0 w 322"/>
                  <a:gd name="T3" fmla="*/ 0 h 378"/>
                  <a:gd name="T4" fmla="*/ 0 w 322"/>
                  <a:gd name="T5" fmla="*/ 0 h 378"/>
                  <a:gd name="T6" fmla="*/ 0 w 322"/>
                  <a:gd name="T7" fmla="*/ 0 h 378"/>
                  <a:gd name="T8" fmla="*/ 0 w 322"/>
                  <a:gd name="T9" fmla="*/ 0 h 378"/>
                  <a:gd name="T10" fmla="*/ 0 w 322"/>
                  <a:gd name="T11" fmla="*/ 0 h 378"/>
                  <a:gd name="T12" fmla="*/ 0 w 322"/>
                  <a:gd name="T13" fmla="*/ 0 h 378"/>
                  <a:gd name="T14" fmla="*/ 0 w 322"/>
                  <a:gd name="T15" fmla="*/ 0 h 378"/>
                  <a:gd name="T16" fmla="*/ 0 w 322"/>
                  <a:gd name="T17" fmla="*/ 0 h 378"/>
                  <a:gd name="T18" fmla="*/ 0 w 322"/>
                  <a:gd name="T19" fmla="*/ 0 h 378"/>
                  <a:gd name="T20" fmla="*/ 0 w 322"/>
                  <a:gd name="T21" fmla="*/ 0 h 378"/>
                  <a:gd name="T22" fmla="*/ 0 w 322"/>
                  <a:gd name="T23" fmla="*/ 0 h 378"/>
                  <a:gd name="T24" fmla="*/ 0 w 322"/>
                  <a:gd name="T25" fmla="*/ 0 h 378"/>
                  <a:gd name="T26" fmla="*/ 0 w 322"/>
                  <a:gd name="T27" fmla="*/ 0 h 378"/>
                  <a:gd name="T28" fmla="*/ 0 w 322"/>
                  <a:gd name="T29" fmla="*/ 0 h 378"/>
                  <a:gd name="T30" fmla="*/ 0 w 322"/>
                  <a:gd name="T31" fmla="*/ 0 h 378"/>
                  <a:gd name="T32" fmla="*/ 0 w 322"/>
                  <a:gd name="T33" fmla="*/ 0 h 378"/>
                  <a:gd name="T34" fmla="*/ 0 w 322"/>
                  <a:gd name="T35" fmla="*/ 0 h 378"/>
                  <a:gd name="T36" fmla="*/ 0 w 322"/>
                  <a:gd name="T37" fmla="*/ 0 h 378"/>
                  <a:gd name="T38" fmla="*/ 0 w 322"/>
                  <a:gd name="T39" fmla="*/ 0 h 378"/>
                  <a:gd name="T40" fmla="*/ 0 w 322"/>
                  <a:gd name="T41" fmla="*/ 0 h 378"/>
                  <a:gd name="T42" fmla="*/ 0 w 322"/>
                  <a:gd name="T43" fmla="*/ 0 h 378"/>
                  <a:gd name="T44" fmla="*/ 0 w 322"/>
                  <a:gd name="T45" fmla="*/ 0 h 378"/>
                  <a:gd name="T46" fmla="*/ 0 w 322"/>
                  <a:gd name="T47" fmla="*/ 0 h 378"/>
                  <a:gd name="T48" fmla="*/ 0 w 322"/>
                  <a:gd name="T49" fmla="*/ 0 h 378"/>
                  <a:gd name="T50" fmla="*/ 0 w 322"/>
                  <a:gd name="T51" fmla="*/ 0 h 378"/>
                  <a:gd name="T52" fmla="*/ 0 w 322"/>
                  <a:gd name="T53" fmla="*/ 0 h 378"/>
                  <a:gd name="T54" fmla="*/ 0 w 322"/>
                  <a:gd name="T55" fmla="*/ 0 h 378"/>
                  <a:gd name="T56" fmla="*/ 0 w 322"/>
                  <a:gd name="T57" fmla="*/ 0 h 378"/>
                  <a:gd name="T58" fmla="*/ 0 w 322"/>
                  <a:gd name="T59" fmla="*/ 0 h 378"/>
                  <a:gd name="T60" fmla="*/ 0 w 322"/>
                  <a:gd name="T61" fmla="*/ 0 h 378"/>
                  <a:gd name="T62" fmla="*/ 0 w 322"/>
                  <a:gd name="T63" fmla="*/ 0 h 378"/>
                  <a:gd name="T64" fmla="*/ 0 w 322"/>
                  <a:gd name="T65" fmla="*/ 0 h 378"/>
                  <a:gd name="T66" fmla="*/ 0 w 322"/>
                  <a:gd name="T67" fmla="*/ 0 h 378"/>
                  <a:gd name="T68" fmla="*/ 0 w 322"/>
                  <a:gd name="T69" fmla="*/ 0 h 378"/>
                  <a:gd name="T70" fmla="*/ 0 w 322"/>
                  <a:gd name="T71" fmla="*/ 0 h 378"/>
                  <a:gd name="T72" fmla="*/ 0 w 322"/>
                  <a:gd name="T73" fmla="*/ 0 h 378"/>
                  <a:gd name="T74" fmla="*/ 0 w 322"/>
                  <a:gd name="T75" fmla="*/ 0 h 378"/>
                  <a:gd name="T76" fmla="*/ 0 w 322"/>
                  <a:gd name="T77" fmla="*/ 0 h 378"/>
                  <a:gd name="T78" fmla="*/ 0 w 322"/>
                  <a:gd name="T79" fmla="*/ 0 h 378"/>
                  <a:gd name="T80" fmla="*/ 0 w 322"/>
                  <a:gd name="T81" fmla="*/ 0 h 378"/>
                  <a:gd name="T82" fmla="*/ 0 w 322"/>
                  <a:gd name="T83" fmla="*/ 0 h 378"/>
                  <a:gd name="T84" fmla="*/ 0 w 322"/>
                  <a:gd name="T85" fmla="*/ 0 h 378"/>
                  <a:gd name="T86" fmla="*/ 0 w 322"/>
                  <a:gd name="T87" fmla="*/ 0 h 378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322"/>
                  <a:gd name="T133" fmla="*/ 0 h 378"/>
                  <a:gd name="T134" fmla="*/ 322 w 322"/>
                  <a:gd name="T135" fmla="*/ 378 h 378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322" h="378">
                    <a:moveTo>
                      <a:pt x="125" y="49"/>
                    </a:moveTo>
                    <a:lnTo>
                      <a:pt x="100" y="70"/>
                    </a:lnTo>
                    <a:lnTo>
                      <a:pt x="76" y="90"/>
                    </a:lnTo>
                    <a:lnTo>
                      <a:pt x="53" y="115"/>
                    </a:lnTo>
                    <a:lnTo>
                      <a:pt x="34" y="140"/>
                    </a:lnTo>
                    <a:lnTo>
                      <a:pt x="17" y="166"/>
                    </a:lnTo>
                    <a:lnTo>
                      <a:pt x="5" y="195"/>
                    </a:lnTo>
                    <a:lnTo>
                      <a:pt x="0" y="226"/>
                    </a:lnTo>
                    <a:lnTo>
                      <a:pt x="1" y="258"/>
                    </a:lnTo>
                    <a:lnTo>
                      <a:pt x="3" y="266"/>
                    </a:lnTo>
                    <a:lnTo>
                      <a:pt x="5" y="275"/>
                    </a:lnTo>
                    <a:lnTo>
                      <a:pt x="9" y="282"/>
                    </a:lnTo>
                    <a:lnTo>
                      <a:pt x="14" y="290"/>
                    </a:lnTo>
                    <a:lnTo>
                      <a:pt x="19" y="297"/>
                    </a:lnTo>
                    <a:lnTo>
                      <a:pt x="26" y="304"/>
                    </a:lnTo>
                    <a:lnTo>
                      <a:pt x="32" y="310"/>
                    </a:lnTo>
                    <a:lnTo>
                      <a:pt x="41" y="314"/>
                    </a:lnTo>
                    <a:lnTo>
                      <a:pt x="56" y="324"/>
                    </a:lnTo>
                    <a:lnTo>
                      <a:pt x="71" y="332"/>
                    </a:lnTo>
                    <a:lnTo>
                      <a:pt x="86" y="338"/>
                    </a:lnTo>
                    <a:lnTo>
                      <a:pt x="103" y="344"/>
                    </a:lnTo>
                    <a:lnTo>
                      <a:pt x="119" y="350"/>
                    </a:lnTo>
                    <a:lnTo>
                      <a:pt x="136" y="355"/>
                    </a:lnTo>
                    <a:lnTo>
                      <a:pt x="152" y="359"/>
                    </a:lnTo>
                    <a:lnTo>
                      <a:pt x="168" y="363"/>
                    </a:lnTo>
                    <a:lnTo>
                      <a:pt x="186" y="366"/>
                    </a:lnTo>
                    <a:lnTo>
                      <a:pt x="202" y="368"/>
                    </a:lnTo>
                    <a:lnTo>
                      <a:pt x="220" y="371"/>
                    </a:lnTo>
                    <a:lnTo>
                      <a:pt x="238" y="373"/>
                    </a:lnTo>
                    <a:lnTo>
                      <a:pt x="254" y="374"/>
                    </a:lnTo>
                    <a:lnTo>
                      <a:pt x="272" y="375"/>
                    </a:lnTo>
                    <a:lnTo>
                      <a:pt x="289" y="376"/>
                    </a:lnTo>
                    <a:lnTo>
                      <a:pt x="306" y="378"/>
                    </a:lnTo>
                    <a:lnTo>
                      <a:pt x="311" y="378"/>
                    </a:lnTo>
                    <a:lnTo>
                      <a:pt x="316" y="375"/>
                    </a:lnTo>
                    <a:lnTo>
                      <a:pt x="320" y="371"/>
                    </a:lnTo>
                    <a:lnTo>
                      <a:pt x="322" y="366"/>
                    </a:lnTo>
                    <a:lnTo>
                      <a:pt x="322" y="360"/>
                    </a:lnTo>
                    <a:lnTo>
                      <a:pt x="320" y="356"/>
                    </a:lnTo>
                    <a:lnTo>
                      <a:pt x="315" y="352"/>
                    </a:lnTo>
                    <a:lnTo>
                      <a:pt x="309" y="350"/>
                    </a:lnTo>
                    <a:lnTo>
                      <a:pt x="294" y="347"/>
                    </a:lnTo>
                    <a:lnTo>
                      <a:pt x="279" y="344"/>
                    </a:lnTo>
                    <a:lnTo>
                      <a:pt x="263" y="341"/>
                    </a:lnTo>
                    <a:lnTo>
                      <a:pt x="247" y="338"/>
                    </a:lnTo>
                    <a:lnTo>
                      <a:pt x="232" y="336"/>
                    </a:lnTo>
                    <a:lnTo>
                      <a:pt x="216" y="334"/>
                    </a:lnTo>
                    <a:lnTo>
                      <a:pt x="200" y="332"/>
                    </a:lnTo>
                    <a:lnTo>
                      <a:pt x="185" y="328"/>
                    </a:lnTo>
                    <a:lnTo>
                      <a:pt x="170" y="326"/>
                    </a:lnTo>
                    <a:lnTo>
                      <a:pt x="154" y="322"/>
                    </a:lnTo>
                    <a:lnTo>
                      <a:pt x="139" y="318"/>
                    </a:lnTo>
                    <a:lnTo>
                      <a:pt x="124" y="314"/>
                    </a:lnTo>
                    <a:lnTo>
                      <a:pt x="110" y="309"/>
                    </a:lnTo>
                    <a:lnTo>
                      <a:pt x="94" y="303"/>
                    </a:lnTo>
                    <a:lnTo>
                      <a:pt x="80" y="297"/>
                    </a:lnTo>
                    <a:lnTo>
                      <a:pt x="66" y="289"/>
                    </a:lnTo>
                    <a:lnTo>
                      <a:pt x="55" y="281"/>
                    </a:lnTo>
                    <a:lnTo>
                      <a:pt x="45" y="271"/>
                    </a:lnTo>
                    <a:lnTo>
                      <a:pt x="38" y="259"/>
                    </a:lnTo>
                    <a:lnTo>
                      <a:pt x="35" y="245"/>
                    </a:lnTo>
                    <a:lnTo>
                      <a:pt x="34" y="232"/>
                    </a:lnTo>
                    <a:lnTo>
                      <a:pt x="35" y="216"/>
                    </a:lnTo>
                    <a:lnTo>
                      <a:pt x="38" y="200"/>
                    </a:lnTo>
                    <a:lnTo>
                      <a:pt x="43" y="187"/>
                    </a:lnTo>
                    <a:lnTo>
                      <a:pt x="51" y="170"/>
                    </a:lnTo>
                    <a:lnTo>
                      <a:pt x="60" y="152"/>
                    </a:lnTo>
                    <a:lnTo>
                      <a:pt x="71" y="137"/>
                    </a:lnTo>
                    <a:lnTo>
                      <a:pt x="83" y="124"/>
                    </a:lnTo>
                    <a:lnTo>
                      <a:pt x="94" y="110"/>
                    </a:lnTo>
                    <a:lnTo>
                      <a:pt x="107" y="96"/>
                    </a:lnTo>
                    <a:lnTo>
                      <a:pt x="123" y="82"/>
                    </a:lnTo>
                    <a:lnTo>
                      <a:pt x="138" y="69"/>
                    </a:lnTo>
                    <a:lnTo>
                      <a:pt x="153" y="57"/>
                    </a:lnTo>
                    <a:lnTo>
                      <a:pt x="173" y="47"/>
                    </a:lnTo>
                    <a:lnTo>
                      <a:pt x="195" y="38"/>
                    </a:lnTo>
                    <a:lnTo>
                      <a:pt x="218" y="28"/>
                    </a:lnTo>
                    <a:lnTo>
                      <a:pt x="238" y="20"/>
                    </a:lnTo>
                    <a:lnTo>
                      <a:pt x="254" y="13"/>
                    </a:lnTo>
                    <a:lnTo>
                      <a:pt x="264" y="7"/>
                    </a:lnTo>
                    <a:lnTo>
                      <a:pt x="268" y="2"/>
                    </a:lnTo>
                    <a:lnTo>
                      <a:pt x="256" y="0"/>
                    </a:lnTo>
                    <a:lnTo>
                      <a:pt x="240" y="1"/>
                    </a:lnTo>
                    <a:lnTo>
                      <a:pt x="221" y="4"/>
                    </a:lnTo>
                    <a:lnTo>
                      <a:pt x="201" y="10"/>
                    </a:lnTo>
                    <a:lnTo>
                      <a:pt x="180" y="18"/>
                    </a:lnTo>
                    <a:lnTo>
                      <a:pt x="160" y="27"/>
                    </a:lnTo>
                    <a:lnTo>
                      <a:pt x="141" y="38"/>
                    </a:lnTo>
                    <a:lnTo>
                      <a:pt x="125" y="49"/>
                    </a:lnTo>
                    <a:close/>
                  </a:path>
                </a:pathLst>
              </a:custGeom>
              <a:solidFill>
                <a:srgbClr val="C9E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782" name="Freeform 817"/>
              <p:cNvSpPr>
                <a:spLocks/>
              </p:cNvSpPr>
              <p:nvPr/>
            </p:nvSpPr>
            <p:spPr bwMode="auto">
              <a:xfrm>
                <a:off x="5250" y="2643"/>
                <a:ext cx="99" cy="59"/>
              </a:xfrm>
              <a:custGeom>
                <a:avLst/>
                <a:gdLst>
                  <a:gd name="T0" fmla="*/ 0 w 283"/>
                  <a:gd name="T1" fmla="*/ 0 h 252"/>
                  <a:gd name="T2" fmla="*/ 0 w 283"/>
                  <a:gd name="T3" fmla="*/ 0 h 252"/>
                  <a:gd name="T4" fmla="*/ 0 w 283"/>
                  <a:gd name="T5" fmla="*/ 0 h 252"/>
                  <a:gd name="T6" fmla="*/ 0 w 283"/>
                  <a:gd name="T7" fmla="*/ 0 h 252"/>
                  <a:gd name="T8" fmla="*/ 0 w 283"/>
                  <a:gd name="T9" fmla="*/ 0 h 252"/>
                  <a:gd name="T10" fmla="*/ 0 w 283"/>
                  <a:gd name="T11" fmla="*/ 0 h 252"/>
                  <a:gd name="T12" fmla="*/ 0 w 283"/>
                  <a:gd name="T13" fmla="*/ 0 h 252"/>
                  <a:gd name="T14" fmla="*/ 0 w 283"/>
                  <a:gd name="T15" fmla="*/ 0 h 252"/>
                  <a:gd name="T16" fmla="*/ 0 w 283"/>
                  <a:gd name="T17" fmla="*/ 0 h 252"/>
                  <a:gd name="T18" fmla="*/ 0 w 283"/>
                  <a:gd name="T19" fmla="*/ 0 h 252"/>
                  <a:gd name="T20" fmla="*/ 0 w 283"/>
                  <a:gd name="T21" fmla="*/ 0 h 252"/>
                  <a:gd name="T22" fmla="*/ 0 w 283"/>
                  <a:gd name="T23" fmla="*/ 0 h 252"/>
                  <a:gd name="T24" fmla="*/ 0 w 283"/>
                  <a:gd name="T25" fmla="*/ 0 h 252"/>
                  <a:gd name="T26" fmla="*/ 0 w 283"/>
                  <a:gd name="T27" fmla="*/ 0 h 252"/>
                  <a:gd name="T28" fmla="*/ 0 w 283"/>
                  <a:gd name="T29" fmla="*/ 0 h 252"/>
                  <a:gd name="T30" fmla="*/ 0 w 283"/>
                  <a:gd name="T31" fmla="*/ 0 h 252"/>
                  <a:gd name="T32" fmla="*/ 0 w 283"/>
                  <a:gd name="T33" fmla="*/ 0 h 252"/>
                  <a:gd name="T34" fmla="*/ 0 w 283"/>
                  <a:gd name="T35" fmla="*/ 0 h 252"/>
                  <a:gd name="T36" fmla="*/ 0 w 283"/>
                  <a:gd name="T37" fmla="*/ 0 h 252"/>
                  <a:gd name="T38" fmla="*/ 0 w 283"/>
                  <a:gd name="T39" fmla="*/ 0 h 252"/>
                  <a:gd name="T40" fmla="*/ 0 w 283"/>
                  <a:gd name="T41" fmla="*/ 0 h 252"/>
                  <a:gd name="T42" fmla="*/ 0 w 283"/>
                  <a:gd name="T43" fmla="*/ 0 h 252"/>
                  <a:gd name="T44" fmla="*/ 0 w 283"/>
                  <a:gd name="T45" fmla="*/ 0 h 252"/>
                  <a:gd name="T46" fmla="*/ 0 w 283"/>
                  <a:gd name="T47" fmla="*/ 0 h 252"/>
                  <a:gd name="T48" fmla="*/ 0 w 283"/>
                  <a:gd name="T49" fmla="*/ 0 h 252"/>
                  <a:gd name="T50" fmla="*/ 0 w 283"/>
                  <a:gd name="T51" fmla="*/ 0 h 252"/>
                  <a:gd name="T52" fmla="*/ 0 w 283"/>
                  <a:gd name="T53" fmla="*/ 0 h 252"/>
                  <a:gd name="T54" fmla="*/ 0 w 283"/>
                  <a:gd name="T55" fmla="*/ 0 h 252"/>
                  <a:gd name="T56" fmla="*/ 0 w 283"/>
                  <a:gd name="T57" fmla="*/ 0 h 252"/>
                  <a:gd name="T58" fmla="*/ 0 w 283"/>
                  <a:gd name="T59" fmla="*/ 0 h 252"/>
                  <a:gd name="T60" fmla="*/ 0 w 283"/>
                  <a:gd name="T61" fmla="*/ 0 h 252"/>
                  <a:gd name="T62" fmla="*/ 0 w 283"/>
                  <a:gd name="T63" fmla="*/ 0 h 252"/>
                  <a:gd name="T64" fmla="*/ 0 w 283"/>
                  <a:gd name="T65" fmla="*/ 0 h 252"/>
                  <a:gd name="T66" fmla="*/ 0 w 283"/>
                  <a:gd name="T67" fmla="*/ 0 h 252"/>
                  <a:gd name="T68" fmla="*/ 0 w 283"/>
                  <a:gd name="T69" fmla="*/ 0 h 252"/>
                  <a:gd name="T70" fmla="*/ 0 w 283"/>
                  <a:gd name="T71" fmla="*/ 0 h 252"/>
                  <a:gd name="T72" fmla="*/ 0 w 283"/>
                  <a:gd name="T73" fmla="*/ 0 h 252"/>
                  <a:gd name="T74" fmla="*/ 0 w 283"/>
                  <a:gd name="T75" fmla="*/ 0 h 252"/>
                  <a:gd name="T76" fmla="*/ 0 w 283"/>
                  <a:gd name="T77" fmla="*/ 0 h 252"/>
                  <a:gd name="T78" fmla="*/ 0 w 283"/>
                  <a:gd name="T79" fmla="*/ 0 h 252"/>
                  <a:gd name="T80" fmla="*/ 0 w 283"/>
                  <a:gd name="T81" fmla="*/ 0 h 252"/>
                  <a:gd name="T82" fmla="*/ 0 w 283"/>
                  <a:gd name="T83" fmla="*/ 0 h 252"/>
                  <a:gd name="T84" fmla="*/ 0 w 283"/>
                  <a:gd name="T85" fmla="*/ 0 h 252"/>
                  <a:gd name="T86" fmla="*/ 0 w 283"/>
                  <a:gd name="T87" fmla="*/ 0 h 252"/>
                  <a:gd name="T88" fmla="*/ 0 w 283"/>
                  <a:gd name="T89" fmla="*/ 0 h 252"/>
                  <a:gd name="T90" fmla="*/ 0 w 283"/>
                  <a:gd name="T91" fmla="*/ 0 h 252"/>
                  <a:gd name="T92" fmla="*/ 0 w 283"/>
                  <a:gd name="T93" fmla="*/ 0 h 252"/>
                  <a:gd name="T94" fmla="*/ 0 w 283"/>
                  <a:gd name="T95" fmla="*/ 0 h 252"/>
                  <a:gd name="T96" fmla="*/ 0 w 283"/>
                  <a:gd name="T97" fmla="*/ 0 h 252"/>
                  <a:gd name="T98" fmla="*/ 0 w 283"/>
                  <a:gd name="T99" fmla="*/ 0 h 252"/>
                  <a:gd name="T100" fmla="*/ 0 w 283"/>
                  <a:gd name="T101" fmla="*/ 0 h 252"/>
                  <a:gd name="T102" fmla="*/ 0 w 283"/>
                  <a:gd name="T103" fmla="*/ 0 h 252"/>
                  <a:gd name="T104" fmla="*/ 0 w 283"/>
                  <a:gd name="T105" fmla="*/ 0 h 252"/>
                  <a:gd name="T106" fmla="*/ 0 w 283"/>
                  <a:gd name="T107" fmla="*/ 0 h 252"/>
                  <a:gd name="T108" fmla="*/ 0 w 283"/>
                  <a:gd name="T109" fmla="*/ 0 h 252"/>
                  <a:gd name="T110" fmla="*/ 0 w 283"/>
                  <a:gd name="T111" fmla="*/ 0 h 252"/>
                  <a:gd name="T112" fmla="*/ 0 w 283"/>
                  <a:gd name="T113" fmla="*/ 0 h 252"/>
                  <a:gd name="T114" fmla="*/ 0 w 283"/>
                  <a:gd name="T115" fmla="*/ 0 h 252"/>
                  <a:gd name="T116" fmla="*/ 0 w 283"/>
                  <a:gd name="T117" fmla="*/ 0 h 252"/>
                  <a:gd name="T118" fmla="*/ 0 w 283"/>
                  <a:gd name="T119" fmla="*/ 0 h 252"/>
                  <a:gd name="T120" fmla="*/ 0 w 283"/>
                  <a:gd name="T121" fmla="*/ 0 h 252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283"/>
                  <a:gd name="T184" fmla="*/ 0 h 252"/>
                  <a:gd name="T185" fmla="*/ 283 w 283"/>
                  <a:gd name="T186" fmla="*/ 252 h 252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283" h="252">
                    <a:moveTo>
                      <a:pt x="235" y="77"/>
                    </a:moveTo>
                    <a:lnTo>
                      <a:pt x="248" y="91"/>
                    </a:lnTo>
                    <a:lnTo>
                      <a:pt x="256" y="107"/>
                    </a:lnTo>
                    <a:lnTo>
                      <a:pt x="259" y="124"/>
                    </a:lnTo>
                    <a:lnTo>
                      <a:pt x="259" y="142"/>
                    </a:lnTo>
                    <a:lnTo>
                      <a:pt x="257" y="157"/>
                    </a:lnTo>
                    <a:lnTo>
                      <a:pt x="252" y="170"/>
                    </a:lnTo>
                    <a:lnTo>
                      <a:pt x="244" y="183"/>
                    </a:lnTo>
                    <a:lnTo>
                      <a:pt x="236" y="193"/>
                    </a:lnTo>
                    <a:lnTo>
                      <a:pt x="225" y="204"/>
                    </a:lnTo>
                    <a:lnTo>
                      <a:pt x="215" y="214"/>
                    </a:lnTo>
                    <a:lnTo>
                      <a:pt x="204" y="224"/>
                    </a:lnTo>
                    <a:lnTo>
                      <a:pt x="194" y="234"/>
                    </a:lnTo>
                    <a:lnTo>
                      <a:pt x="191" y="238"/>
                    </a:lnTo>
                    <a:lnTo>
                      <a:pt x="191" y="241"/>
                    </a:lnTo>
                    <a:lnTo>
                      <a:pt x="191" y="245"/>
                    </a:lnTo>
                    <a:lnTo>
                      <a:pt x="194" y="248"/>
                    </a:lnTo>
                    <a:lnTo>
                      <a:pt x="197" y="250"/>
                    </a:lnTo>
                    <a:lnTo>
                      <a:pt x="202" y="252"/>
                    </a:lnTo>
                    <a:lnTo>
                      <a:pt x="205" y="250"/>
                    </a:lnTo>
                    <a:lnTo>
                      <a:pt x="209" y="248"/>
                    </a:lnTo>
                    <a:lnTo>
                      <a:pt x="232" y="233"/>
                    </a:lnTo>
                    <a:lnTo>
                      <a:pt x="252" y="214"/>
                    </a:lnTo>
                    <a:lnTo>
                      <a:pt x="268" y="192"/>
                    </a:lnTo>
                    <a:lnTo>
                      <a:pt x="278" y="167"/>
                    </a:lnTo>
                    <a:lnTo>
                      <a:pt x="283" y="141"/>
                    </a:lnTo>
                    <a:lnTo>
                      <a:pt x="280" y="115"/>
                    </a:lnTo>
                    <a:lnTo>
                      <a:pt x="271" y="91"/>
                    </a:lnTo>
                    <a:lnTo>
                      <a:pt x="252" y="69"/>
                    </a:lnTo>
                    <a:lnTo>
                      <a:pt x="238" y="57"/>
                    </a:lnTo>
                    <a:lnTo>
                      <a:pt x="222" y="48"/>
                    </a:lnTo>
                    <a:lnTo>
                      <a:pt x="204" y="39"/>
                    </a:lnTo>
                    <a:lnTo>
                      <a:pt x="184" y="31"/>
                    </a:lnTo>
                    <a:lnTo>
                      <a:pt x="164" y="23"/>
                    </a:lnTo>
                    <a:lnTo>
                      <a:pt x="144" y="17"/>
                    </a:lnTo>
                    <a:lnTo>
                      <a:pt x="123" y="13"/>
                    </a:lnTo>
                    <a:lnTo>
                      <a:pt x="103" y="8"/>
                    </a:lnTo>
                    <a:lnTo>
                      <a:pt x="83" y="5"/>
                    </a:lnTo>
                    <a:lnTo>
                      <a:pt x="66" y="2"/>
                    </a:lnTo>
                    <a:lnTo>
                      <a:pt x="48" y="0"/>
                    </a:lnTo>
                    <a:lnTo>
                      <a:pt x="34" y="0"/>
                    </a:lnTo>
                    <a:lnTo>
                      <a:pt x="21" y="0"/>
                    </a:lnTo>
                    <a:lnTo>
                      <a:pt x="11" y="0"/>
                    </a:lnTo>
                    <a:lnTo>
                      <a:pt x="4" y="2"/>
                    </a:lnTo>
                    <a:lnTo>
                      <a:pt x="0" y="5"/>
                    </a:lnTo>
                    <a:lnTo>
                      <a:pt x="12" y="7"/>
                    </a:lnTo>
                    <a:lnTo>
                      <a:pt x="24" y="8"/>
                    </a:lnTo>
                    <a:lnTo>
                      <a:pt x="38" y="10"/>
                    </a:lnTo>
                    <a:lnTo>
                      <a:pt x="52" y="13"/>
                    </a:lnTo>
                    <a:lnTo>
                      <a:pt x="66" y="16"/>
                    </a:lnTo>
                    <a:lnTo>
                      <a:pt x="82" y="18"/>
                    </a:lnTo>
                    <a:lnTo>
                      <a:pt x="98" y="22"/>
                    </a:lnTo>
                    <a:lnTo>
                      <a:pt x="114" y="25"/>
                    </a:lnTo>
                    <a:lnTo>
                      <a:pt x="129" y="30"/>
                    </a:lnTo>
                    <a:lnTo>
                      <a:pt x="146" y="34"/>
                    </a:lnTo>
                    <a:lnTo>
                      <a:pt x="162" y="39"/>
                    </a:lnTo>
                    <a:lnTo>
                      <a:pt x="177" y="45"/>
                    </a:lnTo>
                    <a:lnTo>
                      <a:pt x="193" y="52"/>
                    </a:lnTo>
                    <a:lnTo>
                      <a:pt x="208" y="60"/>
                    </a:lnTo>
                    <a:lnTo>
                      <a:pt x="222" y="68"/>
                    </a:lnTo>
                    <a:lnTo>
                      <a:pt x="235" y="77"/>
                    </a:lnTo>
                    <a:close/>
                  </a:path>
                </a:pathLst>
              </a:custGeom>
              <a:solidFill>
                <a:srgbClr val="C9E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783" name="Freeform 818"/>
              <p:cNvSpPr>
                <a:spLocks/>
              </p:cNvSpPr>
              <p:nvPr/>
            </p:nvSpPr>
            <p:spPr bwMode="auto">
              <a:xfrm>
                <a:off x="5047" y="2671"/>
                <a:ext cx="40" cy="55"/>
              </a:xfrm>
              <a:custGeom>
                <a:avLst/>
                <a:gdLst>
                  <a:gd name="T0" fmla="*/ 0 w 114"/>
                  <a:gd name="T1" fmla="*/ 0 h 238"/>
                  <a:gd name="T2" fmla="*/ 0 w 114"/>
                  <a:gd name="T3" fmla="*/ 0 h 238"/>
                  <a:gd name="T4" fmla="*/ 0 w 114"/>
                  <a:gd name="T5" fmla="*/ 0 h 238"/>
                  <a:gd name="T6" fmla="*/ 0 w 114"/>
                  <a:gd name="T7" fmla="*/ 0 h 238"/>
                  <a:gd name="T8" fmla="*/ 0 w 114"/>
                  <a:gd name="T9" fmla="*/ 0 h 238"/>
                  <a:gd name="T10" fmla="*/ 0 w 114"/>
                  <a:gd name="T11" fmla="*/ 0 h 238"/>
                  <a:gd name="T12" fmla="*/ 0 w 114"/>
                  <a:gd name="T13" fmla="*/ 0 h 238"/>
                  <a:gd name="T14" fmla="*/ 0 w 114"/>
                  <a:gd name="T15" fmla="*/ 0 h 238"/>
                  <a:gd name="T16" fmla="*/ 0 w 114"/>
                  <a:gd name="T17" fmla="*/ 0 h 238"/>
                  <a:gd name="T18" fmla="*/ 0 w 114"/>
                  <a:gd name="T19" fmla="*/ 0 h 238"/>
                  <a:gd name="T20" fmla="*/ 0 w 114"/>
                  <a:gd name="T21" fmla="*/ 0 h 238"/>
                  <a:gd name="T22" fmla="*/ 0 w 114"/>
                  <a:gd name="T23" fmla="*/ 0 h 238"/>
                  <a:gd name="T24" fmla="*/ 0 w 114"/>
                  <a:gd name="T25" fmla="*/ 0 h 238"/>
                  <a:gd name="T26" fmla="*/ 0 w 114"/>
                  <a:gd name="T27" fmla="*/ 0 h 238"/>
                  <a:gd name="T28" fmla="*/ 0 w 114"/>
                  <a:gd name="T29" fmla="*/ 0 h 238"/>
                  <a:gd name="T30" fmla="*/ 0 w 114"/>
                  <a:gd name="T31" fmla="*/ 0 h 238"/>
                  <a:gd name="T32" fmla="*/ 0 w 114"/>
                  <a:gd name="T33" fmla="*/ 0 h 238"/>
                  <a:gd name="T34" fmla="*/ 0 w 114"/>
                  <a:gd name="T35" fmla="*/ 0 h 238"/>
                  <a:gd name="T36" fmla="*/ 0 w 114"/>
                  <a:gd name="T37" fmla="*/ 0 h 238"/>
                  <a:gd name="T38" fmla="*/ 0 w 114"/>
                  <a:gd name="T39" fmla="*/ 0 h 238"/>
                  <a:gd name="T40" fmla="*/ 0 w 114"/>
                  <a:gd name="T41" fmla="*/ 0 h 238"/>
                  <a:gd name="T42" fmla="*/ 0 w 114"/>
                  <a:gd name="T43" fmla="*/ 0 h 238"/>
                  <a:gd name="T44" fmla="*/ 0 w 114"/>
                  <a:gd name="T45" fmla="*/ 0 h 238"/>
                  <a:gd name="T46" fmla="*/ 0 w 114"/>
                  <a:gd name="T47" fmla="*/ 0 h 238"/>
                  <a:gd name="T48" fmla="*/ 0 w 114"/>
                  <a:gd name="T49" fmla="*/ 0 h 238"/>
                  <a:gd name="T50" fmla="*/ 0 w 114"/>
                  <a:gd name="T51" fmla="*/ 0 h 238"/>
                  <a:gd name="T52" fmla="*/ 0 w 114"/>
                  <a:gd name="T53" fmla="*/ 0 h 238"/>
                  <a:gd name="T54" fmla="*/ 0 w 114"/>
                  <a:gd name="T55" fmla="*/ 0 h 238"/>
                  <a:gd name="T56" fmla="*/ 0 w 114"/>
                  <a:gd name="T57" fmla="*/ 0 h 238"/>
                  <a:gd name="T58" fmla="*/ 0 w 114"/>
                  <a:gd name="T59" fmla="*/ 0 h 238"/>
                  <a:gd name="T60" fmla="*/ 0 w 114"/>
                  <a:gd name="T61" fmla="*/ 0 h 238"/>
                  <a:gd name="T62" fmla="*/ 0 w 114"/>
                  <a:gd name="T63" fmla="*/ 0 h 238"/>
                  <a:gd name="T64" fmla="*/ 0 w 114"/>
                  <a:gd name="T65" fmla="*/ 0 h 238"/>
                  <a:gd name="T66" fmla="*/ 0 w 114"/>
                  <a:gd name="T67" fmla="*/ 0 h 238"/>
                  <a:gd name="T68" fmla="*/ 0 w 114"/>
                  <a:gd name="T69" fmla="*/ 0 h 238"/>
                  <a:gd name="T70" fmla="*/ 0 w 114"/>
                  <a:gd name="T71" fmla="*/ 0 h 238"/>
                  <a:gd name="T72" fmla="*/ 0 w 114"/>
                  <a:gd name="T73" fmla="*/ 0 h 238"/>
                  <a:gd name="T74" fmla="*/ 0 w 114"/>
                  <a:gd name="T75" fmla="*/ 0 h 238"/>
                  <a:gd name="T76" fmla="*/ 0 w 114"/>
                  <a:gd name="T77" fmla="*/ 0 h 238"/>
                  <a:gd name="T78" fmla="*/ 0 w 114"/>
                  <a:gd name="T79" fmla="*/ 0 h 238"/>
                  <a:gd name="T80" fmla="*/ 0 w 114"/>
                  <a:gd name="T81" fmla="*/ 0 h 238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14"/>
                  <a:gd name="T124" fmla="*/ 0 h 238"/>
                  <a:gd name="T125" fmla="*/ 114 w 114"/>
                  <a:gd name="T126" fmla="*/ 238 h 238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14" h="238">
                    <a:moveTo>
                      <a:pt x="0" y="130"/>
                    </a:moveTo>
                    <a:lnTo>
                      <a:pt x="0" y="149"/>
                    </a:lnTo>
                    <a:lnTo>
                      <a:pt x="4" y="168"/>
                    </a:lnTo>
                    <a:lnTo>
                      <a:pt x="12" y="185"/>
                    </a:lnTo>
                    <a:lnTo>
                      <a:pt x="24" y="200"/>
                    </a:lnTo>
                    <a:lnTo>
                      <a:pt x="38" y="213"/>
                    </a:lnTo>
                    <a:lnTo>
                      <a:pt x="55" y="224"/>
                    </a:lnTo>
                    <a:lnTo>
                      <a:pt x="73" y="232"/>
                    </a:lnTo>
                    <a:lnTo>
                      <a:pt x="92" y="237"/>
                    </a:lnTo>
                    <a:lnTo>
                      <a:pt x="98" y="238"/>
                    </a:lnTo>
                    <a:lnTo>
                      <a:pt x="104" y="235"/>
                    </a:lnTo>
                    <a:lnTo>
                      <a:pt x="109" y="232"/>
                    </a:lnTo>
                    <a:lnTo>
                      <a:pt x="111" y="227"/>
                    </a:lnTo>
                    <a:lnTo>
                      <a:pt x="111" y="222"/>
                    </a:lnTo>
                    <a:lnTo>
                      <a:pt x="110" y="216"/>
                    </a:lnTo>
                    <a:lnTo>
                      <a:pt x="106" y="211"/>
                    </a:lnTo>
                    <a:lnTo>
                      <a:pt x="100" y="209"/>
                    </a:lnTo>
                    <a:lnTo>
                      <a:pt x="82" y="202"/>
                    </a:lnTo>
                    <a:lnTo>
                      <a:pt x="64" y="193"/>
                    </a:lnTo>
                    <a:lnTo>
                      <a:pt x="50" y="180"/>
                    </a:lnTo>
                    <a:lnTo>
                      <a:pt x="39" y="167"/>
                    </a:lnTo>
                    <a:lnTo>
                      <a:pt x="32" y="149"/>
                    </a:lnTo>
                    <a:lnTo>
                      <a:pt x="29" y="131"/>
                    </a:lnTo>
                    <a:lnTo>
                      <a:pt x="29" y="111"/>
                    </a:lnTo>
                    <a:lnTo>
                      <a:pt x="35" y="91"/>
                    </a:lnTo>
                    <a:lnTo>
                      <a:pt x="42" y="76"/>
                    </a:lnTo>
                    <a:lnTo>
                      <a:pt x="51" y="62"/>
                    </a:lnTo>
                    <a:lnTo>
                      <a:pt x="62" y="49"/>
                    </a:lnTo>
                    <a:lnTo>
                      <a:pt x="73" y="38"/>
                    </a:lnTo>
                    <a:lnTo>
                      <a:pt x="84" y="28"/>
                    </a:lnTo>
                    <a:lnTo>
                      <a:pt x="96" y="18"/>
                    </a:lnTo>
                    <a:lnTo>
                      <a:pt x="106" y="9"/>
                    </a:lnTo>
                    <a:lnTo>
                      <a:pt x="114" y="1"/>
                    </a:lnTo>
                    <a:lnTo>
                      <a:pt x="106" y="0"/>
                    </a:lnTo>
                    <a:lnTo>
                      <a:pt x="93" y="6"/>
                    </a:lnTo>
                    <a:lnTo>
                      <a:pt x="76" y="18"/>
                    </a:lnTo>
                    <a:lnTo>
                      <a:pt x="56" y="36"/>
                    </a:lnTo>
                    <a:lnTo>
                      <a:pt x="37" y="57"/>
                    </a:lnTo>
                    <a:lnTo>
                      <a:pt x="20" y="80"/>
                    </a:lnTo>
                    <a:lnTo>
                      <a:pt x="7" y="106"/>
                    </a:lnTo>
                    <a:lnTo>
                      <a:pt x="0" y="130"/>
                    </a:lnTo>
                    <a:close/>
                  </a:path>
                </a:pathLst>
              </a:custGeom>
              <a:solidFill>
                <a:srgbClr val="C9E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784" name="Freeform 819"/>
              <p:cNvSpPr>
                <a:spLocks/>
              </p:cNvSpPr>
              <p:nvPr/>
            </p:nvSpPr>
            <p:spPr bwMode="auto">
              <a:xfrm>
                <a:off x="5330" y="2639"/>
                <a:ext cx="87" cy="73"/>
              </a:xfrm>
              <a:custGeom>
                <a:avLst/>
                <a:gdLst>
                  <a:gd name="T0" fmla="*/ 0 w 246"/>
                  <a:gd name="T1" fmla="*/ 0 h 310"/>
                  <a:gd name="T2" fmla="*/ 0 w 246"/>
                  <a:gd name="T3" fmla="*/ 0 h 310"/>
                  <a:gd name="T4" fmla="*/ 0 w 246"/>
                  <a:gd name="T5" fmla="*/ 0 h 310"/>
                  <a:gd name="T6" fmla="*/ 0 w 246"/>
                  <a:gd name="T7" fmla="*/ 0 h 310"/>
                  <a:gd name="T8" fmla="*/ 0 w 246"/>
                  <a:gd name="T9" fmla="*/ 0 h 310"/>
                  <a:gd name="T10" fmla="*/ 0 w 246"/>
                  <a:gd name="T11" fmla="*/ 0 h 310"/>
                  <a:gd name="T12" fmla="*/ 0 w 246"/>
                  <a:gd name="T13" fmla="*/ 0 h 310"/>
                  <a:gd name="T14" fmla="*/ 0 w 246"/>
                  <a:gd name="T15" fmla="*/ 0 h 310"/>
                  <a:gd name="T16" fmla="*/ 0 w 246"/>
                  <a:gd name="T17" fmla="*/ 0 h 310"/>
                  <a:gd name="T18" fmla="*/ 0 w 246"/>
                  <a:gd name="T19" fmla="*/ 0 h 310"/>
                  <a:gd name="T20" fmla="*/ 0 w 246"/>
                  <a:gd name="T21" fmla="*/ 0 h 310"/>
                  <a:gd name="T22" fmla="*/ 0 w 246"/>
                  <a:gd name="T23" fmla="*/ 0 h 310"/>
                  <a:gd name="T24" fmla="*/ 0 w 246"/>
                  <a:gd name="T25" fmla="*/ 0 h 310"/>
                  <a:gd name="T26" fmla="*/ 0 w 246"/>
                  <a:gd name="T27" fmla="*/ 0 h 310"/>
                  <a:gd name="T28" fmla="*/ 0 w 246"/>
                  <a:gd name="T29" fmla="*/ 0 h 310"/>
                  <a:gd name="T30" fmla="*/ 0 w 246"/>
                  <a:gd name="T31" fmla="*/ 0 h 310"/>
                  <a:gd name="T32" fmla="*/ 0 w 246"/>
                  <a:gd name="T33" fmla="*/ 0 h 310"/>
                  <a:gd name="T34" fmla="*/ 0 w 246"/>
                  <a:gd name="T35" fmla="*/ 0 h 310"/>
                  <a:gd name="T36" fmla="*/ 0 w 246"/>
                  <a:gd name="T37" fmla="*/ 0 h 310"/>
                  <a:gd name="T38" fmla="*/ 0 w 246"/>
                  <a:gd name="T39" fmla="*/ 0 h 310"/>
                  <a:gd name="T40" fmla="*/ 0 w 246"/>
                  <a:gd name="T41" fmla="*/ 0 h 310"/>
                  <a:gd name="T42" fmla="*/ 0 w 246"/>
                  <a:gd name="T43" fmla="*/ 0 h 310"/>
                  <a:gd name="T44" fmla="*/ 0 w 246"/>
                  <a:gd name="T45" fmla="*/ 0 h 310"/>
                  <a:gd name="T46" fmla="*/ 0 w 246"/>
                  <a:gd name="T47" fmla="*/ 0 h 310"/>
                  <a:gd name="T48" fmla="*/ 0 w 246"/>
                  <a:gd name="T49" fmla="*/ 0 h 310"/>
                  <a:gd name="T50" fmla="*/ 0 w 246"/>
                  <a:gd name="T51" fmla="*/ 0 h 310"/>
                  <a:gd name="T52" fmla="*/ 0 w 246"/>
                  <a:gd name="T53" fmla="*/ 0 h 310"/>
                  <a:gd name="T54" fmla="*/ 0 w 246"/>
                  <a:gd name="T55" fmla="*/ 0 h 310"/>
                  <a:gd name="T56" fmla="*/ 0 w 246"/>
                  <a:gd name="T57" fmla="*/ 0 h 310"/>
                  <a:gd name="T58" fmla="*/ 0 w 246"/>
                  <a:gd name="T59" fmla="*/ 0 h 310"/>
                  <a:gd name="T60" fmla="*/ 0 w 246"/>
                  <a:gd name="T61" fmla="*/ 0 h 310"/>
                  <a:gd name="T62" fmla="*/ 0 w 246"/>
                  <a:gd name="T63" fmla="*/ 0 h 310"/>
                  <a:gd name="T64" fmla="*/ 0 w 246"/>
                  <a:gd name="T65" fmla="*/ 0 h 310"/>
                  <a:gd name="T66" fmla="*/ 0 w 246"/>
                  <a:gd name="T67" fmla="*/ 0 h 310"/>
                  <a:gd name="T68" fmla="*/ 0 w 246"/>
                  <a:gd name="T69" fmla="*/ 0 h 310"/>
                  <a:gd name="T70" fmla="*/ 0 w 246"/>
                  <a:gd name="T71" fmla="*/ 0 h 310"/>
                  <a:gd name="T72" fmla="*/ 0 w 246"/>
                  <a:gd name="T73" fmla="*/ 0 h 310"/>
                  <a:gd name="T74" fmla="*/ 0 w 246"/>
                  <a:gd name="T75" fmla="*/ 0 h 3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246"/>
                  <a:gd name="T115" fmla="*/ 0 h 310"/>
                  <a:gd name="T116" fmla="*/ 246 w 246"/>
                  <a:gd name="T117" fmla="*/ 310 h 3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246" h="310">
                    <a:moveTo>
                      <a:pt x="199" y="116"/>
                    </a:moveTo>
                    <a:lnTo>
                      <a:pt x="207" y="124"/>
                    </a:lnTo>
                    <a:lnTo>
                      <a:pt x="214" y="133"/>
                    </a:lnTo>
                    <a:lnTo>
                      <a:pt x="219" y="143"/>
                    </a:lnTo>
                    <a:lnTo>
                      <a:pt x="223" y="154"/>
                    </a:lnTo>
                    <a:lnTo>
                      <a:pt x="225" y="164"/>
                    </a:lnTo>
                    <a:lnTo>
                      <a:pt x="225" y="176"/>
                    </a:lnTo>
                    <a:lnTo>
                      <a:pt x="221" y="187"/>
                    </a:lnTo>
                    <a:lnTo>
                      <a:pt x="216" y="197"/>
                    </a:lnTo>
                    <a:lnTo>
                      <a:pt x="208" y="209"/>
                    </a:lnTo>
                    <a:lnTo>
                      <a:pt x="199" y="219"/>
                    </a:lnTo>
                    <a:lnTo>
                      <a:pt x="188" y="228"/>
                    </a:lnTo>
                    <a:lnTo>
                      <a:pt x="177" y="238"/>
                    </a:lnTo>
                    <a:lnTo>
                      <a:pt x="166" y="246"/>
                    </a:lnTo>
                    <a:lnTo>
                      <a:pt x="154" y="255"/>
                    </a:lnTo>
                    <a:lnTo>
                      <a:pt x="143" y="264"/>
                    </a:lnTo>
                    <a:lnTo>
                      <a:pt x="132" y="274"/>
                    </a:lnTo>
                    <a:lnTo>
                      <a:pt x="129" y="278"/>
                    </a:lnTo>
                    <a:lnTo>
                      <a:pt x="126" y="282"/>
                    </a:lnTo>
                    <a:lnTo>
                      <a:pt x="124" y="287"/>
                    </a:lnTo>
                    <a:lnTo>
                      <a:pt x="121" y="292"/>
                    </a:lnTo>
                    <a:lnTo>
                      <a:pt x="120" y="296"/>
                    </a:lnTo>
                    <a:lnTo>
                      <a:pt x="120" y="301"/>
                    </a:lnTo>
                    <a:lnTo>
                      <a:pt x="121" y="305"/>
                    </a:lnTo>
                    <a:lnTo>
                      <a:pt x="125" y="309"/>
                    </a:lnTo>
                    <a:lnTo>
                      <a:pt x="130" y="310"/>
                    </a:lnTo>
                    <a:lnTo>
                      <a:pt x="134" y="310"/>
                    </a:lnTo>
                    <a:lnTo>
                      <a:pt x="139" y="309"/>
                    </a:lnTo>
                    <a:lnTo>
                      <a:pt x="143" y="305"/>
                    </a:lnTo>
                    <a:lnTo>
                      <a:pt x="154" y="293"/>
                    </a:lnTo>
                    <a:lnTo>
                      <a:pt x="167" y="280"/>
                    </a:lnTo>
                    <a:lnTo>
                      <a:pt x="180" y="269"/>
                    </a:lnTo>
                    <a:lnTo>
                      <a:pt x="194" y="257"/>
                    </a:lnTo>
                    <a:lnTo>
                      <a:pt x="207" y="246"/>
                    </a:lnTo>
                    <a:lnTo>
                      <a:pt x="219" y="233"/>
                    </a:lnTo>
                    <a:lnTo>
                      <a:pt x="231" y="219"/>
                    </a:lnTo>
                    <a:lnTo>
                      <a:pt x="239" y="204"/>
                    </a:lnTo>
                    <a:lnTo>
                      <a:pt x="245" y="187"/>
                    </a:lnTo>
                    <a:lnTo>
                      <a:pt x="246" y="170"/>
                    </a:lnTo>
                    <a:lnTo>
                      <a:pt x="242" y="153"/>
                    </a:lnTo>
                    <a:lnTo>
                      <a:pt x="236" y="136"/>
                    </a:lnTo>
                    <a:lnTo>
                      <a:pt x="227" y="120"/>
                    </a:lnTo>
                    <a:lnTo>
                      <a:pt x="215" y="107"/>
                    </a:lnTo>
                    <a:lnTo>
                      <a:pt x="201" y="94"/>
                    </a:lnTo>
                    <a:lnTo>
                      <a:pt x="187" y="82"/>
                    </a:lnTo>
                    <a:lnTo>
                      <a:pt x="177" y="74"/>
                    </a:lnTo>
                    <a:lnTo>
                      <a:pt x="165" y="68"/>
                    </a:lnTo>
                    <a:lnTo>
                      <a:pt x="152" y="60"/>
                    </a:lnTo>
                    <a:lnTo>
                      <a:pt x="139" y="51"/>
                    </a:lnTo>
                    <a:lnTo>
                      <a:pt x="126" y="43"/>
                    </a:lnTo>
                    <a:lnTo>
                      <a:pt x="112" y="35"/>
                    </a:lnTo>
                    <a:lnTo>
                      <a:pt x="98" y="28"/>
                    </a:lnTo>
                    <a:lnTo>
                      <a:pt x="85" y="22"/>
                    </a:lnTo>
                    <a:lnTo>
                      <a:pt x="72" y="16"/>
                    </a:lnTo>
                    <a:lnTo>
                      <a:pt x="59" y="10"/>
                    </a:lnTo>
                    <a:lnTo>
                      <a:pt x="46" y="7"/>
                    </a:lnTo>
                    <a:lnTo>
                      <a:pt x="35" y="3"/>
                    </a:lnTo>
                    <a:lnTo>
                      <a:pt x="24" y="1"/>
                    </a:lnTo>
                    <a:lnTo>
                      <a:pt x="15" y="0"/>
                    </a:lnTo>
                    <a:lnTo>
                      <a:pt x="7" y="1"/>
                    </a:lnTo>
                    <a:lnTo>
                      <a:pt x="0" y="3"/>
                    </a:lnTo>
                    <a:lnTo>
                      <a:pt x="8" y="6"/>
                    </a:lnTo>
                    <a:lnTo>
                      <a:pt x="17" y="9"/>
                    </a:lnTo>
                    <a:lnTo>
                      <a:pt x="28" y="14"/>
                    </a:lnTo>
                    <a:lnTo>
                      <a:pt x="38" y="18"/>
                    </a:lnTo>
                    <a:lnTo>
                      <a:pt x="51" y="24"/>
                    </a:lnTo>
                    <a:lnTo>
                      <a:pt x="64" y="30"/>
                    </a:lnTo>
                    <a:lnTo>
                      <a:pt x="78" y="37"/>
                    </a:lnTo>
                    <a:lnTo>
                      <a:pt x="92" y="43"/>
                    </a:lnTo>
                    <a:lnTo>
                      <a:pt x="106" y="51"/>
                    </a:lnTo>
                    <a:lnTo>
                      <a:pt x="120" y="60"/>
                    </a:lnTo>
                    <a:lnTo>
                      <a:pt x="134" y="69"/>
                    </a:lnTo>
                    <a:lnTo>
                      <a:pt x="148" y="78"/>
                    </a:lnTo>
                    <a:lnTo>
                      <a:pt x="163" y="87"/>
                    </a:lnTo>
                    <a:lnTo>
                      <a:pt x="175" y="96"/>
                    </a:lnTo>
                    <a:lnTo>
                      <a:pt x="187" y="105"/>
                    </a:lnTo>
                    <a:lnTo>
                      <a:pt x="199" y="116"/>
                    </a:lnTo>
                    <a:close/>
                  </a:path>
                </a:pathLst>
              </a:custGeom>
              <a:solidFill>
                <a:srgbClr val="C9E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785" name="Freeform 820"/>
              <p:cNvSpPr>
                <a:spLocks/>
              </p:cNvSpPr>
              <p:nvPr/>
            </p:nvSpPr>
            <p:spPr bwMode="auto">
              <a:xfrm>
                <a:off x="5115" y="2660"/>
                <a:ext cx="69" cy="55"/>
              </a:xfrm>
              <a:custGeom>
                <a:avLst/>
                <a:gdLst>
                  <a:gd name="T0" fmla="*/ 0 w 198"/>
                  <a:gd name="T1" fmla="*/ 0 h 236"/>
                  <a:gd name="T2" fmla="*/ 0 w 198"/>
                  <a:gd name="T3" fmla="*/ 0 h 236"/>
                  <a:gd name="T4" fmla="*/ 0 w 198"/>
                  <a:gd name="T5" fmla="*/ 0 h 236"/>
                  <a:gd name="T6" fmla="*/ 0 w 198"/>
                  <a:gd name="T7" fmla="*/ 0 h 236"/>
                  <a:gd name="T8" fmla="*/ 0 w 198"/>
                  <a:gd name="T9" fmla="*/ 0 h 236"/>
                  <a:gd name="T10" fmla="*/ 0 w 198"/>
                  <a:gd name="T11" fmla="*/ 0 h 236"/>
                  <a:gd name="T12" fmla="*/ 0 w 198"/>
                  <a:gd name="T13" fmla="*/ 0 h 236"/>
                  <a:gd name="T14" fmla="*/ 0 w 198"/>
                  <a:gd name="T15" fmla="*/ 0 h 236"/>
                  <a:gd name="T16" fmla="*/ 0 w 198"/>
                  <a:gd name="T17" fmla="*/ 0 h 236"/>
                  <a:gd name="T18" fmla="*/ 0 w 198"/>
                  <a:gd name="T19" fmla="*/ 0 h 236"/>
                  <a:gd name="T20" fmla="*/ 0 w 198"/>
                  <a:gd name="T21" fmla="*/ 0 h 236"/>
                  <a:gd name="T22" fmla="*/ 0 w 198"/>
                  <a:gd name="T23" fmla="*/ 0 h 236"/>
                  <a:gd name="T24" fmla="*/ 0 w 198"/>
                  <a:gd name="T25" fmla="*/ 0 h 236"/>
                  <a:gd name="T26" fmla="*/ 0 w 198"/>
                  <a:gd name="T27" fmla="*/ 0 h 236"/>
                  <a:gd name="T28" fmla="*/ 0 w 198"/>
                  <a:gd name="T29" fmla="*/ 0 h 236"/>
                  <a:gd name="T30" fmla="*/ 0 w 198"/>
                  <a:gd name="T31" fmla="*/ 0 h 236"/>
                  <a:gd name="T32" fmla="*/ 0 w 198"/>
                  <a:gd name="T33" fmla="*/ 0 h 236"/>
                  <a:gd name="T34" fmla="*/ 0 w 198"/>
                  <a:gd name="T35" fmla="*/ 0 h 236"/>
                  <a:gd name="T36" fmla="*/ 0 w 198"/>
                  <a:gd name="T37" fmla="*/ 0 h 236"/>
                  <a:gd name="T38" fmla="*/ 0 w 198"/>
                  <a:gd name="T39" fmla="*/ 0 h 236"/>
                  <a:gd name="T40" fmla="*/ 0 w 198"/>
                  <a:gd name="T41" fmla="*/ 0 h 236"/>
                  <a:gd name="T42" fmla="*/ 0 w 198"/>
                  <a:gd name="T43" fmla="*/ 0 h 236"/>
                  <a:gd name="T44" fmla="*/ 0 w 198"/>
                  <a:gd name="T45" fmla="*/ 0 h 236"/>
                  <a:gd name="T46" fmla="*/ 0 w 198"/>
                  <a:gd name="T47" fmla="*/ 0 h 236"/>
                  <a:gd name="T48" fmla="*/ 0 w 198"/>
                  <a:gd name="T49" fmla="*/ 0 h 236"/>
                  <a:gd name="T50" fmla="*/ 0 w 198"/>
                  <a:gd name="T51" fmla="*/ 0 h 236"/>
                  <a:gd name="T52" fmla="*/ 0 w 198"/>
                  <a:gd name="T53" fmla="*/ 0 h 236"/>
                  <a:gd name="T54" fmla="*/ 0 w 198"/>
                  <a:gd name="T55" fmla="*/ 0 h 236"/>
                  <a:gd name="T56" fmla="*/ 0 w 198"/>
                  <a:gd name="T57" fmla="*/ 0 h 236"/>
                  <a:gd name="T58" fmla="*/ 0 w 198"/>
                  <a:gd name="T59" fmla="*/ 0 h 236"/>
                  <a:gd name="T60" fmla="*/ 0 w 198"/>
                  <a:gd name="T61" fmla="*/ 0 h 236"/>
                  <a:gd name="T62" fmla="*/ 0 w 198"/>
                  <a:gd name="T63" fmla="*/ 0 h 236"/>
                  <a:gd name="T64" fmla="*/ 0 w 198"/>
                  <a:gd name="T65" fmla="*/ 0 h 236"/>
                  <a:gd name="T66" fmla="*/ 0 w 198"/>
                  <a:gd name="T67" fmla="*/ 0 h 236"/>
                  <a:gd name="T68" fmla="*/ 0 w 198"/>
                  <a:gd name="T69" fmla="*/ 0 h 236"/>
                  <a:gd name="T70" fmla="*/ 0 w 198"/>
                  <a:gd name="T71" fmla="*/ 0 h 236"/>
                  <a:gd name="T72" fmla="*/ 0 w 198"/>
                  <a:gd name="T73" fmla="*/ 0 h 236"/>
                  <a:gd name="T74" fmla="*/ 0 w 198"/>
                  <a:gd name="T75" fmla="*/ 0 h 236"/>
                  <a:gd name="T76" fmla="*/ 0 w 198"/>
                  <a:gd name="T77" fmla="*/ 0 h 236"/>
                  <a:gd name="T78" fmla="*/ 0 w 198"/>
                  <a:gd name="T79" fmla="*/ 0 h 236"/>
                  <a:gd name="T80" fmla="*/ 0 w 198"/>
                  <a:gd name="T81" fmla="*/ 0 h 236"/>
                  <a:gd name="T82" fmla="*/ 0 w 198"/>
                  <a:gd name="T83" fmla="*/ 0 h 236"/>
                  <a:gd name="T84" fmla="*/ 0 w 198"/>
                  <a:gd name="T85" fmla="*/ 0 h 236"/>
                  <a:gd name="T86" fmla="*/ 0 w 198"/>
                  <a:gd name="T87" fmla="*/ 0 h 236"/>
                  <a:gd name="T88" fmla="*/ 0 w 198"/>
                  <a:gd name="T89" fmla="*/ 0 h 236"/>
                  <a:gd name="T90" fmla="*/ 0 w 198"/>
                  <a:gd name="T91" fmla="*/ 0 h 236"/>
                  <a:gd name="T92" fmla="*/ 0 w 198"/>
                  <a:gd name="T93" fmla="*/ 0 h 236"/>
                  <a:gd name="T94" fmla="*/ 0 w 198"/>
                  <a:gd name="T95" fmla="*/ 0 h 236"/>
                  <a:gd name="T96" fmla="*/ 0 w 198"/>
                  <a:gd name="T97" fmla="*/ 0 h 236"/>
                  <a:gd name="T98" fmla="*/ 0 w 198"/>
                  <a:gd name="T99" fmla="*/ 0 h 236"/>
                  <a:gd name="T100" fmla="*/ 0 w 198"/>
                  <a:gd name="T101" fmla="*/ 0 h 236"/>
                  <a:gd name="T102" fmla="*/ 0 w 198"/>
                  <a:gd name="T103" fmla="*/ 0 h 236"/>
                  <a:gd name="T104" fmla="*/ 0 w 198"/>
                  <a:gd name="T105" fmla="*/ 0 h 236"/>
                  <a:gd name="T106" fmla="*/ 0 w 198"/>
                  <a:gd name="T107" fmla="*/ 0 h 236"/>
                  <a:gd name="T108" fmla="*/ 0 w 198"/>
                  <a:gd name="T109" fmla="*/ 0 h 236"/>
                  <a:gd name="T110" fmla="*/ 0 w 198"/>
                  <a:gd name="T111" fmla="*/ 0 h 236"/>
                  <a:gd name="T112" fmla="*/ 0 w 198"/>
                  <a:gd name="T113" fmla="*/ 0 h 236"/>
                  <a:gd name="T114" fmla="*/ 0 w 198"/>
                  <a:gd name="T115" fmla="*/ 0 h 236"/>
                  <a:gd name="T116" fmla="*/ 0 w 198"/>
                  <a:gd name="T117" fmla="*/ 0 h 236"/>
                  <a:gd name="T118" fmla="*/ 0 w 198"/>
                  <a:gd name="T119" fmla="*/ 0 h 236"/>
                  <a:gd name="T120" fmla="*/ 0 w 198"/>
                  <a:gd name="T121" fmla="*/ 0 h 2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98"/>
                  <a:gd name="T184" fmla="*/ 0 h 236"/>
                  <a:gd name="T185" fmla="*/ 198 w 198"/>
                  <a:gd name="T186" fmla="*/ 236 h 2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98" h="236">
                    <a:moveTo>
                      <a:pt x="73" y="36"/>
                    </a:moveTo>
                    <a:lnTo>
                      <a:pt x="58" y="46"/>
                    </a:lnTo>
                    <a:lnTo>
                      <a:pt x="46" y="58"/>
                    </a:lnTo>
                    <a:lnTo>
                      <a:pt x="33" y="72"/>
                    </a:lnTo>
                    <a:lnTo>
                      <a:pt x="22" y="85"/>
                    </a:lnTo>
                    <a:lnTo>
                      <a:pt x="14" y="100"/>
                    </a:lnTo>
                    <a:lnTo>
                      <a:pt x="7" y="115"/>
                    </a:lnTo>
                    <a:lnTo>
                      <a:pt x="2" y="130"/>
                    </a:lnTo>
                    <a:lnTo>
                      <a:pt x="0" y="146"/>
                    </a:lnTo>
                    <a:lnTo>
                      <a:pt x="2" y="170"/>
                    </a:lnTo>
                    <a:lnTo>
                      <a:pt x="12" y="190"/>
                    </a:lnTo>
                    <a:lnTo>
                      <a:pt x="26" y="207"/>
                    </a:lnTo>
                    <a:lnTo>
                      <a:pt x="43" y="220"/>
                    </a:lnTo>
                    <a:lnTo>
                      <a:pt x="64" y="229"/>
                    </a:lnTo>
                    <a:lnTo>
                      <a:pt x="88" y="235"/>
                    </a:lnTo>
                    <a:lnTo>
                      <a:pt x="110" y="236"/>
                    </a:lnTo>
                    <a:lnTo>
                      <a:pt x="132" y="232"/>
                    </a:lnTo>
                    <a:lnTo>
                      <a:pt x="137" y="232"/>
                    </a:lnTo>
                    <a:lnTo>
                      <a:pt x="142" y="230"/>
                    </a:lnTo>
                    <a:lnTo>
                      <a:pt x="145" y="226"/>
                    </a:lnTo>
                    <a:lnTo>
                      <a:pt x="146" y="221"/>
                    </a:lnTo>
                    <a:lnTo>
                      <a:pt x="145" y="219"/>
                    </a:lnTo>
                    <a:lnTo>
                      <a:pt x="142" y="219"/>
                    </a:lnTo>
                    <a:lnTo>
                      <a:pt x="137" y="217"/>
                    </a:lnTo>
                    <a:lnTo>
                      <a:pt x="131" y="217"/>
                    </a:lnTo>
                    <a:lnTo>
                      <a:pt x="124" y="217"/>
                    </a:lnTo>
                    <a:lnTo>
                      <a:pt x="118" y="217"/>
                    </a:lnTo>
                    <a:lnTo>
                      <a:pt x="112" y="217"/>
                    </a:lnTo>
                    <a:lnTo>
                      <a:pt x="109" y="217"/>
                    </a:lnTo>
                    <a:lnTo>
                      <a:pt x="97" y="216"/>
                    </a:lnTo>
                    <a:lnTo>
                      <a:pt x="87" y="215"/>
                    </a:lnTo>
                    <a:lnTo>
                      <a:pt x="75" y="214"/>
                    </a:lnTo>
                    <a:lnTo>
                      <a:pt x="63" y="211"/>
                    </a:lnTo>
                    <a:lnTo>
                      <a:pt x="51" y="207"/>
                    </a:lnTo>
                    <a:lnTo>
                      <a:pt x="40" y="199"/>
                    </a:lnTo>
                    <a:lnTo>
                      <a:pt x="29" y="189"/>
                    </a:lnTo>
                    <a:lnTo>
                      <a:pt x="17" y="174"/>
                    </a:lnTo>
                    <a:lnTo>
                      <a:pt x="15" y="157"/>
                    </a:lnTo>
                    <a:lnTo>
                      <a:pt x="16" y="141"/>
                    </a:lnTo>
                    <a:lnTo>
                      <a:pt x="21" y="124"/>
                    </a:lnTo>
                    <a:lnTo>
                      <a:pt x="28" y="109"/>
                    </a:lnTo>
                    <a:lnTo>
                      <a:pt x="39" y="96"/>
                    </a:lnTo>
                    <a:lnTo>
                      <a:pt x="50" y="82"/>
                    </a:lnTo>
                    <a:lnTo>
                      <a:pt x="63" y="70"/>
                    </a:lnTo>
                    <a:lnTo>
                      <a:pt x="78" y="59"/>
                    </a:lnTo>
                    <a:lnTo>
                      <a:pt x="94" y="49"/>
                    </a:lnTo>
                    <a:lnTo>
                      <a:pt x="110" y="39"/>
                    </a:lnTo>
                    <a:lnTo>
                      <a:pt x="126" y="31"/>
                    </a:lnTo>
                    <a:lnTo>
                      <a:pt x="142" y="24"/>
                    </a:lnTo>
                    <a:lnTo>
                      <a:pt x="158" y="19"/>
                    </a:lnTo>
                    <a:lnTo>
                      <a:pt x="172" y="13"/>
                    </a:lnTo>
                    <a:lnTo>
                      <a:pt x="186" y="10"/>
                    </a:lnTo>
                    <a:lnTo>
                      <a:pt x="198" y="7"/>
                    </a:lnTo>
                    <a:lnTo>
                      <a:pt x="190" y="3"/>
                    </a:lnTo>
                    <a:lnTo>
                      <a:pt x="177" y="0"/>
                    </a:lnTo>
                    <a:lnTo>
                      <a:pt x="162" y="3"/>
                    </a:lnTo>
                    <a:lnTo>
                      <a:pt x="144" y="6"/>
                    </a:lnTo>
                    <a:lnTo>
                      <a:pt x="124" y="12"/>
                    </a:lnTo>
                    <a:lnTo>
                      <a:pt x="105" y="19"/>
                    </a:lnTo>
                    <a:lnTo>
                      <a:pt x="88" y="28"/>
                    </a:lnTo>
                    <a:lnTo>
                      <a:pt x="73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786" name="Freeform 821"/>
              <p:cNvSpPr>
                <a:spLocks/>
              </p:cNvSpPr>
              <p:nvPr/>
            </p:nvSpPr>
            <p:spPr bwMode="auto">
              <a:xfrm>
                <a:off x="5233" y="2660"/>
                <a:ext cx="47" cy="42"/>
              </a:xfrm>
              <a:custGeom>
                <a:avLst/>
                <a:gdLst>
                  <a:gd name="T0" fmla="*/ 0 w 128"/>
                  <a:gd name="T1" fmla="*/ 0 h 183"/>
                  <a:gd name="T2" fmla="*/ 0 w 128"/>
                  <a:gd name="T3" fmla="*/ 0 h 183"/>
                  <a:gd name="T4" fmla="*/ 0 w 128"/>
                  <a:gd name="T5" fmla="*/ 0 h 183"/>
                  <a:gd name="T6" fmla="*/ 0 w 128"/>
                  <a:gd name="T7" fmla="*/ 0 h 183"/>
                  <a:gd name="T8" fmla="*/ 0 w 128"/>
                  <a:gd name="T9" fmla="*/ 0 h 183"/>
                  <a:gd name="T10" fmla="*/ 0 w 128"/>
                  <a:gd name="T11" fmla="*/ 0 h 183"/>
                  <a:gd name="T12" fmla="*/ 0 w 128"/>
                  <a:gd name="T13" fmla="*/ 0 h 183"/>
                  <a:gd name="T14" fmla="*/ 0 w 128"/>
                  <a:gd name="T15" fmla="*/ 0 h 183"/>
                  <a:gd name="T16" fmla="*/ 0 w 128"/>
                  <a:gd name="T17" fmla="*/ 0 h 183"/>
                  <a:gd name="T18" fmla="*/ 0 w 128"/>
                  <a:gd name="T19" fmla="*/ 0 h 183"/>
                  <a:gd name="T20" fmla="*/ 0 w 128"/>
                  <a:gd name="T21" fmla="*/ 0 h 183"/>
                  <a:gd name="T22" fmla="*/ 0 w 128"/>
                  <a:gd name="T23" fmla="*/ 0 h 183"/>
                  <a:gd name="T24" fmla="*/ 0 w 128"/>
                  <a:gd name="T25" fmla="*/ 0 h 183"/>
                  <a:gd name="T26" fmla="*/ 0 w 128"/>
                  <a:gd name="T27" fmla="*/ 0 h 183"/>
                  <a:gd name="T28" fmla="*/ 0 w 128"/>
                  <a:gd name="T29" fmla="*/ 0 h 183"/>
                  <a:gd name="T30" fmla="*/ 0 w 128"/>
                  <a:gd name="T31" fmla="*/ 0 h 183"/>
                  <a:gd name="T32" fmla="*/ 0 w 128"/>
                  <a:gd name="T33" fmla="*/ 0 h 183"/>
                  <a:gd name="T34" fmla="*/ 0 w 128"/>
                  <a:gd name="T35" fmla="*/ 0 h 183"/>
                  <a:gd name="T36" fmla="*/ 0 w 128"/>
                  <a:gd name="T37" fmla="*/ 0 h 183"/>
                  <a:gd name="T38" fmla="*/ 0 w 128"/>
                  <a:gd name="T39" fmla="*/ 0 h 183"/>
                  <a:gd name="T40" fmla="*/ 0 w 128"/>
                  <a:gd name="T41" fmla="*/ 0 h 183"/>
                  <a:gd name="T42" fmla="*/ 0 w 128"/>
                  <a:gd name="T43" fmla="*/ 0 h 183"/>
                  <a:gd name="T44" fmla="*/ 0 w 128"/>
                  <a:gd name="T45" fmla="*/ 0 h 183"/>
                  <a:gd name="T46" fmla="*/ 0 w 128"/>
                  <a:gd name="T47" fmla="*/ 0 h 183"/>
                  <a:gd name="T48" fmla="*/ 0 w 128"/>
                  <a:gd name="T49" fmla="*/ 0 h 183"/>
                  <a:gd name="T50" fmla="*/ 0 w 128"/>
                  <a:gd name="T51" fmla="*/ 0 h 183"/>
                  <a:gd name="T52" fmla="*/ 0 w 128"/>
                  <a:gd name="T53" fmla="*/ 0 h 183"/>
                  <a:gd name="T54" fmla="*/ 0 w 128"/>
                  <a:gd name="T55" fmla="*/ 0 h 183"/>
                  <a:gd name="T56" fmla="*/ 0 w 128"/>
                  <a:gd name="T57" fmla="*/ 0 h 183"/>
                  <a:gd name="T58" fmla="*/ 0 w 128"/>
                  <a:gd name="T59" fmla="*/ 0 h 183"/>
                  <a:gd name="T60" fmla="*/ 0 w 128"/>
                  <a:gd name="T61" fmla="*/ 0 h 183"/>
                  <a:gd name="T62" fmla="*/ 0 w 128"/>
                  <a:gd name="T63" fmla="*/ 0 h 183"/>
                  <a:gd name="T64" fmla="*/ 0 w 128"/>
                  <a:gd name="T65" fmla="*/ 0 h 183"/>
                  <a:gd name="T66" fmla="*/ 0 w 128"/>
                  <a:gd name="T67" fmla="*/ 0 h 183"/>
                  <a:gd name="T68" fmla="*/ 0 w 128"/>
                  <a:gd name="T69" fmla="*/ 0 h 183"/>
                  <a:gd name="T70" fmla="*/ 0 w 128"/>
                  <a:gd name="T71" fmla="*/ 0 h 183"/>
                  <a:gd name="T72" fmla="*/ 0 w 128"/>
                  <a:gd name="T73" fmla="*/ 0 h 183"/>
                  <a:gd name="T74" fmla="*/ 0 w 128"/>
                  <a:gd name="T75" fmla="*/ 0 h 183"/>
                  <a:gd name="T76" fmla="*/ 0 w 128"/>
                  <a:gd name="T77" fmla="*/ 0 h 183"/>
                  <a:gd name="T78" fmla="*/ 0 w 128"/>
                  <a:gd name="T79" fmla="*/ 0 h 183"/>
                  <a:gd name="T80" fmla="*/ 0 w 128"/>
                  <a:gd name="T81" fmla="*/ 0 h 183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28"/>
                  <a:gd name="T124" fmla="*/ 0 h 183"/>
                  <a:gd name="T125" fmla="*/ 128 w 128"/>
                  <a:gd name="T126" fmla="*/ 183 h 183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28" h="183">
                    <a:moveTo>
                      <a:pt x="108" y="61"/>
                    </a:moveTo>
                    <a:lnTo>
                      <a:pt x="111" y="80"/>
                    </a:lnTo>
                    <a:lnTo>
                      <a:pt x="109" y="97"/>
                    </a:lnTo>
                    <a:lnTo>
                      <a:pt x="101" y="110"/>
                    </a:lnTo>
                    <a:lnTo>
                      <a:pt x="89" y="123"/>
                    </a:lnTo>
                    <a:lnTo>
                      <a:pt x="75" y="134"/>
                    </a:lnTo>
                    <a:lnTo>
                      <a:pt x="60" y="145"/>
                    </a:lnTo>
                    <a:lnTo>
                      <a:pt x="43" y="156"/>
                    </a:lnTo>
                    <a:lnTo>
                      <a:pt x="29" y="167"/>
                    </a:lnTo>
                    <a:lnTo>
                      <a:pt x="27" y="170"/>
                    </a:lnTo>
                    <a:lnTo>
                      <a:pt x="26" y="172"/>
                    </a:lnTo>
                    <a:lnTo>
                      <a:pt x="26" y="176"/>
                    </a:lnTo>
                    <a:lnTo>
                      <a:pt x="28" y="179"/>
                    </a:lnTo>
                    <a:lnTo>
                      <a:pt x="30" y="182"/>
                    </a:lnTo>
                    <a:lnTo>
                      <a:pt x="34" y="183"/>
                    </a:lnTo>
                    <a:lnTo>
                      <a:pt x="37" y="183"/>
                    </a:lnTo>
                    <a:lnTo>
                      <a:pt x="41" y="182"/>
                    </a:lnTo>
                    <a:lnTo>
                      <a:pt x="58" y="171"/>
                    </a:lnTo>
                    <a:lnTo>
                      <a:pt x="76" y="160"/>
                    </a:lnTo>
                    <a:lnTo>
                      <a:pt x="92" y="147"/>
                    </a:lnTo>
                    <a:lnTo>
                      <a:pt x="108" y="132"/>
                    </a:lnTo>
                    <a:lnTo>
                      <a:pt x="118" y="116"/>
                    </a:lnTo>
                    <a:lnTo>
                      <a:pt x="125" y="98"/>
                    </a:lnTo>
                    <a:lnTo>
                      <a:pt x="128" y="78"/>
                    </a:lnTo>
                    <a:lnTo>
                      <a:pt x="123" y="58"/>
                    </a:lnTo>
                    <a:lnTo>
                      <a:pt x="112" y="41"/>
                    </a:lnTo>
                    <a:lnTo>
                      <a:pt x="98" y="28"/>
                    </a:lnTo>
                    <a:lnTo>
                      <a:pt x="80" y="16"/>
                    </a:lnTo>
                    <a:lnTo>
                      <a:pt x="61" y="8"/>
                    </a:lnTo>
                    <a:lnTo>
                      <a:pt x="41" y="2"/>
                    </a:lnTo>
                    <a:lnTo>
                      <a:pt x="23" y="0"/>
                    </a:lnTo>
                    <a:lnTo>
                      <a:pt x="9" y="1"/>
                    </a:lnTo>
                    <a:lnTo>
                      <a:pt x="0" y="6"/>
                    </a:lnTo>
                    <a:lnTo>
                      <a:pt x="16" y="10"/>
                    </a:lnTo>
                    <a:lnTo>
                      <a:pt x="33" y="14"/>
                    </a:lnTo>
                    <a:lnTo>
                      <a:pt x="48" y="17"/>
                    </a:lnTo>
                    <a:lnTo>
                      <a:pt x="63" y="22"/>
                    </a:lnTo>
                    <a:lnTo>
                      <a:pt x="77" y="28"/>
                    </a:lnTo>
                    <a:lnTo>
                      <a:pt x="90" y="36"/>
                    </a:lnTo>
                    <a:lnTo>
                      <a:pt x="101" y="46"/>
                    </a:lnTo>
                    <a:lnTo>
                      <a:pt x="108" y="6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787" name="Freeform 822"/>
              <p:cNvSpPr>
                <a:spLocks/>
              </p:cNvSpPr>
              <p:nvPr/>
            </p:nvSpPr>
            <p:spPr bwMode="auto">
              <a:xfrm>
                <a:off x="5070" y="2650"/>
                <a:ext cx="112" cy="88"/>
              </a:xfrm>
              <a:custGeom>
                <a:avLst/>
                <a:gdLst>
                  <a:gd name="T0" fmla="*/ 0 w 323"/>
                  <a:gd name="T1" fmla="*/ 0 h 379"/>
                  <a:gd name="T2" fmla="*/ 0 w 323"/>
                  <a:gd name="T3" fmla="*/ 0 h 379"/>
                  <a:gd name="T4" fmla="*/ 0 w 323"/>
                  <a:gd name="T5" fmla="*/ 0 h 379"/>
                  <a:gd name="T6" fmla="*/ 0 w 323"/>
                  <a:gd name="T7" fmla="*/ 0 h 379"/>
                  <a:gd name="T8" fmla="*/ 0 w 323"/>
                  <a:gd name="T9" fmla="*/ 0 h 379"/>
                  <a:gd name="T10" fmla="*/ 0 w 323"/>
                  <a:gd name="T11" fmla="*/ 0 h 379"/>
                  <a:gd name="T12" fmla="*/ 0 w 323"/>
                  <a:gd name="T13" fmla="*/ 0 h 379"/>
                  <a:gd name="T14" fmla="*/ 0 w 323"/>
                  <a:gd name="T15" fmla="*/ 0 h 379"/>
                  <a:gd name="T16" fmla="*/ 0 w 323"/>
                  <a:gd name="T17" fmla="*/ 0 h 379"/>
                  <a:gd name="T18" fmla="*/ 0 w 323"/>
                  <a:gd name="T19" fmla="*/ 0 h 379"/>
                  <a:gd name="T20" fmla="*/ 0 w 323"/>
                  <a:gd name="T21" fmla="*/ 0 h 379"/>
                  <a:gd name="T22" fmla="*/ 0 w 323"/>
                  <a:gd name="T23" fmla="*/ 0 h 379"/>
                  <a:gd name="T24" fmla="*/ 0 w 323"/>
                  <a:gd name="T25" fmla="*/ 0 h 379"/>
                  <a:gd name="T26" fmla="*/ 0 w 323"/>
                  <a:gd name="T27" fmla="*/ 0 h 379"/>
                  <a:gd name="T28" fmla="*/ 0 w 323"/>
                  <a:gd name="T29" fmla="*/ 0 h 379"/>
                  <a:gd name="T30" fmla="*/ 0 w 323"/>
                  <a:gd name="T31" fmla="*/ 0 h 379"/>
                  <a:gd name="T32" fmla="*/ 0 w 323"/>
                  <a:gd name="T33" fmla="*/ 0 h 379"/>
                  <a:gd name="T34" fmla="*/ 0 w 323"/>
                  <a:gd name="T35" fmla="*/ 0 h 379"/>
                  <a:gd name="T36" fmla="*/ 0 w 323"/>
                  <a:gd name="T37" fmla="*/ 0 h 379"/>
                  <a:gd name="T38" fmla="*/ 0 w 323"/>
                  <a:gd name="T39" fmla="*/ 0 h 379"/>
                  <a:gd name="T40" fmla="*/ 0 w 323"/>
                  <a:gd name="T41" fmla="*/ 0 h 379"/>
                  <a:gd name="T42" fmla="*/ 0 w 323"/>
                  <a:gd name="T43" fmla="*/ 0 h 379"/>
                  <a:gd name="T44" fmla="*/ 0 w 323"/>
                  <a:gd name="T45" fmla="*/ 0 h 379"/>
                  <a:gd name="T46" fmla="*/ 0 w 323"/>
                  <a:gd name="T47" fmla="*/ 0 h 379"/>
                  <a:gd name="T48" fmla="*/ 0 w 323"/>
                  <a:gd name="T49" fmla="*/ 0 h 379"/>
                  <a:gd name="T50" fmla="*/ 0 w 323"/>
                  <a:gd name="T51" fmla="*/ 0 h 379"/>
                  <a:gd name="T52" fmla="*/ 0 w 323"/>
                  <a:gd name="T53" fmla="*/ 0 h 379"/>
                  <a:gd name="T54" fmla="*/ 0 w 323"/>
                  <a:gd name="T55" fmla="*/ 0 h 379"/>
                  <a:gd name="T56" fmla="*/ 0 w 323"/>
                  <a:gd name="T57" fmla="*/ 0 h 379"/>
                  <a:gd name="T58" fmla="*/ 0 w 323"/>
                  <a:gd name="T59" fmla="*/ 0 h 379"/>
                  <a:gd name="T60" fmla="*/ 0 w 323"/>
                  <a:gd name="T61" fmla="*/ 0 h 379"/>
                  <a:gd name="T62" fmla="*/ 0 w 323"/>
                  <a:gd name="T63" fmla="*/ 0 h 379"/>
                  <a:gd name="T64" fmla="*/ 0 w 323"/>
                  <a:gd name="T65" fmla="*/ 0 h 379"/>
                  <a:gd name="T66" fmla="*/ 0 w 323"/>
                  <a:gd name="T67" fmla="*/ 0 h 379"/>
                  <a:gd name="T68" fmla="*/ 0 w 323"/>
                  <a:gd name="T69" fmla="*/ 0 h 379"/>
                  <a:gd name="T70" fmla="*/ 0 w 323"/>
                  <a:gd name="T71" fmla="*/ 0 h 379"/>
                  <a:gd name="T72" fmla="*/ 0 w 323"/>
                  <a:gd name="T73" fmla="*/ 0 h 379"/>
                  <a:gd name="T74" fmla="*/ 0 w 323"/>
                  <a:gd name="T75" fmla="*/ 0 h 379"/>
                  <a:gd name="T76" fmla="*/ 0 w 323"/>
                  <a:gd name="T77" fmla="*/ 0 h 379"/>
                  <a:gd name="T78" fmla="*/ 0 w 323"/>
                  <a:gd name="T79" fmla="*/ 0 h 379"/>
                  <a:gd name="T80" fmla="*/ 0 w 323"/>
                  <a:gd name="T81" fmla="*/ 0 h 379"/>
                  <a:gd name="T82" fmla="*/ 0 w 323"/>
                  <a:gd name="T83" fmla="*/ 0 h 379"/>
                  <a:gd name="T84" fmla="*/ 0 w 323"/>
                  <a:gd name="T85" fmla="*/ 0 h 379"/>
                  <a:gd name="T86" fmla="*/ 0 w 323"/>
                  <a:gd name="T87" fmla="*/ 0 h 37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323"/>
                  <a:gd name="T133" fmla="*/ 0 h 379"/>
                  <a:gd name="T134" fmla="*/ 323 w 323"/>
                  <a:gd name="T135" fmla="*/ 379 h 37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323" h="379">
                    <a:moveTo>
                      <a:pt x="126" y="50"/>
                    </a:moveTo>
                    <a:lnTo>
                      <a:pt x="101" y="70"/>
                    </a:lnTo>
                    <a:lnTo>
                      <a:pt x="76" y="92"/>
                    </a:lnTo>
                    <a:lnTo>
                      <a:pt x="54" y="115"/>
                    </a:lnTo>
                    <a:lnTo>
                      <a:pt x="34" y="140"/>
                    </a:lnTo>
                    <a:lnTo>
                      <a:pt x="18" y="167"/>
                    </a:lnTo>
                    <a:lnTo>
                      <a:pt x="6" y="196"/>
                    </a:lnTo>
                    <a:lnTo>
                      <a:pt x="0" y="227"/>
                    </a:lnTo>
                    <a:lnTo>
                      <a:pt x="1" y="259"/>
                    </a:lnTo>
                    <a:lnTo>
                      <a:pt x="4" y="267"/>
                    </a:lnTo>
                    <a:lnTo>
                      <a:pt x="7" y="277"/>
                    </a:lnTo>
                    <a:lnTo>
                      <a:pt x="11" y="283"/>
                    </a:lnTo>
                    <a:lnTo>
                      <a:pt x="15" y="291"/>
                    </a:lnTo>
                    <a:lnTo>
                      <a:pt x="21" y="298"/>
                    </a:lnTo>
                    <a:lnTo>
                      <a:pt x="27" y="305"/>
                    </a:lnTo>
                    <a:lnTo>
                      <a:pt x="34" y="311"/>
                    </a:lnTo>
                    <a:lnTo>
                      <a:pt x="41" y="316"/>
                    </a:lnTo>
                    <a:lnTo>
                      <a:pt x="57" y="325"/>
                    </a:lnTo>
                    <a:lnTo>
                      <a:pt x="72" y="333"/>
                    </a:lnTo>
                    <a:lnTo>
                      <a:pt x="87" y="340"/>
                    </a:lnTo>
                    <a:lnTo>
                      <a:pt x="103" y="345"/>
                    </a:lnTo>
                    <a:lnTo>
                      <a:pt x="120" y="351"/>
                    </a:lnTo>
                    <a:lnTo>
                      <a:pt x="136" y="356"/>
                    </a:lnTo>
                    <a:lnTo>
                      <a:pt x="153" y="360"/>
                    </a:lnTo>
                    <a:lnTo>
                      <a:pt x="169" y="364"/>
                    </a:lnTo>
                    <a:lnTo>
                      <a:pt x="187" y="367"/>
                    </a:lnTo>
                    <a:lnTo>
                      <a:pt x="204" y="370"/>
                    </a:lnTo>
                    <a:lnTo>
                      <a:pt x="221" y="372"/>
                    </a:lnTo>
                    <a:lnTo>
                      <a:pt x="238" y="374"/>
                    </a:lnTo>
                    <a:lnTo>
                      <a:pt x="256" y="375"/>
                    </a:lnTo>
                    <a:lnTo>
                      <a:pt x="273" y="376"/>
                    </a:lnTo>
                    <a:lnTo>
                      <a:pt x="290" y="378"/>
                    </a:lnTo>
                    <a:lnTo>
                      <a:pt x="307" y="379"/>
                    </a:lnTo>
                    <a:lnTo>
                      <a:pt x="312" y="379"/>
                    </a:lnTo>
                    <a:lnTo>
                      <a:pt x="317" y="375"/>
                    </a:lnTo>
                    <a:lnTo>
                      <a:pt x="320" y="372"/>
                    </a:lnTo>
                    <a:lnTo>
                      <a:pt x="323" y="366"/>
                    </a:lnTo>
                    <a:lnTo>
                      <a:pt x="323" y="360"/>
                    </a:lnTo>
                    <a:lnTo>
                      <a:pt x="320" y="356"/>
                    </a:lnTo>
                    <a:lnTo>
                      <a:pt x="316" y="352"/>
                    </a:lnTo>
                    <a:lnTo>
                      <a:pt x="311" y="351"/>
                    </a:lnTo>
                    <a:lnTo>
                      <a:pt x="295" y="351"/>
                    </a:lnTo>
                    <a:lnTo>
                      <a:pt x="279" y="351"/>
                    </a:lnTo>
                    <a:lnTo>
                      <a:pt x="263" y="350"/>
                    </a:lnTo>
                    <a:lnTo>
                      <a:pt x="248" y="349"/>
                    </a:lnTo>
                    <a:lnTo>
                      <a:pt x="231" y="348"/>
                    </a:lnTo>
                    <a:lnTo>
                      <a:pt x="215" y="345"/>
                    </a:lnTo>
                    <a:lnTo>
                      <a:pt x="200" y="343"/>
                    </a:lnTo>
                    <a:lnTo>
                      <a:pt x="183" y="341"/>
                    </a:lnTo>
                    <a:lnTo>
                      <a:pt x="168" y="337"/>
                    </a:lnTo>
                    <a:lnTo>
                      <a:pt x="151" y="334"/>
                    </a:lnTo>
                    <a:lnTo>
                      <a:pt x="136" y="329"/>
                    </a:lnTo>
                    <a:lnTo>
                      <a:pt x="121" y="325"/>
                    </a:lnTo>
                    <a:lnTo>
                      <a:pt x="106" y="320"/>
                    </a:lnTo>
                    <a:lnTo>
                      <a:pt x="92" y="313"/>
                    </a:lnTo>
                    <a:lnTo>
                      <a:pt x="76" y="306"/>
                    </a:lnTo>
                    <a:lnTo>
                      <a:pt x="62" y="300"/>
                    </a:lnTo>
                    <a:lnTo>
                      <a:pt x="51" y="291"/>
                    </a:lnTo>
                    <a:lnTo>
                      <a:pt x="41" y="280"/>
                    </a:lnTo>
                    <a:lnTo>
                      <a:pt x="35" y="269"/>
                    </a:lnTo>
                    <a:lnTo>
                      <a:pt x="31" y="255"/>
                    </a:lnTo>
                    <a:lnTo>
                      <a:pt x="31" y="239"/>
                    </a:lnTo>
                    <a:lnTo>
                      <a:pt x="33" y="218"/>
                    </a:lnTo>
                    <a:lnTo>
                      <a:pt x="38" y="197"/>
                    </a:lnTo>
                    <a:lnTo>
                      <a:pt x="42" y="182"/>
                    </a:lnTo>
                    <a:lnTo>
                      <a:pt x="51" y="165"/>
                    </a:lnTo>
                    <a:lnTo>
                      <a:pt x="60" y="150"/>
                    </a:lnTo>
                    <a:lnTo>
                      <a:pt x="68" y="136"/>
                    </a:lnTo>
                    <a:lnTo>
                      <a:pt x="79" y="124"/>
                    </a:lnTo>
                    <a:lnTo>
                      <a:pt x="89" y="111"/>
                    </a:lnTo>
                    <a:lnTo>
                      <a:pt x="101" y="100"/>
                    </a:lnTo>
                    <a:lnTo>
                      <a:pt x="114" y="88"/>
                    </a:lnTo>
                    <a:lnTo>
                      <a:pt x="129" y="76"/>
                    </a:lnTo>
                    <a:lnTo>
                      <a:pt x="144" y="64"/>
                    </a:lnTo>
                    <a:lnTo>
                      <a:pt x="162" y="53"/>
                    </a:lnTo>
                    <a:lnTo>
                      <a:pt x="181" y="41"/>
                    </a:lnTo>
                    <a:lnTo>
                      <a:pt x="201" y="31"/>
                    </a:lnTo>
                    <a:lnTo>
                      <a:pt x="219" y="22"/>
                    </a:lnTo>
                    <a:lnTo>
                      <a:pt x="237" y="14"/>
                    </a:lnTo>
                    <a:lnTo>
                      <a:pt x="253" y="7"/>
                    </a:lnTo>
                    <a:lnTo>
                      <a:pt x="268" y="1"/>
                    </a:lnTo>
                    <a:lnTo>
                      <a:pt x="255" y="0"/>
                    </a:lnTo>
                    <a:lnTo>
                      <a:pt x="238" y="1"/>
                    </a:lnTo>
                    <a:lnTo>
                      <a:pt x="221" y="5"/>
                    </a:lnTo>
                    <a:lnTo>
                      <a:pt x="201" y="11"/>
                    </a:lnTo>
                    <a:lnTo>
                      <a:pt x="181" y="19"/>
                    </a:lnTo>
                    <a:lnTo>
                      <a:pt x="161" y="28"/>
                    </a:lnTo>
                    <a:lnTo>
                      <a:pt x="142" y="39"/>
                    </a:lnTo>
                    <a:lnTo>
                      <a:pt x="126" y="5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788" name="Freeform 823"/>
              <p:cNvSpPr>
                <a:spLocks/>
              </p:cNvSpPr>
              <p:nvPr/>
            </p:nvSpPr>
            <p:spPr bwMode="auto">
              <a:xfrm>
                <a:off x="5229" y="2647"/>
                <a:ext cx="99" cy="59"/>
              </a:xfrm>
              <a:custGeom>
                <a:avLst/>
                <a:gdLst>
                  <a:gd name="T0" fmla="*/ 0 w 282"/>
                  <a:gd name="T1" fmla="*/ 0 h 253"/>
                  <a:gd name="T2" fmla="*/ 0 w 282"/>
                  <a:gd name="T3" fmla="*/ 0 h 253"/>
                  <a:gd name="T4" fmla="*/ 0 w 282"/>
                  <a:gd name="T5" fmla="*/ 0 h 253"/>
                  <a:gd name="T6" fmla="*/ 0 w 282"/>
                  <a:gd name="T7" fmla="*/ 0 h 253"/>
                  <a:gd name="T8" fmla="*/ 0 w 282"/>
                  <a:gd name="T9" fmla="*/ 0 h 253"/>
                  <a:gd name="T10" fmla="*/ 0 w 282"/>
                  <a:gd name="T11" fmla="*/ 0 h 253"/>
                  <a:gd name="T12" fmla="*/ 0 w 282"/>
                  <a:gd name="T13" fmla="*/ 0 h 253"/>
                  <a:gd name="T14" fmla="*/ 0 w 282"/>
                  <a:gd name="T15" fmla="*/ 0 h 253"/>
                  <a:gd name="T16" fmla="*/ 0 w 282"/>
                  <a:gd name="T17" fmla="*/ 0 h 253"/>
                  <a:gd name="T18" fmla="*/ 0 w 282"/>
                  <a:gd name="T19" fmla="*/ 0 h 253"/>
                  <a:gd name="T20" fmla="*/ 0 w 282"/>
                  <a:gd name="T21" fmla="*/ 0 h 253"/>
                  <a:gd name="T22" fmla="*/ 0 w 282"/>
                  <a:gd name="T23" fmla="*/ 0 h 253"/>
                  <a:gd name="T24" fmla="*/ 0 w 282"/>
                  <a:gd name="T25" fmla="*/ 0 h 253"/>
                  <a:gd name="T26" fmla="*/ 0 w 282"/>
                  <a:gd name="T27" fmla="*/ 0 h 253"/>
                  <a:gd name="T28" fmla="*/ 0 w 282"/>
                  <a:gd name="T29" fmla="*/ 0 h 253"/>
                  <a:gd name="T30" fmla="*/ 0 w 282"/>
                  <a:gd name="T31" fmla="*/ 0 h 253"/>
                  <a:gd name="T32" fmla="*/ 0 w 282"/>
                  <a:gd name="T33" fmla="*/ 0 h 253"/>
                  <a:gd name="T34" fmla="*/ 0 w 282"/>
                  <a:gd name="T35" fmla="*/ 0 h 253"/>
                  <a:gd name="T36" fmla="*/ 0 w 282"/>
                  <a:gd name="T37" fmla="*/ 0 h 253"/>
                  <a:gd name="T38" fmla="*/ 0 w 282"/>
                  <a:gd name="T39" fmla="*/ 0 h 253"/>
                  <a:gd name="T40" fmla="*/ 0 w 282"/>
                  <a:gd name="T41" fmla="*/ 0 h 253"/>
                  <a:gd name="T42" fmla="*/ 0 w 282"/>
                  <a:gd name="T43" fmla="*/ 0 h 253"/>
                  <a:gd name="T44" fmla="*/ 0 w 282"/>
                  <a:gd name="T45" fmla="*/ 0 h 253"/>
                  <a:gd name="T46" fmla="*/ 0 w 282"/>
                  <a:gd name="T47" fmla="*/ 0 h 253"/>
                  <a:gd name="T48" fmla="*/ 0 w 282"/>
                  <a:gd name="T49" fmla="*/ 0 h 253"/>
                  <a:gd name="T50" fmla="*/ 0 w 282"/>
                  <a:gd name="T51" fmla="*/ 0 h 253"/>
                  <a:gd name="T52" fmla="*/ 0 w 282"/>
                  <a:gd name="T53" fmla="*/ 0 h 253"/>
                  <a:gd name="T54" fmla="*/ 0 w 282"/>
                  <a:gd name="T55" fmla="*/ 0 h 253"/>
                  <a:gd name="T56" fmla="*/ 0 w 282"/>
                  <a:gd name="T57" fmla="*/ 0 h 253"/>
                  <a:gd name="T58" fmla="*/ 0 w 282"/>
                  <a:gd name="T59" fmla="*/ 0 h 253"/>
                  <a:gd name="T60" fmla="*/ 0 w 282"/>
                  <a:gd name="T61" fmla="*/ 0 h 253"/>
                  <a:gd name="T62" fmla="*/ 0 w 282"/>
                  <a:gd name="T63" fmla="*/ 0 h 253"/>
                  <a:gd name="T64" fmla="*/ 0 w 282"/>
                  <a:gd name="T65" fmla="*/ 0 h 253"/>
                  <a:gd name="T66" fmla="*/ 0 w 282"/>
                  <a:gd name="T67" fmla="*/ 0 h 253"/>
                  <a:gd name="T68" fmla="*/ 0 w 282"/>
                  <a:gd name="T69" fmla="*/ 0 h 253"/>
                  <a:gd name="T70" fmla="*/ 0 w 282"/>
                  <a:gd name="T71" fmla="*/ 0 h 253"/>
                  <a:gd name="T72" fmla="*/ 0 w 282"/>
                  <a:gd name="T73" fmla="*/ 0 h 253"/>
                  <a:gd name="T74" fmla="*/ 0 w 282"/>
                  <a:gd name="T75" fmla="*/ 0 h 253"/>
                  <a:gd name="T76" fmla="*/ 0 w 282"/>
                  <a:gd name="T77" fmla="*/ 0 h 253"/>
                  <a:gd name="T78" fmla="*/ 0 w 282"/>
                  <a:gd name="T79" fmla="*/ 0 h 253"/>
                  <a:gd name="T80" fmla="*/ 0 w 282"/>
                  <a:gd name="T81" fmla="*/ 0 h 253"/>
                  <a:gd name="T82" fmla="*/ 0 w 282"/>
                  <a:gd name="T83" fmla="*/ 0 h 253"/>
                  <a:gd name="T84" fmla="*/ 0 w 282"/>
                  <a:gd name="T85" fmla="*/ 0 h 253"/>
                  <a:gd name="T86" fmla="*/ 0 w 282"/>
                  <a:gd name="T87" fmla="*/ 0 h 253"/>
                  <a:gd name="T88" fmla="*/ 0 w 282"/>
                  <a:gd name="T89" fmla="*/ 0 h 253"/>
                  <a:gd name="T90" fmla="*/ 0 w 282"/>
                  <a:gd name="T91" fmla="*/ 0 h 253"/>
                  <a:gd name="T92" fmla="*/ 0 w 282"/>
                  <a:gd name="T93" fmla="*/ 0 h 253"/>
                  <a:gd name="T94" fmla="*/ 0 w 282"/>
                  <a:gd name="T95" fmla="*/ 0 h 253"/>
                  <a:gd name="T96" fmla="*/ 0 w 282"/>
                  <a:gd name="T97" fmla="*/ 0 h 253"/>
                  <a:gd name="T98" fmla="*/ 0 w 282"/>
                  <a:gd name="T99" fmla="*/ 0 h 253"/>
                  <a:gd name="T100" fmla="*/ 0 w 282"/>
                  <a:gd name="T101" fmla="*/ 0 h 253"/>
                  <a:gd name="T102" fmla="*/ 0 w 282"/>
                  <a:gd name="T103" fmla="*/ 0 h 253"/>
                  <a:gd name="T104" fmla="*/ 0 w 282"/>
                  <a:gd name="T105" fmla="*/ 0 h 253"/>
                  <a:gd name="T106" fmla="*/ 0 w 282"/>
                  <a:gd name="T107" fmla="*/ 0 h 253"/>
                  <a:gd name="T108" fmla="*/ 0 w 282"/>
                  <a:gd name="T109" fmla="*/ 0 h 253"/>
                  <a:gd name="T110" fmla="*/ 0 w 282"/>
                  <a:gd name="T111" fmla="*/ 0 h 253"/>
                  <a:gd name="T112" fmla="*/ 0 w 282"/>
                  <a:gd name="T113" fmla="*/ 0 h 253"/>
                  <a:gd name="T114" fmla="*/ 0 w 282"/>
                  <a:gd name="T115" fmla="*/ 0 h 253"/>
                  <a:gd name="T116" fmla="*/ 0 w 282"/>
                  <a:gd name="T117" fmla="*/ 0 h 253"/>
                  <a:gd name="T118" fmla="*/ 0 w 282"/>
                  <a:gd name="T119" fmla="*/ 0 h 253"/>
                  <a:gd name="T120" fmla="*/ 0 w 282"/>
                  <a:gd name="T121" fmla="*/ 0 h 253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282"/>
                  <a:gd name="T184" fmla="*/ 0 h 253"/>
                  <a:gd name="T185" fmla="*/ 282 w 282"/>
                  <a:gd name="T186" fmla="*/ 253 h 253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282" h="253">
                    <a:moveTo>
                      <a:pt x="235" y="78"/>
                    </a:moveTo>
                    <a:lnTo>
                      <a:pt x="248" y="92"/>
                    </a:lnTo>
                    <a:lnTo>
                      <a:pt x="255" y="108"/>
                    </a:lnTo>
                    <a:lnTo>
                      <a:pt x="259" y="125"/>
                    </a:lnTo>
                    <a:lnTo>
                      <a:pt x="259" y="144"/>
                    </a:lnTo>
                    <a:lnTo>
                      <a:pt x="257" y="159"/>
                    </a:lnTo>
                    <a:lnTo>
                      <a:pt x="252" y="171"/>
                    </a:lnTo>
                    <a:lnTo>
                      <a:pt x="244" y="184"/>
                    </a:lnTo>
                    <a:lnTo>
                      <a:pt x="236" y="194"/>
                    </a:lnTo>
                    <a:lnTo>
                      <a:pt x="225" y="206"/>
                    </a:lnTo>
                    <a:lnTo>
                      <a:pt x="215" y="215"/>
                    </a:lnTo>
                    <a:lnTo>
                      <a:pt x="204" y="225"/>
                    </a:lnTo>
                    <a:lnTo>
                      <a:pt x="194" y="236"/>
                    </a:lnTo>
                    <a:lnTo>
                      <a:pt x="191" y="239"/>
                    </a:lnTo>
                    <a:lnTo>
                      <a:pt x="190" y="242"/>
                    </a:lnTo>
                    <a:lnTo>
                      <a:pt x="191" y="246"/>
                    </a:lnTo>
                    <a:lnTo>
                      <a:pt x="194" y="249"/>
                    </a:lnTo>
                    <a:lnTo>
                      <a:pt x="197" y="252"/>
                    </a:lnTo>
                    <a:lnTo>
                      <a:pt x="201" y="253"/>
                    </a:lnTo>
                    <a:lnTo>
                      <a:pt x="205" y="252"/>
                    </a:lnTo>
                    <a:lnTo>
                      <a:pt x="209" y="249"/>
                    </a:lnTo>
                    <a:lnTo>
                      <a:pt x="232" y="234"/>
                    </a:lnTo>
                    <a:lnTo>
                      <a:pt x="251" y="215"/>
                    </a:lnTo>
                    <a:lnTo>
                      <a:pt x="267" y="192"/>
                    </a:lnTo>
                    <a:lnTo>
                      <a:pt x="278" y="168"/>
                    </a:lnTo>
                    <a:lnTo>
                      <a:pt x="282" y="141"/>
                    </a:lnTo>
                    <a:lnTo>
                      <a:pt x="279" y="116"/>
                    </a:lnTo>
                    <a:lnTo>
                      <a:pt x="270" y="92"/>
                    </a:lnTo>
                    <a:lnTo>
                      <a:pt x="251" y="70"/>
                    </a:lnTo>
                    <a:lnTo>
                      <a:pt x="237" y="59"/>
                    </a:lnTo>
                    <a:lnTo>
                      <a:pt x="221" y="48"/>
                    </a:lnTo>
                    <a:lnTo>
                      <a:pt x="202" y="39"/>
                    </a:lnTo>
                    <a:lnTo>
                      <a:pt x="183" y="31"/>
                    </a:lnTo>
                    <a:lnTo>
                      <a:pt x="163" y="24"/>
                    </a:lnTo>
                    <a:lnTo>
                      <a:pt x="142" y="18"/>
                    </a:lnTo>
                    <a:lnTo>
                      <a:pt x="122" y="13"/>
                    </a:lnTo>
                    <a:lnTo>
                      <a:pt x="101" y="8"/>
                    </a:lnTo>
                    <a:lnTo>
                      <a:pt x="82" y="5"/>
                    </a:lnTo>
                    <a:lnTo>
                      <a:pt x="63" y="2"/>
                    </a:lnTo>
                    <a:lnTo>
                      <a:pt x="47" y="0"/>
                    </a:lnTo>
                    <a:lnTo>
                      <a:pt x="32" y="0"/>
                    </a:lnTo>
                    <a:lnTo>
                      <a:pt x="19" y="0"/>
                    </a:lnTo>
                    <a:lnTo>
                      <a:pt x="10" y="1"/>
                    </a:lnTo>
                    <a:lnTo>
                      <a:pt x="4" y="4"/>
                    </a:lnTo>
                    <a:lnTo>
                      <a:pt x="0" y="6"/>
                    </a:lnTo>
                    <a:lnTo>
                      <a:pt x="12" y="8"/>
                    </a:lnTo>
                    <a:lnTo>
                      <a:pt x="25" y="9"/>
                    </a:lnTo>
                    <a:lnTo>
                      <a:pt x="38" y="12"/>
                    </a:lnTo>
                    <a:lnTo>
                      <a:pt x="52" y="14"/>
                    </a:lnTo>
                    <a:lnTo>
                      <a:pt x="67" y="16"/>
                    </a:lnTo>
                    <a:lnTo>
                      <a:pt x="82" y="18"/>
                    </a:lnTo>
                    <a:lnTo>
                      <a:pt x="97" y="22"/>
                    </a:lnTo>
                    <a:lnTo>
                      <a:pt x="114" y="25"/>
                    </a:lnTo>
                    <a:lnTo>
                      <a:pt x="129" y="30"/>
                    </a:lnTo>
                    <a:lnTo>
                      <a:pt x="146" y="35"/>
                    </a:lnTo>
                    <a:lnTo>
                      <a:pt x="162" y="40"/>
                    </a:lnTo>
                    <a:lnTo>
                      <a:pt x="177" y="46"/>
                    </a:lnTo>
                    <a:lnTo>
                      <a:pt x="192" y="53"/>
                    </a:lnTo>
                    <a:lnTo>
                      <a:pt x="208" y="60"/>
                    </a:lnTo>
                    <a:lnTo>
                      <a:pt x="222" y="69"/>
                    </a:lnTo>
                    <a:lnTo>
                      <a:pt x="235" y="7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789" name="Freeform 824"/>
              <p:cNvSpPr>
                <a:spLocks/>
              </p:cNvSpPr>
              <p:nvPr/>
            </p:nvSpPr>
            <p:spPr bwMode="auto">
              <a:xfrm>
                <a:off x="5030" y="2680"/>
                <a:ext cx="40" cy="54"/>
              </a:xfrm>
              <a:custGeom>
                <a:avLst/>
                <a:gdLst>
                  <a:gd name="T0" fmla="*/ 0 w 115"/>
                  <a:gd name="T1" fmla="*/ 0 h 236"/>
                  <a:gd name="T2" fmla="*/ 0 w 115"/>
                  <a:gd name="T3" fmla="*/ 0 h 236"/>
                  <a:gd name="T4" fmla="*/ 0 w 115"/>
                  <a:gd name="T5" fmla="*/ 0 h 236"/>
                  <a:gd name="T6" fmla="*/ 0 w 115"/>
                  <a:gd name="T7" fmla="*/ 0 h 236"/>
                  <a:gd name="T8" fmla="*/ 0 w 115"/>
                  <a:gd name="T9" fmla="*/ 0 h 236"/>
                  <a:gd name="T10" fmla="*/ 0 w 115"/>
                  <a:gd name="T11" fmla="*/ 0 h 236"/>
                  <a:gd name="T12" fmla="*/ 0 w 115"/>
                  <a:gd name="T13" fmla="*/ 0 h 236"/>
                  <a:gd name="T14" fmla="*/ 0 w 115"/>
                  <a:gd name="T15" fmla="*/ 0 h 236"/>
                  <a:gd name="T16" fmla="*/ 0 w 115"/>
                  <a:gd name="T17" fmla="*/ 0 h 236"/>
                  <a:gd name="T18" fmla="*/ 0 w 115"/>
                  <a:gd name="T19" fmla="*/ 0 h 236"/>
                  <a:gd name="T20" fmla="*/ 0 w 115"/>
                  <a:gd name="T21" fmla="*/ 0 h 236"/>
                  <a:gd name="T22" fmla="*/ 0 w 115"/>
                  <a:gd name="T23" fmla="*/ 0 h 236"/>
                  <a:gd name="T24" fmla="*/ 0 w 115"/>
                  <a:gd name="T25" fmla="*/ 0 h 236"/>
                  <a:gd name="T26" fmla="*/ 0 w 115"/>
                  <a:gd name="T27" fmla="*/ 0 h 236"/>
                  <a:gd name="T28" fmla="*/ 0 w 115"/>
                  <a:gd name="T29" fmla="*/ 0 h 236"/>
                  <a:gd name="T30" fmla="*/ 0 w 115"/>
                  <a:gd name="T31" fmla="*/ 0 h 236"/>
                  <a:gd name="T32" fmla="*/ 0 w 115"/>
                  <a:gd name="T33" fmla="*/ 0 h 236"/>
                  <a:gd name="T34" fmla="*/ 0 w 115"/>
                  <a:gd name="T35" fmla="*/ 0 h 236"/>
                  <a:gd name="T36" fmla="*/ 0 w 115"/>
                  <a:gd name="T37" fmla="*/ 0 h 236"/>
                  <a:gd name="T38" fmla="*/ 0 w 115"/>
                  <a:gd name="T39" fmla="*/ 0 h 236"/>
                  <a:gd name="T40" fmla="*/ 0 w 115"/>
                  <a:gd name="T41" fmla="*/ 0 h 236"/>
                  <a:gd name="T42" fmla="*/ 0 w 115"/>
                  <a:gd name="T43" fmla="*/ 0 h 236"/>
                  <a:gd name="T44" fmla="*/ 0 w 115"/>
                  <a:gd name="T45" fmla="*/ 0 h 236"/>
                  <a:gd name="T46" fmla="*/ 0 w 115"/>
                  <a:gd name="T47" fmla="*/ 0 h 236"/>
                  <a:gd name="T48" fmla="*/ 0 w 115"/>
                  <a:gd name="T49" fmla="*/ 0 h 236"/>
                  <a:gd name="T50" fmla="*/ 0 w 115"/>
                  <a:gd name="T51" fmla="*/ 0 h 236"/>
                  <a:gd name="T52" fmla="*/ 0 w 115"/>
                  <a:gd name="T53" fmla="*/ 0 h 236"/>
                  <a:gd name="T54" fmla="*/ 0 w 115"/>
                  <a:gd name="T55" fmla="*/ 0 h 236"/>
                  <a:gd name="T56" fmla="*/ 0 w 115"/>
                  <a:gd name="T57" fmla="*/ 0 h 236"/>
                  <a:gd name="T58" fmla="*/ 0 w 115"/>
                  <a:gd name="T59" fmla="*/ 0 h 236"/>
                  <a:gd name="T60" fmla="*/ 0 w 115"/>
                  <a:gd name="T61" fmla="*/ 0 h 236"/>
                  <a:gd name="T62" fmla="*/ 0 w 115"/>
                  <a:gd name="T63" fmla="*/ 0 h 236"/>
                  <a:gd name="T64" fmla="*/ 0 w 115"/>
                  <a:gd name="T65" fmla="*/ 0 h 236"/>
                  <a:gd name="T66" fmla="*/ 0 w 115"/>
                  <a:gd name="T67" fmla="*/ 0 h 236"/>
                  <a:gd name="T68" fmla="*/ 0 w 115"/>
                  <a:gd name="T69" fmla="*/ 0 h 236"/>
                  <a:gd name="T70" fmla="*/ 0 w 115"/>
                  <a:gd name="T71" fmla="*/ 0 h 236"/>
                  <a:gd name="T72" fmla="*/ 0 w 115"/>
                  <a:gd name="T73" fmla="*/ 0 h 236"/>
                  <a:gd name="T74" fmla="*/ 0 w 115"/>
                  <a:gd name="T75" fmla="*/ 0 h 236"/>
                  <a:gd name="T76" fmla="*/ 0 w 115"/>
                  <a:gd name="T77" fmla="*/ 0 h 236"/>
                  <a:gd name="T78" fmla="*/ 0 w 115"/>
                  <a:gd name="T79" fmla="*/ 0 h 236"/>
                  <a:gd name="T80" fmla="*/ 0 w 115"/>
                  <a:gd name="T81" fmla="*/ 0 h 2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15"/>
                  <a:gd name="T124" fmla="*/ 0 h 236"/>
                  <a:gd name="T125" fmla="*/ 115 w 115"/>
                  <a:gd name="T126" fmla="*/ 236 h 2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15" h="236">
                    <a:moveTo>
                      <a:pt x="0" y="128"/>
                    </a:moveTo>
                    <a:lnTo>
                      <a:pt x="0" y="148"/>
                    </a:lnTo>
                    <a:lnTo>
                      <a:pt x="5" y="166"/>
                    </a:lnTo>
                    <a:lnTo>
                      <a:pt x="13" y="184"/>
                    </a:lnTo>
                    <a:lnTo>
                      <a:pt x="24" y="198"/>
                    </a:lnTo>
                    <a:lnTo>
                      <a:pt x="39" y="211"/>
                    </a:lnTo>
                    <a:lnTo>
                      <a:pt x="55" y="223"/>
                    </a:lnTo>
                    <a:lnTo>
                      <a:pt x="74" y="231"/>
                    </a:lnTo>
                    <a:lnTo>
                      <a:pt x="92" y="235"/>
                    </a:lnTo>
                    <a:lnTo>
                      <a:pt x="98" y="236"/>
                    </a:lnTo>
                    <a:lnTo>
                      <a:pt x="104" y="234"/>
                    </a:lnTo>
                    <a:lnTo>
                      <a:pt x="109" y="231"/>
                    </a:lnTo>
                    <a:lnTo>
                      <a:pt x="111" y="226"/>
                    </a:lnTo>
                    <a:lnTo>
                      <a:pt x="111" y="220"/>
                    </a:lnTo>
                    <a:lnTo>
                      <a:pt x="110" y="215"/>
                    </a:lnTo>
                    <a:lnTo>
                      <a:pt x="107" y="210"/>
                    </a:lnTo>
                    <a:lnTo>
                      <a:pt x="101" y="208"/>
                    </a:lnTo>
                    <a:lnTo>
                      <a:pt x="82" y="201"/>
                    </a:lnTo>
                    <a:lnTo>
                      <a:pt x="64" y="192"/>
                    </a:lnTo>
                    <a:lnTo>
                      <a:pt x="50" y="179"/>
                    </a:lnTo>
                    <a:lnTo>
                      <a:pt x="40" y="165"/>
                    </a:lnTo>
                    <a:lnTo>
                      <a:pt x="33" y="148"/>
                    </a:lnTo>
                    <a:lnTo>
                      <a:pt x="29" y="130"/>
                    </a:lnTo>
                    <a:lnTo>
                      <a:pt x="29" y="110"/>
                    </a:lnTo>
                    <a:lnTo>
                      <a:pt x="35" y="89"/>
                    </a:lnTo>
                    <a:lnTo>
                      <a:pt x="43" y="74"/>
                    </a:lnTo>
                    <a:lnTo>
                      <a:pt x="56" y="60"/>
                    </a:lnTo>
                    <a:lnTo>
                      <a:pt x="70" y="46"/>
                    </a:lnTo>
                    <a:lnTo>
                      <a:pt x="85" y="33"/>
                    </a:lnTo>
                    <a:lnTo>
                      <a:pt x="98" y="23"/>
                    </a:lnTo>
                    <a:lnTo>
                      <a:pt x="109" y="12"/>
                    </a:lnTo>
                    <a:lnTo>
                      <a:pt x="115" y="6"/>
                    </a:lnTo>
                    <a:lnTo>
                      <a:pt x="115" y="0"/>
                    </a:lnTo>
                    <a:lnTo>
                      <a:pt x="102" y="4"/>
                    </a:lnTo>
                    <a:lnTo>
                      <a:pt x="85" y="12"/>
                    </a:lnTo>
                    <a:lnTo>
                      <a:pt x="68" y="26"/>
                    </a:lnTo>
                    <a:lnTo>
                      <a:pt x="49" y="42"/>
                    </a:lnTo>
                    <a:lnTo>
                      <a:pt x="32" y="61"/>
                    </a:lnTo>
                    <a:lnTo>
                      <a:pt x="17" y="82"/>
                    </a:lnTo>
                    <a:lnTo>
                      <a:pt x="6" y="105"/>
                    </a:lnTo>
                    <a:lnTo>
                      <a:pt x="0" y="12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790" name="Freeform 825"/>
              <p:cNvSpPr>
                <a:spLocks/>
              </p:cNvSpPr>
              <p:nvPr/>
            </p:nvSpPr>
            <p:spPr bwMode="auto">
              <a:xfrm>
                <a:off x="5311" y="2643"/>
                <a:ext cx="87" cy="73"/>
              </a:xfrm>
              <a:custGeom>
                <a:avLst/>
                <a:gdLst>
                  <a:gd name="T0" fmla="*/ 0 w 245"/>
                  <a:gd name="T1" fmla="*/ 0 h 310"/>
                  <a:gd name="T2" fmla="*/ 0 w 245"/>
                  <a:gd name="T3" fmla="*/ 0 h 310"/>
                  <a:gd name="T4" fmla="*/ 0 w 245"/>
                  <a:gd name="T5" fmla="*/ 0 h 310"/>
                  <a:gd name="T6" fmla="*/ 0 w 245"/>
                  <a:gd name="T7" fmla="*/ 0 h 310"/>
                  <a:gd name="T8" fmla="*/ 0 w 245"/>
                  <a:gd name="T9" fmla="*/ 0 h 310"/>
                  <a:gd name="T10" fmla="*/ 0 w 245"/>
                  <a:gd name="T11" fmla="*/ 0 h 310"/>
                  <a:gd name="T12" fmla="*/ 0 w 245"/>
                  <a:gd name="T13" fmla="*/ 0 h 310"/>
                  <a:gd name="T14" fmla="*/ 0 w 245"/>
                  <a:gd name="T15" fmla="*/ 0 h 310"/>
                  <a:gd name="T16" fmla="*/ 0 w 245"/>
                  <a:gd name="T17" fmla="*/ 0 h 310"/>
                  <a:gd name="T18" fmla="*/ 0 w 245"/>
                  <a:gd name="T19" fmla="*/ 0 h 310"/>
                  <a:gd name="T20" fmla="*/ 0 w 245"/>
                  <a:gd name="T21" fmla="*/ 0 h 310"/>
                  <a:gd name="T22" fmla="*/ 0 w 245"/>
                  <a:gd name="T23" fmla="*/ 0 h 310"/>
                  <a:gd name="T24" fmla="*/ 0 w 245"/>
                  <a:gd name="T25" fmla="*/ 0 h 310"/>
                  <a:gd name="T26" fmla="*/ 0 w 245"/>
                  <a:gd name="T27" fmla="*/ 0 h 310"/>
                  <a:gd name="T28" fmla="*/ 0 w 245"/>
                  <a:gd name="T29" fmla="*/ 0 h 310"/>
                  <a:gd name="T30" fmla="*/ 0 w 245"/>
                  <a:gd name="T31" fmla="*/ 0 h 310"/>
                  <a:gd name="T32" fmla="*/ 0 w 245"/>
                  <a:gd name="T33" fmla="*/ 0 h 310"/>
                  <a:gd name="T34" fmla="*/ 0 w 245"/>
                  <a:gd name="T35" fmla="*/ 0 h 310"/>
                  <a:gd name="T36" fmla="*/ 0 w 245"/>
                  <a:gd name="T37" fmla="*/ 0 h 310"/>
                  <a:gd name="T38" fmla="*/ 0 w 245"/>
                  <a:gd name="T39" fmla="*/ 0 h 310"/>
                  <a:gd name="T40" fmla="*/ 0 w 245"/>
                  <a:gd name="T41" fmla="*/ 0 h 310"/>
                  <a:gd name="T42" fmla="*/ 0 w 245"/>
                  <a:gd name="T43" fmla="*/ 0 h 310"/>
                  <a:gd name="T44" fmla="*/ 0 w 245"/>
                  <a:gd name="T45" fmla="*/ 0 h 310"/>
                  <a:gd name="T46" fmla="*/ 0 w 245"/>
                  <a:gd name="T47" fmla="*/ 0 h 310"/>
                  <a:gd name="T48" fmla="*/ 0 w 245"/>
                  <a:gd name="T49" fmla="*/ 0 h 310"/>
                  <a:gd name="T50" fmla="*/ 0 w 245"/>
                  <a:gd name="T51" fmla="*/ 0 h 310"/>
                  <a:gd name="T52" fmla="*/ 0 w 245"/>
                  <a:gd name="T53" fmla="*/ 0 h 310"/>
                  <a:gd name="T54" fmla="*/ 0 w 245"/>
                  <a:gd name="T55" fmla="*/ 0 h 310"/>
                  <a:gd name="T56" fmla="*/ 0 w 245"/>
                  <a:gd name="T57" fmla="*/ 0 h 310"/>
                  <a:gd name="T58" fmla="*/ 0 w 245"/>
                  <a:gd name="T59" fmla="*/ 0 h 310"/>
                  <a:gd name="T60" fmla="*/ 0 w 245"/>
                  <a:gd name="T61" fmla="*/ 0 h 310"/>
                  <a:gd name="T62" fmla="*/ 0 w 245"/>
                  <a:gd name="T63" fmla="*/ 0 h 310"/>
                  <a:gd name="T64" fmla="*/ 0 w 245"/>
                  <a:gd name="T65" fmla="*/ 0 h 310"/>
                  <a:gd name="T66" fmla="*/ 0 w 245"/>
                  <a:gd name="T67" fmla="*/ 0 h 310"/>
                  <a:gd name="T68" fmla="*/ 0 w 245"/>
                  <a:gd name="T69" fmla="*/ 0 h 310"/>
                  <a:gd name="T70" fmla="*/ 0 w 245"/>
                  <a:gd name="T71" fmla="*/ 0 h 310"/>
                  <a:gd name="T72" fmla="*/ 0 w 245"/>
                  <a:gd name="T73" fmla="*/ 0 h 310"/>
                  <a:gd name="T74" fmla="*/ 0 w 245"/>
                  <a:gd name="T75" fmla="*/ 0 h 3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245"/>
                  <a:gd name="T115" fmla="*/ 0 h 310"/>
                  <a:gd name="T116" fmla="*/ 245 w 245"/>
                  <a:gd name="T117" fmla="*/ 310 h 3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245" h="310">
                    <a:moveTo>
                      <a:pt x="200" y="116"/>
                    </a:moveTo>
                    <a:lnTo>
                      <a:pt x="208" y="124"/>
                    </a:lnTo>
                    <a:lnTo>
                      <a:pt x="214" y="133"/>
                    </a:lnTo>
                    <a:lnTo>
                      <a:pt x="220" y="144"/>
                    </a:lnTo>
                    <a:lnTo>
                      <a:pt x="223" y="154"/>
                    </a:lnTo>
                    <a:lnTo>
                      <a:pt x="226" y="164"/>
                    </a:lnTo>
                    <a:lnTo>
                      <a:pt x="224" y="176"/>
                    </a:lnTo>
                    <a:lnTo>
                      <a:pt x="222" y="187"/>
                    </a:lnTo>
                    <a:lnTo>
                      <a:pt x="216" y="198"/>
                    </a:lnTo>
                    <a:lnTo>
                      <a:pt x="208" y="209"/>
                    </a:lnTo>
                    <a:lnTo>
                      <a:pt x="199" y="219"/>
                    </a:lnTo>
                    <a:lnTo>
                      <a:pt x="188" y="229"/>
                    </a:lnTo>
                    <a:lnTo>
                      <a:pt x="177" y="238"/>
                    </a:lnTo>
                    <a:lnTo>
                      <a:pt x="166" y="246"/>
                    </a:lnTo>
                    <a:lnTo>
                      <a:pt x="154" y="255"/>
                    </a:lnTo>
                    <a:lnTo>
                      <a:pt x="142" y="264"/>
                    </a:lnTo>
                    <a:lnTo>
                      <a:pt x="132" y="275"/>
                    </a:lnTo>
                    <a:lnTo>
                      <a:pt x="128" y="278"/>
                    </a:lnTo>
                    <a:lnTo>
                      <a:pt x="126" y="283"/>
                    </a:lnTo>
                    <a:lnTo>
                      <a:pt x="124" y="287"/>
                    </a:lnTo>
                    <a:lnTo>
                      <a:pt x="121" y="292"/>
                    </a:lnTo>
                    <a:lnTo>
                      <a:pt x="120" y="296"/>
                    </a:lnTo>
                    <a:lnTo>
                      <a:pt x="120" y="301"/>
                    </a:lnTo>
                    <a:lnTo>
                      <a:pt x="122" y="306"/>
                    </a:lnTo>
                    <a:lnTo>
                      <a:pt x="126" y="309"/>
                    </a:lnTo>
                    <a:lnTo>
                      <a:pt x="131" y="310"/>
                    </a:lnTo>
                    <a:lnTo>
                      <a:pt x="135" y="310"/>
                    </a:lnTo>
                    <a:lnTo>
                      <a:pt x="139" y="309"/>
                    </a:lnTo>
                    <a:lnTo>
                      <a:pt x="142" y="306"/>
                    </a:lnTo>
                    <a:lnTo>
                      <a:pt x="154" y="292"/>
                    </a:lnTo>
                    <a:lnTo>
                      <a:pt x="167" y="280"/>
                    </a:lnTo>
                    <a:lnTo>
                      <a:pt x="180" y="269"/>
                    </a:lnTo>
                    <a:lnTo>
                      <a:pt x="194" y="257"/>
                    </a:lnTo>
                    <a:lnTo>
                      <a:pt x="207" y="246"/>
                    </a:lnTo>
                    <a:lnTo>
                      <a:pt x="220" y="233"/>
                    </a:lnTo>
                    <a:lnTo>
                      <a:pt x="230" y="219"/>
                    </a:lnTo>
                    <a:lnTo>
                      <a:pt x="238" y="204"/>
                    </a:lnTo>
                    <a:lnTo>
                      <a:pt x="244" y="186"/>
                    </a:lnTo>
                    <a:lnTo>
                      <a:pt x="245" y="169"/>
                    </a:lnTo>
                    <a:lnTo>
                      <a:pt x="243" y="152"/>
                    </a:lnTo>
                    <a:lnTo>
                      <a:pt x="237" y="134"/>
                    </a:lnTo>
                    <a:lnTo>
                      <a:pt x="228" y="119"/>
                    </a:lnTo>
                    <a:lnTo>
                      <a:pt x="217" y="105"/>
                    </a:lnTo>
                    <a:lnTo>
                      <a:pt x="203" y="93"/>
                    </a:lnTo>
                    <a:lnTo>
                      <a:pt x="188" y="83"/>
                    </a:lnTo>
                    <a:lnTo>
                      <a:pt x="176" y="76"/>
                    </a:lnTo>
                    <a:lnTo>
                      <a:pt x="163" y="69"/>
                    </a:lnTo>
                    <a:lnTo>
                      <a:pt x="151" y="61"/>
                    </a:lnTo>
                    <a:lnTo>
                      <a:pt x="136" y="54"/>
                    </a:lnTo>
                    <a:lnTo>
                      <a:pt x="122" y="46"/>
                    </a:lnTo>
                    <a:lnTo>
                      <a:pt x="107" y="39"/>
                    </a:lnTo>
                    <a:lnTo>
                      <a:pt x="93" y="31"/>
                    </a:lnTo>
                    <a:lnTo>
                      <a:pt x="79" y="24"/>
                    </a:lnTo>
                    <a:lnTo>
                      <a:pt x="66" y="18"/>
                    </a:lnTo>
                    <a:lnTo>
                      <a:pt x="53" y="13"/>
                    </a:lnTo>
                    <a:lnTo>
                      <a:pt x="40" y="8"/>
                    </a:lnTo>
                    <a:lnTo>
                      <a:pt x="30" y="5"/>
                    </a:lnTo>
                    <a:lnTo>
                      <a:pt x="20" y="1"/>
                    </a:lnTo>
                    <a:lnTo>
                      <a:pt x="12" y="0"/>
                    </a:lnTo>
                    <a:lnTo>
                      <a:pt x="5" y="0"/>
                    </a:lnTo>
                    <a:lnTo>
                      <a:pt x="0" y="2"/>
                    </a:lnTo>
                    <a:lnTo>
                      <a:pt x="11" y="8"/>
                    </a:lnTo>
                    <a:lnTo>
                      <a:pt x="23" y="14"/>
                    </a:lnTo>
                    <a:lnTo>
                      <a:pt x="36" y="20"/>
                    </a:lnTo>
                    <a:lnTo>
                      <a:pt x="47" y="25"/>
                    </a:lnTo>
                    <a:lnTo>
                      <a:pt x="60" y="31"/>
                    </a:lnTo>
                    <a:lnTo>
                      <a:pt x="73" y="37"/>
                    </a:lnTo>
                    <a:lnTo>
                      <a:pt x="86" y="44"/>
                    </a:lnTo>
                    <a:lnTo>
                      <a:pt x="99" y="51"/>
                    </a:lnTo>
                    <a:lnTo>
                      <a:pt x="113" y="57"/>
                    </a:lnTo>
                    <a:lnTo>
                      <a:pt x="126" y="64"/>
                    </a:lnTo>
                    <a:lnTo>
                      <a:pt x="139" y="71"/>
                    </a:lnTo>
                    <a:lnTo>
                      <a:pt x="152" y="79"/>
                    </a:lnTo>
                    <a:lnTo>
                      <a:pt x="165" y="88"/>
                    </a:lnTo>
                    <a:lnTo>
                      <a:pt x="176" y="96"/>
                    </a:lnTo>
                    <a:lnTo>
                      <a:pt x="188" y="106"/>
                    </a:lnTo>
                    <a:lnTo>
                      <a:pt x="200" y="11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pic>
          <p:nvPicPr>
            <p:cNvPr id="57778" name="Picture 826" descr="access_point_stylized_gray_small"/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072" y="3642"/>
              <a:ext cx="430" cy="34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57394" name="Line 827"/>
          <p:cNvSpPr>
            <a:spLocks noChangeShapeType="1"/>
          </p:cNvSpPr>
          <p:nvPr/>
        </p:nvSpPr>
        <p:spPr bwMode="auto">
          <a:xfrm rot="5400000" flipV="1">
            <a:off x="7991475" y="5440363"/>
            <a:ext cx="3175" cy="85725"/>
          </a:xfrm>
          <a:prstGeom prst="line">
            <a:avLst/>
          </a:prstGeom>
          <a:noFill/>
          <a:ln w="12700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57395" name="Group 828"/>
          <p:cNvGrpSpPr>
            <a:grpSpLocks/>
          </p:cNvGrpSpPr>
          <p:nvPr/>
        </p:nvGrpSpPr>
        <p:grpSpPr bwMode="auto">
          <a:xfrm>
            <a:off x="5254625" y="2038350"/>
            <a:ext cx="504825" cy="401638"/>
            <a:chOff x="2896" y="396"/>
            <a:chExt cx="1848" cy="1887"/>
          </a:xfrm>
        </p:grpSpPr>
        <p:pic>
          <p:nvPicPr>
            <p:cNvPr id="57754" name="Picture 829" descr="laptop_keyboard"/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2966" y="1553"/>
              <a:ext cx="1526" cy="7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7755" name="Freeform 830"/>
            <p:cNvSpPr>
              <a:spLocks/>
            </p:cNvSpPr>
            <p:nvPr/>
          </p:nvSpPr>
          <p:spPr bwMode="auto">
            <a:xfrm>
              <a:off x="3472" y="844"/>
              <a:ext cx="1228" cy="953"/>
            </a:xfrm>
            <a:custGeom>
              <a:avLst/>
              <a:gdLst>
                <a:gd name="T0" fmla="*/ 0 w 2982"/>
                <a:gd name="T1" fmla="*/ 0 h 2442"/>
                <a:gd name="T2" fmla="*/ 0 w 2982"/>
                <a:gd name="T3" fmla="*/ 0 h 2442"/>
                <a:gd name="T4" fmla="*/ 0 w 2982"/>
                <a:gd name="T5" fmla="*/ 0 h 2442"/>
                <a:gd name="T6" fmla="*/ 0 w 2982"/>
                <a:gd name="T7" fmla="*/ 0 h 2442"/>
                <a:gd name="T8" fmla="*/ 0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57756" name="Picture 831" descr="screen"/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532" y="868"/>
              <a:ext cx="1117" cy="8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7757" name="Freeform 832"/>
            <p:cNvSpPr>
              <a:spLocks/>
            </p:cNvSpPr>
            <p:nvPr/>
          </p:nvSpPr>
          <p:spPr bwMode="auto">
            <a:xfrm>
              <a:off x="3695" y="816"/>
              <a:ext cx="1042" cy="177"/>
            </a:xfrm>
            <a:custGeom>
              <a:avLst/>
              <a:gdLst>
                <a:gd name="T0" fmla="*/ 0 w 2528"/>
                <a:gd name="T1" fmla="*/ 0 h 455"/>
                <a:gd name="T2" fmla="*/ 0 w 2528"/>
                <a:gd name="T3" fmla="*/ 0 h 455"/>
                <a:gd name="T4" fmla="*/ 0 w 2528"/>
                <a:gd name="T5" fmla="*/ 0 h 455"/>
                <a:gd name="T6" fmla="*/ 0 w 2528"/>
                <a:gd name="T7" fmla="*/ 0 h 455"/>
                <a:gd name="T8" fmla="*/ 0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chemeClr val="bg2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58" name="Freeform 833"/>
            <p:cNvSpPr>
              <a:spLocks/>
            </p:cNvSpPr>
            <p:nvPr/>
          </p:nvSpPr>
          <p:spPr bwMode="auto">
            <a:xfrm>
              <a:off x="3461" y="814"/>
              <a:ext cx="289" cy="739"/>
            </a:xfrm>
            <a:custGeom>
              <a:avLst/>
              <a:gdLst>
                <a:gd name="T0" fmla="*/ 0 w 702"/>
                <a:gd name="T1" fmla="*/ 0 h 1893"/>
                <a:gd name="T2" fmla="*/ 0 w 702"/>
                <a:gd name="T3" fmla="*/ 0 h 1893"/>
                <a:gd name="T4" fmla="*/ 0 w 702"/>
                <a:gd name="T5" fmla="*/ 0 h 1893"/>
                <a:gd name="T6" fmla="*/ 0 w 702"/>
                <a:gd name="T7" fmla="*/ 0 h 1893"/>
                <a:gd name="T8" fmla="*/ 0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59" name="Freeform 834"/>
            <p:cNvSpPr>
              <a:spLocks/>
            </p:cNvSpPr>
            <p:nvPr/>
          </p:nvSpPr>
          <p:spPr bwMode="auto">
            <a:xfrm>
              <a:off x="4418" y="946"/>
              <a:ext cx="311" cy="853"/>
            </a:xfrm>
            <a:custGeom>
              <a:avLst/>
              <a:gdLst>
                <a:gd name="T0" fmla="*/ 0 w 756"/>
                <a:gd name="T1" fmla="*/ 0 h 2184"/>
                <a:gd name="T2" fmla="*/ 0 w 756"/>
                <a:gd name="T3" fmla="*/ 0 h 2184"/>
                <a:gd name="T4" fmla="*/ 0 w 756"/>
                <a:gd name="T5" fmla="*/ 0 h 2184"/>
                <a:gd name="T6" fmla="*/ 0 w 756"/>
                <a:gd name="T7" fmla="*/ 0 h 2184"/>
                <a:gd name="T8" fmla="*/ 0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60" name="Freeform 835"/>
            <p:cNvSpPr>
              <a:spLocks/>
            </p:cNvSpPr>
            <p:nvPr/>
          </p:nvSpPr>
          <p:spPr bwMode="auto">
            <a:xfrm>
              <a:off x="3457" y="1515"/>
              <a:ext cx="1143" cy="288"/>
            </a:xfrm>
            <a:custGeom>
              <a:avLst/>
              <a:gdLst>
                <a:gd name="T0" fmla="*/ 0 w 2773"/>
                <a:gd name="T1" fmla="*/ 0 h 738"/>
                <a:gd name="T2" fmla="*/ 0 w 2773"/>
                <a:gd name="T3" fmla="*/ 0 h 738"/>
                <a:gd name="T4" fmla="*/ 0 w 2773"/>
                <a:gd name="T5" fmla="*/ 0 h 738"/>
                <a:gd name="T6" fmla="*/ 0 w 2773"/>
                <a:gd name="T7" fmla="*/ 0 h 738"/>
                <a:gd name="T8" fmla="*/ 0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chemeClr val="bg2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61" name="Freeform 836"/>
            <p:cNvSpPr>
              <a:spLocks/>
            </p:cNvSpPr>
            <p:nvPr/>
          </p:nvSpPr>
          <p:spPr bwMode="auto">
            <a:xfrm>
              <a:off x="4452" y="954"/>
              <a:ext cx="292" cy="855"/>
            </a:xfrm>
            <a:custGeom>
              <a:avLst/>
              <a:gdLst>
                <a:gd name="T0" fmla="*/ 0 w 637"/>
                <a:gd name="T1" fmla="*/ 0 h 1659"/>
                <a:gd name="T2" fmla="*/ 0 w 637"/>
                <a:gd name="T3" fmla="*/ 0 h 1659"/>
                <a:gd name="T4" fmla="*/ 0 w 637"/>
                <a:gd name="T5" fmla="*/ 1 h 1659"/>
                <a:gd name="T6" fmla="*/ 0 w 637"/>
                <a:gd name="T7" fmla="*/ 1 h 1659"/>
                <a:gd name="T8" fmla="*/ 0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62" name="Freeform 837"/>
            <p:cNvSpPr>
              <a:spLocks/>
            </p:cNvSpPr>
            <p:nvPr/>
          </p:nvSpPr>
          <p:spPr bwMode="auto">
            <a:xfrm>
              <a:off x="3459" y="1553"/>
              <a:ext cx="1016" cy="284"/>
            </a:xfrm>
            <a:custGeom>
              <a:avLst/>
              <a:gdLst>
                <a:gd name="T0" fmla="*/ 0 w 2216"/>
                <a:gd name="T1" fmla="*/ 0 h 550"/>
                <a:gd name="T2" fmla="*/ 0 w 2216"/>
                <a:gd name="T3" fmla="*/ 1 h 550"/>
                <a:gd name="T4" fmla="*/ 0 w 2216"/>
                <a:gd name="T5" fmla="*/ 1 h 550"/>
                <a:gd name="T6" fmla="*/ 0 w 2216"/>
                <a:gd name="T7" fmla="*/ 1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chemeClr val="bg2"/>
                </a:gs>
                <a:gs pos="100000">
                  <a:srgbClr val="DDDDDD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63" name="Freeform 838"/>
            <p:cNvSpPr>
              <a:spLocks/>
            </p:cNvSpPr>
            <p:nvPr/>
          </p:nvSpPr>
          <p:spPr bwMode="auto">
            <a:xfrm>
              <a:off x="3442" y="1857"/>
              <a:ext cx="345" cy="169"/>
            </a:xfrm>
            <a:custGeom>
              <a:avLst/>
              <a:gdLst>
                <a:gd name="T0" fmla="*/ 0 w 752"/>
                <a:gd name="T1" fmla="*/ 0 h 327"/>
                <a:gd name="T2" fmla="*/ 0 w 752"/>
                <a:gd name="T3" fmla="*/ 1 h 327"/>
                <a:gd name="T4" fmla="*/ 0 w 752"/>
                <a:gd name="T5" fmla="*/ 1 h 327"/>
                <a:gd name="T6" fmla="*/ 0 w 752"/>
                <a:gd name="T7" fmla="*/ 1 h 327"/>
                <a:gd name="T8" fmla="*/ 0 w 752"/>
                <a:gd name="T9" fmla="*/ 0 h 3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2"/>
                <a:gd name="T16" fmla="*/ 0 h 327"/>
                <a:gd name="T17" fmla="*/ 752 w 752"/>
                <a:gd name="T18" fmla="*/ 327 h 3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2" h="327">
                  <a:moveTo>
                    <a:pt x="293" y="0"/>
                  </a:moveTo>
                  <a:lnTo>
                    <a:pt x="752" y="124"/>
                  </a:lnTo>
                  <a:lnTo>
                    <a:pt x="470" y="327"/>
                  </a:lnTo>
                  <a:lnTo>
                    <a:pt x="0" y="18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64" name="Freeform 839"/>
            <p:cNvSpPr>
              <a:spLocks/>
            </p:cNvSpPr>
            <p:nvPr/>
          </p:nvSpPr>
          <p:spPr bwMode="auto">
            <a:xfrm>
              <a:off x="3449" y="1860"/>
              <a:ext cx="333" cy="160"/>
            </a:xfrm>
            <a:custGeom>
              <a:avLst/>
              <a:gdLst>
                <a:gd name="T0" fmla="*/ 0 w 726"/>
                <a:gd name="T1" fmla="*/ 0 h 311"/>
                <a:gd name="T2" fmla="*/ 0 w 726"/>
                <a:gd name="T3" fmla="*/ 1 h 311"/>
                <a:gd name="T4" fmla="*/ 0 w 726"/>
                <a:gd name="T5" fmla="*/ 1 h 311"/>
                <a:gd name="T6" fmla="*/ 0 w 726"/>
                <a:gd name="T7" fmla="*/ 1 h 311"/>
                <a:gd name="T8" fmla="*/ 0 w 726"/>
                <a:gd name="T9" fmla="*/ 0 h 3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26"/>
                <a:gd name="T16" fmla="*/ 0 h 311"/>
                <a:gd name="T17" fmla="*/ 726 w 726"/>
                <a:gd name="T18" fmla="*/ 311 h 3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26" h="311">
                  <a:moveTo>
                    <a:pt x="282" y="0"/>
                  </a:moveTo>
                  <a:lnTo>
                    <a:pt x="726" y="119"/>
                  </a:lnTo>
                  <a:lnTo>
                    <a:pt x="457" y="311"/>
                  </a:lnTo>
                  <a:lnTo>
                    <a:pt x="0" y="173"/>
                  </a:lnTo>
                  <a:lnTo>
                    <a:pt x="282" y="0"/>
                  </a:lnTo>
                  <a:close/>
                </a:path>
              </a:pathLst>
            </a:custGeom>
            <a:gradFill rotWithShape="1">
              <a:gsLst>
                <a:gs pos="0">
                  <a:srgbClr val="4D4D4D"/>
                </a:gs>
                <a:gs pos="100000">
                  <a:srgbClr val="DDDDDD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65" name="Freeform 840"/>
            <p:cNvSpPr>
              <a:spLocks/>
            </p:cNvSpPr>
            <p:nvPr/>
          </p:nvSpPr>
          <p:spPr bwMode="auto">
            <a:xfrm>
              <a:off x="3473" y="1923"/>
              <a:ext cx="119" cy="52"/>
            </a:xfrm>
            <a:custGeom>
              <a:avLst/>
              <a:gdLst>
                <a:gd name="T0" fmla="*/ 0 w 258"/>
                <a:gd name="T1" fmla="*/ 1 h 100"/>
                <a:gd name="T2" fmla="*/ 0 w 258"/>
                <a:gd name="T3" fmla="*/ 0 h 100"/>
                <a:gd name="T4" fmla="*/ 0 w 258"/>
                <a:gd name="T5" fmla="*/ 1 h 100"/>
                <a:gd name="T6" fmla="*/ 0 w 258"/>
                <a:gd name="T7" fmla="*/ 1 h 100"/>
                <a:gd name="T8" fmla="*/ 0 w 258"/>
                <a:gd name="T9" fmla="*/ 1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0"/>
                <a:gd name="T17" fmla="*/ 258 w 258"/>
                <a:gd name="T18" fmla="*/ 100 h 1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0">
                  <a:moveTo>
                    <a:pt x="0" y="44"/>
                  </a:moveTo>
                  <a:lnTo>
                    <a:pt x="75" y="0"/>
                  </a:lnTo>
                  <a:lnTo>
                    <a:pt x="258" y="50"/>
                  </a:lnTo>
                  <a:lnTo>
                    <a:pt x="183" y="100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66" name="Freeform 841"/>
            <p:cNvSpPr>
              <a:spLocks/>
            </p:cNvSpPr>
            <p:nvPr/>
          </p:nvSpPr>
          <p:spPr bwMode="auto">
            <a:xfrm>
              <a:off x="3469" y="1947"/>
              <a:ext cx="89" cy="32"/>
            </a:xfrm>
            <a:custGeom>
              <a:avLst/>
              <a:gdLst>
                <a:gd name="T0" fmla="*/ 0 w 194"/>
                <a:gd name="T1" fmla="*/ 0 h 63"/>
                <a:gd name="T2" fmla="*/ 0 w 194"/>
                <a:gd name="T3" fmla="*/ 1 h 63"/>
                <a:gd name="T4" fmla="*/ 0 w 194"/>
                <a:gd name="T5" fmla="*/ 1 h 63"/>
                <a:gd name="T6" fmla="*/ 0 w 194"/>
                <a:gd name="T7" fmla="*/ 1 h 63"/>
                <a:gd name="T8" fmla="*/ 0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67" name="Freeform 842"/>
            <p:cNvSpPr>
              <a:spLocks/>
            </p:cNvSpPr>
            <p:nvPr/>
          </p:nvSpPr>
          <p:spPr bwMode="auto">
            <a:xfrm>
              <a:off x="3570" y="1956"/>
              <a:ext cx="119" cy="53"/>
            </a:xfrm>
            <a:custGeom>
              <a:avLst/>
              <a:gdLst>
                <a:gd name="T0" fmla="*/ 0 w 258"/>
                <a:gd name="T1" fmla="*/ 1 h 102"/>
                <a:gd name="T2" fmla="*/ 0 w 258"/>
                <a:gd name="T3" fmla="*/ 0 h 102"/>
                <a:gd name="T4" fmla="*/ 0 w 258"/>
                <a:gd name="T5" fmla="*/ 1 h 102"/>
                <a:gd name="T6" fmla="*/ 0 w 258"/>
                <a:gd name="T7" fmla="*/ 1 h 102"/>
                <a:gd name="T8" fmla="*/ 0 w 258"/>
                <a:gd name="T9" fmla="*/ 1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2"/>
                <a:gd name="T17" fmla="*/ 258 w 258"/>
                <a:gd name="T18" fmla="*/ 102 h 1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2">
                  <a:moveTo>
                    <a:pt x="0" y="46"/>
                  </a:moveTo>
                  <a:lnTo>
                    <a:pt x="71" y="0"/>
                  </a:lnTo>
                  <a:lnTo>
                    <a:pt x="258" y="52"/>
                  </a:lnTo>
                  <a:lnTo>
                    <a:pt x="183" y="102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68" name="Freeform 843"/>
            <p:cNvSpPr>
              <a:spLocks/>
            </p:cNvSpPr>
            <p:nvPr/>
          </p:nvSpPr>
          <p:spPr bwMode="auto">
            <a:xfrm>
              <a:off x="3566" y="1981"/>
              <a:ext cx="89" cy="33"/>
            </a:xfrm>
            <a:custGeom>
              <a:avLst/>
              <a:gdLst>
                <a:gd name="T0" fmla="*/ 0 w 194"/>
                <a:gd name="T1" fmla="*/ 0 h 63"/>
                <a:gd name="T2" fmla="*/ 0 w 194"/>
                <a:gd name="T3" fmla="*/ 1 h 63"/>
                <a:gd name="T4" fmla="*/ 0 w 194"/>
                <a:gd name="T5" fmla="*/ 1 h 63"/>
                <a:gd name="T6" fmla="*/ 0 w 194"/>
                <a:gd name="T7" fmla="*/ 1 h 63"/>
                <a:gd name="T8" fmla="*/ 0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69" name="Freeform 844"/>
            <p:cNvSpPr>
              <a:spLocks/>
            </p:cNvSpPr>
            <p:nvPr/>
          </p:nvSpPr>
          <p:spPr bwMode="auto">
            <a:xfrm>
              <a:off x="4032" y="1882"/>
              <a:ext cx="418" cy="371"/>
            </a:xfrm>
            <a:custGeom>
              <a:avLst/>
              <a:gdLst>
                <a:gd name="T0" fmla="*/ 0 w 990"/>
                <a:gd name="T1" fmla="*/ 0 h 792"/>
                <a:gd name="T2" fmla="*/ 0 w 990"/>
                <a:gd name="T3" fmla="*/ 0 h 792"/>
                <a:gd name="T4" fmla="*/ 0 w 990"/>
                <a:gd name="T5" fmla="*/ 0 h 792"/>
                <a:gd name="T6" fmla="*/ 0 w 990"/>
                <a:gd name="T7" fmla="*/ 0 h 792"/>
                <a:gd name="T8" fmla="*/ 0 w 990"/>
                <a:gd name="T9" fmla="*/ 0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70" name="Freeform 845"/>
            <p:cNvSpPr>
              <a:spLocks/>
            </p:cNvSpPr>
            <p:nvPr/>
          </p:nvSpPr>
          <p:spPr bwMode="auto">
            <a:xfrm>
              <a:off x="2966" y="1912"/>
              <a:ext cx="1069" cy="338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0 h 723"/>
                <a:gd name="T6" fmla="*/ 0 w 2532"/>
                <a:gd name="T7" fmla="*/ 0 h 723"/>
                <a:gd name="T8" fmla="*/ 0 w 2532"/>
                <a:gd name="T9" fmla="*/ 0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7771" name="Freeform 846"/>
            <p:cNvSpPr>
              <a:spLocks/>
            </p:cNvSpPr>
            <p:nvPr/>
          </p:nvSpPr>
          <p:spPr bwMode="auto">
            <a:xfrm>
              <a:off x="2967" y="1850"/>
              <a:ext cx="12" cy="68"/>
            </a:xfrm>
            <a:custGeom>
              <a:avLst/>
              <a:gdLst>
                <a:gd name="T0" fmla="*/ 0 w 26"/>
                <a:gd name="T1" fmla="*/ 0 h 147"/>
                <a:gd name="T2" fmla="*/ 0 w 26"/>
                <a:gd name="T3" fmla="*/ 0 h 147"/>
                <a:gd name="T4" fmla="*/ 0 w 26"/>
                <a:gd name="T5" fmla="*/ 0 h 147"/>
                <a:gd name="T6" fmla="*/ 0 w 26"/>
                <a:gd name="T7" fmla="*/ 0 h 147"/>
                <a:gd name="T8" fmla="*/ 0 w 26"/>
                <a:gd name="T9" fmla="*/ 0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72" name="Freeform 847"/>
            <p:cNvSpPr>
              <a:spLocks/>
            </p:cNvSpPr>
            <p:nvPr/>
          </p:nvSpPr>
          <p:spPr bwMode="auto">
            <a:xfrm>
              <a:off x="2968" y="1571"/>
              <a:ext cx="496" cy="283"/>
            </a:xfrm>
            <a:custGeom>
              <a:avLst/>
              <a:gdLst>
                <a:gd name="T0" fmla="*/ 0 w 1176"/>
                <a:gd name="T1" fmla="*/ 0 h 606"/>
                <a:gd name="T2" fmla="*/ 0 w 1176"/>
                <a:gd name="T3" fmla="*/ 0 h 606"/>
                <a:gd name="T4" fmla="*/ 0 w 1176"/>
                <a:gd name="T5" fmla="*/ 0 h 606"/>
                <a:gd name="T6" fmla="*/ 0 w 1176"/>
                <a:gd name="T7" fmla="*/ 0 h 606"/>
                <a:gd name="T8" fmla="*/ 0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73" name="Freeform 848"/>
            <p:cNvSpPr>
              <a:spLocks/>
            </p:cNvSpPr>
            <p:nvPr/>
          </p:nvSpPr>
          <p:spPr bwMode="auto">
            <a:xfrm>
              <a:off x="3001" y="1864"/>
              <a:ext cx="1013" cy="325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0 h 723"/>
                <a:gd name="T6" fmla="*/ 0 w 2532"/>
                <a:gd name="T7" fmla="*/ 0 h 723"/>
                <a:gd name="T8" fmla="*/ 0 w 2532"/>
                <a:gd name="T9" fmla="*/ 0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74" name="Freeform 849"/>
            <p:cNvSpPr>
              <a:spLocks/>
            </p:cNvSpPr>
            <p:nvPr/>
          </p:nvSpPr>
          <p:spPr bwMode="auto">
            <a:xfrm flipV="1">
              <a:off x="4013" y="1841"/>
              <a:ext cx="413" cy="337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0 h 723"/>
                <a:gd name="T6" fmla="*/ 0 w 2532"/>
                <a:gd name="T7" fmla="*/ 0 h 723"/>
                <a:gd name="T8" fmla="*/ 0 w 2532"/>
                <a:gd name="T9" fmla="*/ 0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75" name="Freeform 850"/>
            <p:cNvSpPr>
              <a:spLocks/>
            </p:cNvSpPr>
            <p:nvPr/>
          </p:nvSpPr>
          <p:spPr bwMode="auto">
            <a:xfrm>
              <a:off x="3530" y="862"/>
              <a:ext cx="1124" cy="872"/>
            </a:xfrm>
            <a:custGeom>
              <a:avLst/>
              <a:gdLst>
                <a:gd name="T0" fmla="*/ 214 w 1124"/>
                <a:gd name="T1" fmla="*/ 0 h 872"/>
                <a:gd name="T2" fmla="*/ 1124 w 1124"/>
                <a:gd name="T3" fmla="*/ 128 h 872"/>
                <a:gd name="T4" fmla="*/ 884 w 1124"/>
                <a:gd name="T5" fmla="*/ 872 h 872"/>
                <a:gd name="T6" fmla="*/ 0 w 1124"/>
                <a:gd name="T7" fmla="*/ 656 h 872"/>
                <a:gd name="T8" fmla="*/ 214 w 1124"/>
                <a:gd name="T9" fmla="*/ 0 h 8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24"/>
                <a:gd name="T16" fmla="*/ 0 h 872"/>
                <a:gd name="T17" fmla="*/ 1124 w 1124"/>
                <a:gd name="T18" fmla="*/ 872 h 8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24" h="872">
                  <a:moveTo>
                    <a:pt x="214" y="0"/>
                  </a:moveTo>
                  <a:lnTo>
                    <a:pt x="1124" y="128"/>
                  </a:lnTo>
                  <a:lnTo>
                    <a:pt x="884" y="872"/>
                  </a:lnTo>
                  <a:lnTo>
                    <a:pt x="0" y="656"/>
                  </a:lnTo>
                  <a:lnTo>
                    <a:pt x="214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>
                    <a:alpha val="81000"/>
                  </a:srgbClr>
                </a:gs>
                <a:gs pos="100000">
                  <a:srgbClr val="666666">
                    <a:alpha val="79999"/>
                  </a:srgbClr>
                </a:gs>
              </a:gsLst>
              <a:lin ang="540000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57776" name="Picture 851" descr="grayed_radiation"/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96" y="396"/>
              <a:ext cx="1808" cy="10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57396" name="Group 852"/>
          <p:cNvGrpSpPr>
            <a:grpSpLocks/>
          </p:cNvGrpSpPr>
          <p:nvPr/>
        </p:nvGrpSpPr>
        <p:grpSpPr bwMode="auto">
          <a:xfrm>
            <a:off x="5537200" y="3054350"/>
            <a:ext cx="504825" cy="401638"/>
            <a:chOff x="2896" y="396"/>
            <a:chExt cx="1848" cy="1887"/>
          </a:xfrm>
        </p:grpSpPr>
        <p:pic>
          <p:nvPicPr>
            <p:cNvPr id="57731" name="Picture 853" descr="laptop_keyboard"/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2966" y="1553"/>
              <a:ext cx="1526" cy="7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7732" name="Freeform 854"/>
            <p:cNvSpPr>
              <a:spLocks/>
            </p:cNvSpPr>
            <p:nvPr/>
          </p:nvSpPr>
          <p:spPr bwMode="auto">
            <a:xfrm>
              <a:off x="3472" y="844"/>
              <a:ext cx="1228" cy="953"/>
            </a:xfrm>
            <a:custGeom>
              <a:avLst/>
              <a:gdLst>
                <a:gd name="T0" fmla="*/ 0 w 2982"/>
                <a:gd name="T1" fmla="*/ 0 h 2442"/>
                <a:gd name="T2" fmla="*/ 0 w 2982"/>
                <a:gd name="T3" fmla="*/ 0 h 2442"/>
                <a:gd name="T4" fmla="*/ 0 w 2982"/>
                <a:gd name="T5" fmla="*/ 0 h 2442"/>
                <a:gd name="T6" fmla="*/ 0 w 2982"/>
                <a:gd name="T7" fmla="*/ 0 h 2442"/>
                <a:gd name="T8" fmla="*/ 0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57733" name="Picture 855" descr="screen"/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532" y="868"/>
              <a:ext cx="1117" cy="8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7734" name="Freeform 856"/>
            <p:cNvSpPr>
              <a:spLocks/>
            </p:cNvSpPr>
            <p:nvPr/>
          </p:nvSpPr>
          <p:spPr bwMode="auto">
            <a:xfrm>
              <a:off x="3695" y="816"/>
              <a:ext cx="1042" cy="177"/>
            </a:xfrm>
            <a:custGeom>
              <a:avLst/>
              <a:gdLst>
                <a:gd name="T0" fmla="*/ 0 w 2528"/>
                <a:gd name="T1" fmla="*/ 0 h 455"/>
                <a:gd name="T2" fmla="*/ 0 w 2528"/>
                <a:gd name="T3" fmla="*/ 0 h 455"/>
                <a:gd name="T4" fmla="*/ 0 w 2528"/>
                <a:gd name="T5" fmla="*/ 0 h 455"/>
                <a:gd name="T6" fmla="*/ 0 w 2528"/>
                <a:gd name="T7" fmla="*/ 0 h 455"/>
                <a:gd name="T8" fmla="*/ 0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chemeClr val="bg2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35" name="Freeform 857"/>
            <p:cNvSpPr>
              <a:spLocks/>
            </p:cNvSpPr>
            <p:nvPr/>
          </p:nvSpPr>
          <p:spPr bwMode="auto">
            <a:xfrm>
              <a:off x="3461" y="814"/>
              <a:ext cx="289" cy="739"/>
            </a:xfrm>
            <a:custGeom>
              <a:avLst/>
              <a:gdLst>
                <a:gd name="T0" fmla="*/ 0 w 702"/>
                <a:gd name="T1" fmla="*/ 0 h 1893"/>
                <a:gd name="T2" fmla="*/ 0 w 702"/>
                <a:gd name="T3" fmla="*/ 0 h 1893"/>
                <a:gd name="T4" fmla="*/ 0 w 702"/>
                <a:gd name="T5" fmla="*/ 0 h 1893"/>
                <a:gd name="T6" fmla="*/ 0 w 702"/>
                <a:gd name="T7" fmla="*/ 0 h 1893"/>
                <a:gd name="T8" fmla="*/ 0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36" name="Freeform 858"/>
            <p:cNvSpPr>
              <a:spLocks/>
            </p:cNvSpPr>
            <p:nvPr/>
          </p:nvSpPr>
          <p:spPr bwMode="auto">
            <a:xfrm>
              <a:off x="4418" y="946"/>
              <a:ext cx="311" cy="853"/>
            </a:xfrm>
            <a:custGeom>
              <a:avLst/>
              <a:gdLst>
                <a:gd name="T0" fmla="*/ 0 w 756"/>
                <a:gd name="T1" fmla="*/ 0 h 2184"/>
                <a:gd name="T2" fmla="*/ 0 w 756"/>
                <a:gd name="T3" fmla="*/ 0 h 2184"/>
                <a:gd name="T4" fmla="*/ 0 w 756"/>
                <a:gd name="T5" fmla="*/ 0 h 2184"/>
                <a:gd name="T6" fmla="*/ 0 w 756"/>
                <a:gd name="T7" fmla="*/ 0 h 2184"/>
                <a:gd name="T8" fmla="*/ 0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37" name="Freeform 859"/>
            <p:cNvSpPr>
              <a:spLocks/>
            </p:cNvSpPr>
            <p:nvPr/>
          </p:nvSpPr>
          <p:spPr bwMode="auto">
            <a:xfrm>
              <a:off x="3457" y="1515"/>
              <a:ext cx="1143" cy="288"/>
            </a:xfrm>
            <a:custGeom>
              <a:avLst/>
              <a:gdLst>
                <a:gd name="T0" fmla="*/ 0 w 2773"/>
                <a:gd name="T1" fmla="*/ 0 h 738"/>
                <a:gd name="T2" fmla="*/ 0 w 2773"/>
                <a:gd name="T3" fmla="*/ 0 h 738"/>
                <a:gd name="T4" fmla="*/ 0 w 2773"/>
                <a:gd name="T5" fmla="*/ 0 h 738"/>
                <a:gd name="T6" fmla="*/ 0 w 2773"/>
                <a:gd name="T7" fmla="*/ 0 h 738"/>
                <a:gd name="T8" fmla="*/ 0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chemeClr val="bg2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38" name="Freeform 860"/>
            <p:cNvSpPr>
              <a:spLocks/>
            </p:cNvSpPr>
            <p:nvPr/>
          </p:nvSpPr>
          <p:spPr bwMode="auto">
            <a:xfrm>
              <a:off x="4452" y="954"/>
              <a:ext cx="292" cy="855"/>
            </a:xfrm>
            <a:custGeom>
              <a:avLst/>
              <a:gdLst>
                <a:gd name="T0" fmla="*/ 0 w 637"/>
                <a:gd name="T1" fmla="*/ 0 h 1659"/>
                <a:gd name="T2" fmla="*/ 0 w 637"/>
                <a:gd name="T3" fmla="*/ 0 h 1659"/>
                <a:gd name="T4" fmla="*/ 0 w 637"/>
                <a:gd name="T5" fmla="*/ 1 h 1659"/>
                <a:gd name="T6" fmla="*/ 0 w 637"/>
                <a:gd name="T7" fmla="*/ 1 h 1659"/>
                <a:gd name="T8" fmla="*/ 0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39" name="Freeform 861"/>
            <p:cNvSpPr>
              <a:spLocks/>
            </p:cNvSpPr>
            <p:nvPr/>
          </p:nvSpPr>
          <p:spPr bwMode="auto">
            <a:xfrm>
              <a:off x="3459" y="1553"/>
              <a:ext cx="1016" cy="284"/>
            </a:xfrm>
            <a:custGeom>
              <a:avLst/>
              <a:gdLst>
                <a:gd name="T0" fmla="*/ 0 w 2216"/>
                <a:gd name="T1" fmla="*/ 0 h 550"/>
                <a:gd name="T2" fmla="*/ 0 w 2216"/>
                <a:gd name="T3" fmla="*/ 1 h 550"/>
                <a:gd name="T4" fmla="*/ 0 w 2216"/>
                <a:gd name="T5" fmla="*/ 1 h 550"/>
                <a:gd name="T6" fmla="*/ 0 w 2216"/>
                <a:gd name="T7" fmla="*/ 1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chemeClr val="bg2"/>
                </a:gs>
                <a:gs pos="100000">
                  <a:srgbClr val="DDDDDD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40" name="Freeform 862"/>
            <p:cNvSpPr>
              <a:spLocks/>
            </p:cNvSpPr>
            <p:nvPr/>
          </p:nvSpPr>
          <p:spPr bwMode="auto">
            <a:xfrm>
              <a:off x="3442" y="1857"/>
              <a:ext cx="345" cy="169"/>
            </a:xfrm>
            <a:custGeom>
              <a:avLst/>
              <a:gdLst>
                <a:gd name="T0" fmla="*/ 0 w 752"/>
                <a:gd name="T1" fmla="*/ 0 h 327"/>
                <a:gd name="T2" fmla="*/ 0 w 752"/>
                <a:gd name="T3" fmla="*/ 1 h 327"/>
                <a:gd name="T4" fmla="*/ 0 w 752"/>
                <a:gd name="T5" fmla="*/ 1 h 327"/>
                <a:gd name="T6" fmla="*/ 0 w 752"/>
                <a:gd name="T7" fmla="*/ 1 h 327"/>
                <a:gd name="T8" fmla="*/ 0 w 752"/>
                <a:gd name="T9" fmla="*/ 0 h 3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2"/>
                <a:gd name="T16" fmla="*/ 0 h 327"/>
                <a:gd name="T17" fmla="*/ 752 w 752"/>
                <a:gd name="T18" fmla="*/ 327 h 3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2" h="327">
                  <a:moveTo>
                    <a:pt x="293" y="0"/>
                  </a:moveTo>
                  <a:lnTo>
                    <a:pt x="752" y="124"/>
                  </a:lnTo>
                  <a:lnTo>
                    <a:pt x="470" y="327"/>
                  </a:lnTo>
                  <a:lnTo>
                    <a:pt x="0" y="18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41" name="Freeform 863"/>
            <p:cNvSpPr>
              <a:spLocks/>
            </p:cNvSpPr>
            <p:nvPr/>
          </p:nvSpPr>
          <p:spPr bwMode="auto">
            <a:xfrm>
              <a:off x="3449" y="1860"/>
              <a:ext cx="333" cy="160"/>
            </a:xfrm>
            <a:custGeom>
              <a:avLst/>
              <a:gdLst>
                <a:gd name="T0" fmla="*/ 0 w 726"/>
                <a:gd name="T1" fmla="*/ 0 h 311"/>
                <a:gd name="T2" fmla="*/ 0 w 726"/>
                <a:gd name="T3" fmla="*/ 1 h 311"/>
                <a:gd name="T4" fmla="*/ 0 w 726"/>
                <a:gd name="T5" fmla="*/ 1 h 311"/>
                <a:gd name="T6" fmla="*/ 0 w 726"/>
                <a:gd name="T7" fmla="*/ 1 h 311"/>
                <a:gd name="T8" fmla="*/ 0 w 726"/>
                <a:gd name="T9" fmla="*/ 0 h 3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26"/>
                <a:gd name="T16" fmla="*/ 0 h 311"/>
                <a:gd name="T17" fmla="*/ 726 w 726"/>
                <a:gd name="T18" fmla="*/ 311 h 3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26" h="311">
                  <a:moveTo>
                    <a:pt x="282" y="0"/>
                  </a:moveTo>
                  <a:lnTo>
                    <a:pt x="726" y="119"/>
                  </a:lnTo>
                  <a:lnTo>
                    <a:pt x="457" y="311"/>
                  </a:lnTo>
                  <a:lnTo>
                    <a:pt x="0" y="173"/>
                  </a:lnTo>
                  <a:lnTo>
                    <a:pt x="282" y="0"/>
                  </a:lnTo>
                  <a:close/>
                </a:path>
              </a:pathLst>
            </a:custGeom>
            <a:gradFill rotWithShape="1">
              <a:gsLst>
                <a:gs pos="0">
                  <a:srgbClr val="4D4D4D"/>
                </a:gs>
                <a:gs pos="100000">
                  <a:srgbClr val="DDDDDD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42" name="Freeform 864"/>
            <p:cNvSpPr>
              <a:spLocks/>
            </p:cNvSpPr>
            <p:nvPr/>
          </p:nvSpPr>
          <p:spPr bwMode="auto">
            <a:xfrm>
              <a:off x="3473" y="1923"/>
              <a:ext cx="119" cy="52"/>
            </a:xfrm>
            <a:custGeom>
              <a:avLst/>
              <a:gdLst>
                <a:gd name="T0" fmla="*/ 0 w 258"/>
                <a:gd name="T1" fmla="*/ 1 h 100"/>
                <a:gd name="T2" fmla="*/ 0 w 258"/>
                <a:gd name="T3" fmla="*/ 0 h 100"/>
                <a:gd name="T4" fmla="*/ 0 w 258"/>
                <a:gd name="T5" fmla="*/ 1 h 100"/>
                <a:gd name="T6" fmla="*/ 0 w 258"/>
                <a:gd name="T7" fmla="*/ 1 h 100"/>
                <a:gd name="T8" fmla="*/ 0 w 258"/>
                <a:gd name="T9" fmla="*/ 1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0"/>
                <a:gd name="T17" fmla="*/ 258 w 258"/>
                <a:gd name="T18" fmla="*/ 100 h 1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0">
                  <a:moveTo>
                    <a:pt x="0" y="44"/>
                  </a:moveTo>
                  <a:lnTo>
                    <a:pt x="75" y="0"/>
                  </a:lnTo>
                  <a:lnTo>
                    <a:pt x="258" y="50"/>
                  </a:lnTo>
                  <a:lnTo>
                    <a:pt x="183" y="100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43" name="Freeform 865"/>
            <p:cNvSpPr>
              <a:spLocks/>
            </p:cNvSpPr>
            <p:nvPr/>
          </p:nvSpPr>
          <p:spPr bwMode="auto">
            <a:xfrm>
              <a:off x="3469" y="1947"/>
              <a:ext cx="89" cy="32"/>
            </a:xfrm>
            <a:custGeom>
              <a:avLst/>
              <a:gdLst>
                <a:gd name="T0" fmla="*/ 0 w 194"/>
                <a:gd name="T1" fmla="*/ 0 h 63"/>
                <a:gd name="T2" fmla="*/ 0 w 194"/>
                <a:gd name="T3" fmla="*/ 1 h 63"/>
                <a:gd name="T4" fmla="*/ 0 w 194"/>
                <a:gd name="T5" fmla="*/ 1 h 63"/>
                <a:gd name="T6" fmla="*/ 0 w 194"/>
                <a:gd name="T7" fmla="*/ 1 h 63"/>
                <a:gd name="T8" fmla="*/ 0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44" name="Freeform 866"/>
            <p:cNvSpPr>
              <a:spLocks/>
            </p:cNvSpPr>
            <p:nvPr/>
          </p:nvSpPr>
          <p:spPr bwMode="auto">
            <a:xfrm>
              <a:off x="3570" y="1956"/>
              <a:ext cx="119" cy="53"/>
            </a:xfrm>
            <a:custGeom>
              <a:avLst/>
              <a:gdLst>
                <a:gd name="T0" fmla="*/ 0 w 258"/>
                <a:gd name="T1" fmla="*/ 1 h 102"/>
                <a:gd name="T2" fmla="*/ 0 w 258"/>
                <a:gd name="T3" fmla="*/ 0 h 102"/>
                <a:gd name="T4" fmla="*/ 0 w 258"/>
                <a:gd name="T5" fmla="*/ 1 h 102"/>
                <a:gd name="T6" fmla="*/ 0 w 258"/>
                <a:gd name="T7" fmla="*/ 1 h 102"/>
                <a:gd name="T8" fmla="*/ 0 w 258"/>
                <a:gd name="T9" fmla="*/ 1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2"/>
                <a:gd name="T17" fmla="*/ 258 w 258"/>
                <a:gd name="T18" fmla="*/ 102 h 1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2">
                  <a:moveTo>
                    <a:pt x="0" y="46"/>
                  </a:moveTo>
                  <a:lnTo>
                    <a:pt x="71" y="0"/>
                  </a:lnTo>
                  <a:lnTo>
                    <a:pt x="258" y="52"/>
                  </a:lnTo>
                  <a:lnTo>
                    <a:pt x="183" y="102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45" name="Freeform 867"/>
            <p:cNvSpPr>
              <a:spLocks/>
            </p:cNvSpPr>
            <p:nvPr/>
          </p:nvSpPr>
          <p:spPr bwMode="auto">
            <a:xfrm>
              <a:off x="3566" y="1981"/>
              <a:ext cx="89" cy="33"/>
            </a:xfrm>
            <a:custGeom>
              <a:avLst/>
              <a:gdLst>
                <a:gd name="T0" fmla="*/ 0 w 194"/>
                <a:gd name="T1" fmla="*/ 0 h 63"/>
                <a:gd name="T2" fmla="*/ 0 w 194"/>
                <a:gd name="T3" fmla="*/ 1 h 63"/>
                <a:gd name="T4" fmla="*/ 0 w 194"/>
                <a:gd name="T5" fmla="*/ 1 h 63"/>
                <a:gd name="T6" fmla="*/ 0 w 194"/>
                <a:gd name="T7" fmla="*/ 1 h 63"/>
                <a:gd name="T8" fmla="*/ 0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46" name="Freeform 868"/>
            <p:cNvSpPr>
              <a:spLocks/>
            </p:cNvSpPr>
            <p:nvPr/>
          </p:nvSpPr>
          <p:spPr bwMode="auto">
            <a:xfrm>
              <a:off x="4032" y="1882"/>
              <a:ext cx="418" cy="371"/>
            </a:xfrm>
            <a:custGeom>
              <a:avLst/>
              <a:gdLst>
                <a:gd name="T0" fmla="*/ 0 w 990"/>
                <a:gd name="T1" fmla="*/ 0 h 792"/>
                <a:gd name="T2" fmla="*/ 0 w 990"/>
                <a:gd name="T3" fmla="*/ 0 h 792"/>
                <a:gd name="T4" fmla="*/ 0 w 990"/>
                <a:gd name="T5" fmla="*/ 0 h 792"/>
                <a:gd name="T6" fmla="*/ 0 w 990"/>
                <a:gd name="T7" fmla="*/ 0 h 792"/>
                <a:gd name="T8" fmla="*/ 0 w 990"/>
                <a:gd name="T9" fmla="*/ 0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47" name="Freeform 869"/>
            <p:cNvSpPr>
              <a:spLocks/>
            </p:cNvSpPr>
            <p:nvPr/>
          </p:nvSpPr>
          <p:spPr bwMode="auto">
            <a:xfrm>
              <a:off x="2966" y="1912"/>
              <a:ext cx="1069" cy="338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0 h 723"/>
                <a:gd name="T6" fmla="*/ 0 w 2532"/>
                <a:gd name="T7" fmla="*/ 0 h 723"/>
                <a:gd name="T8" fmla="*/ 0 w 2532"/>
                <a:gd name="T9" fmla="*/ 0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7748" name="Freeform 870"/>
            <p:cNvSpPr>
              <a:spLocks/>
            </p:cNvSpPr>
            <p:nvPr/>
          </p:nvSpPr>
          <p:spPr bwMode="auto">
            <a:xfrm>
              <a:off x="2967" y="1850"/>
              <a:ext cx="12" cy="68"/>
            </a:xfrm>
            <a:custGeom>
              <a:avLst/>
              <a:gdLst>
                <a:gd name="T0" fmla="*/ 0 w 26"/>
                <a:gd name="T1" fmla="*/ 0 h 147"/>
                <a:gd name="T2" fmla="*/ 0 w 26"/>
                <a:gd name="T3" fmla="*/ 0 h 147"/>
                <a:gd name="T4" fmla="*/ 0 w 26"/>
                <a:gd name="T5" fmla="*/ 0 h 147"/>
                <a:gd name="T6" fmla="*/ 0 w 26"/>
                <a:gd name="T7" fmla="*/ 0 h 147"/>
                <a:gd name="T8" fmla="*/ 0 w 26"/>
                <a:gd name="T9" fmla="*/ 0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49" name="Freeform 871"/>
            <p:cNvSpPr>
              <a:spLocks/>
            </p:cNvSpPr>
            <p:nvPr/>
          </p:nvSpPr>
          <p:spPr bwMode="auto">
            <a:xfrm>
              <a:off x="2968" y="1571"/>
              <a:ext cx="496" cy="283"/>
            </a:xfrm>
            <a:custGeom>
              <a:avLst/>
              <a:gdLst>
                <a:gd name="T0" fmla="*/ 0 w 1176"/>
                <a:gd name="T1" fmla="*/ 0 h 606"/>
                <a:gd name="T2" fmla="*/ 0 w 1176"/>
                <a:gd name="T3" fmla="*/ 0 h 606"/>
                <a:gd name="T4" fmla="*/ 0 w 1176"/>
                <a:gd name="T5" fmla="*/ 0 h 606"/>
                <a:gd name="T6" fmla="*/ 0 w 1176"/>
                <a:gd name="T7" fmla="*/ 0 h 606"/>
                <a:gd name="T8" fmla="*/ 0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50" name="Freeform 872"/>
            <p:cNvSpPr>
              <a:spLocks/>
            </p:cNvSpPr>
            <p:nvPr/>
          </p:nvSpPr>
          <p:spPr bwMode="auto">
            <a:xfrm>
              <a:off x="3001" y="1864"/>
              <a:ext cx="1013" cy="325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0 h 723"/>
                <a:gd name="T6" fmla="*/ 0 w 2532"/>
                <a:gd name="T7" fmla="*/ 0 h 723"/>
                <a:gd name="T8" fmla="*/ 0 w 2532"/>
                <a:gd name="T9" fmla="*/ 0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51" name="Freeform 873"/>
            <p:cNvSpPr>
              <a:spLocks/>
            </p:cNvSpPr>
            <p:nvPr/>
          </p:nvSpPr>
          <p:spPr bwMode="auto">
            <a:xfrm flipV="1">
              <a:off x="4013" y="1841"/>
              <a:ext cx="413" cy="337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0 h 723"/>
                <a:gd name="T6" fmla="*/ 0 w 2532"/>
                <a:gd name="T7" fmla="*/ 0 h 723"/>
                <a:gd name="T8" fmla="*/ 0 w 2532"/>
                <a:gd name="T9" fmla="*/ 0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52" name="Freeform 874"/>
            <p:cNvSpPr>
              <a:spLocks/>
            </p:cNvSpPr>
            <p:nvPr/>
          </p:nvSpPr>
          <p:spPr bwMode="auto">
            <a:xfrm>
              <a:off x="3530" y="862"/>
              <a:ext cx="1124" cy="872"/>
            </a:xfrm>
            <a:custGeom>
              <a:avLst/>
              <a:gdLst>
                <a:gd name="T0" fmla="*/ 214 w 1124"/>
                <a:gd name="T1" fmla="*/ 0 h 872"/>
                <a:gd name="T2" fmla="*/ 1124 w 1124"/>
                <a:gd name="T3" fmla="*/ 128 h 872"/>
                <a:gd name="T4" fmla="*/ 884 w 1124"/>
                <a:gd name="T5" fmla="*/ 872 h 872"/>
                <a:gd name="T6" fmla="*/ 0 w 1124"/>
                <a:gd name="T7" fmla="*/ 656 h 872"/>
                <a:gd name="T8" fmla="*/ 214 w 1124"/>
                <a:gd name="T9" fmla="*/ 0 h 8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24"/>
                <a:gd name="T16" fmla="*/ 0 h 872"/>
                <a:gd name="T17" fmla="*/ 1124 w 1124"/>
                <a:gd name="T18" fmla="*/ 872 h 8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24" h="872">
                  <a:moveTo>
                    <a:pt x="214" y="0"/>
                  </a:moveTo>
                  <a:lnTo>
                    <a:pt x="1124" y="128"/>
                  </a:lnTo>
                  <a:lnTo>
                    <a:pt x="884" y="872"/>
                  </a:lnTo>
                  <a:lnTo>
                    <a:pt x="0" y="656"/>
                  </a:lnTo>
                  <a:lnTo>
                    <a:pt x="214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>
                    <a:alpha val="81000"/>
                  </a:srgbClr>
                </a:gs>
                <a:gs pos="100000">
                  <a:srgbClr val="666666">
                    <a:alpha val="79999"/>
                  </a:srgbClr>
                </a:gs>
              </a:gsLst>
              <a:lin ang="540000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57753" name="Picture 875" descr="grayed_radiation"/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96" y="396"/>
              <a:ext cx="1808" cy="10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57397" name="Group 876"/>
          <p:cNvGrpSpPr>
            <a:grpSpLocks/>
          </p:cNvGrpSpPr>
          <p:nvPr/>
        </p:nvGrpSpPr>
        <p:grpSpPr bwMode="auto">
          <a:xfrm>
            <a:off x="6959600" y="5495925"/>
            <a:ext cx="504825" cy="401638"/>
            <a:chOff x="2896" y="396"/>
            <a:chExt cx="1848" cy="1887"/>
          </a:xfrm>
        </p:grpSpPr>
        <p:pic>
          <p:nvPicPr>
            <p:cNvPr id="57708" name="Picture 877" descr="laptop_keyboard"/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2966" y="1553"/>
              <a:ext cx="1526" cy="7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7709" name="Freeform 878"/>
            <p:cNvSpPr>
              <a:spLocks/>
            </p:cNvSpPr>
            <p:nvPr/>
          </p:nvSpPr>
          <p:spPr bwMode="auto">
            <a:xfrm>
              <a:off x="3472" y="844"/>
              <a:ext cx="1228" cy="953"/>
            </a:xfrm>
            <a:custGeom>
              <a:avLst/>
              <a:gdLst>
                <a:gd name="T0" fmla="*/ 0 w 2982"/>
                <a:gd name="T1" fmla="*/ 0 h 2442"/>
                <a:gd name="T2" fmla="*/ 0 w 2982"/>
                <a:gd name="T3" fmla="*/ 0 h 2442"/>
                <a:gd name="T4" fmla="*/ 0 w 2982"/>
                <a:gd name="T5" fmla="*/ 0 h 2442"/>
                <a:gd name="T6" fmla="*/ 0 w 2982"/>
                <a:gd name="T7" fmla="*/ 0 h 2442"/>
                <a:gd name="T8" fmla="*/ 0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57710" name="Picture 879" descr="screen"/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532" y="868"/>
              <a:ext cx="1117" cy="8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7711" name="Freeform 880"/>
            <p:cNvSpPr>
              <a:spLocks/>
            </p:cNvSpPr>
            <p:nvPr/>
          </p:nvSpPr>
          <p:spPr bwMode="auto">
            <a:xfrm>
              <a:off x="3695" y="816"/>
              <a:ext cx="1042" cy="177"/>
            </a:xfrm>
            <a:custGeom>
              <a:avLst/>
              <a:gdLst>
                <a:gd name="T0" fmla="*/ 0 w 2528"/>
                <a:gd name="T1" fmla="*/ 0 h 455"/>
                <a:gd name="T2" fmla="*/ 0 w 2528"/>
                <a:gd name="T3" fmla="*/ 0 h 455"/>
                <a:gd name="T4" fmla="*/ 0 w 2528"/>
                <a:gd name="T5" fmla="*/ 0 h 455"/>
                <a:gd name="T6" fmla="*/ 0 w 2528"/>
                <a:gd name="T7" fmla="*/ 0 h 455"/>
                <a:gd name="T8" fmla="*/ 0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chemeClr val="bg2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12" name="Freeform 881"/>
            <p:cNvSpPr>
              <a:spLocks/>
            </p:cNvSpPr>
            <p:nvPr/>
          </p:nvSpPr>
          <p:spPr bwMode="auto">
            <a:xfrm>
              <a:off x="3461" y="814"/>
              <a:ext cx="289" cy="739"/>
            </a:xfrm>
            <a:custGeom>
              <a:avLst/>
              <a:gdLst>
                <a:gd name="T0" fmla="*/ 0 w 702"/>
                <a:gd name="T1" fmla="*/ 0 h 1893"/>
                <a:gd name="T2" fmla="*/ 0 w 702"/>
                <a:gd name="T3" fmla="*/ 0 h 1893"/>
                <a:gd name="T4" fmla="*/ 0 w 702"/>
                <a:gd name="T5" fmla="*/ 0 h 1893"/>
                <a:gd name="T6" fmla="*/ 0 w 702"/>
                <a:gd name="T7" fmla="*/ 0 h 1893"/>
                <a:gd name="T8" fmla="*/ 0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13" name="Freeform 882"/>
            <p:cNvSpPr>
              <a:spLocks/>
            </p:cNvSpPr>
            <p:nvPr/>
          </p:nvSpPr>
          <p:spPr bwMode="auto">
            <a:xfrm>
              <a:off x="4418" y="946"/>
              <a:ext cx="311" cy="853"/>
            </a:xfrm>
            <a:custGeom>
              <a:avLst/>
              <a:gdLst>
                <a:gd name="T0" fmla="*/ 0 w 756"/>
                <a:gd name="T1" fmla="*/ 0 h 2184"/>
                <a:gd name="T2" fmla="*/ 0 w 756"/>
                <a:gd name="T3" fmla="*/ 0 h 2184"/>
                <a:gd name="T4" fmla="*/ 0 w 756"/>
                <a:gd name="T5" fmla="*/ 0 h 2184"/>
                <a:gd name="T6" fmla="*/ 0 w 756"/>
                <a:gd name="T7" fmla="*/ 0 h 2184"/>
                <a:gd name="T8" fmla="*/ 0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14" name="Freeform 883"/>
            <p:cNvSpPr>
              <a:spLocks/>
            </p:cNvSpPr>
            <p:nvPr/>
          </p:nvSpPr>
          <p:spPr bwMode="auto">
            <a:xfrm>
              <a:off x="3457" y="1515"/>
              <a:ext cx="1143" cy="288"/>
            </a:xfrm>
            <a:custGeom>
              <a:avLst/>
              <a:gdLst>
                <a:gd name="T0" fmla="*/ 0 w 2773"/>
                <a:gd name="T1" fmla="*/ 0 h 738"/>
                <a:gd name="T2" fmla="*/ 0 w 2773"/>
                <a:gd name="T3" fmla="*/ 0 h 738"/>
                <a:gd name="T4" fmla="*/ 0 w 2773"/>
                <a:gd name="T5" fmla="*/ 0 h 738"/>
                <a:gd name="T6" fmla="*/ 0 w 2773"/>
                <a:gd name="T7" fmla="*/ 0 h 738"/>
                <a:gd name="T8" fmla="*/ 0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chemeClr val="bg2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15" name="Freeform 884"/>
            <p:cNvSpPr>
              <a:spLocks/>
            </p:cNvSpPr>
            <p:nvPr/>
          </p:nvSpPr>
          <p:spPr bwMode="auto">
            <a:xfrm>
              <a:off x="4452" y="954"/>
              <a:ext cx="292" cy="855"/>
            </a:xfrm>
            <a:custGeom>
              <a:avLst/>
              <a:gdLst>
                <a:gd name="T0" fmla="*/ 0 w 637"/>
                <a:gd name="T1" fmla="*/ 0 h 1659"/>
                <a:gd name="T2" fmla="*/ 0 w 637"/>
                <a:gd name="T3" fmla="*/ 0 h 1659"/>
                <a:gd name="T4" fmla="*/ 0 w 637"/>
                <a:gd name="T5" fmla="*/ 1 h 1659"/>
                <a:gd name="T6" fmla="*/ 0 w 637"/>
                <a:gd name="T7" fmla="*/ 1 h 1659"/>
                <a:gd name="T8" fmla="*/ 0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16" name="Freeform 885"/>
            <p:cNvSpPr>
              <a:spLocks/>
            </p:cNvSpPr>
            <p:nvPr/>
          </p:nvSpPr>
          <p:spPr bwMode="auto">
            <a:xfrm>
              <a:off x="3459" y="1553"/>
              <a:ext cx="1016" cy="284"/>
            </a:xfrm>
            <a:custGeom>
              <a:avLst/>
              <a:gdLst>
                <a:gd name="T0" fmla="*/ 0 w 2216"/>
                <a:gd name="T1" fmla="*/ 0 h 550"/>
                <a:gd name="T2" fmla="*/ 0 w 2216"/>
                <a:gd name="T3" fmla="*/ 1 h 550"/>
                <a:gd name="T4" fmla="*/ 0 w 2216"/>
                <a:gd name="T5" fmla="*/ 1 h 550"/>
                <a:gd name="T6" fmla="*/ 0 w 2216"/>
                <a:gd name="T7" fmla="*/ 1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chemeClr val="bg2"/>
                </a:gs>
                <a:gs pos="100000">
                  <a:srgbClr val="DDDDDD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17" name="Freeform 886"/>
            <p:cNvSpPr>
              <a:spLocks/>
            </p:cNvSpPr>
            <p:nvPr/>
          </p:nvSpPr>
          <p:spPr bwMode="auto">
            <a:xfrm>
              <a:off x="3442" y="1857"/>
              <a:ext cx="345" cy="169"/>
            </a:xfrm>
            <a:custGeom>
              <a:avLst/>
              <a:gdLst>
                <a:gd name="T0" fmla="*/ 0 w 752"/>
                <a:gd name="T1" fmla="*/ 0 h 327"/>
                <a:gd name="T2" fmla="*/ 0 w 752"/>
                <a:gd name="T3" fmla="*/ 1 h 327"/>
                <a:gd name="T4" fmla="*/ 0 w 752"/>
                <a:gd name="T5" fmla="*/ 1 h 327"/>
                <a:gd name="T6" fmla="*/ 0 w 752"/>
                <a:gd name="T7" fmla="*/ 1 h 327"/>
                <a:gd name="T8" fmla="*/ 0 w 752"/>
                <a:gd name="T9" fmla="*/ 0 h 3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2"/>
                <a:gd name="T16" fmla="*/ 0 h 327"/>
                <a:gd name="T17" fmla="*/ 752 w 752"/>
                <a:gd name="T18" fmla="*/ 327 h 3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2" h="327">
                  <a:moveTo>
                    <a:pt x="293" y="0"/>
                  </a:moveTo>
                  <a:lnTo>
                    <a:pt x="752" y="124"/>
                  </a:lnTo>
                  <a:lnTo>
                    <a:pt x="470" y="327"/>
                  </a:lnTo>
                  <a:lnTo>
                    <a:pt x="0" y="18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18" name="Freeform 887"/>
            <p:cNvSpPr>
              <a:spLocks/>
            </p:cNvSpPr>
            <p:nvPr/>
          </p:nvSpPr>
          <p:spPr bwMode="auto">
            <a:xfrm>
              <a:off x="3449" y="1860"/>
              <a:ext cx="333" cy="160"/>
            </a:xfrm>
            <a:custGeom>
              <a:avLst/>
              <a:gdLst>
                <a:gd name="T0" fmla="*/ 0 w 726"/>
                <a:gd name="T1" fmla="*/ 0 h 311"/>
                <a:gd name="T2" fmla="*/ 0 w 726"/>
                <a:gd name="T3" fmla="*/ 1 h 311"/>
                <a:gd name="T4" fmla="*/ 0 w 726"/>
                <a:gd name="T5" fmla="*/ 1 h 311"/>
                <a:gd name="T6" fmla="*/ 0 w 726"/>
                <a:gd name="T7" fmla="*/ 1 h 311"/>
                <a:gd name="T8" fmla="*/ 0 w 726"/>
                <a:gd name="T9" fmla="*/ 0 h 3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26"/>
                <a:gd name="T16" fmla="*/ 0 h 311"/>
                <a:gd name="T17" fmla="*/ 726 w 726"/>
                <a:gd name="T18" fmla="*/ 311 h 3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26" h="311">
                  <a:moveTo>
                    <a:pt x="282" y="0"/>
                  </a:moveTo>
                  <a:lnTo>
                    <a:pt x="726" y="119"/>
                  </a:lnTo>
                  <a:lnTo>
                    <a:pt x="457" y="311"/>
                  </a:lnTo>
                  <a:lnTo>
                    <a:pt x="0" y="173"/>
                  </a:lnTo>
                  <a:lnTo>
                    <a:pt x="282" y="0"/>
                  </a:lnTo>
                  <a:close/>
                </a:path>
              </a:pathLst>
            </a:custGeom>
            <a:gradFill rotWithShape="1">
              <a:gsLst>
                <a:gs pos="0">
                  <a:srgbClr val="4D4D4D"/>
                </a:gs>
                <a:gs pos="100000">
                  <a:srgbClr val="DDDDDD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19" name="Freeform 888"/>
            <p:cNvSpPr>
              <a:spLocks/>
            </p:cNvSpPr>
            <p:nvPr/>
          </p:nvSpPr>
          <p:spPr bwMode="auto">
            <a:xfrm>
              <a:off x="3473" y="1923"/>
              <a:ext cx="119" cy="52"/>
            </a:xfrm>
            <a:custGeom>
              <a:avLst/>
              <a:gdLst>
                <a:gd name="T0" fmla="*/ 0 w 258"/>
                <a:gd name="T1" fmla="*/ 1 h 100"/>
                <a:gd name="T2" fmla="*/ 0 w 258"/>
                <a:gd name="T3" fmla="*/ 0 h 100"/>
                <a:gd name="T4" fmla="*/ 0 w 258"/>
                <a:gd name="T5" fmla="*/ 1 h 100"/>
                <a:gd name="T6" fmla="*/ 0 w 258"/>
                <a:gd name="T7" fmla="*/ 1 h 100"/>
                <a:gd name="T8" fmla="*/ 0 w 258"/>
                <a:gd name="T9" fmla="*/ 1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0"/>
                <a:gd name="T17" fmla="*/ 258 w 258"/>
                <a:gd name="T18" fmla="*/ 100 h 1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0">
                  <a:moveTo>
                    <a:pt x="0" y="44"/>
                  </a:moveTo>
                  <a:lnTo>
                    <a:pt x="75" y="0"/>
                  </a:lnTo>
                  <a:lnTo>
                    <a:pt x="258" y="50"/>
                  </a:lnTo>
                  <a:lnTo>
                    <a:pt x="183" y="100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20" name="Freeform 889"/>
            <p:cNvSpPr>
              <a:spLocks/>
            </p:cNvSpPr>
            <p:nvPr/>
          </p:nvSpPr>
          <p:spPr bwMode="auto">
            <a:xfrm>
              <a:off x="3469" y="1947"/>
              <a:ext cx="89" cy="32"/>
            </a:xfrm>
            <a:custGeom>
              <a:avLst/>
              <a:gdLst>
                <a:gd name="T0" fmla="*/ 0 w 194"/>
                <a:gd name="T1" fmla="*/ 0 h 63"/>
                <a:gd name="T2" fmla="*/ 0 w 194"/>
                <a:gd name="T3" fmla="*/ 1 h 63"/>
                <a:gd name="T4" fmla="*/ 0 w 194"/>
                <a:gd name="T5" fmla="*/ 1 h 63"/>
                <a:gd name="T6" fmla="*/ 0 w 194"/>
                <a:gd name="T7" fmla="*/ 1 h 63"/>
                <a:gd name="T8" fmla="*/ 0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21" name="Freeform 890"/>
            <p:cNvSpPr>
              <a:spLocks/>
            </p:cNvSpPr>
            <p:nvPr/>
          </p:nvSpPr>
          <p:spPr bwMode="auto">
            <a:xfrm>
              <a:off x="3570" y="1956"/>
              <a:ext cx="119" cy="53"/>
            </a:xfrm>
            <a:custGeom>
              <a:avLst/>
              <a:gdLst>
                <a:gd name="T0" fmla="*/ 0 w 258"/>
                <a:gd name="T1" fmla="*/ 1 h 102"/>
                <a:gd name="T2" fmla="*/ 0 w 258"/>
                <a:gd name="T3" fmla="*/ 0 h 102"/>
                <a:gd name="T4" fmla="*/ 0 w 258"/>
                <a:gd name="T5" fmla="*/ 1 h 102"/>
                <a:gd name="T6" fmla="*/ 0 w 258"/>
                <a:gd name="T7" fmla="*/ 1 h 102"/>
                <a:gd name="T8" fmla="*/ 0 w 258"/>
                <a:gd name="T9" fmla="*/ 1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2"/>
                <a:gd name="T17" fmla="*/ 258 w 258"/>
                <a:gd name="T18" fmla="*/ 102 h 1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2">
                  <a:moveTo>
                    <a:pt x="0" y="46"/>
                  </a:moveTo>
                  <a:lnTo>
                    <a:pt x="71" y="0"/>
                  </a:lnTo>
                  <a:lnTo>
                    <a:pt x="258" y="52"/>
                  </a:lnTo>
                  <a:lnTo>
                    <a:pt x="183" y="102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22" name="Freeform 891"/>
            <p:cNvSpPr>
              <a:spLocks/>
            </p:cNvSpPr>
            <p:nvPr/>
          </p:nvSpPr>
          <p:spPr bwMode="auto">
            <a:xfrm>
              <a:off x="3566" y="1981"/>
              <a:ext cx="89" cy="33"/>
            </a:xfrm>
            <a:custGeom>
              <a:avLst/>
              <a:gdLst>
                <a:gd name="T0" fmla="*/ 0 w 194"/>
                <a:gd name="T1" fmla="*/ 0 h 63"/>
                <a:gd name="T2" fmla="*/ 0 w 194"/>
                <a:gd name="T3" fmla="*/ 1 h 63"/>
                <a:gd name="T4" fmla="*/ 0 w 194"/>
                <a:gd name="T5" fmla="*/ 1 h 63"/>
                <a:gd name="T6" fmla="*/ 0 w 194"/>
                <a:gd name="T7" fmla="*/ 1 h 63"/>
                <a:gd name="T8" fmla="*/ 0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23" name="Freeform 892"/>
            <p:cNvSpPr>
              <a:spLocks/>
            </p:cNvSpPr>
            <p:nvPr/>
          </p:nvSpPr>
          <p:spPr bwMode="auto">
            <a:xfrm>
              <a:off x="4032" y="1882"/>
              <a:ext cx="418" cy="371"/>
            </a:xfrm>
            <a:custGeom>
              <a:avLst/>
              <a:gdLst>
                <a:gd name="T0" fmla="*/ 0 w 990"/>
                <a:gd name="T1" fmla="*/ 0 h 792"/>
                <a:gd name="T2" fmla="*/ 0 w 990"/>
                <a:gd name="T3" fmla="*/ 0 h 792"/>
                <a:gd name="T4" fmla="*/ 0 w 990"/>
                <a:gd name="T5" fmla="*/ 0 h 792"/>
                <a:gd name="T6" fmla="*/ 0 w 990"/>
                <a:gd name="T7" fmla="*/ 0 h 792"/>
                <a:gd name="T8" fmla="*/ 0 w 990"/>
                <a:gd name="T9" fmla="*/ 0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24" name="Freeform 893"/>
            <p:cNvSpPr>
              <a:spLocks/>
            </p:cNvSpPr>
            <p:nvPr/>
          </p:nvSpPr>
          <p:spPr bwMode="auto">
            <a:xfrm>
              <a:off x="2966" y="1912"/>
              <a:ext cx="1069" cy="338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0 h 723"/>
                <a:gd name="T6" fmla="*/ 0 w 2532"/>
                <a:gd name="T7" fmla="*/ 0 h 723"/>
                <a:gd name="T8" fmla="*/ 0 w 2532"/>
                <a:gd name="T9" fmla="*/ 0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7725" name="Freeform 894"/>
            <p:cNvSpPr>
              <a:spLocks/>
            </p:cNvSpPr>
            <p:nvPr/>
          </p:nvSpPr>
          <p:spPr bwMode="auto">
            <a:xfrm>
              <a:off x="2967" y="1850"/>
              <a:ext cx="12" cy="68"/>
            </a:xfrm>
            <a:custGeom>
              <a:avLst/>
              <a:gdLst>
                <a:gd name="T0" fmla="*/ 0 w 26"/>
                <a:gd name="T1" fmla="*/ 0 h 147"/>
                <a:gd name="T2" fmla="*/ 0 w 26"/>
                <a:gd name="T3" fmla="*/ 0 h 147"/>
                <a:gd name="T4" fmla="*/ 0 w 26"/>
                <a:gd name="T5" fmla="*/ 0 h 147"/>
                <a:gd name="T6" fmla="*/ 0 w 26"/>
                <a:gd name="T7" fmla="*/ 0 h 147"/>
                <a:gd name="T8" fmla="*/ 0 w 26"/>
                <a:gd name="T9" fmla="*/ 0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26" name="Freeform 895"/>
            <p:cNvSpPr>
              <a:spLocks/>
            </p:cNvSpPr>
            <p:nvPr/>
          </p:nvSpPr>
          <p:spPr bwMode="auto">
            <a:xfrm>
              <a:off x="2968" y="1571"/>
              <a:ext cx="496" cy="283"/>
            </a:xfrm>
            <a:custGeom>
              <a:avLst/>
              <a:gdLst>
                <a:gd name="T0" fmla="*/ 0 w 1176"/>
                <a:gd name="T1" fmla="*/ 0 h 606"/>
                <a:gd name="T2" fmla="*/ 0 w 1176"/>
                <a:gd name="T3" fmla="*/ 0 h 606"/>
                <a:gd name="T4" fmla="*/ 0 w 1176"/>
                <a:gd name="T5" fmla="*/ 0 h 606"/>
                <a:gd name="T6" fmla="*/ 0 w 1176"/>
                <a:gd name="T7" fmla="*/ 0 h 606"/>
                <a:gd name="T8" fmla="*/ 0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27" name="Freeform 896"/>
            <p:cNvSpPr>
              <a:spLocks/>
            </p:cNvSpPr>
            <p:nvPr/>
          </p:nvSpPr>
          <p:spPr bwMode="auto">
            <a:xfrm>
              <a:off x="3001" y="1864"/>
              <a:ext cx="1013" cy="325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0 h 723"/>
                <a:gd name="T6" fmla="*/ 0 w 2532"/>
                <a:gd name="T7" fmla="*/ 0 h 723"/>
                <a:gd name="T8" fmla="*/ 0 w 2532"/>
                <a:gd name="T9" fmla="*/ 0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28" name="Freeform 897"/>
            <p:cNvSpPr>
              <a:spLocks/>
            </p:cNvSpPr>
            <p:nvPr/>
          </p:nvSpPr>
          <p:spPr bwMode="auto">
            <a:xfrm flipV="1">
              <a:off x="4013" y="1841"/>
              <a:ext cx="413" cy="337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0 h 723"/>
                <a:gd name="T6" fmla="*/ 0 w 2532"/>
                <a:gd name="T7" fmla="*/ 0 h 723"/>
                <a:gd name="T8" fmla="*/ 0 w 2532"/>
                <a:gd name="T9" fmla="*/ 0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29" name="Freeform 898"/>
            <p:cNvSpPr>
              <a:spLocks/>
            </p:cNvSpPr>
            <p:nvPr/>
          </p:nvSpPr>
          <p:spPr bwMode="auto">
            <a:xfrm>
              <a:off x="3530" y="862"/>
              <a:ext cx="1124" cy="872"/>
            </a:xfrm>
            <a:custGeom>
              <a:avLst/>
              <a:gdLst>
                <a:gd name="T0" fmla="*/ 214 w 1124"/>
                <a:gd name="T1" fmla="*/ 0 h 872"/>
                <a:gd name="T2" fmla="*/ 1124 w 1124"/>
                <a:gd name="T3" fmla="*/ 128 h 872"/>
                <a:gd name="T4" fmla="*/ 884 w 1124"/>
                <a:gd name="T5" fmla="*/ 872 h 872"/>
                <a:gd name="T6" fmla="*/ 0 w 1124"/>
                <a:gd name="T7" fmla="*/ 656 h 872"/>
                <a:gd name="T8" fmla="*/ 214 w 1124"/>
                <a:gd name="T9" fmla="*/ 0 h 8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24"/>
                <a:gd name="T16" fmla="*/ 0 h 872"/>
                <a:gd name="T17" fmla="*/ 1124 w 1124"/>
                <a:gd name="T18" fmla="*/ 872 h 8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24" h="872">
                  <a:moveTo>
                    <a:pt x="214" y="0"/>
                  </a:moveTo>
                  <a:lnTo>
                    <a:pt x="1124" y="128"/>
                  </a:lnTo>
                  <a:lnTo>
                    <a:pt x="884" y="872"/>
                  </a:lnTo>
                  <a:lnTo>
                    <a:pt x="0" y="656"/>
                  </a:lnTo>
                  <a:lnTo>
                    <a:pt x="214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>
                    <a:alpha val="81000"/>
                  </a:srgbClr>
                </a:gs>
                <a:gs pos="100000">
                  <a:srgbClr val="666666">
                    <a:alpha val="79999"/>
                  </a:srgbClr>
                </a:gs>
              </a:gsLst>
              <a:lin ang="540000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57730" name="Picture 899" descr="grayed_radiation"/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96" y="396"/>
              <a:ext cx="1808" cy="10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57398" name="Group 900"/>
          <p:cNvGrpSpPr>
            <a:grpSpLocks/>
          </p:cNvGrpSpPr>
          <p:nvPr/>
        </p:nvGrpSpPr>
        <p:grpSpPr bwMode="auto">
          <a:xfrm>
            <a:off x="7378700" y="5524500"/>
            <a:ext cx="504825" cy="401638"/>
            <a:chOff x="2896" y="396"/>
            <a:chExt cx="1848" cy="1887"/>
          </a:xfrm>
        </p:grpSpPr>
        <p:pic>
          <p:nvPicPr>
            <p:cNvPr id="57685" name="Picture 901" descr="laptop_keyboard"/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2966" y="1553"/>
              <a:ext cx="1526" cy="7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7686" name="Freeform 902"/>
            <p:cNvSpPr>
              <a:spLocks/>
            </p:cNvSpPr>
            <p:nvPr/>
          </p:nvSpPr>
          <p:spPr bwMode="auto">
            <a:xfrm>
              <a:off x="3472" y="844"/>
              <a:ext cx="1228" cy="953"/>
            </a:xfrm>
            <a:custGeom>
              <a:avLst/>
              <a:gdLst>
                <a:gd name="T0" fmla="*/ 0 w 2982"/>
                <a:gd name="T1" fmla="*/ 0 h 2442"/>
                <a:gd name="T2" fmla="*/ 0 w 2982"/>
                <a:gd name="T3" fmla="*/ 0 h 2442"/>
                <a:gd name="T4" fmla="*/ 0 w 2982"/>
                <a:gd name="T5" fmla="*/ 0 h 2442"/>
                <a:gd name="T6" fmla="*/ 0 w 2982"/>
                <a:gd name="T7" fmla="*/ 0 h 2442"/>
                <a:gd name="T8" fmla="*/ 0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57687" name="Picture 903" descr="screen"/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532" y="868"/>
              <a:ext cx="1117" cy="8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7688" name="Freeform 904"/>
            <p:cNvSpPr>
              <a:spLocks/>
            </p:cNvSpPr>
            <p:nvPr/>
          </p:nvSpPr>
          <p:spPr bwMode="auto">
            <a:xfrm>
              <a:off x="3695" y="816"/>
              <a:ext cx="1042" cy="177"/>
            </a:xfrm>
            <a:custGeom>
              <a:avLst/>
              <a:gdLst>
                <a:gd name="T0" fmla="*/ 0 w 2528"/>
                <a:gd name="T1" fmla="*/ 0 h 455"/>
                <a:gd name="T2" fmla="*/ 0 w 2528"/>
                <a:gd name="T3" fmla="*/ 0 h 455"/>
                <a:gd name="T4" fmla="*/ 0 w 2528"/>
                <a:gd name="T5" fmla="*/ 0 h 455"/>
                <a:gd name="T6" fmla="*/ 0 w 2528"/>
                <a:gd name="T7" fmla="*/ 0 h 455"/>
                <a:gd name="T8" fmla="*/ 0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chemeClr val="bg2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689" name="Freeform 905"/>
            <p:cNvSpPr>
              <a:spLocks/>
            </p:cNvSpPr>
            <p:nvPr/>
          </p:nvSpPr>
          <p:spPr bwMode="auto">
            <a:xfrm>
              <a:off x="3461" y="814"/>
              <a:ext cx="289" cy="739"/>
            </a:xfrm>
            <a:custGeom>
              <a:avLst/>
              <a:gdLst>
                <a:gd name="T0" fmla="*/ 0 w 702"/>
                <a:gd name="T1" fmla="*/ 0 h 1893"/>
                <a:gd name="T2" fmla="*/ 0 w 702"/>
                <a:gd name="T3" fmla="*/ 0 h 1893"/>
                <a:gd name="T4" fmla="*/ 0 w 702"/>
                <a:gd name="T5" fmla="*/ 0 h 1893"/>
                <a:gd name="T6" fmla="*/ 0 w 702"/>
                <a:gd name="T7" fmla="*/ 0 h 1893"/>
                <a:gd name="T8" fmla="*/ 0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690" name="Freeform 906"/>
            <p:cNvSpPr>
              <a:spLocks/>
            </p:cNvSpPr>
            <p:nvPr/>
          </p:nvSpPr>
          <p:spPr bwMode="auto">
            <a:xfrm>
              <a:off x="4418" y="946"/>
              <a:ext cx="311" cy="853"/>
            </a:xfrm>
            <a:custGeom>
              <a:avLst/>
              <a:gdLst>
                <a:gd name="T0" fmla="*/ 0 w 756"/>
                <a:gd name="T1" fmla="*/ 0 h 2184"/>
                <a:gd name="T2" fmla="*/ 0 w 756"/>
                <a:gd name="T3" fmla="*/ 0 h 2184"/>
                <a:gd name="T4" fmla="*/ 0 w 756"/>
                <a:gd name="T5" fmla="*/ 0 h 2184"/>
                <a:gd name="T6" fmla="*/ 0 w 756"/>
                <a:gd name="T7" fmla="*/ 0 h 2184"/>
                <a:gd name="T8" fmla="*/ 0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691" name="Freeform 907"/>
            <p:cNvSpPr>
              <a:spLocks/>
            </p:cNvSpPr>
            <p:nvPr/>
          </p:nvSpPr>
          <p:spPr bwMode="auto">
            <a:xfrm>
              <a:off x="3457" y="1515"/>
              <a:ext cx="1143" cy="288"/>
            </a:xfrm>
            <a:custGeom>
              <a:avLst/>
              <a:gdLst>
                <a:gd name="T0" fmla="*/ 0 w 2773"/>
                <a:gd name="T1" fmla="*/ 0 h 738"/>
                <a:gd name="T2" fmla="*/ 0 w 2773"/>
                <a:gd name="T3" fmla="*/ 0 h 738"/>
                <a:gd name="T4" fmla="*/ 0 w 2773"/>
                <a:gd name="T5" fmla="*/ 0 h 738"/>
                <a:gd name="T6" fmla="*/ 0 w 2773"/>
                <a:gd name="T7" fmla="*/ 0 h 738"/>
                <a:gd name="T8" fmla="*/ 0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chemeClr val="bg2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692" name="Freeform 908"/>
            <p:cNvSpPr>
              <a:spLocks/>
            </p:cNvSpPr>
            <p:nvPr/>
          </p:nvSpPr>
          <p:spPr bwMode="auto">
            <a:xfrm>
              <a:off x="4452" y="954"/>
              <a:ext cx="292" cy="855"/>
            </a:xfrm>
            <a:custGeom>
              <a:avLst/>
              <a:gdLst>
                <a:gd name="T0" fmla="*/ 0 w 637"/>
                <a:gd name="T1" fmla="*/ 0 h 1659"/>
                <a:gd name="T2" fmla="*/ 0 w 637"/>
                <a:gd name="T3" fmla="*/ 0 h 1659"/>
                <a:gd name="T4" fmla="*/ 0 w 637"/>
                <a:gd name="T5" fmla="*/ 1 h 1659"/>
                <a:gd name="T6" fmla="*/ 0 w 637"/>
                <a:gd name="T7" fmla="*/ 1 h 1659"/>
                <a:gd name="T8" fmla="*/ 0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693" name="Freeform 909"/>
            <p:cNvSpPr>
              <a:spLocks/>
            </p:cNvSpPr>
            <p:nvPr/>
          </p:nvSpPr>
          <p:spPr bwMode="auto">
            <a:xfrm>
              <a:off x="3459" y="1553"/>
              <a:ext cx="1016" cy="284"/>
            </a:xfrm>
            <a:custGeom>
              <a:avLst/>
              <a:gdLst>
                <a:gd name="T0" fmla="*/ 0 w 2216"/>
                <a:gd name="T1" fmla="*/ 0 h 550"/>
                <a:gd name="T2" fmla="*/ 0 w 2216"/>
                <a:gd name="T3" fmla="*/ 1 h 550"/>
                <a:gd name="T4" fmla="*/ 0 w 2216"/>
                <a:gd name="T5" fmla="*/ 1 h 550"/>
                <a:gd name="T6" fmla="*/ 0 w 2216"/>
                <a:gd name="T7" fmla="*/ 1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chemeClr val="bg2"/>
                </a:gs>
                <a:gs pos="100000">
                  <a:srgbClr val="DDDDDD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694" name="Freeform 910"/>
            <p:cNvSpPr>
              <a:spLocks/>
            </p:cNvSpPr>
            <p:nvPr/>
          </p:nvSpPr>
          <p:spPr bwMode="auto">
            <a:xfrm>
              <a:off x="3442" y="1857"/>
              <a:ext cx="345" cy="169"/>
            </a:xfrm>
            <a:custGeom>
              <a:avLst/>
              <a:gdLst>
                <a:gd name="T0" fmla="*/ 0 w 752"/>
                <a:gd name="T1" fmla="*/ 0 h 327"/>
                <a:gd name="T2" fmla="*/ 0 w 752"/>
                <a:gd name="T3" fmla="*/ 1 h 327"/>
                <a:gd name="T4" fmla="*/ 0 w 752"/>
                <a:gd name="T5" fmla="*/ 1 h 327"/>
                <a:gd name="T6" fmla="*/ 0 w 752"/>
                <a:gd name="T7" fmla="*/ 1 h 327"/>
                <a:gd name="T8" fmla="*/ 0 w 752"/>
                <a:gd name="T9" fmla="*/ 0 h 3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2"/>
                <a:gd name="T16" fmla="*/ 0 h 327"/>
                <a:gd name="T17" fmla="*/ 752 w 752"/>
                <a:gd name="T18" fmla="*/ 327 h 3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2" h="327">
                  <a:moveTo>
                    <a:pt x="293" y="0"/>
                  </a:moveTo>
                  <a:lnTo>
                    <a:pt x="752" y="124"/>
                  </a:lnTo>
                  <a:lnTo>
                    <a:pt x="470" y="327"/>
                  </a:lnTo>
                  <a:lnTo>
                    <a:pt x="0" y="18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695" name="Freeform 911"/>
            <p:cNvSpPr>
              <a:spLocks/>
            </p:cNvSpPr>
            <p:nvPr/>
          </p:nvSpPr>
          <p:spPr bwMode="auto">
            <a:xfrm>
              <a:off x="3449" y="1860"/>
              <a:ext cx="333" cy="160"/>
            </a:xfrm>
            <a:custGeom>
              <a:avLst/>
              <a:gdLst>
                <a:gd name="T0" fmla="*/ 0 w 726"/>
                <a:gd name="T1" fmla="*/ 0 h 311"/>
                <a:gd name="T2" fmla="*/ 0 w 726"/>
                <a:gd name="T3" fmla="*/ 1 h 311"/>
                <a:gd name="T4" fmla="*/ 0 w 726"/>
                <a:gd name="T5" fmla="*/ 1 h 311"/>
                <a:gd name="T6" fmla="*/ 0 w 726"/>
                <a:gd name="T7" fmla="*/ 1 h 311"/>
                <a:gd name="T8" fmla="*/ 0 w 726"/>
                <a:gd name="T9" fmla="*/ 0 h 3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26"/>
                <a:gd name="T16" fmla="*/ 0 h 311"/>
                <a:gd name="T17" fmla="*/ 726 w 726"/>
                <a:gd name="T18" fmla="*/ 311 h 3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26" h="311">
                  <a:moveTo>
                    <a:pt x="282" y="0"/>
                  </a:moveTo>
                  <a:lnTo>
                    <a:pt x="726" y="119"/>
                  </a:lnTo>
                  <a:lnTo>
                    <a:pt x="457" y="311"/>
                  </a:lnTo>
                  <a:lnTo>
                    <a:pt x="0" y="173"/>
                  </a:lnTo>
                  <a:lnTo>
                    <a:pt x="282" y="0"/>
                  </a:lnTo>
                  <a:close/>
                </a:path>
              </a:pathLst>
            </a:custGeom>
            <a:gradFill rotWithShape="1">
              <a:gsLst>
                <a:gs pos="0">
                  <a:srgbClr val="4D4D4D"/>
                </a:gs>
                <a:gs pos="100000">
                  <a:srgbClr val="DDDDDD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696" name="Freeform 912"/>
            <p:cNvSpPr>
              <a:spLocks/>
            </p:cNvSpPr>
            <p:nvPr/>
          </p:nvSpPr>
          <p:spPr bwMode="auto">
            <a:xfrm>
              <a:off x="3473" y="1923"/>
              <a:ext cx="119" cy="52"/>
            </a:xfrm>
            <a:custGeom>
              <a:avLst/>
              <a:gdLst>
                <a:gd name="T0" fmla="*/ 0 w 258"/>
                <a:gd name="T1" fmla="*/ 1 h 100"/>
                <a:gd name="T2" fmla="*/ 0 w 258"/>
                <a:gd name="T3" fmla="*/ 0 h 100"/>
                <a:gd name="T4" fmla="*/ 0 w 258"/>
                <a:gd name="T5" fmla="*/ 1 h 100"/>
                <a:gd name="T6" fmla="*/ 0 w 258"/>
                <a:gd name="T7" fmla="*/ 1 h 100"/>
                <a:gd name="T8" fmla="*/ 0 w 258"/>
                <a:gd name="T9" fmla="*/ 1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0"/>
                <a:gd name="T17" fmla="*/ 258 w 258"/>
                <a:gd name="T18" fmla="*/ 100 h 1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0">
                  <a:moveTo>
                    <a:pt x="0" y="44"/>
                  </a:moveTo>
                  <a:lnTo>
                    <a:pt x="75" y="0"/>
                  </a:lnTo>
                  <a:lnTo>
                    <a:pt x="258" y="50"/>
                  </a:lnTo>
                  <a:lnTo>
                    <a:pt x="183" y="100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697" name="Freeform 913"/>
            <p:cNvSpPr>
              <a:spLocks/>
            </p:cNvSpPr>
            <p:nvPr/>
          </p:nvSpPr>
          <p:spPr bwMode="auto">
            <a:xfrm>
              <a:off x="3469" y="1947"/>
              <a:ext cx="89" cy="32"/>
            </a:xfrm>
            <a:custGeom>
              <a:avLst/>
              <a:gdLst>
                <a:gd name="T0" fmla="*/ 0 w 194"/>
                <a:gd name="T1" fmla="*/ 0 h 63"/>
                <a:gd name="T2" fmla="*/ 0 w 194"/>
                <a:gd name="T3" fmla="*/ 1 h 63"/>
                <a:gd name="T4" fmla="*/ 0 w 194"/>
                <a:gd name="T5" fmla="*/ 1 h 63"/>
                <a:gd name="T6" fmla="*/ 0 w 194"/>
                <a:gd name="T7" fmla="*/ 1 h 63"/>
                <a:gd name="T8" fmla="*/ 0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698" name="Freeform 914"/>
            <p:cNvSpPr>
              <a:spLocks/>
            </p:cNvSpPr>
            <p:nvPr/>
          </p:nvSpPr>
          <p:spPr bwMode="auto">
            <a:xfrm>
              <a:off x="3570" y="1956"/>
              <a:ext cx="119" cy="53"/>
            </a:xfrm>
            <a:custGeom>
              <a:avLst/>
              <a:gdLst>
                <a:gd name="T0" fmla="*/ 0 w 258"/>
                <a:gd name="T1" fmla="*/ 1 h 102"/>
                <a:gd name="T2" fmla="*/ 0 w 258"/>
                <a:gd name="T3" fmla="*/ 0 h 102"/>
                <a:gd name="T4" fmla="*/ 0 w 258"/>
                <a:gd name="T5" fmla="*/ 1 h 102"/>
                <a:gd name="T6" fmla="*/ 0 w 258"/>
                <a:gd name="T7" fmla="*/ 1 h 102"/>
                <a:gd name="T8" fmla="*/ 0 w 258"/>
                <a:gd name="T9" fmla="*/ 1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2"/>
                <a:gd name="T17" fmla="*/ 258 w 258"/>
                <a:gd name="T18" fmla="*/ 102 h 1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2">
                  <a:moveTo>
                    <a:pt x="0" y="46"/>
                  </a:moveTo>
                  <a:lnTo>
                    <a:pt x="71" y="0"/>
                  </a:lnTo>
                  <a:lnTo>
                    <a:pt x="258" y="52"/>
                  </a:lnTo>
                  <a:lnTo>
                    <a:pt x="183" y="102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699" name="Freeform 915"/>
            <p:cNvSpPr>
              <a:spLocks/>
            </p:cNvSpPr>
            <p:nvPr/>
          </p:nvSpPr>
          <p:spPr bwMode="auto">
            <a:xfrm>
              <a:off x="3566" y="1981"/>
              <a:ext cx="89" cy="33"/>
            </a:xfrm>
            <a:custGeom>
              <a:avLst/>
              <a:gdLst>
                <a:gd name="T0" fmla="*/ 0 w 194"/>
                <a:gd name="T1" fmla="*/ 0 h 63"/>
                <a:gd name="T2" fmla="*/ 0 w 194"/>
                <a:gd name="T3" fmla="*/ 1 h 63"/>
                <a:gd name="T4" fmla="*/ 0 w 194"/>
                <a:gd name="T5" fmla="*/ 1 h 63"/>
                <a:gd name="T6" fmla="*/ 0 w 194"/>
                <a:gd name="T7" fmla="*/ 1 h 63"/>
                <a:gd name="T8" fmla="*/ 0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00" name="Freeform 916"/>
            <p:cNvSpPr>
              <a:spLocks/>
            </p:cNvSpPr>
            <p:nvPr/>
          </p:nvSpPr>
          <p:spPr bwMode="auto">
            <a:xfrm>
              <a:off x="4032" y="1882"/>
              <a:ext cx="418" cy="371"/>
            </a:xfrm>
            <a:custGeom>
              <a:avLst/>
              <a:gdLst>
                <a:gd name="T0" fmla="*/ 0 w 990"/>
                <a:gd name="T1" fmla="*/ 0 h 792"/>
                <a:gd name="T2" fmla="*/ 0 w 990"/>
                <a:gd name="T3" fmla="*/ 0 h 792"/>
                <a:gd name="T4" fmla="*/ 0 w 990"/>
                <a:gd name="T5" fmla="*/ 0 h 792"/>
                <a:gd name="T6" fmla="*/ 0 w 990"/>
                <a:gd name="T7" fmla="*/ 0 h 792"/>
                <a:gd name="T8" fmla="*/ 0 w 990"/>
                <a:gd name="T9" fmla="*/ 0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01" name="Freeform 917"/>
            <p:cNvSpPr>
              <a:spLocks/>
            </p:cNvSpPr>
            <p:nvPr/>
          </p:nvSpPr>
          <p:spPr bwMode="auto">
            <a:xfrm>
              <a:off x="2966" y="1912"/>
              <a:ext cx="1069" cy="338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0 h 723"/>
                <a:gd name="T6" fmla="*/ 0 w 2532"/>
                <a:gd name="T7" fmla="*/ 0 h 723"/>
                <a:gd name="T8" fmla="*/ 0 w 2532"/>
                <a:gd name="T9" fmla="*/ 0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7702" name="Freeform 918"/>
            <p:cNvSpPr>
              <a:spLocks/>
            </p:cNvSpPr>
            <p:nvPr/>
          </p:nvSpPr>
          <p:spPr bwMode="auto">
            <a:xfrm>
              <a:off x="2967" y="1850"/>
              <a:ext cx="12" cy="68"/>
            </a:xfrm>
            <a:custGeom>
              <a:avLst/>
              <a:gdLst>
                <a:gd name="T0" fmla="*/ 0 w 26"/>
                <a:gd name="T1" fmla="*/ 0 h 147"/>
                <a:gd name="T2" fmla="*/ 0 w 26"/>
                <a:gd name="T3" fmla="*/ 0 h 147"/>
                <a:gd name="T4" fmla="*/ 0 w 26"/>
                <a:gd name="T5" fmla="*/ 0 h 147"/>
                <a:gd name="T6" fmla="*/ 0 w 26"/>
                <a:gd name="T7" fmla="*/ 0 h 147"/>
                <a:gd name="T8" fmla="*/ 0 w 26"/>
                <a:gd name="T9" fmla="*/ 0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03" name="Freeform 919"/>
            <p:cNvSpPr>
              <a:spLocks/>
            </p:cNvSpPr>
            <p:nvPr/>
          </p:nvSpPr>
          <p:spPr bwMode="auto">
            <a:xfrm>
              <a:off x="2968" y="1571"/>
              <a:ext cx="496" cy="283"/>
            </a:xfrm>
            <a:custGeom>
              <a:avLst/>
              <a:gdLst>
                <a:gd name="T0" fmla="*/ 0 w 1176"/>
                <a:gd name="T1" fmla="*/ 0 h 606"/>
                <a:gd name="T2" fmla="*/ 0 w 1176"/>
                <a:gd name="T3" fmla="*/ 0 h 606"/>
                <a:gd name="T4" fmla="*/ 0 w 1176"/>
                <a:gd name="T5" fmla="*/ 0 h 606"/>
                <a:gd name="T6" fmla="*/ 0 w 1176"/>
                <a:gd name="T7" fmla="*/ 0 h 606"/>
                <a:gd name="T8" fmla="*/ 0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04" name="Freeform 920"/>
            <p:cNvSpPr>
              <a:spLocks/>
            </p:cNvSpPr>
            <p:nvPr/>
          </p:nvSpPr>
          <p:spPr bwMode="auto">
            <a:xfrm>
              <a:off x="3001" y="1864"/>
              <a:ext cx="1013" cy="325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0 h 723"/>
                <a:gd name="T6" fmla="*/ 0 w 2532"/>
                <a:gd name="T7" fmla="*/ 0 h 723"/>
                <a:gd name="T8" fmla="*/ 0 w 2532"/>
                <a:gd name="T9" fmla="*/ 0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05" name="Freeform 921"/>
            <p:cNvSpPr>
              <a:spLocks/>
            </p:cNvSpPr>
            <p:nvPr/>
          </p:nvSpPr>
          <p:spPr bwMode="auto">
            <a:xfrm flipV="1">
              <a:off x="4013" y="1841"/>
              <a:ext cx="413" cy="337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0 h 723"/>
                <a:gd name="T6" fmla="*/ 0 w 2532"/>
                <a:gd name="T7" fmla="*/ 0 h 723"/>
                <a:gd name="T8" fmla="*/ 0 w 2532"/>
                <a:gd name="T9" fmla="*/ 0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06" name="Freeform 922"/>
            <p:cNvSpPr>
              <a:spLocks/>
            </p:cNvSpPr>
            <p:nvPr/>
          </p:nvSpPr>
          <p:spPr bwMode="auto">
            <a:xfrm>
              <a:off x="3530" y="862"/>
              <a:ext cx="1124" cy="872"/>
            </a:xfrm>
            <a:custGeom>
              <a:avLst/>
              <a:gdLst>
                <a:gd name="T0" fmla="*/ 214 w 1124"/>
                <a:gd name="T1" fmla="*/ 0 h 872"/>
                <a:gd name="T2" fmla="*/ 1124 w 1124"/>
                <a:gd name="T3" fmla="*/ 128 h 872"/>
                <a:gd name="T4" fmla="*/ 884 w 1124"/>
                <a:gd name="T5" fmla="*/ 872 h 872"/>
                <a:gd name="T6" fmla="*/ 0 w 1124"/>
                <a:gd name="T7" fmla="*/ 656 h 872"/>
                <a:gd name="T8" fmla="*/ 214 w 1124"/>
                <a:gd name="T9" fmla="*/ 0 h 8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24"/>
                <a:gd name="T16" fmla="*/ 0 h 872"/>
                <a:gd name="T17" fmla="*/ 1124 w 1124"/>
                <a:gd name="T18" fmla="*/ 872 h 8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24" h="872">
                  <a:moveTo>
                    <a:pt x="214" y="0"/>
                  </a:moveTo>
                  <a:lnTo>
                    <a:pt x="1124" y="128"/>
                  </a:lnTo>
                  <a:lnTo>
                    <a:pt x="884" y="872"/>
                  </a:lnTo>
                  <a:lnTo>
                    <a:pt x="0" y="656"/>
                  </a:lnTo>
                  <a:lnTo>
                    <a:pt x="214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>
                    <a:alpha val="81000"/>
                  </a:srgbClr>
                </a:gs>
                <a:gs pos="100000">
                  <a:srgbClr val="666666">
                    <a:alpha val="79999"/>
                  </a:srgbClr>
                </a:gs>
              </a:gsLst>
              <a:lin ang="540000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57707" name="Picture 923" descr="grayed_radiation"/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96" y="396"/>
              <a:ext cx="1808" cy="10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57399" name="Group 924"/>
          <p:cNvGrpSpPr>
            <a:grpSpLocks/>
          </p:cNvGrpSpPr>
          <p:nvPr/>
        </p:nvGrpSpPr>
        <p:grpSpPr bwMode="auto">
          <a:xfrm>
            <a:off x="5349875" y="1590675"/>
            <a:ext cx="617538" cy="387350"/>
            <a:chOff x="2920" y="972"/>
            <a:chExt cx="389" cy="244"/>
          </a:xfrm>
        </p:grpSpPr>
        <p:grpSp>
          <p:nvGrpSpPr>
            <p:cNvPr id="57673" name="Group 925"/>
            <p:cNvGrpSpPr>
              <a:grpSpLocks/>
            </p:cNvGrpSpPr>
            <p:nvPr/>
          </p:nvGrpSpPr>
          <p:grpSpPr bwMode="auto">
            <a:xfrm>
              <a:off x="3085" y="1027"/>
              <a:ext cx="102" cy="189"/>
              <a:chOff x="3436" y="1504"/>
              <a:chExt cx="393" cy="942"/>
            </a:xfrm>
          </p:grpSpPr>
          <p:pic>
            <p:nvPicPr>
              <p:cNvPr id="57675" name="Picture 926" descr="iphone_stylized_small"/>
              <p:cNvPicPr>
                <a:picLocks noChangeAspect="1" noChangeArrowheads="1"/>
              </p:cNvPicPr>
              <p:nvPr/>
            </p:nvPicPr>
            <p:blipFill>
              <a:blip r:embed="rId10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436" y="1504"/>
                <a:ext cx="393" cy="94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57676" name="Freeform 927"/>
              <p:cNvSpPr>
                <a:spLocks/>
              </p:cNvSpPr>
              <p:nvPr/>
            </p:nvSpPr>
            <p:spPr bwMode="auto">
              <a:xfrm>
                <a:off x="3484" y="1523"/>
                <a:ext cx="339" cy="906"/>
              </a:xfrm>
              <a:custGeom>
                <a:avLst/>
                <a:gdLst>
                  <a:gd name="T0" fmla="*/ 6 w 339"/>
                  <a:gd name="T1" fmla="*/ 31 h 906"/>
                  <a:gd name="T2" fmla="*/ 38 w 339"/>
                  <a:gd name="T3" fmla="*/ 0 h 906"/>
                  <a:gd name="T4" fmla="*/ 323 w 339"/>
                  <a:gd name="T5" fmla="*/ 45 h 906"/>
                  <a:gd name="T6" fmla="*/ 338 w 339"/>
                  <a:gd name="T7" fmla="*/ 85 h 906"/>
                  <a:gd name="T8" fmla="*/ 339 w 339"/>
                  <a:gd name="T9" fmla="*/ 813 h 906"/>
                  <a:gd name="T10" fmla="*/ 312 w 339"/>
                  <a:gd name="T11" fmla="*/ 865 h 906"/>
                  <a:gd name="T12" fmla="*/ 29 w 339"/>
                  <a:gd name="T13" fmla="*/ 906 h 906"/>
                  <a:gd name="T14" fmla="*/ 0 w 339"/>
                  <a:gd name="T15" fmla="*/ 876 h 906"/>
                  <a:gd name="T16" fmla="*/ 6 w 339"/>
                  <a:gd name="T17" fmla="*/ 31 h 90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39"/>
                  <a:gd name="T28" fmla="*/ 0 h 906"/>
                  <a:gd name="T29" fmla="*/ 339 w 339"/>
                  <a:gd name="T30" fmla="*/ 906 h 90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39" h="906">
                    <a:moveTo>
                      <a:pt x="6" y="31"/>
                    </a:moveTo>
                    <a:lnTo>
                      <a:pt x="38" y="0"/>
                    </a:lnTo>
                    <a:lnTo>
                      <a:pt x="323" y="45"/>
                    </a:lnTo>
                    <a:lnTo>
                      <a:pt x="338" y="85"/>
                    </a:lnTo>
                    <a:lnTo>
                      <a:pt x="339" y="813"/>
                    </a:lnTo>
                    <a:lnTo>
                      <a:pt x="312" y="865"/>
                    </a:lnTo>
                    <a:lnTo>
                      <a:pt x="29" y="906"/>
                    </a:lnTo>
                    <a:lnTo>
                      <a:pt x="0" y="876"/>
                    </a:lnTo>
                    <a:lnTo>
                      <a:pt x="6" y="31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>
                      <a:alpha val="82001"/>
                    </a:srgbClr>
                  </a:gs>
                  <a:gs pos="100000">
                    <a:srgbClr val="666666">
                      <a:alpha val="82001"/>
                    </a:srgbClr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57677" name="Group 928"/>
              <p:cNvGrpSpPr>
                <a:grpSpLocks/>
              </p:cNvGrpSpPr>
              <p:nvPr/>
            </p:nvGrpSpPr>
            <p:grpSpPr bwMode="auto">
              <a:xfrm>
                <a:off x="3511" y="1689"/>
                <a:ext cx="289" cy="576"/>
                <a:chOff x="3511" y="1689"/>
                <a:chExt cx="289" cy="576"/>
              </a:xfrm>
            </p:grpSpPr>
            <p:sp>
              <p:nvSpPr>
                <p:cNvPr id="57678" name="Freeform 929"/>
                <p:cNvSpPr>
                  <a:spLocks/>
                </p:cNvSpPr>
                <p:nvPr/>
              </p:nvSpPr>
              <p:spPr bwMode="auto">
                <a:xfrm>
                  <a:off x="3519" y="2175"/>
                  <a:ext cx="66" cy="90"/>
                </a:xfrm>
                <a:custGeom>
                  <a:avLst/>
                  <a:gdLst>
                    <a:gd name="T0" fmla="*/ 0 w 66"/>
                    <a:gd name="T1" fmla="*/ 5 h 90"/>
                    <a:gd name="T2" fmla="*/ 66 w 66"/>
                    <a:gd name="T3" fmla="*/ 0 h 90"/>
                    <a:gd name="T4" fmla="*/ 65 w 66"/>
                    <a:gd name="T5" fmla="*/ 80 h 90"/>
                    <a:gd name="T6" fmla="*/ 2 w 66"/>
                    <a:gd name="T7" fmla="*/ 90 h 90"/>
                    <a:gd name="T8" fmla="*/ 0 w 66"/>
                    <a:gd name="T9" fmla="*/ 5 h 9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6"/>
                    <a:gd name="T16" fmla="*/ 0 h 90"/>
                    <a:gd name="T17" fmla="*/ 66 w 66"/>
                    <a:gd name="T18" fmla="*/ 90 h 9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6" h="90">
                      <a:moveTo>
                        <a:pt x="0" y="5"/>
                      </a:moveTo>
                      <a:lnTo>
                        <a:pt x="66" y="0"/>
                      </a:lnTo>
                      <a:lnTo>
                        <a:pt x="65" y="80"/>
                      </a:lnTo>
                      <a:lnTo>
                        <a:pt x="2" y="90"/>
                      </a:lnTo>
                      <a:lnTo>
                        <a:pt x="0" y="5"/>
                      </a:lnTo>
                      <a:close/>
                    </a:path>
                  </a:pathLst>
                </a:custGeom>
                <a:solidFill>
                  <a:srgbClr val="B2B2B2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679" name="Freeform 930"/>
                <p:cNvSpPr>
                  <a:spLocks/>
                </p:cNvSpPr>
                <p:nvPr/>
              </p:nvSpPr>
              <p:spPr bwMode="auto">
                <a:xfrm>
                  <a:off x="3593" y="2166"/>
                  <a:ext cx="69" cy="89"/>
                </a:xfrm>
                <a:custGeom>
                  <a:avLst/>
                  <a:gdLst>
                    <a:gd name="T0" fmla="*/ 3 w 69"/>
                    <a:gd name="T1" fmla="*/ 8 h 89"/>
                    <a:gd name="T2" fmla="*/ 66 w 69"/>
                    <a:gd name="T3" fmla="*/ 0 h 89"/>
                    <a:gd name="T4" fmla="*/ 69 w 69"/>
                    <a:gd name="T5" fmla="*/ 80 h 89"/>
                    <a:gd name="T6" fmla="*/ 0 w 69"/>
                    <a:gd name="T7" fmla="*/ 89 h 89"/>
                    <a:gd name="T8" fmla="*/ 3 w 69"/>
                    <a:gd name="T9" fmla="*/ 8 h 8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9"/>
                    <a:gd name="T16" fmla="*/ 0 h 89"/>
                    <a:gd name="T17" fmla="*/ 69 w 69"/>
                    <a:gd name="T18" fmla="*/ 89 h 89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9" h="89">
                      <a:moveTo>
                        <a:pt x="3" y="8"/>
                      </a:moveTo>
                      <a:lnTo>
                        <a:pt x="66" y="0"/>
                      </a:lnTo>
                      <a:lnTo>
                        <a:pt x="69" y="80"/>
                      </a:lnTo>
                      <a:lnTo>
                        <a:pt x="0" y="89"/>
                      </a:lnTo>
                      <a:lnTo>
                        <a:pt x="3" y="8"/>
                      </a:lnTo>
                      <a:close/>
                    </a:path>
                  </a:pathLst>
                </a:custGeom>
                <a:solidFill>
                  <a:srgbClr val="B2B2B2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680" name="Freeform 931"/>
                <p:cNvSpPr>
                  <a:spLocks/>
                </p:cNvSpPr>
                <p:nvPr/>
              </p:nvSpPr>
              <p:spPr bwMode="auto">
                <a:xfrm>
                  <a:off x="3665" y="2162"/>
                  <a:ext cx="62" cy="82"/>
                </a:xfrm>
                <a:custGeom>
                  <a:avLst/>
                  <a:gdLst>
                    <a:gd name="T0" fmla="*/ 0 w 62"/>
                    <a:gd name="T1" fmla="*/ 6 h 82"/>
                    <a:gd name="T2" fmla="*/ 61 w 62"/>
                    <a:gd name="T3" fmla="*/ 0 h 82"/>
                    <a:gd name="T4" fmla="*/ 62 w 62"/>
                    <a:gd name="T5" fmla="*/ 75 h 82"/>
                    <a:gd name="T6" fmla="*/ 3 w 62"/>
                    <a:gd name="T7" fmla="*/ 82 h 82"/>
                    <a:gd name="T8" fmla="*/ 0 w 62"/>
                    <a:gd name="T9" fmla="*/ 6 h 8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2"/>
                    <a:gd name="T16" fmla="*/ 0 h 82"/>
                    <a:gd name="T17" fmla="*/ 62 w 62"/>
                    <a:gd name="T18" fmla="*/ 82 h 8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2" h="82">
                      <a:moveTo>
                        <a:pt x="0" y="6"/>
                      </a:moveTo>
                      <a:lnTo>
                        <a:pt x="61" y="0"/>
                      </a:lnTo>
                      <a:lnTo>
                        <a:pt x="62" y="75"/>
                      </a:lnTo>
                      <a:lnTo>
                        <a:pt x="3" y="82"/>
                      </a:lnTo>
                      <a:lnTo>
                        <a:pt x="0" y="6"/>
                      </a:lnTo>
                      <a:close/>
                    </a:path>
                  </a:pathLst>
                </a:custGeom>
                <a:solidFill>
                  <a:srgbClr val="B2B2B2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681" name="Freeform 932"/>
                <p:cNvSpPr>
                  <a:spLocks/>
                </p:cNvSpPr>
                <p:nvPr/>
              </p:nvSpPr>
              <p:spPr bwMode="auto">
                <a:xfrm>
                  <a:off x="3734" y="2154"/>
                  <a:ext cx="66" cy="84"/>
                </a:xfrm>
                <a:custGeom>
                  <a:avLst/>
                  <a:gdLst>
                    <a:gd name="T0" fmla="*/ 1 w 66"/>
                    <a:gd name="T1" fmla="*/ 6 h 84"/>
                    <a:gd name="T2" fmla="*/ 66 w 66"/>
                    <a:gd name="T3" fmla="*/ 0 h 84"/>
                    <a:gd name="T4" fmla="*/ 63 w 66"/>
                    <a:gd name="T5" fmla="*/ 77 h 84"/>
                    <a:gd name="T6" fmla="*/ 0 w 66"/>
                    <a:gd name="T7" fmla="*/ 84 h 84"/>
                    <a:gd name="T8" fmla="*/ 1 w 66"/>
                    <a:gd name="T9" fmla="*/ 6 h 8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6"/>
                    <a:gd name="T16" fmla="*/ 0 h 84"/>
                    <a:gd name="T17" fmla="*/ 66 w 66"/>
                    <a:gd name="T18" fmla="*/ 84 h 8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6" h="84">
                      <a:moveTo>
                        <a:pt x="1" y="6"/>
                      </a:moveTo>
                      <a:lnTo>
                        <a:pt x="66" y="0"/>
                      </a:lnTo>
                      <a:lnTo>
                        <a:pt x="63" y="77"/>
                      </a:lnTo>
                      <a:lnTo>
                        <a:pt x="0" y="84"/>
                      </a:lnTo>
                      <a:lnTo>
                        <a:pt x="1" y="6"/>
                      </a:lnTo>
                      <a:close/>
                    </a:path>
                  </a:pathLst>
                </a:custGeom>
                <a:solidFill>
                  <a:srgbClr val="B2B2B2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682" name="Rectangle 933"/>
                <p:cNvSpPr>
                  <a:spLocks noChangeArrowheads="1"/>
                </p:cNvSpPr>
                <p:nvPr/>
              </p:nvSpPr>
              <p:spPr bwMode="auto">
                <a:xfrm>
                  <a:off x="3513" y="1688"/>
                  <a:ext cx="54" cy="40"/>
                </a:xfrm>
                <a:prstGeom prst="rect">
                  <a:avLst/>
                </a:prstGeom>
                <a:solidFill>
                  <a:schemeClr val="bg2"/>
                </a:solidFill>
                <a:ln w="9525">
                  <a:solidFill>
                    <a:schemeClr val="bg2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57683" name="Rectangle 934"/>
                <p:cNvSpPr>
                  <a:spLocks noChangeArrowheads="1"/>
                </p:cNvSpPr>
                <p:nvPr/>
              </p:nvSpPr>
              <p:spPr bwMode="auto">
                <a:xfrm>
                  <a:off x="3501" y="1738"/>
                  <a:ext cx="92" cy="50"/>
                </a:xfrm>
                <a:prstGeom prst="rect">
                  <a:avLst/>
                </a:prstGeom>
                <a:solidFill>
                  <a:schemeClr val="bg2"/>
                </a:solidFill>
                <a:ln w="9525">
                  <a:solidFill>
                    <a:schemeClr val="bg2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57684" name="Freeform 935"/>
                <p:cNvSpPr>
                  <a:spLocks/>
                </p:cNvSpPr>
                <p:nvPr/>
              </p:nvSpPr>
              <p:spPr bwMode="auto">
                <a:xfrm>
                  <a:off x="3515" y="1794"/>
                  <a:ext cx="261" cy="204"/>
                </a:xfrm>
                <a:custGeom>
                  <a:avLst/>
                  <a:gdLst>
                    <a:gd name="T0" fmla="*/ 0 w 261"/>
                    <a:gd name="T1" fmla="*/ 0 h 204"/>
                    <a:gd name="T2" fmla="*/ 0 w 261"/>
                    <a:gd name="T3" fmla="*/ 204 h 204"/>
                    <a:gd name="T4" fmla="*/ 259 w 261"/>
                    <a:gd name="T5" fmla="*/ 201 h 204"/>
                    <a:gd name="T6" fmla="*/ 261 w 261"/>
                    <a:gd name="T7" fmla="*/ 12 h 204"/>
                    <a:gd name="T8" fmla="*/ 0 w 261"/>
                    <a:gd name="T9" fmla="*/ 0 h 20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61"/>
                    <a:gd name="T16" fmla="*/ 0 h 204"/>
                    <a:gd name="T17" fmla="*/ 261 w 261"/>
                    <a:gd name="T18" fmla="*/ 204 h 20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61" h="204">
                      <a:moveTo>
                        <a:pt x="0" y="0"/>
                      </a:moveTo>
                      <a:lnTo>
                        <a:pt x="0" y="204"/>
                      </a:lnTo>
                      <a:lnTo>
                        <a:pt x="259" y="201"/>
                      </a:lnTo>
                      <a:lnTo>
                        <a:pt x="261" y="1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DDDDDD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pic>
          <p:nvPicPr>
            <p:cNvPr id="57674" name="Picture 936" descr="grayed_radiation"/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0" y="972"/>
              <a:ext cx="389" cy="14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pic>
        <p:nvPicPr>
          <p:cNvPr id="57400" name="Picture 937" descr="car_grayed"/>
          <p:cNvPicPr>
            <a:picLocks noChangeAspect="1" noChangeArrowheads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46838" y="1670050"/>
            <a:ext cx="754062" cy="193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7401" name="Group 938"/>
          <p:cNvGrpSpPr>
            <a:grpSpLocks/>
          </p:cNvGrpSpPr>
          <p:nvPr/>
        </p:nvGrpSpPr>
        <p:grpSpPr bwMode="auto">
          <a:xfrm>
            <a:off x="5662613" y="4538663"/>
            <a:ext cx="463550" cy="398462"/>
            <a:chOff x="3987" y="-51"/>
            <a:chExt cx="1252" cy="983"/>
          </a:xfrm>
        </p:grpSpPr>
        <p:pic>
          <p:nvPicPr>
            <p:cNvPr id="57671" name="Picture 939" descr="desktop_computer_stylized_small"/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3987" y="-51"/>
              <a:ext cx="1252" cy="98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7672" name="Freeform 940"/>
            <p:cNvSpPr>
              <a:spLocks/>
            </p:cNvSpPr>
            <p:nvPr/>
          </p:nvSpPr>
          <p:spPr bwMode="auto">
            <a:xfrm>
              <a:off x="4507" y="37"/>
              <a:ext cx="640" cy="459"/>
            </a:xfrm>
            <a:custGeom>
              <a:avLst/>
              <a:gdLst>
                <a:gd name="T0" fmla="*/ 28 w 714"/>
                <a:gd name="T1" fmla="*/ 1 h 714"/>
                <a:gd name="T2" fmla="*/ 154 w 714"/>
                <a:gd name="T3" fmla="*/ 0 h 714"/>
                <a:gd name="T4" fmla="*/ 122 w 714"/>
                <a:gd name="T5" fmla="*/ 2 h 714"/>
                <a:gd name="T6" fmla="*/ 0 w 714"/>
                <a:gd name="T7" fmla="*/ 1 h 714"/>
                <a:gd name="T8" fmla="*/ 28 w 714"/>
                <a:gd name="T9" fmla="*/ 1 h 7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14"/>
                <a:gd name="T16" fmla="*/ 0 h 714"/>
                <a:gd name="T17" fmla="*/ 714 w 714"/>
                <a:gd name="T18" fmla="*/ 714 h 71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14" h="714">
                  <a:moveTo>
                    <a:pt x="126" y="36"/>
                  </a:moveTo>
                  <a:lnTo>
                    <a:pt x="714" y="0"/>
                  </a:lnTo>
                  <a:lnTo>
                    <a:pt x="564" y="714"/>
                  </a:lnTo>
                  <a:lnTo>
                    <a:pt x="0" y="570"/>
                  </a:lnTo>
                  <a:lnTo>
                    <a:pt x="126" y="36"/>
                  </a:lnTo>
                  <a:close/>
                </a:path>
              </a:pathLst>
            </a:custGeom>
            <a:solidFill>
              <a:srgbClr val="EAEAEA">
                <a:alpha val="7999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7402" name="Group 941"/>
          <p:cNvGrpSpPr>
            <a:grpSpLocks/>
          </p:cNvGrpSpPr>
          <p:nvPr/>
        </p:nvGrpSpPr>
        <p:grpSpPr bwMode="auto">
          <a:xfrm>
            <a:off x="5500688" y="4938713"/>
            <a:ext cx="463550" cy="398462"/>
            <a:chOff x="3987" y="-51"/>
            <a:chExt cx="1252" cy="983"/>
          </a:xfrm>
        </p:grpSpPr>
        <p:pic>
          <p:nvPicPr>
            <p:cNvPr id="57669" name="Picture 942" descr="desktop_computer_stylized_small"/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3987" y="-51"/>
              <a:ext cx="1252" cy="98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7670" name="Freeform 943"/>
            <p:cNvSpPr>
              <a:spLocks/>
            </p:cNvSpPr>
            <p:nvPr/>
          </p:nvSpPr>
          <p:spPr bwMode="auto">
            <a:xfrm>
              <a:off x="4507" y="37"/>
              <a:ext cx="640" cy="459"/>
            </a:xfrm>
            <a:custGeom>
              <a:avLst/>
              <a:gdLst>
                <a:gd name="T0" fmla="*/ 28 w 714"/>
                <a:gd name="T1" fmla="*/ 1 h 714"/>
                <a:gd name="T2" fmla="*/ 154 w 714"/>
                <a:gd name="T3" fmla="*/ 0 h 714"/>
                <a:gd name="T4" fmla="*/ 122 w 714"/>
                <a:gd name="T5" fmla="*/ 2 h 714"/>
                <a:gd name="T6" fmla="*/ 0 w 714"/>
                <a:gd name="T7" fmla="*/ 1 h 714"/>
                <a:gd name="T8" fmla="*/ 28 w 714"/>
                <a:gd name="T9" fmla="*/ 1 h 7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14"/>
                <a:gd name="T16" fmla="*/ 0 h 714"/>
                <a:gd name="T17" fmla="*/ 714 w 714"/>
                <a:gd name="T18" fmla="*/ 714 h 71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14" h="714">
                  <a:moveTo>
                    <a:pt x="126" y="36"/>
                  </a:moveTo>
                  <a:lnTo>
                    <a:pt x="714" y="0"/>
                  </a:lnTo>
                  <a:lnTo>
                    <a:pt x="564" y="714"/>
                  </a:lnTo>
                  <a:lnTo>
                    <a:pt x="0" y="570"/>
                  </a:lnTo>
                  <a:lnTo>
                    <a:pt x="126" y="36"/>
                  </a:lnTo>
                  <a:close/>
                </a:path>
              </a:pathLst>
            </a:custGeom>
            <a:solidFill>
              <a:srgbClr val="EAEAEA">
                <a:alpha val="7999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7403" name="Group 944"/>
          <p:cNvGrpSpPr>
            <a:grpSpLocks/>
          </p:cNvGrpSpPr>
          <p:nvPr/>
        </p:nvGrpSpPr>
        <p:grpSpPr bwMode="auto">
          <a:xfrm>
            <a:off x="5957888" y="5186363"/>
            <a:ext cx="463550" cy="398462"/>
            <a:chOff x="3987" y="-51"/>
            <a:chExt cx="1252" cy="983"/>
          </a:xfrm>
        </p:grpSpPr>
        <p:pic>
          <p:nvPicPr>
            <p:cNvPr id="57667" name="Picture 945" descr="desktop_computer_stylized_small"/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3987" y="-51"/>
              <a:ext cx="1252" cy="98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7668" name="Freeform 946"/>
            <p:cNvSpPr>
              <a:spLocks/>
            </p:cNvSpPr>
            <p:nvPr/>
          </p:nvSpPr>
          <p:spPr bwMode="auto">
            <a:xfrm>
              <a:off x="4507" y="37"/>
              <a:ext cx="640" cy="459"/>
            </a:xfrm>
            <a:custGeom>
              <a:avLst/>
              <a:gdLst>
                <a:gd name="T0" fmla="*/ 28 w 714"/>
                <a:gd name="T1" fmla="*/ 1 h 714"/>
                <a:gd name="T2" fmla="*/ 154 w 714"/>
                <a:gd name="T3" fmla="*/ 0 h 714"/>
                <a:gd name="T4" fmla="*/ 122 w 714"/>
                <a:gd name="T5" fmla="*/ 2 h 714"/>
                <a:gd name="T6" fmla="*/ 0 w 714"/>
                <a:gd name="T7" fmla="*/ 1 h 714"/>
                <a:gd name="T8" fmla="*/ 28 w 714"/>
                <a:gd name="T9" fmla="*/ 1 h 7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14"/>
                <a:gd name="T16" fmla="*/ 0 h 714"/>
                <a:gd name="T17" fmla="*/ 714 w 714"/>
                <a:gd name="T18" fmla="*/ 714 h 71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14" h="714">
                  <a:moveTo>
                    <a:pt x="126" y="36"/>
                  </a:moveTo>
                  <a:lnTo>
                    <a:pt x="714" y="0"/>
                  </a:lnTo>
                  <a:lnTo>
                    <a:pt x="564" y="714"/>
                  </a:lnTo>
                  <a:lnTo>
                    <a:pt x="0" y="570"/>
                  </a:lnTo>
                  <a:lnTo>
                    <a:pt x="126" y="36"/>
                  </a:lnTo>
                  <a:close/>
                </a:path>
              </a:pathLst>
            </a:custGeom>
            <a:solidFill>
              <a:srgbClr val="EAEAEA">
                <a:alpha val="7999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7404" name="Group 947"/>
          <p:cNvGrpSpPr>
            <a:grpSpLocks/>
          </p:cNvGrpSpPr>
          <p:nvPr/>
        </p:nvGrpSpPr>
        <p:grpSpPr bwMode="auto">
          <a:xfrm>
            <a:off x="6396038" y="5224463"/>
            <a:ext cx="463550" cy="398462"/>
            <a:chOff x="3987" y="-51"/>
            <a:chExt cx="1252" cy="983"/>
          </a:xfrm>
        </p:grpSpPr>
        <p:pic>
          <p:nvPicPr>
            <p:cNvPr id="57665" name="Picture 948" descr="desktop_computer_stylized_small"/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3987" y="-51"/>
              <a:ext cx="1252" cy="98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7666" name="Freeform 949"/>
            <p:cNvSpPr>
              <a:spLocks/>
            </p:cNvSpPr>
            <p:nvPr/>
          </p:nvSpPr>
          <p:spPr bwMode="auto">
            <a:xfrm>
              <a:off x="4507" y="37"/>
              <a:ext cx="640" cy="459"/>
            </a:xfrm>
            <a:custGeom>
              <a:avLst/>
              <a:gdLst>
                <a:gd name="T0" fmla="*/ 28 w 714"/>
                <a:gd name="T1" fmla="*/ 1 h 714"/>
                <a:gd name="T2" fmla="*/ 154 w 714"/>
                <a:gd name="T3" fmla="*/ 0 h 714"/>
                <a:gd name="T4" fmla="*/ 122 w 714"/>
                <a:gd name="T5" fmla="*/ 2 h 714"/>
                <a:gd name="T6" fmla="*/ 0 w 714"/>
                <a:gd name="T7" fmla="*/ 1 h 714"/>
                <a:gd name="T8" fmla="*/ 28 w 714"/>
                <a:gd name="T9" fmla="*/ 1 h 7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14"/>
                <a:gd name="T16" fmla="*/ 0 h 714"/>
                <a:gd name="T17" fmla="*/ 714 w 714"/>
                <a:gd name="T18" fmla="*/ 714 h 71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14" h="714">
                  <a:moveTo>
                    <a:pt x="126" y="36"/>
                  </a:moveTo>
                  <a:lnTo>
                    <a:pt x="714" y="0"/>
                  </a:lnTo>
                  <a:lnTo>
                    <a:pt x="564" y="714"/>
                  </a:lnTo>
                  <a:lnTo>
                    <a:pt x="0" y="570"/>
                  </a:lnTo>
                  <a:lnTo>
                    <a:pt x="126" y="36"/>
                  </a:lnTo>
                  <a:close/>
                </a:path>
              </a:pathLst>
            </a:custGeom>
            <a:solidFill>
              <a:srgbClr val="EAEAEA">
                <a:alpha val="7999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7405" name="Group 950"/>
          <p:cNvGrpSpPr>
            <a:grpSpLocks/>
          </p:cNvGrpSpPr>
          <p:nvPr/>
        </p:nvGrpSpPr>
        <p:grpSpPr bwMode="auto">
          <a:xfrm>
            <a:off x="8186738" y="5014913"/>
            <a:ext cx="249237" cy="555625"/>
            <a:chOff x="1115" y="2770"/>
            <a:chExt cx="589" cy="1034"/>
          </a:xfrm>
        </p:grpSpPr>
        <p:sp>
          <p:nvSpPr>
            <p:cNvPr id="57633" name="Freeform 951"/>
            <p:cNvSpPr>
              <a:spLocks/>
            </p:cNvSpPr>
            <p:nvPr/>
          </p:nvSpPr>
          <p:spPr bwMode="auto">
            <a:xfrm>
              <a:off x="1581" y="2772"/>
              <a:ext cx="117" cy="986"/>
            </a:xfrm>
            <a:custGeom>
              <a:avLst/>
              <a:gdLst>
                <a:gd name="T0" fmla="*/ 0 w 354"/>
                <a:gd name="T1" fmla="*/ 0 h 2742"/>
                <a:gd name="T2" fmla="*/ 0 w 354"/>
                <a:gd name="T3" fmla="*/ 0 h 2742"/>
                <a:gd name="T4" fmla="*/ 0 w 354"/>
                <a:gd name="T5" fmla="*/ 0 h 2742"/>
                <a:gd name="T6" fmla="*/ 0 w 354"/>
                <a:gd name="T7" fmla="*/ 0 h 2742"/>
                <a:gd name="T8" fmla="*/ 0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634" name="Rectangle 952"/>
            <p:cNvSpPr>
              <a:spLocks noChangeArrowheads="1"/>
            </p:cNvSpPr>
            <p:nvPr/>
          </p:nvSpPr>
          <p:spPr bwMode="auto">
            <a:xfrm>
              <a:off x="1141" y="2770"/>
              <a:ext cx="435" cy="987"/>
            </a:xfrm>
            <a:prstGeom prst="rect">
              <a:avLst/>
            </a:prstGeom>
            <a:gradFill rotWithShape="1">
              <a:gsLst>
                <a:gs pos="0">
                  <a:srgbClr val="808080"/>
                </a:gs>
                <a:gs pos="100000">
                  <a:srgbClr val="C0C0C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57635" name="Freeform 953"/>
            <p:cNvSpPr>
              <a:spLocks/>
            </p:cNvSpPr>
            <p:nvPr/>
          </p:nvSpPr>
          <p:spPr bwMode="auto">
            <a:xfrm>
              <a:off x="1603" y="2831"/>
              <a:ext cx="70" cy="913"/>
            </a:xfrm>
            <a:custGeom>
              <a:avLst/>
              <a:gdLst>
                <a:gd name="T0" fmla="*/ 0 w 211"/>
                <a:gd name="T1" fmla="*/ 0 h 2537"/>
                <a:gd name="T2" fmla="*/ 0 w 211"/>
                <a:gd name="T3" fmla="*/ 0 h 2537"/>
                <a:gd name="T4" fmla="*/ 0 w 211"/>
                <a:gd name="T5" fmla="*/ 0 h 2537"/>
                <a:gd name="T6" fmla="*/ 0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636" name="Freeform 954"/>
            <p:cNvSpPr>
              <a:spLocks/>
            </p:cNvSpPr>
            <p:nvPr/>
          </p:nvSpPr>
          <p:spPr bwMode="auto">
            <a:xfrm>
              <a:off x="1588" y="3293"/>
              <a:ext cx="109" cy="81"/>
            </a:xfrm>
            <a:custGeom>
              <a:avLst/>
              <a:gdLst>
                <a:gd name="T0" fmla="*/ 0 w 328"/>
                <a:gd name="T1" fmla="*/ 0 h 226"/>
                <a:gd name="T2" fmla="*/ 0 w 328"/>
                <a:gd name="T3" fmla="*/ 0 h 226"/>
                <a:gd name="T4" fmla="*/ 0 w 328"/>
                <a:gd name="T5" fmla="*/ 0 h 226"/>
                <a:gd name="T6" fmla="*/ 0 w 328"/>
                <a:gd name="T7" fmla="*/ 0 h 226"/>
                <a:gd name="T8" fmla="*/ 0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637" name="Rectangle 955"/>
            <p:cNvSpPr>
              <a:spLocks noChangeArrowheads="1"/>
            </p:cNvSpPr>
            <p:nvPr/>
          </p:nvSpPr>
          <p:spPr bwMode="auto">
            <a:xfrm>
              <a:off x="1145" y="2885"/>
              <a:ext cx="248" cy="18"/>
            </a:xfrm>
            <a:prstGeom prst="rect">
              <a:avLst/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57638" name="Group 956"/>
            <p:cNvGrpSpPr>
              <a:grpSpLocks/>
            </p:cNvGrpSpPr>
            <p:nvPr/>
          </p:nvGrpSpPr>
          <p:grpSpPr bwMode="auto">
            <a:xfrm>
              <a:off x="1367" y="2873"/>
              <a:ext cx="240" cy="63"/>
              <a:chOff x="614" y="2568"/>
              <a:chExt cx="725" cy="139"/>
            </a:xfrm>
          </p:grpSpPr>
          <p:sp>
            <p:nvSpPr>
              <p:cNvPr id="57663" name="AutoShape 957"/>
              <p:cNvSpPr>
                <a:spLocks noChangeArrowheads="1"/>
              </p:cNvSpPr>
              <p:nvPr/>
            </p:nvSpPr>
            <p:spPr bwMode="auto">
              <a:xfrm>
                <a:off x="612" y="2569"/>
                <a:ext cx="725" cy="137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57664" name="AutoShape 958"/>
              <p:cNvSpPr>
                <a:spLocks noChangeArrowheads="1"/>
              </p:cNvSpPr>
              <p:nvPr/>
            </p:nvSpPr>
            <p:spPr bwMode="auto">
              <a:xfrm>
                <a:off x="623" y="2582"/>
                <a:ext cx="691" cy="104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57639" name="Rectangle 959"/>
            <p:cNvSpPr>
              <a:spLocks noChangeArrowheads="1"/>
            </p:cNvSpPr>
            <p:nvPr/>
          </p:nvSpPr>
          <p:spPr bwMode="auto">
            <a:xfrm>
              <a:off x="1149" y="3024"/>
              <a:ext cx="248" cy="21"/>
            </a:xfrm>
            <a:prstGeom prst="rect">
              <a:avLst/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57640" name="Group 960"/>
            <p:cNvGrpSpPr>
              <a:grpSpLocks/>
            </p:cNvGrpSpPr>
            <p:nvPr/>
          </p:nvGrpSpPr>
          <p:grpSpPr bwMode="auto">
            <a:xfrm>
              <a:off x="1366" y="3014"/>
              <a:ext cx="240" cy="58"/>
              <a:chOff x="614" y="2568"/>
              <a:chExt cx="725" cy="139"/>
            </a:xfrm>
          </p:grpSpPr>
          <p:sp>
            <p:nvSpPr>
              <p:cNvPr id="57661" name="AutoShape 961"/>
              <p:cNvSpPr>
                <a:spLocks noChangeArrowheads="1"/>
              </p:cNvSpPr>
              <p:nvPr/>
            </p:nvSpPr>
            <p:spPr bwMode="auto">
              <a:xfrm>
                <a:off x="615" y="2571"/>
                <a:ext cx="725" cy="135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57662" name="AutoShape 962"/>
              <p:cNvSpPr>
                <a:spLocks noChangeArrowheads="1"/>
              </p:cNvSpPr>
              <p:nvPr/>
            </p:nvSpPr>
            <p:spPr bwMode="auto">
              <a:xfrm>
                <a:off x="626" y="2585"/>
                <a:ext cx="691" cy="106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57641" name="Rectangle 963"/>
            <p:cNvSpPr>
              <a:spLocks noChangeArrowheads="1"/>
            </p:cNvSpPr>
            <p:nvPr/>
          </p:nvSpPr>
          <p:spPr bwMode="auto">
            <a:xfrm>
              <a:off x="1149" y="3172"/>
              <a:ext cx="244" cy="21"/>
            </a:xfrm>
            <a:prstGeom prst="rect">
              <a:avLst/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57642" name="Rectangle 964"/>
            <p:cNvSpPr>
              <a:spLocks noChangeArrowheads="1"/>
            </p:cNvSpPr>
            <p:nvPr/>
          </p:nvSpPr>
          <p:spPr bwMode="auto">
            <a:xfrm>
              <a:off x="1153" y="3299"/>
              <a:ext cx="244" cy="21"/>
            </a:xfrm>
            <a:prstGeom prst="rect">
              <a:avLst/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57643" name="Group 965"/>
            <p:cNvGrpSpPr>
              <a:grpSpLocks/>
            </p:cNvGrpSpPr>
            <p:nvPr/>
          </p:nvGrpSpPr>
          <p:grpSpPr bwMode="auto">
            <a:xfrm>
              <a:off x="1361" y="3287"/>
              <a:ext cx="240" cy="65"/>
              <a:chOff x="614" y="2568"/>
              <a:chExt cx="725" cy="139"/>
            </a:xfrm>
          </p:grpSpPr>
          <p:sp>
            <p:nvSpPr>
              <p:cNvPr id="57659" name="AutoShape 966"/>
              <p:cNvSpPr>
                <a:spLocks noChangeArrowheads="1"/>
              </p:cNvSpPr>
              <p:nvPr/>
            </p:nvSpPr>
            <p:spPr bwMode="auto">
              <a:xfrm>
                <a:off x="619" y="2568"/>
                <a:ext cx="725" cy="139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57660" name="AutoShape 967"/>
              <p:cNvSpPr>
                <a:spLocks noChangeArrowheads="1"/>
              </p:cNvSpPr>
              <p:nvPr/>
            </p:nvSpPr>
            <p:spPr bwMode="auto">
              <a:xfrm>
                <a:off x="630" y="2587"/>
                <a:ext cx="691" cy="101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57644" name="Freeform 968"/>
            <p:cNvSpPr>
              <a:spLocks/>
            </p:cNvSpPr>
            <p:nvPr/>
          </p:nvSpPr>
          <p:spPr bwMode="auto">
            <a:xfrm>
              <a:off x="1590" y="3169"/>
              <a:ext cx="108" cy="81"/>
            </a:xfrm>
            <a:custGeom>
              <a:avLst/>
              <a:gdLst>
                <a:gd name="T0" fmla="*/ 0 w 328"/>
                <a:gd name="T1" fmla="*/ 0 h 226"/>
                <a:gd name="T2" fmla="*/ 0 w 328"/>
                <a:gd name="T3" fmla="*/ 0 h 226"/>
                <a:gd name="T4" fmla="*/ 0 w 328"/>
                <a:gd name="T5" fmla="*/ 0 h 226"/>
                <a:gd name="T6" fmla="*/ 0 w 328"/>
                <a:gd name="T7" fmla="*/ 0 h 226"/>
                <a:gd name="T8" fmla="*/ 0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57645" name="Group 969"/>
            <p:cNvGrpSpPr>
              <a:grpSpLocks/>
            </p:cNvGrpSpPr>
            <p:nvPr/>
          </p:nvGrpSpPr>
          <p:grpSpPr bwMode="auto">
            <a:xfrm>
              <a:off x="1363" y="3158"/>
              <a:ext cx="240" cy="60"/>
              <a:chOff x="614" y="2568"/>
              <a:chExt cx="725" cy="139"/>
            </a:xfrm>
          </p:grpSpPr>
          <p:sp>
            <p:nvSpPr>
              <p:cNvPr id="57657" name="AutoShape 970"/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5" cy="144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57658" name="AutoShape 971"/>
              <p:cNvSpPr>
                <a:spLocks noChangeArrowheads="1"/>
              </p:cNvSpPr>
              <p:nvPr/>
            </p:nvSpPr>
            <p:spPr bwMode="auto">
              <a:xfrm>
                <a:off x="624" y="2579"/>
                <a:ext cx="691" cy="11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57646" name="Rectangle 972"/>
            <p:cNvSpPr>
              <a:spLocks noChangeArrowheads="1"/>
            </p:cNvSpPr>
            <p:nvPr/>
          </p:nvSpPr>
          <p:spPr bwMode="auto">
            <a:xfrm>
              <a:off x="1573" y="2770"/>
              <a:ext cx="30" cy="987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57647" name="Freeform 973"/>
            <p:cNvSpPr>
              <a:spLocks/>
            </p:cNvSpPr>
            <p:nvPr/>
          </p:nvSpPr>
          <p:spPr bwMode="auto">
            <a:xfrm>
              <a:off x="1599" y="3019"/>
              <a:ext cx="98" cy="92"/>
            </a:xfrm>
            <a:custGeom>
              <a:avLst/>
              <a:gdLst>
                <a:gd name="T0" fmla="*/ 0 w 296"/>
                <a:gd name="T1" fmla="*/ 0 h 256"/>
                <a:gd name="T2" fmla="*/ 0 w 296"/>
                <a:gd name="T3" fmla="*/ 0 h 256"/>
                <a:gd name="T4" fmla="*/ 0 w 296"/>
                <a:gd name="T5" fmla="*/ 0 h 256"/>
                <a:gd name="T6" fmla="*/ 0 w 296"/>
                <a:gd name="T7" fmla="*/ 0 h 256"/>
                <a:gd name="T8" fmla="*/ 0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648" name="Freeform 974"/>
            <p:cNvSpPr>
              <a:spLocks/>
            </p:cNvSpPr>
            <p:nvPr/>
          </p:nvSpPr>
          <p:spPr bwMode="auto">
            <a:xfrm>
              <a:off x="1601" y="2878"/>
              <a:ext cx="101" cy="104"/>
            </a:xfrm>
            <a:custGeom>
              <a:avLst/>
              <a:gdLst>
                <a:gd name="T0" fmla="*/ 0 w 304"/>
                <a:gd name="T1" fmla="*/ 0 h 288"/>
                <a:gd name="T2" fmla="*/ 0 w 304"/>
                <a:gd name="T3" fmla="*/ 0 h 288"/>
                <a:gd name="T4" fmla="*/ 0 w 304"/>
                <a:gd name="T5" fmla="*/ 0 h 288"/>
                <a:gd name="T6" fmla="*/ 0 w 304"/>
                <a:gd name="T7" fmla="*/ 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649" name="Oval 975"/>
            <p:cNvSpPr>
              <a:spLocks noChangeArrowheads="1"/>
            </p:cNvSpPr>
            <p:nvPr/>
          </p:nvSpPr>
          <p:spPr bwMode="auto">
            <a:xfrm>
              <a:off x="1685" y="3712"/>
              <a:ext cx="19" cy="41"/>
            </a:xfrm>
            <a:prstGeom prst="ellipse">
              <a:avLst/>
            </a:prstGeom>
            <a:solidFill>
              <a:srgbClr val="DDDDDD"/>
            </a:solidFill>
            <a:ln w="9525">
              <a:solidFill>
                <a:schemeClr val="tx2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57650" name="Freeform 976"/>
            <p:cNvSpPr>
              <a:spLocks/>
            </p:cNvSpPr>
            <p:nvPr/>
          </p:nvSpPr>
          <p:spPr bwMode="auto">
            <a:xfrm>
              <a:off x="1595" y="3713"/>
              <a:ext cx="102" cy="86"/>
            </a:xfrm>
            <a:custGeom>
              <a:avLst/>
              <a:gdLst>
                <a:gd name="T0" fmla="*/ 0 w 306"/>
                <a:gd name="T1" fmla="*/ 0 h 240"/>
                <a:gd name="T2" fmla="*/ 0 w 306"/>
                <a:gd name="T3" fmla="*/ 0 h 240"/>
                <a:gd name="T4" fmla="*/ 0 w 306"/>
                <a:gd name="T5" fmla="*/ 0 h 240"/>
                <a:gd name="T6" fmla="*/ 0 w 306"/>
                <a:gd name="T7" fmla="*/ 0 h 240"/>
                <a:gd name="T8" fmla="*/ 0 w 306"/>
                <a:gd name="T9" fmla="*/ 0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DDDDDD"/>
            </a:solidFill>
            <a:ln w="9525">
              <a:solidFill>
                <a:schemeClr val="tx2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7651" name="AutoShape 977"/>
            <p:cNvSpPr>
              <a:spLocks noChangeArrowheads="1"/>
            </p:cNvSpPr>
            <p:nvPr/>
          </p:nvSpPr>
          <p:spPr bwMode="auto">
            <a:xfrm>
              <a:off x="1115" y="3742"/>
              <a:ext cx="495" cy="62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2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57652" name="AutoShape 978"/>
            <p:cNvSpPr>
              <a:spLocks noChangeArrowheads="1"/>
            </p:cNvSpPr>
            <p:nvPr/>
          </p:nvSpPr>
          <p:spPr bwMode="auto">
            <a:xfrm>
              <a:off x="1141" y="3754"/>
              <a:ext cx="443" cy="35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2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57653" name="Oval 979"/>
            <p:cNvSpPr>
              <a:spLocks noChangeArrowheads="1"/>
            </p:cNvSpPr>
            <p:nvPr/>
          </p:nvSpPr>
          <p:spPr bwMode="auto">
            <a:xfrm>
              <a:off x="1183" y="3612"/>
              <a:ext cx="68" cy="62"/>
            </a:xfrm>
            <a:prstGeom prst="ellipse">
              <a:avLst/>
            </a:prstGeom>
            <a:solidFill>
              <a:srgbClr val="DDDDDD"/>
            </a:solidFill>
            <a:ln w="9525">
              <a:solidFill>
                <a:schemeClr val="tx2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57654" name="Oval 980"/>
            <p:cNvSpPr>
              <a:spLocks noChangeArrowheads="1"/>
            </p:cNvSpPr>
            <p:nvPr/>
          </p:nvSpPr>
          <p:spPr bwMode="auto">
            <a:xfrm>
              <a:off x="1258" y="3615"/>
              <a:ext cx="68" cy="59"/>
            </a:xfrm>
            <a:prstGeom prst="ellipse">
              <a:avLst/>
            </a:prstGeom>
            <a:solidFill>
              <a:srgbClr val="DDDDDD"/>
            </a:solidFill>
            <a:ln w="9525">
              <a:solidFill>
                <a:schemeClr val="tx2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 eaLnBrk="1" hangingPunct="1"/>
              <a:endParaRPr lang="en-US" altLang="en-US" sz="1800">
                <a:solidFill>
                  <a:srgbClr val="FF0000"/>
                </a:solidFill>
              </a:endParaRPr>
            </a:p>
          </p:txBody>
        </p:sp>
        <p:sp>
          <p:nvSpPr>
            <p:cNvPr id="57655" name="Oval 981"/>
            <p:cNvSpPr>
              <a:spLocks noChangeArrowheads="1"/>
            </p:cNvSpPr>
            <p:nvPr/>
          </p:nvSpPr>
          <p:spPr bwMode="auto">
            <a:xfrm>
              <a:off x="1333" y="3612"/>
              <a:ext cx="64" cy="62"/>
            </a:xfrm>
            <a:prstGeom prst="ellipse">
              <a:avLst/>
            </a:prstGeom>
            <a:solidFill>
              <a:srgbClr val="DDDDDD"/>
            </a:solidFill>
            <a:ln w="9525">
              <a:solidFill>
                <a:schemeClr val="tx2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57656" name="Rectangle 982"/>
            <p:cNvSpPr>
              <a:spLocks noChangeArrowheads="1"/>
            </p:cNvSpPr>
            <p:nvPr/>
          </p:nvSpPr>
          <p:spPr bwMode="auto">
            <a:xfrm>
              <a:off x="1498" y="3376"/>
              <a:ext cx="34" cy="328"/>
            </a:xfrm>
            <a:prstGeom prst="rect">
              <a:avLst/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</p:grpSp>
      <p:grpSp>
        <p:nvGrpSpPr>
          <p:cNvPr id="57406" name="Group 983"/>
          <p:cNvGrpSpPr>
            <a:grpSpLocks/>
          </p:cNvGrpSpPr>
          <p:nvPr/>
        </p:nvGrpSpPr>
        <p:grpSpPr bwMode="auto">
          <a:xfrm>
            <a:off x="7900988" y="5224463"/>
            <a:ext cx="230187" cy="498475"/>
            <a:chOff x="1115" y="2770"/>
            <a:chExt cx="589" cy="1034"/>
          </a:xfrm>
        </p:grpSpPr>
        <p:sp>
          <p:nvSpPr>
            <p:cNvPr id="57601" name="Freeform 984"/>
            <p:cNvSpPr>
              <a:spLocks/>
            </p:cNvSpPr>
            <p:nvPr/>
          </p:nvSpPr>
          <p:spPr bwMode="auto">
            <a:xfrm>
              <a:off x="1581" y="2772"/>
              <a:ext cx="117" cy="986"/>
            </a:xfrm>
            <a:custGeom>
              <a:avLst/>
              <a:gdLst>
                <a:gd name="T0" fmla="*/ 0 w 354"/>
                <a:gd name="T1" fmla="*/ 0 h 2742"/>
                <a:gd name="T2" fmla="*/ 0 w 354"/>
                <a:gd name="T3" fmla="*/ 0 h 2742"/>
                <a:gd name="T4" fmla="*/ 0 w 354"/>
                <a:gd name="T5" fmla="*/ 0 h 2742"/>
                <a:gd name="T6" fmla="*/ 0 w 354"/>
                <a:gd name="T7" fmla="*/ 0 h 2742"/>
                <a:gd name="T8" fmla="*/ 0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602" name="Rectangle 985"/>
            <p:cNvSpPr>
              <a:spLocks noChangeArrowheads="1"/>
            </p:cNvSpPr>
            <p:nvPr/>
          </p:nvSpPr>
          <p:spPr bwMode="auto">
            <a:xfrm>
              <a:off x="1143" y="2770"/>
              <a:ext cx="431" cy="985"/>
            </a:xfrm>
            <a:prstGeom prst="rect">
              <a:avLst/>
            </a:prstGeom>
            <a:gradFill rotWithShape="1">
              <a:gsLst>
                <a:gs pos="0">
                  <a:srgbClr val="808080"/>
                </a:gs>
                <a:gs pos="100000">
                  <a:srgbClr val="C0C0C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57603" name="Freeform 986"/>
            <p:cNvSpPr>
              <a:spLocks/>
            </p:cNvSpPr>
            <p:nvPr/>
          </p:nvSpPr>
          <p:spPr bwMode="auto">
            <a:xfrm>
              <a:off x="1603" y="2831"/>
              <a:ext cx="70" cy="913"/>
            </a:xfrm>
            <a:custGeom>
              <a:avLst/>
              <a:gdLst>
                <a:gd name="T0" fmla="*/ 0 w 211"/>
                <a:gd name="T1" fmla="*/ 0 h 2537"/>
                <a:gd name="T2" fmla="*/ 0 w 211"/>
                <a:gd name="T3" fmla="*/ 0 h 2537"/>
                <a:gd name="T4" fmla="*/ 0 w 211"/>
                <a:gd name="T5" fmla="*/ 0 h 2537"/>
                <a:gd name="T6" fmla="*/ 0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604" name="Freeform 987"/>
            <p:cNvSpPr>
              <a:spLocks/>
            </p:cNvSpPr>
            <p:nvPr/>
          </p:nvSpPr>
          <p:spPr bwMode="auto">
            <a:xfrm>
              <a:off x="1588" y="3293"/>
              <a:ext cx="109" cy="81"/>
            </a:xfrm>
            <a:custGeom>
              <a:avLst/>
              <a:gdLst>
                <a:gd name="T0" fmla="*/ 0 w 328"/>
                <a:gd name="T1" fmla="*/ 0 h 226"/>
                <a:gd name="T2" fmla="*/ 0 w 328"/>
                <a:gd name="T3" fmla="*/ 0 h 226"/>
                <a:gd name="T4" fmla="*/ 0 w 328"/>
                <a:gd name="T5" fmla="*/ 0 h 226"/>
                <a:gd name="T6" fmla="*/ 0 w 328"/>
                <a:gd name="T7" fmla="*/ 0 h 226"/>
                <a:gd name="T8" fmla="*/ 0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605" name="Rectangle 988"/>
            <p:cNvSpPr>
              <a:spLocks noChangeArrowheads="1"/>
            </p:cNvSpPr>
            <p:nvPr/>
          </p:nvSpPr>
          <p:spPr bwMode="auto">
            <a:xfrm>
              <a:off x="1143" y="2885"/>
              <a:ext cx="248" cy="20"/>
            </a:xfrm>
            <a:prstGeom prst="rect">
              <a:avLst/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57606" name="Group 989"/>
            <p:cNvGrpSpPr>
              <a:grpSpLocks/>
            </p:cNvGrpSpPr>
            <p:nvPr/>
          </p:nvGrpSpPr>
          <p:grpSpPr bwMode="auto">
            <a:xfrm>
              <a:off x="1367" y="2873"/>
              <a:ext cx="240" cy="63"/>
              <a:chOff x="614" y="2568"/>
              <a:chExt cx="725" cy="139"/>
            </a:xfrm>
          </p:grpSpPr>
          <p:sp>
            <p:nvSpPr>
              <p:cNvPr id="57631" name="AutoShape 990"/>
              <p:cNvSpPr>
                <a:spLocks noChangeArrowheads="1"/>
              </p:cNvSpPr>
              <p:nvPr/>
            </p:nvSpPr>
            <p:spPr bwMode="auto">
              <a:xfrm>
                <a:off x="614" y="2566"/>
                <a:ext cx="724" cy="138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57632" name="AutoShape 991"/>
              <p:cNvSpPr>
                <a:spLocks noChangeArrowheads="1"/>
              </p:cNvSpPr>
              <p:nvPr/>
            </p:nvSpPr>
            <p:spPr bwMode="auto">
              <a:xfrm>
                <a:off x="626" y="2581"/>
                <a:ext cx="699" cy="109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57607" name="Rectangle 992"/>
            <p:cNvSpPr>
              <a:spLocks noChangeArrowheads="1"/>
            </p:cNvSpPr>
            <p:nvPr/>
          </p:nvSpPr>
          <p:spPr bwMode="auto">
            <a:xfrm>
              <a:off x="1152" y="3024"/>
              <a:ext cx="244" cy="23"/>
            </a:xfrm>
            <a:prstGeom prst="rect">
              <a:avLst/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57608" name="Group 993"/>
            <p:cNvGrpSpPr>
              <a:grpSpLocks/>
            </p:cNvGrpSpPr>
            <p:nvPr/>
          </p:nvGrpSpPr>
          <p:grpSpPr bwMode="auto">
            <a:xfrm>
              <a:off x="1366" y="3014"/>
              <a:ext cx="240" cy="58"/>
              <a:chOff x="614" y="2568"/>
              <a:chExt cx="725" cy="139"/>
            </a:xfrm>
          </p:grpSpPr>
          <p:sp>
            <p:nvSpPr>
              <p:cNvPr id="57629" name="AutoShape 994"/>
              <p:cNvSpPr>
                <a:spLocks noChangeArrowheads="1"/>
              </p:cNvSpPr>
              <p:nvPr/>
            </p:nvSpPr>
            <p:spPr bwMode="auto">
              <a:xfrm>
                <a:off x="617" y="2567"/>
                <a:ext cx="724" cy="142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57630" name="AutoShape 995"/>
              <p:cNvSpPr>
                <a:spLocks noChangeArrowheads="1"/>
              </p:cNvSpPr>
              <p:nvPr/>
            </p:nvSpPr>
            <p:spPr bwMode="auto">
              <a:xfrm>
                <a:off x="629" y="2583"/>
                <a:ext cx="699" cy="11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57609" name="Rectangle 996"/>
            <p:cNvSpPr>
              <a:spLocks noChangeArrowheads="1"/>
            </p:cNvSpPr>
            <p:nvPr/>
          </p:nvSpPr>
          <p:spPr bwMode="auto">
            <a:xfrm>
              <a:off x="1147" y="3172"/>
              <a:ext cx="244" cy="20"/>
            </a:xfrm>
            <a:prstGeom prst="rect">
              <a:avLst/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57610" name="Rectangle 997"/>
            <p:cNvSpPr>
              <a:spLocks noChangeArrowheads="1"/>
            </p:cNvSpPr>
            <p:nvPr/>
          </p:nvSpPr>
          <p:spPr bwMode="auto">
            <a:xfrm>
              <a:off x="1152" y="3300"/>
              <a:ext cx="248" cy="20"/>
            </a:xfrm>
            <a:prstGeom prst="rect">
              <a:avLst/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57611" name="Group 998"/>
            <p:cNvGrpSpPr>
              <a:grpSpLocks/>
            </p:cNvGrpSpPr>
            <p:nvPr/>
          </p:nvGrpSpPr>
          <p:grpSpPr bwMode="auto">
            <a:xfrm>
              <a:off x="1361" y="3287"/>
              <a:ext cx="240" cy="65"/>
              <a:chOff x="614" y="2568"/>
              <a:chExt cx="725" cy="139"/>
            </a:xfrm>
          </p:grpSpPr>
          <p:sp>
            <p:nvSpPr>
              <p:cNvPr id="57627" name="AutoShape 999"/>
              <p:cNvSpPr>
                <a:spLocks noChangeArrowheads="1"/>
              </p:cNvSpPr>
              <p:nvPr/>
            </p:nvSpPr>
            <p:spPr bwMode="auto">
              <a:xfrm>
                <a:off x="619" y="2568"/>
                <a:ext cx="724" cy="141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57628" name="AutoShape 1000"/>
              <p:cNvSpPr>
                <a:spLocks noChangeArrowheads="1"/>
              </p:cNvSpPr>
              <p:nvPr/>
            </p:nvSpPr>
            <p:spPr bwMode="auto">
              <a:xfrm>
                <a:off x="632" y="2582"/>
                <a:ext cx="699" cy="113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57612" name="Freeform 1001"/>
            <p:cNvSpPr>
              <a:spLocks/>
            </p:cNvSpPr>
            <p:nvPr/>
          </p:nvSpPr>
          <p:spPr bwMode="auto">
            <a:xfrm>
              <a:off x="1590" y="3169"/>
              <a:ext cx="108" cy="81"/>
            </a:xfrm>
            <a:custGeom>
              <a:avLst/>
              <a:gdLst>
                <a:gd name="T0" fmla="*/ 0 w 328"/>
                <a:gd name="T1" fmla="*/ 0 h 226"/>
                <a:gd name="T2" fmla="*/ 0 w 328"/>
                <a:gd name="T3" fmla="*/ 0 h 226"/>
                <a:gd name="T4" fmla="*/ 0 w 328"/>
                <a:gd name="T5" fmla="*/ 0 h 226"/>
                <a:gd name="T6" fmla="*/ 0 w 328"/>
                <a:gd name="T7" fmla="*/ 0 h 226"/>
                <a:gd name="T8" fmla="*/ 0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57613" name="Group 1002"/>
            <p:cNvGrpSpPr>
              <a:grpSpLocks/>
            </p:cNvGrpSpPr>
            <p:nvPr/>
          </p:nvGrpSpPr>
          <p:grpSpPr bwMode="auto">
            <a:xfrm>
              <a:off x="1363" y="3158"/>
              <a:ext cx="240" cy="60"/>
              <a:chOff x="614" y="2568"/>
              <a:chExt cx="725" cy="139"/>
            </a:xfrm>
          </p:grpSpPr>
          <p:sp>
            <p:nvSpPr>
              <p:cNvPr id="57625" name="AutoShape 1003"/>
              <p:cNvSpPr>
                <a:spLocks noChangeArrowheads="1"/>
              </p:cNvSpPr>
              <p:nvPr/>
            </p:nvSpPr>
            <p:spPr bwMode="auto">
              <a:xfrm>
                <a:off x="613" y="2569"/>
                <a:ext cx="724" cy="137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57626" name="AutoShape 1004"/>
              <p:cNvSpPr>
                <a:spLocks noChangeArrowheads="1"/>
              </p:cNvSpPr>
              <p:nvPr/>
            </p:nvSpPr>
            <p:spPr bwMode="auto">
              <a:xfrm>
                <a:off x="626" y="2585"/>
                <a:ext cx="699" cy="107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57614" name="Rectangle 1005"/>
            <p:cNvSpPr>
              <a:spLocks noChangeArrowheads="1"/>
            </p:cNvSpPr>
            <p:nvPr/>
          </p:nvSpPr>
          <p:spPr bwMode="auto">
            <a:xfrm>
              <a:off x="1574" y="2770"/>
              <a:ext cx="28" cy="988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57615" name="Freeform 1006"/>
            <p:cNvSpPr>
              <a:spLocks/>
            </p:cNvSpPr>
            <p:nvPr/>
          </p:nvSpPr>
          <p:spPr bwMode="auto">
            <a:xfrm>
              <a:off x="1599" y="3019"/>
              <a:ext cx="98" cy="92"/>
            </a:xfrm>
            <a:custGeom>
              <a:avLst/>
              <a:gdLst>
                <a:gd name="T0" fmla="*/ 0 w 296"/>
                <a:gd name="T1" fmla="*/ 0 h 256"/>
                <a:gd name="T2" fmla="*/ 0 w 296"/>
                <a:gd name="T3" fmla="*/ 0 h 256"/>
                <a:gd name="T4" fmla="*/ 0 w 296"/>
                <a:gd name="T5" fmla="*/ 0 h 256"/>
                <a:gd name="T6" fmla="*/ 0 w 296"/>
                <a:gd name="T7" fmla="*/ 0 h 256"/>
                <a:gd name="T8" fmla="*/ 0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616" name="Freeform 1007"/>
            <p:cNvSpPr>
              <a:spLocks/>
            </p:cNvSpPr>
            <p:nvPr/>
          </p:nvSpPr>
          <p:spPr bwMode="auto">
            <a:xfrm>
              <a:off x="1601" y="2878"/>
              <a:ext cx="101" cy="104"/>
            </a:xfrm>
            <a:custGeom>
              <a:avLst/>
              <a:gdLst>
                <a:gd name="T0" fmla="*/ 0 w 304"/>
                <a:gd name="T1" fmla="*/ 0 h 288"/>
                <a:gd name="T2" fmla="*/ 0 w 304"/>
                <a:gd name="T3" fmla="*/ 0 h 288"/>
                <a:gd name="T4" fmla="*/ 0 w 304"/>
                <a:gd name="T5" fmla="*/ 0 h 288"/>
                <a:gd name="T6" fmla="*/ 0 w 304"/>
                <a:gd name="T7" fmla="*/ 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617" name="Oval 1008"/>
            <p:cNvSpPr>
              <a:spLocks noChangeArrowheads="1"/>
            </p:cNvSpPr>
            <p:nvPr/>
          </p:nvSpPr>
          <p:spPr bwMode="auto">
            <a:xfrm>
              <a:off x="1684" y="3712"/>
              <a:ext cx="20" cy="43"/>
            </a:xfrm>
            <a:prstGeom prst="ellipse">
              <a:avLst/>
            </a:prstGeom>
            <a:solidFill>
              <a:srgbClr val="DDDDDD"/>
            </a:solidFill>
            <a:ln w="9525">
              <a:solidFill>
                <a:schemeClr val="tx2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57618" name="Freeform 1009"/>
            <p:cNvSpPr>
              <a:spLocks/>
            </p:cNvSpPr>
            <p:nvPr/>
          </p:nvSpPr>
          <p:spPr bwMode="auto">
            <a:xfrm>
              <a:off x="1595" y="3713"/>
              <a:ext cx="102" cy="86"/>
            </a:xfrm>
            <a:custGeom>
              <a:avLst/>
              <a:gdLst>
                <a:gd name="T0" fmla="*/ 0 w 306"/>
                <a:gd name="T1" fmla="*/ 0 h 240"/>
                <a:gd name="T2" fmla="*/ 0 w 306"/>
                <a:gd name="T3" fmla="*/ 0 h 240"/>
                <a:gd name="T4" fmla="*/ 0 w 306"/>
                <a:gd name="T5" fmla="*/ 0 h 240"/>
                <a:gd name="T6" fmla="*/ 0 w 306"/>
                <a:gd name="T7" fmla="*/ 0 h 240"/>
                <a:gd name="T8" fmla="*/ 0 w 306"/>
                <a:gd name="T9" fmla="*/ 0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DDDDDD"/>
            </a:solidFill>
            <a:ln w="9525">
              <a:solidFill>
                <a:schemeClr val="tx2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7619" name="AutoShape 1010"/>
            <p:cNvSpPr>
              <a:spLocks noChangeArrowheads="1"/>
            </p:cNvSpPr>
            <p:nvPr/>
          </p:nvSpPr>
          <p:spPr bwMode="auto">
            <a:xfrm>
              <a:off x="1115" y="3741"/>
              <a:ext cx="496" cy="63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2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57620" name="AutoShape 1011"/>
            <p:cNvSpPr>
              <a:spLocks noChangeArrowheads="1"/>
            </p:cNvSpPr>
            <p:nvPr/>
          </p:nvSpPr>
          <p:spPr bwMode="auto">
            <a:xfrm>
              <a:off x="1143" y="3755"/>
              <a:ext cx="443" cy="36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2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57621" name="Oval 1012"/>
            <p:cNvSpPr>
              <a:spLocks noChangeArrowheads="1"/>
            </p:cNvSpPr>
            <p:nvPr/>
          </p:nvSpPr>
          <p:spPr bwMode="auto">
            <a:xfrm>
              <a:off x="1184" y="3613"/>
              <a:ext cx="65" cy="63"/>
            </a:xfrm>
            <a:prstGeom prst="ellipse">
              <a:avLst/>
            </a:prstGeom>
            <a:solidFill>
              <a:srgbClr val="DDDDDD"/>
            </a:solidFill>
            <a:ln w="9525">
              <a:solidFill>
                <a:schemeClr val="tx2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57622" name="Oval 1013"/>
            <p:cNvSpPr>
              <a:spLocks noChangeArrowheads="1"/>
            </p:cNvSpPr>
            <p:nvPr/>
          </p:nvSpPr>
          <p:spPr bwMode="auto">
            <a:xfrm>
              <a:off x="1257" y="3613"/>
              <a:ext cx="65" cy="63"/>
            </a:xfrm>
            <a:prstGeom prst="ellipse">
              <a:avLst/>
            </a:prstGeom>
            <a:solidFill>
              <a:srgbClr val="DDDDDD"/>
            </a:solidFill>
            <a:ln w="9525">
              <a:solidFill>
                <a:schemeClr val="tx2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 eaLnBrk="1" hangingPunct="1"/>
              <a:endParaRPr lang="en-US" altLang="en-US" sz="1800">
                <a:solidFill>
                  <a:srgbClr val="FF0000"/>
                </a:solidFill>
              </a:endParaRPr>
            </a:p>
          </p:txBody>
        </p:sp>
        <p:sp>
          <p:nvSpPr>
            <p:cNvPr id="57623" name="Oval 1014"/>
            <p:cNvSpPr>
              <a:spLocks noChangeArrowheads="1"/>
            </p:cNvSpPr>
            <p:nvPr/>
          </p:nvSpPr>
          <p:spPr bwMode="auto">
            <a:xfrm>
              <a:off x="1330" y="3613"/>
              <a:ext cx="65" cy="59"/>
            </a:xfrm>
            <a:prstGeom prst="ellipse">
              <a:avLst/>
            </a:prstGeom>
            <a:solidFill>
              <a:srgbClr val="DDDDDD"/>
            </a:solidFill>
            <a:ln w="9525">
              <a:solidFill>
                <a:schemeClr val="tx2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57624" name="Rectangle 1015"/>
            <p:cNvSpPr>
              <a:spLocks noChangeArrowheads="1"/>
            </p:cNvSpPr>
            <p:nvPr/>
          </p:nvSpPr>
          <p:spPr bwMode="auto">
            <a:xfrm>
              <a:off x="1497" y="3376"/>
              <a:ext cx="32" cy="329"/>
            </a:xfrm>
            <a:prstGeom prst="rect">
              <a:avLst/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</p:grpSp>
      <p:grpSp>
        <p:nvGrpSpPr>
          <p:cNvPr id="57407" name="Group 1070"/>
          <p:cNvGrpSpPr>
            <a:grpSpLocks/>
          </p:cNvGrpSpPr>
          <p:nvPr/>
        </p:nvGrpSpPr>
        <p:grpSpPr bwMode="auto">
          <a:xfrm>
            <a:off x="7202488" y="2486025"/>
            <a:ext cx="392112" cy="180975"/>
            <a:chOff x="4655" y="2464"/>
            <a:chExt cx="319" cy="132"/>
          </a:xfrm>
        </p:grpSpPr>
        <p:grpSp>
          <p:nvGrpSpPr>
            <p:cNvPr id="57584" name="Group 1071"/>
            <p:cNvGrpSpPr>
              <a:grpSpLocks/>
            </p:cNvGrpSpPr>
            <p:nvPr/>
          </p:nvGrpSpPr>
          <p:grpSpPr bwMode="auto">
            <a:xfrm>
              <a:off x="4660" y="2464"/>
              <a:ext cx="310" cy="130"/>
              <a:chOff x="4334" y="1470"/>
              <a:chExt cx="246" cy="107"/>
            </a:xfrm>
          </p:grpSpPr>
          <p:sp>
            <p:nvSpPr>
              <p:cNvPr id="57593" name="Oval 407"/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57594" name="Rectangle 410"/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 algn="ctr"/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57595" name="Oval 411"/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grpSp>
            <p:nvGrpSpPr>
              <p:cNvPr id="57596" name="Group 1075"/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57599" name="Freeform 1076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600" name="Freeform 1077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57597" name="Line 1078"/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598" name="Line 1079"/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6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7585" name="Oval 407"/>
            <p:cNvSpPr>
              <a:spLocks noChangeArrowheads="1"/>
            </p:cNvSpPr>
            <p:nvPr/>
          </p:nvSpPr>
          <p:spPr bwMode="auto">
            <a:xfrm>
              <a:off x="4656" y="2522"/>
              <a:ext cx="316" cy="74"/>
            </a:xfrm>
            <a:prstGeom prst="ellipse">
              <a:avLst/>
            </a:prstGeom>
            <a:gradFill rotWithShape="1">
              <a:gsLst>
                <a:gs pos="0">
                  <a:srgbClr val="FF0000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>
                <a:latin typeface="Times New Roman" pitchFamily="18" charset="0"/>
              </a:endParaRPr>
            </a:p>
          </p:txBody>
        </p:sp>
        <p:sp>
          <p:nvSpPr>
            <p:cNvPr id="57586" name="Rectangle 410"/>
            <p:cNvSpPr>
              <a:spLocks noChangeArrowheads="1"/>
            </p:cNvSpPr>
            <p:nvPr/>
          </p:nvSpPr>
          <p:spPr bwMode="auto">
            <a:xfrm>
              <a:off x="4656" y="2514"/>
              <a:ext cx="318" cy="45"/>
            </a:xfrm>
            <a:prstGeom prst="rect">
              <a:avLst/>
            </a:prstGeom>
            <a:gradFill rotWithShape="1">
              <a:gsLst>
                <a:gs pos="0">
                  <a:srgbClr val="FF0000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/>
              <a:endParaRPr lang="en-US" altLang="en-US">
                <a:latin typeface="Times New Roman" pitchFamily="18" charset="0"/>
              </a:endParaRPr>
            </a:p>
          </p:txBody>
        </p:sp>
        <p:sp>
          <p:nvSpPr>
            <p:cNvPr id="57587" name="Oval 411"/>
            <p:cNvSpPr>
              <a:spLocks noChangeArrowheads="1"/>
            </p:cNvSpPr>
            <p:nvPr/>
          </p:nvSpPr>
          <p:spPr bwMode="auto">
            <a:xfrm>
              <a:off x="4655" y="2464"/>
              <a:ext cx="317" cy="86"/>
            </a:xfrm>
            <a:prstGeom prst="ellipse">
              <a:avLst/>
            </a:prstGeom>
            <a:gradFill rotWithShape="1">
              <a:gsLst>
                <a:gs pos="0">
                  <a:srgbClr val="FF0000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>
                <a:latin typeface="Times New Roman" pitchFamily="18" charset="0"/>
              </a:endParaRPr>
            </a:p>
          </p:txBody>
        </p:sp>
        <p:grpSp>
          <p:nvGrpSpPr>
            <p:cNvPr id="57588" name="Group 1083"/>
            <p:cNvGrpSpPr>
              <a:grpSpLocks/>
            </p:cNvGrpSpPr>
            <p:nvPr/>
          </p:nvGrpSpPr>
          <p:grpSpPr bwMode="auto">
            <a:xfrm>
              <a:off x="4719" y="2486"/>
              <a:ext cx="179" cy="41"/>
              <a:chOff x="2468" y="1332"/>
              <a:chExt cx="310" cy="60"/>
            </a:xfrm>
          </p:grpSpPr>
          <p:sp>
            <p:nvSpPr>
              <p:cNvPr id="57591" name="Freeform 1084"/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1270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592" name="Freeform 1085"/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1270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7589" name="Line 1086"/>
            <p:cNvSpPr>
              <a:spLocks noChangeShapeType="1"/>
            </p:cNvSpPr>
            <p:nvPr/>
          </p:nvSpPr>
          <p:spPr bwMode="auto">
            <a:xfrm>
              <a:off x="4656" y="2506"/>
              <a:ext cx="0" cy="58"/>
            </a:xfrm>
            <a:prstGeom prst="line">
              <a:avLst/>
            </a:prstGeom>
            <a:noFill/>
            <a:ln w="9525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590" name="Line 1087"/>
            <p:cNvSpPr>
              <a:spLocks noChangeShapeType="1"/>
            </p:cNvSpPr>
            <p:nvPr/>
          </p:nvSpPr>
          <p:spPr bwMode="auto">
            <a:xfrm>
              <a:off x="4971" y="2507"/>
              <a:ext cx="0" cy="57"/>
            </a:xfrm>
            <a:prstGeom prst="line">
              <a:avLst/>
            </a:prstGeom>
            <a:noFill/>
            <a:ln w="9525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7408" name="Group 1088"/>
          <p:cNvGrpSpPr>
            <a:grpSpLocks/>
          </p:cNvGrpSpPr>
          <p:nvPr/>
        </p:nvGrpSpPr>
        <p:grpSpPr bwMode="auto">
          <a:xfrm>
            <a:off x="7205663" y="2752725"/>
            <a:ext cx="407987" cy="180975"/>
            <a:chOff x="4655" y="2464"/>
            <a:chExt cx="319" cy="132"/>
          </a:xfrm>
        </p:grpSpPr>
        <p:grpSp>
          <p:nvGrpSpPr>
            <p:cNvPr id="57567" name="Group 1089"/>
            <p:cNvGrpSpPr>
              <a:grpSpLocks/>
            </p:cNvGrpSpPr>
            <p:nvPr/>
          </p:nvGrpSpPr>
          <p:grpSpPr bwMode="auto">
            <a:xfrm>
              <a:off x="4660" y="2464"/>
              <a:ext cx="310" cy="130"/>
              <a:chOff x="4334" y="1470"/>
              <a:chExt cx="246" cy="107"/>
            </a:xfrm>
          </p:grpSpPr>
          <p:sp>
            <p:nvSpPr>
              <p:cNvPr id="57576" name="Oval 407"/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57577" name="Rectangle 410"/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 algn="ctr"/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57578" name="Oval 411"/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grpSp>
            <p:nvGrpSpPr>
              <p:cNvPr id="57579" name="Group 1093"/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57582" name="Freeform 1094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583" name="Freeform 1095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57580" name="Line 1096"/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581" name="Line 1097"/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6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7568" name="Oval 407"/>
            <p:cNvSpPr>
              <a:spLocks noChangeArrowheads="1"/>
            </p:cNvSpPr>
            <p:nvPr/>
          </p:nvSpPr>
          <p:spPr bwMode="auto">
            <a:xfrm>
              <a:off x="4656" y="2522"/>
              <a:ext cx="316" cy="74"/>
            </a:xfrm>
            <a:prstGeom prst="ellipse">
              <a:avLst/>
            </a:prstGeom>
            <a:gradFill rotWithShape="1">
              <a:gsLst>
                <a:gs pos="0">
                  <a:srgbClr val="FF0000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>
                <a:latin typeface="Times New Roman" pitchFamily="18" charset="0"/>
              </a:endParaRPr>
            </a:p>
          </p:txBody>
        </p:sp>
        <p:sp>
          <p:nvSpPr>
            <p:cNvPr id="57569" name="Rectangle 410"/>
            <p:cNvSpPr>
              <a:spLocks noChangeArrowheads="1"/>
            </p:cNvSpPr>
            <p:nvPr/>
          </p:nvSpPr>
          <p:spPr bwMode="auto">
            <a:xfrm>
              <a:off x="4656" y="2514"/>
              <a:ext cx="318" cy="45"/>
            </a:xfrm>
            <a:prstGeom prst="rect">
              <a:avLst/>
            </a:prstGeom>
            <a:gradFill rotWithShape="1">
              <a:gsLst>
                <a:gs pos="0">
                  <a:srgbClr val="FF0000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/>
              <a:endParaRPr lang="en-US" altLang="en-US">
                <a:latin typeface="Times New Roman" pitchFamily="18" charset="0"/>
              </a:endParaRPr>
            </a:p>
          </p:txBody>
        </p:sp>
        <p:sp>
          <p:nvSpPr>
            <p:cNvPr id="57570" name="Oval 411"/>
            <p:cNvSpPr>
              <a:spLocks noChangeArrowheads="1"/>
            </p:cNvSpPr>
            <p:nvPr/>
          </p:nvSpPr>
          <p:spPr bwMode="auto">
            <a:xfrm>
              <a:off x="4655" y="2464"/>
              <a:ext cx="317" cy="86"/>
            </a:xfrm>
            <a:prstGeom prst="ellipse">
              <a:avLst/>
            </a:prstGeom>
            <a:gradFill rotWithShape="1">
              <a:gsLst>
                <a:gs pos="0">
                  <a:srgbClr val="FF0000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>
                <a:latin typeface="Times New Roman" pitchFamily="18" charset="0"/>
              </a:endParaRPr>
            </a:p>
          </p:txBody>
        </p:sp>
        <p:grpSp>
          <p:nvGrpSpPr>
            <p:cNvPr id="57571" name="Group 1101"/>
            <p:cNvGrpSpPr>
              <a:grpSpLocks/>
            </p:cNvGrpSpPr>
            <p:nvPr/>
          </p:nvGrpSpPr>
          <p:grpSpPr bwMode="auto">
            <a:xfrm>
              <a:off x="4719" y="2486"/>
              <a:ext cx="179" cy="41"/>
              <a:chOff x="2468" y="1332"/>
              <a:chExt cx="310" cy="60"/>
            </a:xfrm>
          </p:grpSpPr>
          <p:sp>
            <p:nvSpPr>
              <p:cNvPr id="57574" name="Freeform 1102"/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1270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575" name="Freeform 1103"/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1270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7572" name="Line 1104"/>
            <p:cNvSpPr>
              <a:spLocks noChangeShapeType="1"/>
            </p:cNvSpPr>
            <p:nvPr/>
          </p:nvSpPr>
          <p:spPr bwMode="auto">
            <a:xfrm>
              <a:off x="4656" y="2506"/>
              <a:ext cx="0" cy="58"/>
            </a:xfrm>
            <a:prstGeom prst="line">
              <a:avLst/>
            </a:prstGeom>
            <a:noFill/>
            <a:ln w="9525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573" name="Line 1105"/>
            <p:cNvSpPr>
              <a:spLocks noChangeShapeType="1"/>
            </p:cNvSpPr>
            <p:nvPr/>
          </p:nvSpPr>
          <p:spPr bwMode="auto">
            <a:xfrm>
              <a:off x="4972" y="2507"/>
              <a:ext cx="0" cy="57"/>
            </a:xfrm>
            <a:prstGeom prst="line">
              <a:avLst/>
            </a:prstGeom>
            <a:noFill/>
            <a:ln w="9525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7409" name="Group 1106"/>
          <p:cNvGrpSpPr>
            <a:grpSpLocks/>
          </p:cNvGrpSpPr>
          <p:nvPr/>
        </p:nvGrpSpPr>
        <p:grpSpPr bwMode="auto">
          <a:xfrm>
            <a:off x="7758113" y="2749550"/>
            <a:ext cx="407987" cy="180975"/>
            <a:chOff x="4655" y="2464"/>
            <a:chExt cx="319" cy="132"/>
          </a:xfrm>
        </p:grpSpPr>
        <p:grpSp>
          <p:nvGrpSpPr>
            <p:cNvPr id="57550" name="Group 1107"/>
            <p:cNvGrpSpPr>
              <a:grpSpLocks/>
            </p:cNvGrpSpPr>
            <p:nvPr/>
          </p:nvGrpSpPr>
          <p:grpSpPr bwMode="auto">
            <a:xfrm>
              <a:off x="4660" y="2464"/>
              <a:ext cx="310" cy="130"/>
              <a:chOff x="4334" y="1470"/>
              <a:chExt cx="246" cy="107"/>
            </a:xfrm>
          </p:grpSpPr>
          <p:sp>
            <p:nvSpPr>
              <p:cNvPr id="57559" name="Oval 407"/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57560" name="Rectangle 410"/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 algn="ctr"/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57561" name="Oval 411"/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grpSp>
            <p:nvGrpSpPr>
              <p:cNvPr id="57562" name="Group 1111"/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57565" name="Freeform 1112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566" name="Freeform 1113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57563" name="Line 1114"/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564" name="Line 1115"/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6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7551" name="Oval 407"/>
            <p:cNvSpPr>
              <a:spLocks noChangeArrowheads="1"/>
            </p:cNvSpPr>
            <p:nvPr/>
          </p:nvSpPr>
          <p:spPr bwMode="auto">
            <a:xfrm>
              <a:off x="4656" y="2522"/>
              <a:ext cx="316" cy="74"/>
            </a:xfrm>
            <a:prstGeom prst="ellipse">
              <a:avLst/>
            </a:prstGeom>
            <a:gradFill rotWithShape="1">
              <a:gsLst>
                <a:gs pos="0">
                  <a:srgbClr val="FF0000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>
                <a:latin typeface="Times New Roman" pitchFamily="18" charset="0"/>
              </a:endParaRPr>
            </a:p>
          </p:txBody>
        </p:sp>
        <p:sp>
          <p:nvSpPr>
            <p:cNvPr id="57552" name="Rectangle 410"/>
            <p:cNvSpPr>
              <a:spLocks noChangeArrowheads="1"/>
            </p:cNvSpPr>
            <p:nvPr/>
          </p:nvSpPr>
          <p:spPr bwMode="auto">
            <a:xfrm>
              <a:off x="4656" y="2514"/>
              <a:ext cx="318" cy="45"/>
            </a:xfrm>
            <a:prstGeom prst="rect">
              <a:avLst/>
            </a:prstGeom>
            <a:gradFill rotWithShape="1">
              <a:gsLst>
                <a:gs pos="0">
                  <a:srgbClr val="FF0000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/>
              <a:endParaRPr lang="en-US" altLang="en-US">
                <a:latin typeface="Times New Roman" pitchFamily="18" charset="0"/>
              </a:endParaRPr>
            </a:p>
          </p:txBody>
        </p:sp>
        <p:sp>
          <p:nvSpPr>
            <p:cNvPr id="57553" name="Oval 411"/>
            <p:cNvSpPr>
              <a:spLocks noChangeArrowheads="1"/>
            </p:cNvSpPr>
            <p:nvPr/>
          </p:nvSpPr>
          <p:spPr bwMode="auto">
            <a:xfrm>
              <a:off x="4655" y="2464"/>
              <a:ext cx="317" cy="86"/>
            </a:xfrm>
            <a:prstGeom prst="ellipse">
              <a:avLst/>
            </a:prstGeom>
            <a:gradFill rotWithShape="1">
              <a:gsLst>
                <a:gs pos="0">
                  <a:srgbClr val="FF0000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>
                <a:latin typeface="Times New Roman" pitchFamily="18" charset="0"/>
              </a:endParaRPr>
            </a:p>
          </p:txBody>
        </p:sp>
        <p:grpSp>
          <p:nvGrpSpPr>
            <p:cNvPr id="57554" name="Group 1119"/>
            <p:cNvGrpSpPr>
              <a:grpSpLocks/>
            </p:cNvGrpSpPr>
            <p:nvPr/>
          </p:nvGrpSpPr>
          <p:grpSpPr bwMode="auto">
            <a:xfrm>
              <a:off x="4719" y="2486"/>
              <a:ext cx="179" cy="41"/>
              <a:chOff x="2468" y="1332"/>
              <a:chExt cx="310" cy="60"/>
            </a:xfrm>
          </p:grpSpPr>
          <p:sp>
            <p:nvSpPr>
              <p:cNvPr id="57557" name="Freeform 1120"/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1270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558" name="Freeform 1121"/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1270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7555" name="Line 1122"/>
            <p:cNvSpPr>
              <a:spLocks noChangeShapeType="1"/>
            </p:cNvSpPr>
            <p:nvPr/>
          </p:nvSpPr>
          <p:spPr bwMode="auto">
            <a:xfrm>
              <a:off x="4656" y="2506"/>
              <a:ext cx="0" cy="58"/>
            </a:xfrm>
            <a:prstGeom prst="line">
              <a:avLst/>
            </a:prstGeom>
            <a:noFill/>
            <a:ln w="9525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556" name="Line 1123"/>
            <p:cNvSpPr>
              <a:spLocks noChangeShapeType="1"/>
            </p:cNvSpPr>
            <p:nvPr/>
          </p:nvSpPr>
          <p:spPr bwMode="auto">
            <a:xfrm>
              <a:off x="4972" y="2507"/>
              <a:ext cx="0" cy="57"/>
            </a:xfrm>
            <a:prstGeom prst="line">
              <a:avLst/>
            </a:prstGeom>
            <a:noFill/>
            <a:ln w="9525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7410" name="Group 1124"/>
          <p:cNvGrpSpPr>
            <a:grpSpLocks/>
          </p:cNvGrpSpPr>
          <p:nvPr/>
        </p:nvGrpSpPr>
        <p:grpSpPr bwMode="auto">
          <a:xfrm>
            <a:off x="7688263" y="2390775"/>
            <a:ext cx="392112" cy="180975"/>
            <a:chOff x="4655" y="2464"/>
            <a:chExt cx="319" cy="132"/>
          </a:xfrm>
        </p:grpSpPr>
        <p:grpSp>
          <p:nvGrpSpPr>
            <p:cNvPr id="57533" name="Group 1125"/>
            <p:cNvGrpSpPr>
              <a:grpSpLocks/>
            </p:cNvGrpSpPr>
            <p:nvPr/>
          </p:nvGrpSpPr>
          <p:grpSpPr bwMode="auto">
            <a:xfrm>
              <a:off x="4660" y="2464"/>
              <a:ext cx="310" cy="130"/>
              <a:chOff x="4334" y="1470"/>
              <a:chExt cx="246" cy="107"/>
            </a:xfrm>
          </p:grpSpPr>
          <p:sp>
            <p:nvSpPr>
              <p:cNvPr id="57542" name="Oval 407"/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57543" name="Rectangle 410"/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 algn="ctr"/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57544" name="Oval 411"/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grpSp>
            <p:nvGrpSpPr>
              <p:cNvPr id="57545" name="Group 1129"/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57548" name="Freeform 1130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549" name="Freeform 1131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57546" name="Line 1132"/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547" name="Line 1133"/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6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7534" name="Oval 407"/>
            <p:cNvSpPr>
              <a:spLocks noChangeArrowheads="1"/>
            </p:cNvSpPr>
            <p:nvPr/>
          </p:nvSpPr>
          <p:spPr bwMode="auto">
            <a:xfrm>
              <a:off x="4656" y="2522"/>
              <a:ext cx="316" cy="74"/>
            </a:xfrm>
            <a:prstGeom prst="ellipse">
              <a:avLst/>
            </a:prstGeom>
            <a:gradFill rotWithShape="1">
              <a:gsLst>
                <a:gs pos="0">
                  <a:srgbClr val="FF0000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>
                <a:latin typeface="Times New Roman" pitchFamily="18" charset="0"/>
              </a:endParaRPr>
            </a:p>
          </p:txBody>
        </p:sp>
        <p:sp>
          <p:nvSpPr>
            <p:cNvPr id="57535" name="Rectangle 410"/>
            <p:cNvSpPr>
              <a:spLocks noChangeArrowheads="1"/>
            </p:cNvSpPr>
            <p:nvPr/>
          </p:nvSpPr>
          <p:spPr bwMode="auto">
            <a:xfrm>
              <a:off x="4656" y="2514"/>
              <a:ext cx="318" cy="45"/>
            </a:xfrm>
            <a:prstGeom prst="rect">
              <a:avLst/>
            </a:prstGeom>
            <a:gradFill rotWithShape="1">
              <a:gsLst>
                <a:gs pos="0">
                  <a:srgbClr val="FF0000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/>
              <a:endParaRPr lang="en-US" altLang="en-US">
                <a:latin typeface="Times New Roman" pitchFamily="18" charset="0"/>
              </a:endParaRPr>
            </a:p>
          </p:txBody>
        </p:sp>
        <p:sp>
          <p:nvSpPr>
            <p:cNvPr id="57536" name="Oval 411"/>
            <p:cNvSpPr>
              <a:spLocks noChangeArrowheads="1"/>
            </p:cNvSpPr>
            <p:nvPr/>
          </p:nvSpPr>
          <p:spPr bwMode="auto">
            <a:xfrm>
              <a:off x="4655" y="2464"/>
              <a:ext cx="317" cy="86"/>
            </a:xfrm>
            <a:prstGeom prst="ellipse">
              <a:avLst/>
            </a:prstGeom>
            <a:gradFill rotWithShape="1">
              <a:gsLst>
                <a:gs pos="0">
                  <a:srgbClr val="FF0000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>
                <a:latin typeface="Times New Roman" pitchFamily="18" charset="0"/>
              </a:endParaRPr>
            </a:p>
          </p:txBody>
        </p:sp>
        <p:grpSp>
          <p:nvGrpSpPr>
            <p:cNvPr id="57537" name="Group 1137"/>
            <p:cNvGrpSpPr>
              <a:grpSpLocks/>
            </p:cNvGrpSpPr>
            <p:nvPr/>
          </p:nvGrpSpPr>
          <p:grpSpPr bwMode="auto">
            <a:xfrm>
              <a:off x="4719" y="2486"/>
              <a:ext cx="179" cy="41"/>
              <a:chOff x="2468" y="1332"/>
              <a:chExt cx="310" cy="60"/>
            </a:xfrm>
          </p:grpSpPr>
          <p:sp>
            <p:nvSpPr>
              <p:cNvPr id="57540" name="Freeform 1138"/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1270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541" name="Freeform 1139"/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1270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7538" name="Line 1140"/>
            <p:cNvSpPr>
              <a:spLocks noChangeShapeType="1"/>
            </p:cNvSpPr>
            <p:nvPr/>
          </p:nvSpPr>
          <p:spPr bwMode="auto">
            <a:xfrm>
              <a:off x="4656" y="2506"/>
              <a:ext cx="0" cy="58"/>
            </a:xfrm>
            <a:prstGeom prst="line">
              <a:avLst/>
            </a:prstGeom>
            <a:noFill/>
            <a:ln w="9525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539" name="Line 1141"/>
            <p:cNvSpPr>
              <a:spLocks noChangeShapeType="1"/>
            </p:cNvSpPr>
            <p:nvPr/>
          </p:nvSpPr>
          <p:spPr bwMode="auto">
            <a:xfrm>
              <a:off x="4971" y="2507"/>
              <a:ext cx="0" cy="57"/>
            </a:xfrm>
            <a:prstGeom prst="line">
              <a:avLst/>
            </a:prstGeom>
            <a:noFill/>
            <a:ln w="9525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pic>
        <p:nvPicPr>
          <p:cNvPr id="57411" name="Picture 1142" descr="underline_base"/>
          <p:cNvPicPr>
            <a:picLocks noChangeArrowheads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92150" y="1039813"/>
            <a:ext cx="4264025" cy="1889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7412" name="Slide Number Placeholder 3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>
                <a:latin typeface="Tahoma" pitchFamily="34" charset="0"/>
              </a:rPr>
              <a:t>1-</a:t>
            </a:r>
            <a:fld id="{46C9154E-8927-446B-B610-8A99B02BF440}" type="slidenum">
              <a:rPr lang="en-US" altLang="en-US" sz="1200">
                <a:latin typeface="Tahoma" pitchFamily="34" charset="0"/>
              </a:rPr>
              <a:pPr/>
              <a:t>25</a:t>
            </a:fld>
            <a:endParaRPr lang="en-US" altLang="en-US" sz="1200">
              <a:latin typeface="Tahoma" pitchFamily="34" charset="0"/>
            </a:endParaRPr>
          </a:p>
        </p:txBody>
      </p:sp>
      <p:grpSp>
        <p:nvGrpSpPr>
          <p:cNvPr id="57413" name="Group 7"/>
          <p:cNvGrpSpPr>
            <a:grpSpLocks/>
          </p:cNvGrpSpPr>
          <p:nvPr/>
        </p:nvGrpSpPr>
        <p:grpSpPr bwMode="auto">
          <a:xfrm>
            <a:off x="6219825" y="4837113"/>
            <a:ext cx="628650" cy="276225"/>
            <a:chOff x="4786435" y="6027638"/>
            <a:chExt cx="748703" cy="417782"/>
          </a:xfrm>
        </p:grpSpPr>
        <p:sp>
          <p:nvSpPr>
            <p:cNvPr id="519" name="Oval 518"/>
            <p:cNvSpPr>
              <a:spLocks noChangeArrowheads="1"/>
            </p:cNvSpPr>
            <p:nvPr/>
          </p:nvSpPr>
          <p:spPr bwMode="auto">
            <a:xfrm flipV="1">
              <a:off x="4792055" y="6145701"/>
              <a:ext cx="743083" cy="299719"/>
            </a:xfrm>
            <a:prstGeom prst="ellipse">
              <a:avLst/>
            </a:prstGeom>
            <a:gradFill rotWithShape="1">
              <a:gsLst>
                <a:gs pos="0">
                  <a:srgbClr val="7F7F7F"/>
                </a:gs>
                <a:gs pos="53000">
                  <a:srgbClr val="D9D9D9"/>
                </a:gs>
                <a:gs pos="100000">
                  <a:srgbClr val="7F7F7F"/>
                </a:gs>
              </a:gsLst>
              <a:lin ang="0" scaled="1"/>
            </a:gradFill>
            <a:ln w="6350">
              <a:solidFill>
                <a:srgbClr val="7F7F7F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20" name="Rectangle 519"/>
            <p:cNvSpPr/>
            <p:nvPr/>
          </p:nvSpPr>
          <p:spPr bwMode="auto">
            <a:xfrm>
              <a:off x="4790216" y="6188507"/>
              <a:ext cx="744922" cy="108048"/>
            </a:xfrm>
            <a:prstGeom prst="rect">
              <a:avLst/>
            </a:prstGeom>
            <a:gradFill>
              <a:gsLst>
                <a:gs pos="0">
                  <a:schemeClr val="tx1">
                    <a:lumMod val="50000"/>
                    <a:lumOff val="50000"/>
                  </a:schemeClr>
                </a:gs>
                <a:gs pos="53000">
                  <a:schemeClr val="bg1">
                    <a:lumMod val="85000"/>
                  </a:schemeClr>
                </a:gs>
                <a:gs pos="100000">
                  <a:schemeClr val="tx1">
                    <a:lumMod val="50000"/>
                    <a:lumOff val="50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21" name="Oval 520"/>
            <p:cNvSpPr>
              <a:spLocks noChangeArrowheads="1"/>
            </p:cNvSpPr>
            <p:nvPr/>
          </p:nvSpPr>
          <p:spPr bwMode="auto">
            <a:xfrm flipV="1">
              <a:off x="4786435" y="6027638"/>
              <a:ext cx="743082" cy="299719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rgbClr val="7F7F7F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22" name="Freeform 521"/>
            <p:cNvSpPr/>
            <p:nvPr/>
          </p:nvSpPr>
          <p:spPr bwMode="auto">
            <a:xfrm>
              <a:off x="4981174" y="6126080"/>
              <a:ext cx="361116" cy="151267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23" name="Freeform 522"/>
            <p:cNvSpPr>
              <a:spLocks/>
            </p:cNvSpPr>
            <p:nvPr/>
          </p:nvSpPr>
          <p:spPr bwMode="auto">
            <a:xfrm>
              <a:off x="4942764" y="6087977"/>
              <a:ext cx="437478" cy="104347"/>
            </a:xfrm>
            <a:custGeom>
              <a:avLst/>
              <a:gdLst>
                <a:gd name="T0" fmla="*/ 0 w 3723451"/>
                <a:gd name="T1" fmla="*/ 25528 h 932950"/>
                <a:gd name="T2" fmla="*/ 76977 w 3723451"/>
                <a:gd name="T3" fmla="*/ 301 h 932950"/>
                <a:gd name="T4" fmla="*/ 218040 w 3723451"/>
                <a:gd name="T5" fmla="*/ 58223 h 932950"/>
                <a:gd name="T6" fmla="*/ 352616 w 3723451"/>
                <a:gd name="T7" fmla="*/ 0 h 932950"/>
                <a:gd name="T8" fmla="*/ 437478 w 3723451"/>
                <a:gd name="T9" fmla="*/ 23169 h 932950"/>
                <a:gd name="T10" fmla="*/ 374341 w 3723451"/>
                <a:gd name="T11" fmla="*/ 51659 h 932950"/>
                <a:gd name="T12" fmla="*/ 354013 w 3723451"/>
                <a:gd name="T13" fmla="*/ 43978 h 932950"/>
                <a:gd name="T14" fmla="*/ 220519 w 3723451"/>
                <a:gd name="T15" fmla="*/ 104347 h 932950"/>
                <a:gd name="T16" fmla="*/ 83609 w 3723451"/>
                <a:gd name="T17" fmla="*/ 46199 h 932950"/>
                <a:gd name="T18" fmla="*/ 61474 w 3723451"/>
                <a:gd name="T19" fmla="*/ 52474 h 932950"/>
                <a:gd name="T20" fmla="*/ 0 w 3723451"/>
                <a:gd name="T21" fmla="*/ 25528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59595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24" name="Freeform 523"/>
            <p:cNvSpPr>
              <a:spLocks/>
            </p:cNvSpPr>
            <p:nvPr/>
          </p:nvSpPr>
          <p:spPr bwMode="auto">
            <a:xfrm>
              <a:off x="5229532" y="6176783"/>
              <a:ext cx="161175" cy="91026"/>
            </a:xfrm>
            <a:custGeom>
              <a:avLst/>
              <a:gdLst>
                <a:gd name="T0" fmla="*/ 0 w 1366596"/>
                <a:gd name="T1" fmla="*/ 0 h 809868"/>
                <a:gd name="T2" fmla="*/ 161175 w 1366596"/>
                <a:gd name="T3" fmla="*/ 70338 h 809868"/>
                <a:gd name="T4" fmla="*/ 102023 w 1366596"/>
                <a:gd name="T5" fmla="*/ 91026 h 809868"/>
                <a:gd name="T6" fmla="*/ 543 w 1366596"/>
                <a:gd name="T7" fmla="*/ 48099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59595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25" name="Freeform 524"/>
            <p:cNvSpPr>
              <a:spLocks/>
            </p:cNvSpPr>
            <p:nvPr/>
          </p:nvSpPr>
          <p:spPr bwMode="auto">
            <a:xfrm>
              <a:off x="4934391" y="6179004"/>
              <a:ext cx="159082" cy="91025"/>
            </a:xfrm>
            <a:custGeom>
              <a:avLst/>
              <a:gdLst>
                <a:gd name="T0" fmla="*/ 156910 w 1348191"/>
                <a:gd name="T1" fmla="*/ 0 h 791462"/>
                <a:gd name="T2" fmla="*/ 159082 w 1348191"/>
                <a:gd name="T3" fmla="*/ 43925 h 791462"/>
                <a:gd name="T4" fmla="*/ 57552 w 1348191"/>
                <a:gd name="T5" fmla="*/ 91025 h 791462"/>
                <a:gd name="T6" fmla="*/ 0 w 1348191"/>
                <a:gd name="T7" fmla="*/ 70386 h 791462"/>
                <a:gd name="T8" fmla="*/ 156910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59595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526" name="Straight Connector 525"/>
            <p:cNvCxnSpPr>
              <a:cxnSpLocks noChangeShapeType="1"/>
              <a:endCxn id="521" idx="2"/>
            </p:cNvCxnSpPr>
            <p:nvPr/>
          </p:nvCxnSpPr>
          <p:spPr bwMode="auto">
            <a:xfrm flipH="1" flipV="1">
              <a:off x="4786435" y="6178607"/>
              <a:ext cx="2093" cy="115447"/>
            </a:xfrm>
            <a:prstGeom prst="line">
              <a:avLst/>
            </a:prstGeom>
            <a:noFill/>
            <a:ln w="6350">
              <a:solidFill>
                <a:srgbClr val="7F7F7F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27" name="Straight Connector 526"/>
            <p:cNvCxnSpPr>
              <a:cxnSpLocks noChangeShapeType="1"/>
            </p:cNvCxnSpPr>
            <p:nvPr/>
          </p:nvCxnSpPr>
          <p:spPr bwMode="auto">
            <a:xfrm flipH="1" flipV="1">
              <a:off x="5533044" y="6183444"/>
              <a:ext cx="2094" cy="115447"/>
            </a:xfrm>
            <a:prstGeom prst="line">
              <a:avLst/>
            </a:prstGeom>
            <a:noFill/>
            <a:ln w="6350">
              <a:solidFill>
                <a:srgbClr val="7F7F7F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57414" name="Group 5"/>
          <p:cNvGrpSpPr>
            <a:grpSpLocks/>
          </p:cNvGrpSpPr>
          <p:nvPr/>
        </p:nvGrpSpPr>
        <p:grpSpPr bwMode="auto">
          <a:xfrm>
            <a:off x="7683500" y="2387600"/>
            <a:ext cx="409575" cy="222250"/>
            <a:chOff x="2213011" y="6015083"/>
            <a:chExt cx="745177" cy="407107"/>
          </a:xfrm>
        </p:grpSpPr>
        <p:sp>
          <p:nvSpPr>
            <p:cNvPr id="529" name="Oval 528"/>
            <p:cNvSpPr>
              <a:spLocks noChangeArrowheads="1"/>
            </p:cNvSpPr>
            <p:nvPr/>
          </p:nvSpPr>
          <p:spPr bwMode="auto">
            <a:xfrm flipV="1">
              <a:off x="2215105" y="6122471"/>
              <a:ext cx="743083" cy="299719"/>
            </a:xfrm>
            <a:prstGeom prst="ellipse">
              <a:avLst/>
            </a:prstGeom>
            <a:gradFill rotWithShape="1">
              <a:gsLst>
                <a:gs pos="0">
                  <a:srgbClr val="990716"/>
                </a:gs>
                <a:gs pos="53000">
                  <a:srgbClr val="FF4949"/>
                </a:gs>
                <a:gs pos="100000">
                  <a:srgbClr val="990716"/>
                </a:gs>
              </a:gsLst>
              <a:lin ang="0" scaled="1"/>
            </a:gradFill>
            <a:ln w="6350">
              <a:solidFill>
                <a:srgbClr val="990716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30" name="Rectangle 529"/>
            <p:cNvSpPr/>
            <p:nvPr/>
          </p:nvSpPr>
          <p:spPr bwMode="auto">
            <a:xfrm>
              <a:off x="2213011" y="6163387"/>
              <a:ext cx="745177" cy="110500"/>
            </a:xfrm>
            <a:prstGeom prst="rect">
              <a:avLst/>
            </a:prstGeom>
            <a:gradFill>
              <a:gsLst>
                <a:gs pos="0">
                  <a:srgbClr val="990716"/>
                </a:gs>
                <a:gs pos="53000">
                  <a:srgbClr val="FF4949"/>
                </a:gs>
                <a:gs pos="100000">
                  <a:srgbClr val="990716"/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31" name="Oval 530"/>
            <p:cNvSpPr>
              <a:spLocks noChangeArrowheads="1"/>
            </p:cNvSpPr>
            <p:nvPr/>
          </p:nvSpPr>
          <p:spPr bwMode="auto">
            <a:xfrm flipV="1">
              <a:off x="2213011" y="6015083"/>
              <a:ext cx="743082" cy="299719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rgbClr val="990716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32" name="Freeform 531"/>
            <p:cNvSpPr/>
            <p:nvPr/>
          </p:nvSpPr>
          <p:spPr bwMode="auto">
            <a:xfrm>
              <a:off x="2403638" y="6102320"/>
              <a:ext cx="361036" cy="151211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rgbClr val="FF4949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33" name="Freeform 532"/>
            <p:cNvSpPr>
              <a:spLocks/>
            </p:cNvSpPr>
            <p:nvPr/>
          </p:nvSpPr>
          <p:spPr bwMode="auto">
            <a:xfrm>
              <a:off x="2365814" y="6064747"/>
              <a:ext cx="437478" cy="104347"/>
            </a:xfrm>
            <a:custGeom>
              <a:avLst/>
              <a:gdLst>
                <a:gd name="T0" fmla="*/ 0 w 3723451"/>
                <a:gd name="T1" fmla="*/ 25528 h 932950"/>
                <a:gd name="T2" fmla="*/ 76977 w 3723451"/>
                <a:gd name="T3" fmla="*/ 301 h 932950"/>
                <a:gd name="T4" fmla="*/ 218040 w 3723451"/>
                <a:gd name="T5" fmla="*/ 58223 h 932950"/>
                <a:gd name="T6" fmla="*/ 352616 w 3723451"/>
                <a:gd name="T7" fmla="*/ 0 h 932950"/>
                <a:gd name="T8" fmla="*/ 437478 w 3723451"/>
                <a:gd name="T9" fmla="*/ 23169 h 932950"/>
                <a:gd name="T10" fmla="*/ 374341 w 3723451"/>
                <a:gd name="T11" fmla="*/ 51659 h 932950"/>
                <a:gd name="T12" fmla="*/ 354013 w 3723451"/>
                <a:gd name="T13" fmla="*/ 43978 h 932950"/>
                <a:gd name="T14" fmla="*/ 220519 w 3723451"/>
                <a:gd name="T15" fmla="*/ 104347 h 932950"/>
                <a:gd name="T16" fmla="*/ 83609 w 3723451"/>
                <a:gd name="T17" fmla="*/ 46199 h 932950"/>
                <a:gd name="T18" fmla="*/ 61474 w 3723451"/>
                <a:gd name="T19" fmla="*/ 52474 h 932950"/>
                <a:gd name="T20" fmla="*/ 0 w 3723451"/>
                <a:gd name="T21" fmla="*/ 25528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990716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34" name="Freeform 533"/>
            <p:cNvSpPr>
              <a:spLocks/>
            </p:cNvSpPr>
            <p:nvPr/>
          </p:nvSpPr>
          <p:spPr bwMode="auto">
            <a:xfrm>
              <a:off x="2652582" y="6153553"/>
              <a:ext cx="161175" cy="91026"/>
            </a:xfrm>
            <a:custGeom>
              <a:avLst/>
              <a:gdLst>
                <a:gd name="T0" fmla="*/ 0 w 1366596"/>
                <a:gd name="T1" fmla="*/ 0 h 809868"/>
                <a:gd name="T2" fmla="*/ 161175 w 1366596"/>
                <a:gd name="T3" fmla="*/ 70338 h 809868"/>
                <a:gd name="T4" fmla="*/ 102023 w 1366596"/>
                <a:gd name="T5" fmla="*/ 91026 h 809868"/>
                <a:gd name="T6" fmla="*/ 543 w 1366596"/>
                <a:gd name="T7" fmla="*/ 48099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990716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35" name="Freeform 534"/>
            <p:cNvSpPr>
              <a:spLocks/>
            </p:cNvSpPr>
            <p:nvPr/>
          </p:nvSpPr>
          <p:spPr bwMode="auto">
            <a:xfrm>
              <a:off x="2357441" y="6155774"/>
              <a:ext cx="159082" cy="91025"/>
            </a:xfrm>
            <a:custGeom>
              <a:avLst/>
              <a:gdLst>
                <a:gd name="T0" fmla="*/ 156910 w 1348191"/>
                <a:gd name="T1" fmla="*/ 0 h 791462"/>
                <a:gd name="T2" fmla="*/ 159082 w 1348191"/>
                <a:gd name="T3" fmla="*/ 43925 h 791462"/>
                <a:gd name="T4" fmla="*/ 57552 w 1348191"/>
                <a:gd name="T5" fmla="*/ 91025 h 791462"/>
                <a:gd name="T6" fmla="*/ 0 w 1348191"/>
                <a:gd name="T7" fmla="*/ 70386 h 791462"/>
                <a:gd name="T8" fmla="*/ 156910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990716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536" name="Straight Connector 535"/>
            <p:cNvCxnSpPr>
              <a:cxnSpLocks noChangeShapeType="1"/>
              <a:endCxn id="531" idx="2"/>
            </p:cNvCxnSpPr>
            <p:nvPr/>
          </p:nvCxnSpPr>
          <p:spPr bwMode="auto">
            <a:xfrm flipH="1" flipV="1">
              <a:off x="2213011" y="6166052"/>
              <a:ext cx="2093" cy="115447"/>
            </a:xfrm>
            <a:prstGeom prst="line">
              <a:avLst/>
            </a:prstGeom>
            <a:noFill/>
            <a:ln w="6350">
              <a:solidFill>
                <a:srgbClr val="990716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37" name="Straight Connector 536"/>
            <p:cNvCxnSpPr>
              <a:cxnSpLocks noChangeShapeType="1"/>
            </p:cNvCxnSpPr>
            <p:nvPr/>
          </p:nvCxnSpPr>
          <p:spPr bwMode="auto">
            <a:xfrm flipH="1" flipV="1">
              <a:off x="2956094" y="6160214"/>
              <a:ext cx="2094" cy="115447"/>
            </a:xfrm>
            <a:prstGeom prst="line">
              <a:avLst/>
            </a:prstGeom>
            <a:noFill/>
            <a:ln w="6350">
              <a:solidFill>
                <a:srgbClr val="990716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57415" name="Group 542"/>
          <p:cNvGrpSpPr>
            <a:grpSpLocks/>
          </p:cNvGrpSpPr>
          <p:nvPr/>
        </p:nvGrpSpPr>
        <p:grpSpPr bwMode="auto">
          <a:xfrm>
            <a:off x="7751763" y="2738438"/>
            <a:ext cx="411162" cy="220662"/>
            <a:chOff x="2213011" y="6015083"/>
            <a:chExt cx="745177" cy="407107"/>
          </a:xfrm>
        </p:grpSpPr>
        <p:sp>
          <p:nvSpPr>
            <p:cNvPr id="544" name="Oval 543"/>
            <p:cNvSpPr>
              <a:spLocks noChangeArrowheads="1"/>
            </p:cNvSpPr>
            <p:nvPr/>
          </p:nvSpPr>
          <p:spPr bwMode="auto">
            <a:xfrm flipV="1">
              <a:off x="2215105" y="6122471"/>
              <a:ext cx="743083" cy="299719"/>
            </a:xfrm>
            <a:prstGeom prst="ellipse">
              <a:avLst/>
            </a:prstGeom>
            <a:gradFill rotWithShape="1">
              <a:gsLst>
                <a:gs pos="0">
                  <a:srgbClr val="990716"/>
                </a:gs>
                <a:gs pos="53000">
                  <a:srgbClr val="FF4949"/>
                </a:gs>
                <a:gs pos="100000">
                  <a:srgbClr val="990716"/>
                </a:gs>
              </a:gsLst>
              <a:lin ang="0" scaled="1"/>
            </a:gradFill>
            <a:ln w="6350">
              <a:solidFill>
                <a:srgbClr val="990716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45" name="Rectangle 544"/>
            <p:cNvSpPr/>
            <p:nvPr/>
          </p:nvSpPr>
          <p:spPr bwMode="auto">
            <a:xfrm>
              <a:off x="2213011" y="6164453"/>
              <a:ext cx="745177" cy="108368"/>
            </a:xfrm>
            <a:prstGeom prst="rect">
              <a:avLst/>
            </a:prstGeom>
            <a:gradFill>
              <a:gsLst>
                <a:gs pos="0">
                  <a:srgbClr val="990716"/>
                </a:gs>
                <a:gs pos="53000">
                  <a:srgbClr val="FF4949"/>
                </a:gs>
                <a:gs pos="100000">
                  <a:srgbClr val="990716"/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46" name="Oval 545"/>
            <p:cNvSpPr>
              <a:spLocks noChangeArrowheads="1"/>
            </p:cNvSpPr>
            <p:nvPr/>
          </p:nvSpPr>
          <p:spPr bwMode="auto">
            <a:xfrm flipV="1">
              <a:off x="2213011" y="6015083"/>
              <a:ext cx="743082" cy="299719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rgbClr val="990716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47" name="Freeform 546"/>
            <p:cNvSpPr/>
            <p:nvPr/>
          </p:nvSpPr>
          <p:spPr bwMode="auto">
            <a:xfrm>
              <a:off x="2402902" y="6102948"/>
              <a:ext cx="362519" cy="149370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rgbClr val="FF4949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48" name="Freeform 547"/>
            <p:cNvSpPr>
              <a:spLocks/>
            </p:cNvSpPr>
            <p:nvPr/>
          </p:nvSpPr>
          <p:spPr bwMode="auto">
            <a:xfrm>
              <a:off x="2365814" y="6064747"/>
              <a:ext cx="437478" cy="104347"/>
            </a:xfrm>
            <a:custGeom>
              <a:avLst/>
              <a:gdLst>
                <a:gd name="T0" fmla="*/ 0 w 3723451"/>
                <a:gd name="T1" fmla="*/ 25528 h 932950"/>
                <a:gd name="T2" fmla="*/ 76977 w 3723451"/>
                <a:gd name="T3" fmla="*/ 301 h 932950"/>
                <a:gd name="T4" fmla="*/ 218040 w 3723451"/>
                <a:gd name="T5" fmla="*/ 58223 h 932950"/>
                <a:gd name="T6" fmla="*/ 352616 w 3723451"/>
                <a:gd name="T7" fmla="*/ 0 h 932950"/>
                <a:gd name="T8" fmla="*/ 437478 w 3723451"/>
                <a:gd name="T9" fmla="*/ 23169 h 932950"/>
                <a:gd name="T10" fmla="*/ 374341 w 3723451"/>
                <a:gd name="T11" fmla="*/ 51659 h 932950"/>
                <a:gd name="T12" fmla="*/ 354013 w 3723451"/>
                <a:gd name="T13" fmla="*/ 43978 h 932950"/>
                <a:gd name="T14" fmla="*/ 220519 w 3723451"/>
                <a:gd name="T15" fmla="*/ 104347 h 932950"/>
                <a:gd name="T16" fmla="*/ 83609 w 3723451"/>
                <a:gd name="T17" fmla="*/ 46199 h 932950"/>
                <a:gd name="T18" fmla="*/ 61474 w 3723451"/>
                <a:gd name="T19" fmla="*/ 52474 h 932950"/>
                <a:gd name="T20" fmla="*/ 0 w 3723451"/>
                <a:gd name="T21" fmla="*/ 25528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990716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49" name="Freeform 548"/>
            <p:cNvSpPr>
              <a:spLocks/>
            </p:cNvSpPr>
            <p:nvPr/>
          </p:nvSpPr>
          <p:spPr bwMode="auto">
            <a:xfrm>
              <a:off x="2652582" y="6153553"/>
              <a:ext cx="161175" cy="91026"/>
            </a:xfrm>
            <a:custGeom>
              <a:avLst/>
              <a:gdLst>
                <a:gd name="T0" fmla="*/ 0 w 1366596"/>
                <a:gd name="T1" fmla="*/ 0 h 809868"/>
                <a:gd name="T2" fmla="*/ 161175 w 1366596"/>
                <a:gd name="T3" fmla="*/ 70338 h 809868"/>
                <a:gd name="T4" fmla="*/ 102023 w 1366596"/>
                <a:gd name="T5" fmla="*/ 91026 h 809868"/>
                <a:gd name="T6" fmla="*/ 543 w 1366596"/>
                <a:gd name="T7" fmla="*/ 48099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990716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50" name="Freeform 549"/>
            <p:cNvSpPr>
              <a:spLocks/>
            </p:cNvSpPr>
            <p:nvPr/>
          </p:nvSpPr>
          <p:spPr bwMode="auto">
            <a:xfrm>
              <a:off x="2357441" y="6155774"/>
              <a:ext cx="159082" cy="91025"/>
            </a:xfrm>
            <a:custGeom>
              <a:avLst/>
              <a:gdLst>
                <a:gd name="T0" fmla="*/ 156910 w 1348191"/>
                <a:gd name="T1" fmla="*/ 0 h 791462"/>
                <a:gd name="T2" fmla="*/ 159082 w 1348191"/>
                <a:gd name="T3" fmla="*/ 43925 h 791462"/>
                <a:gd name="T4" fmla="*/ 57552 w 1348191"/>
                <a:gd name="T5" fmla="*/ 91025 h 791462"/>
                <a:gd name="T6" fmla="*/ 0 w 1348191"/>
                <a:gd name="T7" fmla="*/ 70386 h 791462"/>
                <a:gd name="T8" fmla="*/ 156910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990716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551" name="Straight Connector 550"/>
            <p:cNvCxnSpPr>
              <a:cxnSpLocks noChangeShapeType="1"/>
              <a:endCxn id="546" idx="2"/>
            </p:cNvCxnSpPr>
            <p:nvPr/>
          </p:nvCxnSpPr>
          <p:spPr bwMode="auto">
            <a:xfrm flipH="1" flipV="1">
              <a:off x="2213011" y="6166052"/>
              <a:ext cx="2093" cy="115447"/>
            </a:xfrm>
            <a:prstGeom prst="line">
              <a:avLst/>
            </a:prstGeom>
            <a:noFill/>
            <a:ln w="6350">
              <a:solidFill>
                <a:srgbClr val="990716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52" name="Straight Connector 551"/>
            <p:cNvCxnSpPr>
              <a:cxnSpLocks noChangeShapeType="1"/>
            </p:cNvCxnSpPr>
            <p:nvPr/>
          </p:nvCxnSpPr>
          <p:spPr bwMode="auto">
            <a:xfrm flipH="1" flipV="1">
              <a:off x="2956094" y="6160214"/>
              <a:ext cx="2094" cy="115447"/>
            </a:xfrm>
            <a:prstGeom prst="line">
              <a:avLst/>
            </a:prstGeom>
            <a:noFill/>
            <a:ln w="6350">
              <a:solidFill>
                <a:srgbClr val="990716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57416" name="Group 552"/>
          <p:cNvGrpSpPr>
            <a:grpSpLocks/>
          </p:cNvGrpSpPr>
          <p:nvPr/>
        </p:nvGrpSpPr>
        <p:grpSpPr bwMode="auto">
          <a:xfrm>
            <a:off x="7200900" y="2743200"/>
            <a:ext cx="411163" cy="220663"/>
            <a:chOff x="2213011" y="6015083"/>
            <a:chExt cx="745177" cy="407107"/>
          </a:xfrm>
        </p:grpSpPr>
        <p:sp>
          <p:nvSpPr>
            <p:cNvPr id="554" name="Oval 553"/>
            <p:cNvSpPr>
              <a:spLocks noChangeArrowheads="1"/>
            </p:cNvSpPr>
            <p:nvPr/>
          </p:nvSpPr>
          <p:spPr bwMode="auto">
            <a:xfrm flipV="1">
              <a:off x="2215105" y="6122471"/>
              <a:ext cx="743083" cy="299719"/>
            </a:xfrm>
            <a:prstGeom prst="ellipse">
              <a:avLst/>
            </a:prstGeom>
            <a:gradFill rotWithShape="1">
              <a:gsLst>
                <a:gs pos="0">
                  <a:srgbClr val="990716"/>
                </a:gs>
                <a:gs pos="53000">
                  <a:srgbClr val="FF4949"/>
                </a:gs>
                <a:gs pos="100000">
                  <a:srgbClr val="990716"/>
                </a:gs>
              </a:gsLst>
              <a:lin ang="0" scaled="1"/>
            </a:gradFill>
            <a:ln w="6350">
              <a:solidFill>
                <a:srgbClr val="990716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55" name="Rectangle 554"/>
            <p:cNvSpPr/>
            <p:nvPr/>
          </p:nvSpPr>
          <p:spPr bwMode="auto">
            <a:xfrm>
              <a:off x="2213011" y="6164454"/>
              <a:ext cx="745177" cy="108365"/>
            </a:xfrm>
            <a:prstGeom prst="rect">
              <a:avLst/>
            </a:prstGeom>
            <a:gradFill>
              <a:gsLst>
                <a:gs pos="0">
                  <a:srgbClr val="990716"/>
                </a:gs>
                <a:gs pos="53000">
                  <a:srgbClr val="FF4949"/>
                </a:gs>
                <a:gs pos="100000">
                  <a:srgbClr val="990716"/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56" name="Oval 555"/>
            <p:cNvSpPr>
              <a:spLocks noChangeArrowheads="1"/>
            </p:cNvSpPr>
            <p:nvPr/>
          </p:nvSpPr>
          <p:spPr bwMode="auto">
            <a:xfrm flipV="1">
              <a:off x="2213011" y="6015083"/>
              <a:ext cx="743082" cy="299719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rgbClr val="990716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57" name="Freeform 556"/>
            <p:cNvSpPr/>
            <p:nvPr/>
          </p:nvSpPr>
          <p:spPr bwMode="auto">
            <a:xfrm>
              <a:off x="2402901" y="6102948"/>
              <a:ext cx="362518" cy="149371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rgbClr val="FF4949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58" name="Freeform 557"/>
            <p:cNvSpPr>
              <a:spLocks/>
            </p:cNvSpPr>
            <p:nvPr/>
          </p:nvSpPr>
          <p:spPr bwMode="auto">
            <a:xfrm>
              <a:off x="2365814" y="6064747"/>
              <a:ext cx="437478" cy="104347"/>
            </a:xfrm>
            <a:custGeom>
              <a:avLst/>
              <a:gdLst>
                <a:gd name="T0" fmla="*/ 0 w 3723451"/>
                <a:gd name="T1" fmla="*/ 25528 h 932950"/>
                <a:gd name="T2" fmla="*/ 76977 w 3723451"/>
                <a:gd name="T3" fmla="*/ 301 h 932950"/>
                <a:gd name="T4" fmla="*/ 218040 w 3723451"/>
                <a:gd name="T5" fmla="*/ 58223 h 932950"/>
                <a:gd name="T6" fmla="*/ 352616 w 3723451"/>
                <a:gd name="T7" fmla="*/ 0 h 932950"/>
                <a:gd name="T8" fmla="*/ 437478 w 3723451"/>
                <a:gd name="T9" fmla="*/ 23169 h 932950"/>
                <a:gd name="T10" fmla="*/ 374341 w 3723451"/>
                <a:gd name="T11" fmla="*/ 51659 h 932950"/>
                <a:gd name="T12" fmla="*/ 354013 w 3723451"/>
                <a:gd name="T13" fmla="*/ 43978 h 932950"/>
                <a:gd name="T14" fmla="*/ 220519 w 3723451"/>
                <a:gd name="T15" fmla="*/ 104347 h 932950"/>
                <a:gd name="T16" fmla="*/ 83609 w 3723451"/>
                <a:gd name="T17" fmla="*/ 46199 h 932950"/>
                <a:gd name="T18" fmla="*/ 61474 w 3723451"/>
                <a:gd name="T19" fmla="*/ 52474 h 932950"/>
                <a:gd name="T20" fmla="*/ 0 w 3723451"/>
                <a:gd name="T21" fmla="*/ 25528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990716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59" name="Freeform 558"/>
            <p:cNvSpPr>
              <a:spLocks/>
            </p:cNvSpPr>
            <p:nvPr/>
          </p:nvSpPr>
          <p:spPr bwMode="auto">
            <a:xfrm>
              <a:off x="2652582" y="6153553"/>
              <a:ext cx="161175" cy="91026"/>
            </a:xfrm>
            <a:custGeom>
              <a:avLst/>
              <a:gdLst>
                <a:gd name="T0" fmla="*/ 0 w 1366596"/>
                <a:gd name="T1" fmla="*/ 0 h 809868"/>
                <a:gd name="T2" fmla="*/ 161175 w 1366596"/>
                <a:gd name="T3" fmla="*/ 70338 h 809868"/>
                <a:gd name="T4" fmla="*/ 102023 w 1366596"/>
                <a:gd name="T5" fmla="*/ 91026 h 809868"/>
                <a:gd name="T6" fmla="*/ 543 w 1366596"/>
                <a:gd name="T7" fmla="*/ 48099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990716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60" name="Freeform 559"/>
            <p:cNvSpPr>
              <a:spLocks/>
            </p:cNvSpPr>
            <p:nvPr/>
          </p:nvSpPr>
          <p:spPr bwMode="auto">
            <a:xfrm>
              <a:off x="2357441" y="6155774"/>
              <a:ext cx="159082" cy="91025"/>
            </a:xfrm>
            <a:custGeom>
              <a:avLst/>
              <a:gdLst>
                <a:gd name="T0" fmla="*/ 156910 w 1348191"/>
                <a:gd name="T1" fmla="*/ 0 h 791462"/>
                <a:gd name="T2" fmla="*/ 159082 w 1348191"/>
                <a:gd name="T3" fmla="*/ 43925 h 791462"/>
                <a:gd name="T4" fmla="*/ 57552 w 1348191"/>
                <a:gd name="T5" fmla="*/ 91025 h 791462"/>
                <a:gd name="T6" fmla="*/ 0 w 1348191"/>
                <a:gd name="T7" fmla="*/ 70386 h 791462"/>
                <a:gd name="T8" fmla="*/ 156910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990716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561" name="Straight Connector 560"/>
            <p:cNvCxnSpPr>
              <a:cxnSpLocks noChangeShapeType="1"/>
              <a:endCxn id="556" idx="2"/>
            </p:cNvCxnSpPr>
            <p:nvPr/>
          </p:nvCxnSpPr>
          <p:spPr bwMode="auto">
            <a:xfrm flipH="1" flipV="1">
              <a:off x="2213011" y="6166052"/>
              <a:ext cx="2093" cy="115447"/>
            </a:xfrm>
            <a:prstGeom prst="line">
              <a:avLst/>
            </a:prstGeom>
            <a:noFill/>
            <a:ln w="6350">
              <a:solidFill>
                <a:srgbClr val="990716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62" name="Straight Connector 561"/>
            <p:cNvCxnSpPr>
              <a:cxnSpLocks noChangeShapeType="1"/>
            </p:cNvCxnSpPr>
            <p:nvPr/>
          </p:nvCxnSpPr>
          <p:spPr bwMode="auto">
            <a:xfrm flipH="1" flipV="1">
              <a:off x="2956094" y="6160214"/>
              <a:ext cx="2094" cy="115447"/>
            </a:xfrm>
            <a:prstGeom prst="line">
              <a:avLst/>
            </a:prstGeom>
            <a:noFill/>
            <a:ln w="6350">
              <a:solidFill>
                <a:srgbClr val="990716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57417" name="Group 562"/>
          <p:cNvGrpSpPr>
            <a:grpSpLocks/>
          </p:cNvGrpSpPr>
          <p:nvPr/>
        </p:nvGrpSpPr>
        <p:grpSpPr bwMode="auto">
          <a:xfrm>
            <a:off x="7188200" y="2473325"/>
            <a:ext cx="409575" cy="220663"/>
            <a:chOff x="2213011" y="6015083"/>
            <a:chExt cx="745177" cy="407107"/>
          </a:xfrm>
        </p:grpSpPr>
        <p:sp>
          <p:nvSpPr>
            <p:cNvPr id="564" name="Oval 563"/>
            <p:cNvSpPr>
              <a:spLocks noChangeArrowheads="1"/>
            </p:cNvSpPr>
            <p:nvPr/>
          </p:nvSpPr>
          <p:spPr bwMode="auto">
            <a:xfrm flipV="1">
              <a:off x="2215105" y="6122471"/>
              <a:ext cx="743083" cy="299719"/>
            </a:xfrm>
            <a:prstGeom prst="ellipse">
              <a:avLst/>
            </a:prstGeom>
            <a:gradFill rotWithShape="1">
              <a:gsLst>
                <a:gs pos="0">
                  <a:srgbClr val="990716"/>
                </a:gs>
                <a:gs pos="53000">
                  <a:srgbClr val="FF4949"/>
                </a:gs>
                <a:gs pos="100000">
                  <a:srgbClr val="990716"/>
                </a:gs>
              </a:gsLst>
              <a:lin ang="0" scaled="1"/>
            </a:gradFill>
            <a:ln w="6350">
              <a:solidFill>
                <a:srgbClr val="990716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65" name="Rectangle 564"/>
            <p:cNvSpPr/>
            <p:nvPr/>
          </p:nvSpPr>
          <p:spPr bwMode="auto">
            <a:xfrm>
              <a:off x="2213011" y="6164454"/>
              <a:ext cx="745177" cy="108365"/>
            </a:xfrm>
            <a:prstGeom prst="rect">
              <a:avLst/>
            </a:prstGeom>
            <a:gradFill>
              <a:gsLst>
                <a:gs pos="0">
                  <a:srgbClr val="990716"/>
                </a:gs>
                <a:gs pos="53000">
                  <a:srgbClr val="FF4949"/>
                </a:gs>
                <a:gs pos="100000">
                  <a:srgbClr val="990716"/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66" name="Oval 565"/>
            <p:cNvSpPr>
              <a:spLocks noChangeArrowheads="1"/>
            </p:cNvSpPr>
            <p:nvPr/>
          </p:nvSpPr>
          <p:spPr bwMode="auto">
            <a:xfrm flipV="1">
              <a:off x="2213011" y="6015083"/>
              <a:ext cx="743082" cy="299719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rgbClr val="990716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67" name="Freeform 566"/>
            <p:cNvSpPr/>
            <p:nvPr/>
          </p:nvSpPr>
          <p:spPr bwMode="auto">
            <a:xfrm>
              <a:off x="2403638" y="6102948"/>
              <a:ext cx="361036" cy="149371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rgbClr val="FF4949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68" name="Freeform 567"/>
            <p:cNvSpPr>
              <a:spLocks/>
            </p:cNvSpPr>
            <p:nvPr/>
          </p:nvSpPr>
          <p:spPr bwMode="auto">
            <a:xfrm>
              <a:off x="2365814" y="6064747"/>
              <a:ext cx="437478" cy="104347"/>
            </a:xfrm>
            <a:custGeom>
              <a:avLst/>
              <a:gdLst>
                <a:gd name="T0" fmla="*/ 0 w 3723451"/>
                <a:gd name="T1" fmla="*/ 25528 h 932950"/>
                <a:gd name="T2" fmla="*/ 76977 w 3723451"/>
                <a:gd name="T3" fmla="*/ 301 h 932950"/>
                <a:gd name="T4" fmla="*/ 218040 w 3723451"/>
                <a:gd name="T5" fmla="*/ 58223 h 932950"/>
                <a:gd name="T6" fmla="*/ 352616 w 3723451"/>
                <a:gd name="T7" fmla="*/ 0 h 932950"/>
                <a:gd name="T8" fmla="*/ 437478 w 3723451"/>
                <a:gd name="T9" fmla="*/ 23169 h 932950"/>
                <a:gd name="T10" fmla="*/ 374341 w 3723451"/>
                <a:gd name="T11" fmla="*/ 51659 h 932950"/>
                <a:gd name="T12" fmla="*/ 354013 w 3723451"/>
                <a:gd name="T13" fmla="*/ 43978 h 932950"/>
                <a:gd name="T14" fmla="*/ 220519 w 3723451"/>
                <a:gd name="T15" fmla="*/ 104347 h 932950"/>
                <a:gd name="T16" fmla="*/ 83609 w 3723451"/>
                <a:gd name="T17" fmla="*/ 46199 h 932950"/>
                <a:gd name="T18" fmla="*/ 61474 w 3723451"/>
                <a:gd name="T19" fmla="*/ 52474 h 932950"/>
                <a:gd name="T20" fmla="*/ 0 w 3723451"/>
                <a:gd name="T21" fmla="*/ 25528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990716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69" name="Freeform 568"/>
            <p:cNvSpPr>
              <a:spLocks/>
            </p:cNvSpPr>
            <p:nvPr/>
          </p:nvSpPr>
          <p:spPr bwMode="auto">
            <a:xfrm>
              <a:off x="2652582" y="6153553"/>
              <a:ext cx="161175" cy="91026"/>
            </a:xfrm>
            <a:custGeom>
              <a:avLst/>
              <a:gdLst>
                <a:gd name="T0" fmla="*/ 0 w 1366596"/>
                <a:gd name="T1" fmla="*/ 0 h 809868"/>
                <a:gd name="T2" fmla="*/ 161175 w 1366596"/>
                <a:gd name="T3" fmla="*/ 70338 h 809868"/>
                <a:gd name="T4" fmla="*/ 102023 w 1366596"/>
                <a:gd name="T5" fmla="*/ 91026 h 809868"/>
                <a:gd name="T6" fmla="*/ 543 w 1366596"/>
                <a:gd name="T7" fmla="*/ 48099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990716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70" name="Freeform 569"/>
            <p:cNvSpPr>
              <a:spLocks/>
            </p:cNvSpPr>
            <p:nvPr/>
          </p:nvSpPr>
          <p:spPr bwMode="auto">
            <a:xfrm>
              <a:off x="2357441" y="6155774"/>
              <a:ext cx="159082" cy="91025"/>
            </a:xfrm>
            <a:custGeom>
              <a:avLst/>
              <a:gdLst>
                <a:gd name="T0" fmla="*/ 156910 w 1348191"/>
                <a:gd name="T1" fmla="*/ 0 h 791462"/>
                <a:gd name="T2" fmla="*/ 159082 w 1348191"/>
                <a:gd name="T3" fmla="*/ 43925 h 791462"/>
                <a:gd name="T4" fmla="*/ 57552 w 1348191"/>
                <a:gd name="T5" fmla="*/ 91025 h 791462"/>
                <a:gd name="T6" fmla="*/ 0 w 1348191"/>
                <a:gd name="T7" fmla="*/ 70386 h 791462"/>
                <a:gd name="T8" fmla="*/ 156910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990716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571" name="Straight Connector 570"/>
            <p:cNvCxnSpPr>
              <a:cxnSpLocks noChangeShapeType="1"/>
              <a:endCxn id="566" idx="2"/>
            </p:cNvCxnSpPr>
            <p:nvPr/>
          </p:nvCxnSpPr>
          <p:spPr bwMode="auto">
            <a:xfrm flipH="1" flipV="1">
              <a:off x="2213011" y="6166052"/>
              <a:ext cx="2093" cy="115447"/>
            </a:xfrm>
            <a:prstGeom prst="line">
              <a:avLst/>
            </a:prstGeom>
            <a:noFill/>
            <a:ln w="6350">
              <a:solidFill>
                <a:srgbClr val="990716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72" name="Straight Connector 571"/>
            <p:cNvCxnSpPr>
              <a:cxnSpLocks noChangeShapeType="1"/>
            </p:cNvCxnSpPr>
            <p:nvPr/>
          </p:nvCxnSpPr>
          <p:spPr bwMode="auto">
            <a:xfrm flipH="1" flipV="1">
              <a:off x="2956094" y="6160214"/>
              <a:ext cx="2094" cy="115447"/>
            </a:xfrm>
            <a:prstGeom prst="line">
              <a:avLst/>
            </a:prstGeom>
            <a:noFill/>
            <a:ln w="6350">
              <a:solidFill>
                <a:srgbClr val="990716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57418" name="Group 572"/>
          <p:cNvGrpSpPr>
            <a:grpSpLocks/>
          </p:cNvGrpSpPr>
          <p:nvPr/>
        </p:nvGrpSpPr>
        <p:grpSpPr bwMode="auto">
          <a:xfrm>
            <a:off x="7085013" y="3622675"/>
            <a:ext cx="411162" cy="220663"/>
            <a:chOff x="2213011" y="6015083"/>
            <a:chExt cx="745177" cy="407107"/>
          </a:xfrm>
        </p:grpSpPr>
        <p:sp>
          <p:nvSpPr>
            <p:cNvPr id="574" name="Oval 573"/>
            <p:cNvSpPr>
              <a:spLocks noChangeArrowheads="1"/>
            </p:cNvSpPr>
            <p:nvPr/>
          </p:nvSpPr>
          <p:spPr bwMode="auto">
            <a:xfrm flipV="1">
              <a:off x="2215105" y="6122471"/>
              <a:ext cx="743083" cy="299719"/>
            </a:xfrm>
            <a:prstGeom prst="ellipse">
              <a:avLst/>
            </a:prstGeom>
            <a:gradFill rotWithShape="1">
              <a:gsLst>
                <a:gs pos="0">
                  <a:srgbClr val="990716"/>
                </a:gs>
                <a:gs pos="53000">
                  <a:srgbClr val="FF4949"/>
                </a:gs>
                <a:gs pos="100000">
                  <a:srgbClr val="990716"/>
                </a:gs>
              </a:gsLst>
              <a:lin ang="0" scaled="1"/>
            </a:gradFill>
            <a:ln w="6350">
              <a:solidFill>
                <a:srgbClr val="990716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75" name="Rectangle 574"/>
            <p:cNvSpPr/>
            <p:nvPr/>
          </p:nvSpPr>
          <p:spPr bwMode="auto">
            <a:xfrm>
              <a:off x="2213011" y="6164454"/>
              <a:ext cx="745177" cy="108365"/>
            </a:xfrm>
            <a:prstGeom prst="rect">
              <a:avLst/>
            </a:prstGeom>
            <a:gradFill>
              <a:gsLst>
                <a:gs pos="0">
                  <a:srgbClr val="990716"/>
                </a:gs>
                <a:gs pos="53000">
                  <a:srgbClr val="FF4949"/>
                </a:gs>
                <a:gs pos="100000">
                  <a:srgbClr val="990716"/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76" name="Oval 575"/>
            <p:cNvSpPr>
              <a:spLocks noChangeArrowheads="1"/>
            </p:cNvSpPr>
            <p:nvPr/>
          </p:nvSpPr>
          <p:spPr bwMode="auto">
            <a:xfrm flipV="1">
              <a:off x="2213011" y="6015083"/>
              <a:ext cx="743082" cy="299719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rgbClr val="990716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77" name="Freeform 576"/>
            <p:cNvSpPr/>
            <p:nvPr/>
          </p:nvSpPr>
          <p:spPr bwMode="auto">
            <a:xfrm>
              <a:off x="2402902" y="6102948"/>
              <a:ext cx="362519" cy="149371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rgbClr val="FF4949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78" name="Freeform 577"/>
            <p:cNvSpPr>
              <a:spLocks/>
            </p:cNvSpPr>
            <p:nvPr/>
          </p:nvSpPr>
          <p:spPr bwMode="auto">
            <a:xfrm>
              <a:off x="2365814" y="6064747"/>
              <a:ext cx="437478" cy="104347"/>
            </a:xfrm>
            <a:custGeom>
              <a:avLst/>
              <a:gdLst>
                <a:gd name="T0" fmla="*/ 0 w 3723451"/>
                <a:gd name="T1" fmla="*/ 25528 h 932950"/>
                <a:gd name="T2" fmla="*/ 76977 w 3723451"/>
                <a:gd name="T3" fmla="*/ 301 h 932950"/>
                <a:gd name="T4" fmla="*/ 218040 w 3723451"/>
                <a:gd name="T5" fmla="*/ 58223 h 932950"/>
                <a:gd name="T6" fmla="*/ 352616 w 3723451"/>
                <a:gd name="T7" fmla="*/ 0 h 932950"/>
                <a:gd name="T8" fmla="*/ 437478 w 3723451"/>
                <a:gd name="T9" fmla="*/ 23169 h 932950"/>
                <a:gd name="T10" fmla="*/ 374341 w 3723451"/>
                <a:gd name="T11" fmla="*/ 51659 h 932950"/>
                <a:gd name="T12" fmla="*/ 354013 w 3723451"/>
                <a:gd name="T13" fmla="*/ 43978 h 932950"/>
                <a:gd name="T14" fmla="*/ 220519 w 3723451"/>
                <a:gd name="T15" fmla="*/ 104347 h 932950"/>
                <a:gd name="T16" fmla="*/ 83609 w 3723451"/>
                <a:gd name="T17" fmla="*/ 46199 h 932950"/>
                <a:gd name="T18" fmla="*/ 61474 w 3723451"/>
                <a:gd name="T19" fmla="*/ 52474 h 932950"/>
                <a:gd name="T20" fmla="*/ 0 w 3723451"/>
                <a:gd name="T21" fmla="*/ 25528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990716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79" name="Freeform 578"/>
            <p:cNvSpPr>
              <a:spLocks/>
            </p:cNvSpPr>
            <p:nvPr/>
          </p:nvSpPr>
          <p:spPr bwMode="auto">
            <a:xfrm>
              <a:off x="2652582" y="6153553"/>
              <a:ext cx="161175" cy="91026"/>
            </a:xfrm>
            <a:custGeom>
              <a:avLst/>
              <a:gdLst>
                <a:gd name="T0" fmla="*/ 0 w 1366596"/>
                <a:gd name="T1" fmla="*/ 0 h 809868"/>
                <a:gd name="T2" fmla="*/ 161175 w 1366596"/>
                <a:gd name="T3" fmla="*/ 70338 h 809868"/>
                <a:gd name="T4" fmla="*/ 102023 w 1366596"/>
                <a:gd name="T5" fmla="*/ 91026 h 809868"/>
                <a:gd name="T6" fmla="*/ 543 w 1366596"/>
                <a:gd name="T7" fmla="*/ 48099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990716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80" name="Freeform 579"/>
            <p:cNvSpPr>
              <a:spLocks/>
            </p:cNvSpPr>
            <p:nvPr/>
          </p:nvSpPr>
          <p:spPr bwMode="auto">
            <a:xfrm>
              <a:off x="2357441" y="6155774"/>
              <a:ext cx="159082" cy="91025"/>
            </a:xfrm>
            <a:custGeom>
              <a:avLst/>
              <a:gdLst>
                <a:gd name="T0" fmla="*/ 156910 w 1348191"/>
                <a:gd name="T1" fmla="*/ 0 h 791462"/>
                <a:gd name="T2" fmla="*/ 159082 w 1348191"/>
                <a:gd name="T3" fmla="*/ 43925 h 791462"/>
                <a:gd name="T4" fmla="*/ 57552 w 1348191"/>
                <a:gd name="T5" fmla="*/ 91025 h 791462"/>
                <a:gd name="T6" fmla="*/ 0 w 1348191"/>
                <a:gd name="T7" fmla="*/ 70386 h 791462"/>
                <a:gd name="T8" fmla="*/ 156910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990716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581" name="Straight Connector 580"/>
            <p:cNvCxnSpPr>
              <a:cxnSpLocks noChangeShapeType="1"/>
              <a:endCxn id="576" idx="2"/>
            </p:cNvCxnSpPr>
            <p:nvPr/>
          </p:nvCxnSpPr>
          <p:spPr bwMode="auto">
            <a:xfrm flipH="1" flipV="1">
              <a:off x="2213011" y="6166052"/>
              <a:ext cx="2093" cy="115447"/>
            </a:xfrm>
            <a:prstGeom prst="line">
              <a:avLst/>
            </a:prstGeom>
            <a:noFill/>
            <a:ln w="6350">
              <a:solidFill>
                <a:srgbClr val="990716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82" name="Straight Connector 581"/>
            <p:cNvCxnSpPr>
              <a:cxnSpLocks noChangeShapeType="1"/>
            </p:cNvCxnSpPr>
            <p:nvPr/>
          </p:nvCxnSpPr>
          <p:spPr bwMode="auto">
            <a:xfrm flipH="1" flipV="1">
              <a:off x="2956094" y="6160214"/>
              <a:ext cx="2094" cy="115447"/>
            </a:xfrm>
            <a:prstGeom prst="line">
              <a:avLst/>
            </a:prstGeom>
            <a:noFill/>
            <a:ln w="6350">
              <a:solidFill>
                <a:srgbClr val="990716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57419" name="Group 582"/>
          <p:cNvGrpSpPr>
            <a:grpSpLocks/>
          </p:cNvGrpSpPr>
          <p:nvPr/>
        </p:nvGrpSpPr>
        <p:grpSpPr bwMode="auto">
          <a:xfrm>
            <a:off x="7753350" y="3636963"/>
            <a:ext cx="411163" cy="220662"/>
            <a:chOff x="2213011" y="6015083"/>
            <a:chExt cx="745177" cy="407107"/>
          </a:xfrm>
        </p:grpSpPr>
        <p:sp>
          <p:nvSpPr>
            <p:cNvPr id="584" name="Oval 583"/>
            <p:cNvSpPr>
              <a:spLocks noChangeArrowheads="1"/>
            </p:cNvSpPr>
            <p:nvPr/>
          </p:nvSpPr>
          <p:spPr bwMode="auto">
            <a:xfrm flipV="1">
              <a:off x="2215105" y="6122471"/>
              <a:ext cx="743083" cy="299719"/>
            </a:xfrm>
            <a:prstGeom prst="ellipse">
              <a:avLst/>
            </a:prstGeom>
            <a:gradFill rotWithShape="1">
              <a:gsLst>
                <a:gs pos="0">
                  <a:srgbClr val="990716"/>
                </a:gs>
                <a:gs pos="53000">
                  <a:srgbClr val="FF4949"/>
                </a:gs>
                <a:gs pos="100000">
                  <a:srgbClr val="990716"/>
                </a:gs>
              </a:gsLst>
              <a:lin ang="0" scaled="1"/>
            </a:gradFill>
            <a:ln w="6350">
              <a:solidFill>
                <a:srgbClr val="990716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85" name="Rectangle 584"/>
            <p:cNvSpPr/>
            <p:nvPr/>
          </p:nvSpPr>
          <p:spPr bwMode="auto">
            <a:xfrm>
              <a:off x="2213011" y="6164453"/>
              <a:ext cx="745177" cy="108368"/>
            </a:xfrm>
            <a:prstGeom prst="rect">
              <a:avLst/>
            </a:prstGeom>
            <a:gradFill>
              <a:gsLst>
                <a:gs pos="0">
                  <a:srgbClr val="990716"/>
                </a:gs>
                <a:gs pos="53000">
                  <a:srgbClr val="FF4949"/>
                </a:gs>
                <a:gs pos="100000">
                  <a:srgbClr val="990716"/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86" name="Oval 585"/>
            <p:cNvSpPr>
              <a:spLocks noChangeArrowheads="1"/>
            </p:cNvSpPr>
            <p:nvPr/>
          </p:nvSpPr>
          <p:spPr bwMode="auto">
            <a:xfrm flipV="1">
              <a:off x="2213011" y="6015083"/>
              <a:ext cx="743082" cy="299719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rgbClr val="990716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87" name="Freeform 586"/>
            <p:cNvSpPr/>
            <p:nvPr/>
          </p:nvSpPr>
          <p:spPr bwMode="auto">
            <a:xfrm>
              <a:off x="2402901" y="6102948"/>
              <a:ext cx="362518" cy="149370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rgbClr val="FF4949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88" name="Freeform 587"/>
            <p:cNvSpPr>
              <a:spLocks/>
            </p:cNvSpPr>
            <p:nvPr/>
          </p:nvSpPr>
          <p:spPr bwMode="auto">
            <a:xfrm>
              <a:off x="2365814" y="6064747"/>
              <a:ext cx="437478" cy="104347"/>
            </a:xfrm>
            <a:custGeom>
              <a:avLst/>
              <a:gdLst>
                <a:gd name="T0" fmla="*/ 0 w 3723451"/>
                <a:gd name="T1" fmla="*/ 25528 h 932950"/>
                <a:gd name="T2" fmla="*/ 76977 w 3723451"/>
                <a:gd name="T3" fmla="*/ 301 h 932950"/>
                <a:gd name="T4" fmla="*/ 218040 w 3723451"/>
                <a:gd name="T5" fmla="*/ 58223 h 932950"/>
                <a:gd name="T6" fmla="*/ 352616 w 3723451"/>
                <a:gd name="T7" fmla="*/ 0 h 932950"/>
                <a:gd name="T8" fmla="*/ 437478 w 3723451"/>
                <a:gd name="T9" fmla="*/ 23169 h 932950"/>
                <a:gd name="T10" fmla="*/ 374341 w 3723451"/>
                <a:gd name="T11" fmla="*/ 51659 h 932950"/>
                <a:gd name="T12" fmla="*/ 354013 w 3723451"/>
                <a:gd name="T13" fmla="*/ 43978 h 932950"/>
                <a:gd name="T14" fmla="*/ 220519 w 3723451"/>
                <a:gd name="T15" fmla="*/ 104347 h 932950"/>
                <a:gd name="T16" fmla="*/ 83609 w 3723451"/>
                <a:gd name="T17" fmla="*/ 46199 h 932950"/>
                <a:gd name="T18" fmla="*/ 61474 w 3723451"/>
                <a:gd name="T19" fmla="*/ 52474 h 932950"/>
                <a:gd name="T20" fmla="*/ 0 w 3723451"/>
                <a:gd name="T21" fmla="*/ 25528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990716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89" name="Freeform 588"/>
            <p:cNvSpPr>
              <a:spLocks/>
            </p:cNvSpPr>
            <p:nvPr/>
          </p:nvSpPr>
          <p:spPr bwMode="auto">
            <a:xfrm>
              <a:off x="2652582" y="6153553"/>
              <a:ext cx="161175" cy="91026"/>
            </a:xfrm>
            <a:custGeom>
              <a:avLst/>
              <a:gdLst>
                <a:gd name="T0" fmla="*/ 0 w 1366596"/>
                <a:gd name="T1" fmla="*/ 0 h 809868"/>
                <a:gd name="T2" fmla="*/ 161175 w 1366596"/>
                <a:gd name="T3" fmla="*/ 70338 h 809868"/>
                <a:gd name="T4" fmla="*/ 102023 w 1366596"/>
                <a:gd name="T5" fmla="*/ 91026 h 809868"/>
                <a:gd name="T6" fmla="*/ 543 w 1366596"/>
                <a:gd name="T7" fmla="*/ 48099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990716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90" name="Freeform 589"/>
            <p:cNvSpPr>
              <a:spLocks/>
            </p:cNvSpPr>
            <p:nvPr/>
          </p:nvSpPr>
          <p:spPr bwMode="auto">
            <a:xfrm>
              <a:off x="2357441" y="6155774"/>
              <a:ext cx="159082" cy="91025"/>
            </a:xfrm>
            <a:custGeom>
              <a:avLst/>
              <a:gdLst>
                <a:gd name="T0" fmla="*/ 156910 w 1348191"/>
                <a:gd name="T1" fmla="*/ 0 h 791462"/>
                <a:gd name="T2" fmla="*/ 159082 w 1348191"/>
                <a:gd name="T3" fmla="*/ 43925 h 791462"/>
                <a:gd name="T4" fmla="*/ 57552 w 1348191"/>
                <a:gd name="T5" fmla="*/ 91025 h 791462"/>
                <a:gd name="T6" fmla="*/ 0 w 1348191"/>
                <a:gd name="T7" fmla="*/ 70386 h 791462"/>
                <a:gd name="T8" fmla="*/ 156910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990716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591" name="Straight Connector 590"/>
            <p:cNvCxnSpPr>
              <a:cxnSpLocks noChangeShapeType="1"/>
              <a:endCxn id="586" idx="2"/>
            </p:cNvCxnSpPr>
            <p:nvPr/>
          </p:nvCxnSpPr>
          <p:spPr bwMode="auto">
            <a:xfrm flipH="1" flipV="1">
              <a:off x="2213011" y="6166052"/>
              <a:ext cx="2093" cy="115447"/>
            </a:xfrm>
            <a:prstGeom prst="line">
              <a:avLst/>
            </a:prstGeom>
            <a:noFill/>
            <a:ln w="6350">
              <a:solidFill>
                <a:srgbClr val="990716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92" name="Straight Connector 591"/>
            <p:cNvCxnSpPr>
              <a:cxnSpLocks noChangeShapeType="1"/>
            </p:cNvCxnSpPr>
            <p:nvPr/>
          </p:nvCxnSpPr>
          <p:spPr bwMode="auto">
            <a:xfrm flipH="1" flipV="1">
              <a:off x="2956094" y="6160214"/>
              <a:ext cx="2094" cy="115447"/>
            </a:xfrm>
            <a:prstGeom prst="line">
              <a:avLst/>
            </a:prstGeom>
            <a:noFill/>
            <a:ln w="6350">
              <a:solidFill>
                <a:srgbClr val="990716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57420" name="Group 592"/>
          <p:cNvGrpSpPr>
            <a:grpSpLocks/>
          </p:cNvGrpSpPr>
          <p:nvPr/>
        </p:nvGrpSpPr>
        <p:grpSpPr bwMode="auto">
          <a:xfrm>
            <a:off x="7454900" y="3903663"/>
            <a:ext cx="411163" cy="222250"/>
            <a:chOff x="2213011" y="6015083"/>
            <a:chExt cx="745177" cy="407107"/>
          </a:xfrm>
        </p:grpSpPr>
        <p:sp>
          <p:nvSpPr>
            <p:cNvPr id="594" name="Oval 593"/>
            <p:cNvSpPr>
              <a:spLocks noChangeArrowheads="1"/>
            </p:cNvSpPr>
            <p:nvPr/>
          </p:nvSpPr>
          <p:spPr bwMode="auto">
            <a:xfrm flipV="1">
              <a:off x="2215105" y="6122471"/>
              <a:ext cx="743083" cy="299719"/>
            </a:xfrm>
            <a:prstGeom prst="ellipse">
              <a:avLst/>
            </a:prstGeom>
            <a:gradFill rotWithShape="1">
              <a:gsLst>
                <a:gs pos="0">
                  <a:srgbClr val="990716"/>
                </a:gs>
                <a:gs pos="53000">
                  <a:srgbClr val="FF4949"/>
                </a:gs>
                <a:gs pos="100000">
                  <a:srgbClr val="990716"/>
                </a:gs>
              </a:gsLst>
              <a:lin ang="0" scaled="1"/>
            </a:gradFill>
            <a:ln w="6350">
              <a:solidFill>
                <a:srgbClr val="990716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95" name="Rectangle 594"/>
            <p:cNvSpPr/>
            <p:nvPr/>
          </p:nvSpPr>
          <p:spPr bwMode="auto">
            <a:xfrm>
              <a:off x="2213011" y="6163385"/>
              <a:ext cx="745177" cy="110500"/>
            </a:xfrm>
            <a:prstGeom prst="rect">
              <a:avLst/>
            </a:prstGeom>
            <a:gradFill>
              <a:gsLst>
                <a:gs pos="0">
                  <a:srgbClr val="990716"/>
                </a:gs>
                <a:gs pos="53000">
                  <a:srgbClr val="FF4949"/>
                </a:gs>
                <a:gs pos="100000">
                  <a:srgbClr val="990716"/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96" name="Oval 595"/>
            <p:cNvSpPr>
              <a:spLocks noChangeArrowheads="1"/>
            </p:cNvSpPr>
            <p:nvPr/>
          </p:nvSpPr>
          <p:spPr bwMode="auto">
            <a:xfrm flipV="1">
              <a:off x="2213011" y="6015083"/>
              <a:ext cx="743082" cy="299719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rgbClr val="990716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97" name="Freeform 596"/>
            <p:cNvSpPr/>
            <p:nvPr/>
          </p:nvSpPr>
          <p:spPr bwMode="auto">
            <a:xfrm>
              <a:off x="2402901" y="6102320"/>
              <a:ext cx="362518" cy="151211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rgbClr val="FF4949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98" name="Freeform 597"/>
            <p:cNvSpPr>
              <a:spLocks/>
            </p:cNvSpPr>
            <p:nvPr/>
          </p:nvSpPr>
          <p:spPr bwMode="auto">
            <a:xfrm>
              <a:off x="2365814" y="6064747"/>
              <a:ext cx="437478" cy="104347"/>
            </a:xfrm>
            <a:custGeom>
              <a:avLst/>
              <a:gdLst>
                <a:gd name="T0" fmla="*/ 0 w 3723451"/>
                <a:gd name="T1" fmla="*/ 25528 h 932950"/>
                <a:gd name="T2" fmla="*/ 76977 w 3723451"/>
                <a:gd name="T3" fmla="*/ 301 h 932950"/>
                <a:gd name="T4" fmla="*/ 218040 w 3723451"/>
                <a:gd name="T5" fmla="*/ 58223 h 932950"/>
                <a:gd name="T6" fmla="*/ 352616 w 3723451"/>
                <a:gd name="T7" fmla="*/ 0 h 932950"/>
                <a:gd name="T8" fmla="*/ 437478 w 3723451"/>
                <a:gd name="T9" fmla="*/ 23169 h 932950"/>
                <a:gd name="T10" fmla="*/ 374341 w 3723451"/>
                <a:gd name="T11" fmla="*/ 51659 h 932950"/>
                <a:gd name="T12" fmla="*/ 354013 w 3723451"/>
                <a:gd name="T13" fmla="*/ 43978 h 932950"/>
                <a:gd name="T14" fmla="*/ 220519 w 3723451"/>
                <a:gd name="T15" fmla="*/ 104347 h 932950"/>
                <a:gd name="T16" fmla="*/ 83609 w 3723451"/>
                <a:gd name="T17" fmla="*/ 46199 h 932950"/>
                <a:gd name="T18" fmla="*/ 61474 w 3723451"/>
                <a:gd name="T19" fmla="*/ 52474 h 932950"/>
                <a:gd name="T20" fmla="*/ 0 w 3723451"/>
                <a:gd name="T21" fmla="*/ 25528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990716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99" name="Freeform 598"/>
            <p:cNvSpPr>
              <a:spLocks/>
            </p:cNvSpPr>
            <p:nvPr/>
          </p:nvSpPr>
          <p:spPr bwMode="auto">
            <a:xfrm>
              <a:off x="2652582" y="6153553"/>
              <a:ext cx="161175" cy="91026"/>
            </a:xfrm>
            <a:custGeom>
              <a:avLst/>
              <a:gdLst>
                <a:gd name="T0" fmla="*/ 0 w 1366596"/>
                <a:gd name="T1" fmla="*/ 0 h 809868"/>
                <a:gd name="T2" fmla="*/ 161175 w 1366596"/>
                <a:gd name="T3" fmla="*/ 70338 h 809868"/>
                <a:gd name="T4" fmla="*/ 102023 w 1366596"/>
                <a:gd name="T5" fmla="*/ 91026 h 809868"/>
                <a:gd name="T6" fmla="*/ 543 w 1366596"/>
                <a:gd name="T7" fmla="*/ 48099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990716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600" name="Freeform 599"/>
            <p:cNvSpPr>
              <a:spLocks/>
            </p:cNvSpPr>
            <p:nvPr/>
          </p:nvSpPr>
          <p:spPr bwMode="auto">
            <a:xfrm>
              <a:off x="2357441" y="6155774"/>
              <a:ext cx="159082" cy="91025"/>
            </a:xfrm>
            <a:custGeom>
              <a:avLst/>
              <a:gdLst>
                <a:gd name="T0" fmla="*/ 156910 w 1348191"/>
                <a:gd name="T1" fmla="*/ 0 h 791462"/>
                <a:gd name="T2" fmla="*/ 159082 w 1348191"/>
                <a:gd name="T3" fmla="*/ 43925 h 791462"/>
                <a:gd name="T4" fmla="*/ 57552 w 1348191"/>
                <a:gd name="T5" fmla="*/ 91025 h 791462"/>
                <a:gd name="T6" fmla="*/ 0 w 1348191"/>
                <a:gd name="T7" fmla="*/ 70386 h 791462"/>
                <a:gd name="T8" fmla="*/ 156910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990716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601" name="Straight Connector 600"/>
            <p:cNvCxnSpPr>
              <a:cxnSpLocks noChangeShapeType="1"/>
              <a:endCxn id="596" idx="2"/>
            </p:cNvCxnSpPr>
            <p:nvPr/>
          </p:nvCxnSpPr>
          <p:spPr bwMode="auto">
            <a:xfrm flipH="1" flipV="1">
              <a:off x="2213011" y="6166052"/>
              <a:ext cx="2093" cy="115447"/>
            </a:xfrm>
            <a:prstGeom prst="line">
              <a:avLst/>
            </a:prstGeom>
            <a:noFill/>
            <a:ln w="6350">
              <a:solidFill>
                <a:srgbClr val="990716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602" name="Straight Connector 601"/>
            <p:cNvCxnSpPr>
              <a:cxnSpLocks noChangeShapeType="1"/>
            </p:cNvCxnSpPr>
            <p:nvPr/>
          </p:nvCxnSpPr>
          <p:spPr bwMode="auto">
            <a:xfrm flipH="1" flipV="1">
              <a:off x="2956094" y="6160214"/>
              <a:ext cx="2094" cy="115447"/>
            </a:xfrm>
            <a:prstGeom prst="line">
              <a:avLst/>
            </a:prstGeom>
            <a:noFill/>
            <a:ln w="6350">
              <a:solidFill>
                <a:srgbClr val="990716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57421" name="Group 604"/>
          <p:cNvGrpSpPr>
            <a:grpSpLocks/>
          </p:cNvGrpSpPr>
          <p:nvPr/>
        </p:nvGrpSpPr>
        <p:grpSpPr bwMode="auto">
          <a:xfrm>
            <a:off x="6962775" y="4495800"/>
            <a:ext cx="627063" cy="276225"/>
            <a:chOff x="4786435" y="6027638"/>
            <a:chExt cx="748703" cy="417782"/>
          </a:xfrm>
        </p:grpSpPr>
        <p:sp>
          <p:nvSpPr>
            <p:cNvPr id="606" name="Oval 605"/>
            <p:cNvSpPr>
              <a:spLocks noChangeArrowheads="1"/>
            </p:cNvSpPr>
            <p:nvPr/>
          </p:nvSpPr>
          <p:spPr bwMode="auto">
            <a:xfrm flipV="1">
              <a:off x="4792055" y="6145701"/>
              <a:ext cx="743083" cy="299719"/>
            </a:xfrm>
            <a:prstGeom prst="ellipse">
              <a:avLst/>
            </a:prstGeom>
            <a:gradFill rotWithShape="1">
              <a:gsLst>
                <a:gs pos="0">
                  <a:srgbClr val="7F7F7F"/>
                </a:gs>
                <a:gs pos="53000">
                  <a:srgbClr val="D9D9D9"/>
                </a:gs>
                <a:gs pos="100000">
                  <a:srgbClr val="7F7F7F"/>
                </a:gs>
              </a:gsLst>
              <a:lin ang="0" scaled="1"/>
            </a:gradFill>
            <a:ln w="6350">
              <a:solidFill>
                <a:srgbClr val="7F7F7F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607" name="Rectangle 606"/>
            <p:cNvSpPr/>
            <p:nvPr/>
          </p:nvSpPr>
          <p:spPr bwMode="auto">
            <a:xfrm>
              <a:off x="4790226" y="6188509"/>
              <a:ext cx="744912" cy="108046"/>
            </a:xfrm>
            <a:prstGeom prst="rect">
              <a:avLst/>
            </a:prstGeom>
            <a:gradFill>
              <a:gsLst>
                <a:gs pos="0">
                  <a:schemeClr val="tx1">
                    <a:lumMod val="50000"/>
                    <a:lumOff val="50000"/>
                  </a:schemeClr>
                </a:gs>
                <a:gs pos="53000">
                  <a:schemeClr val="bg1">
                    <a:lumMod val="85000"/>
                  </a:schemeClr>
                </a:gs>
                <a:gs pos="100000">
                  <a:schemeClr val="tx1">
                    <a:lumMod val="50000"/>
                    <a:lumOff val="50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608" name="Oval 607"/>
            <p:cNvSpPr>
              <a:spLocks noChangeArrowheads="1"/>
            </p:cNvSpPr>
            <p:nvPr/>
          </p:nvSpPr>
          <p:spPr bwMode="auto">
            <a:xfrm flipV="1">
              <a:off x="4786435" y="6027638"/>
              <a:ext cx="743082" cy="299719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rgbClr val="7F7F7F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609" name="Freeform 608"/>
            <p:cNvSpPr/>
            <p:nvPr/>
          </p:nvSpPr>
          <p:spPr bwMode="auto">
            <a:xfrm>
              <a:off x="4979771" y="6126082"/>
              <a:ext cx="362031" cy="151265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610" name="Freeform 609"/>
            <p:cNvSpPr>
              <a:spLocks/>
            </p:cNvSpPr>
            <p:nvPr/>
          </p:nvSpPr>
          <p:spPr bwMode="auto">
            <a:xfrm>
              <a:off x="4942764" y="6087977"/>
              <a:ext cx="437478" cy="104347"/>
            </a:xfrm>
            <a:custGeom>
              <a:avLst/>
              <a:gdLst>
                <a:gd name="T0" fmla="*/ 0 w 3723451"/>
                <a:gd name="T1" fmla="*/ 25528 h 932950"/>
                <a:gd name="T2" fmla="*/ 76977 w 3723451"/>
                <a:gd name="T3" fmla="*/ 301 h 932950"/>
                <a:gd name="T4" fmla="*/ 218040 w 3723451"/>
                <a:gd name="T5" fmla="*/ 58223 h 932950"/>
                <a:gd name="T6" fmla="*/ 352616 w 3723451"/>
                <a:gd name="T7" fmla="*/ 0 h 932950"/>
                <a:gd name="T8" fmla="*/ 437478 w 3723451"/>
                <a:gd name="T9" fmla="*/ 23169 h 932950"/>
                <a:gd name="T10" fmla="*/ 374341 w 3723451"/>
                <a:gd name="T11" fmla="*/ 51659 h 932950"/>
                <a:gd name="T12" fmla="*/ 354013 w 3723451"/>
                <a:gd name="T13" fmla="*/ 43978 h 932950"/>
                <a:gd name="T14" fmla="*/ 220519 w 3723451"/>
                <a:gd name="T15" fmla="*/ 104347 h 932950"/>
                <a:gd name="T16" fmla="*/ 83609 w 3723451"/>
                <a:gd name="T17" fmla="*/ 46199 h 932950"/>
                <a:gd name="T18" fmla="*/ 61474 w 3723451"/>
                <a:gd name="T19" fmla="*/ 52474 h 932950"/>
                <a:gd name="T20" fmla="*/ 0 w 3723451"/>
                <a:gd name="T21" fmla="*/ 25528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59595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611" name="Freeform 610"/>
            <p:cNvSpPr>
              <a:spLocks/>
            </p:cNvSpPr>
            <p:nvPr/>
          </p:nvSpPr>
          <p:spPr bwMode="auto">
            <a:xfrm>
              <a:off x="5229532" y="6176783"/>
              <a:ext cx="161175" cy="91026"/>
            </a:xfrm>
            <a:custGeom>
              <a:avLst/>
              <a:gdLst>
                <a:gd name="T0" fmla="*/ 0 w 1366596"/>
                <a:gd name="T1" fmla="*/ 0 h 809868"/>
                <a:gd name="T2" fmla="*/ 161175 w 1366596"/>
                <a:gd name="T3" fmla="*/ 70338 h 809868"/>
                <a:gd name="T4" fmla="*/ 102023 w 1366596"/>
                <a:gd name="T5" fmla="*/ 91026 h 809868"/>
                <a:gd name="T6" fmla="*/ 543 w 1366596"/>
                <a:gd name="T7" fmla="*/ 48099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59595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612" name="Freeform 611"/>
            <p:cNvSpPr>
              <a:spLocks/>
            </p:cNvSpPr>
            <p:nvPr/>
          </p:nvSpPr>
          <p:spPr bwMode="auto">
            <a:xfrm>
              <a:off x="4934391" y="6179004"/>
              <a:ext cx="159082" cy="91025"/>
            </a:xfrm>
            <a:custGeom>
              <a:avLst/>
              <a:gdLst>
                <a:gd name="T0" fmla="*/ 156910 w 1348191"/>
                <a:gd name="T1" fmla="*/ 0 h 791462"/>
                <a:gd name="T2" fmla="*/ 159082 w 1348191"/>
                <a:gd name="T3" fmla="*/ 43925 h 791462"/>
                <a:gd name="T4" fmla="*/ 57552 w 1348191"/>
                <a:gd name="T5" fmla="*/ 91025 h 791462"/>
                <a:gd name="T6" fmla="*/ 0 w 1348191"/>
                <a:gd name="T7" fmla="*/ 70386 h 791462"/>
                <a:gd name="T8" fmla="*/ 156910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59595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613" name="Straight Connector 612"/>
            <p:cNvCxnSpPr>
              <a:cxnSpLocks noChangeShapeType="1"/>
              <a:endCxn id="608" idx="2"/>
            </p:cNvCxnSpPr>
            <p:nvPr/>
          </p:nvCxnSpPr>
          <p:spPr bwMode="auto">
            <a:xfrm flipH="1" flipV="1">
              <a:off x="4786435" y="6178607"/>
              <a:ext cx="2093" cy="115447"/>
            </a:xfrm>
            <a:prstGeom prst="line">
              <a:avLst/>
            </a:prstGeom>
            <a:noFill/>
            <a:ln w="6350">
              <a:solidFill>
                <a:srgbClr val="7F7F7F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614" name="Straight Connector 613"/>
            <p:cNvCxnSpPr>
              <a:cxnSpLocks noChangeShapeType="1"/>
            </p:cNvCxnSpPr>
            <p:nvPr/>
          </p:nvCxnSpPr>
          <p:spPr bwMode="auto">
            <a:xfrm flipH="1" flipV="1">
              <a:off x="5533044" y="6183444"/>
              <a:ext cx="2094" cy="115447"/>
            </a:xfrm>
            <a:prstGeom prst="line">
              <a:avLst/>
            </a:prstGeom>
            <a:noFill/>
            <a:ln w="6350">
              <a:solidFill>
                <a:srgbClr val="7F7F7F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57422" name="Group 614"/>
          <p:cNvGrpSpPr>
            <a:grpSpLocks/>
          </p:cNvGrpSpPr>
          <p:nvPr/>
        </p:nvGrpSpPr>
        <p:grpSpPr bwMode="auto">
          <a:xfrm>
            <a:off x="7581900" y="4792663"/>
            <a:ext cx="627063" cy="276225"/>
            <a:chOff x="4786435" y="6027638"/>
            <a:chExt cx="748703" cy="417782"/>
          </a:xfrm>
        </p:grpSpPr>
        <p:sp>
          <p:nvSpPr>
            <p:cNvPr id="616" name="Oval 615"/>
            <p:cNvSpPr>
              <a:spLocks noChangeArrowheads="1"/>
            </p:cNvSpPr>
            <p:nvPr/>
          </p:nvSpPr>
          <p:spPr bwMode="auto">
            <a:xfrm flipV="1">
              <a:off x="4792055" y="6145701"/>
              <a:ext cx="743083" cy="299719"/>
            </a:xfrm>
            <a:prstGeom prst="ellipse">
              <a:avLst/>
            </a:prstGeom>
            <a:gradFill rotWithShape="1">
              <a:gsLst>
                <a:gs pos="0">
                  <a:srgbClr val="7F7F7F"/>
                </a:gs>
                <a:gs pos="53000">
                  <a:srgbClr val="D9D9D9"/>
                </a:gs>
                <a:gs pos="100000">
                  <a:srgbClr val="7F7F7F"/>
                </a:gs>
              </a:gsLst>
              <a:lin ang="0" scaled="1"/>
            </a:gradFill>
            <a:ln w="6350">
              <a:solidFill>
                <a:srgbClr val="7F7F7F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617" name="Rectangle 616"/>
            <p:cNvSpPr/>
            <p:nvPr/>
          </p:nvSpPr>
          <p:spPr bwMode="auto">
            <a:xfrm>
              <a:off x="4790226" y="6188507"/>
              <a:ext cx="744912" cy="108048"/>
            </a:xfrm>
            <a:prstGeom prst="rect">
              <a:avLst/>
            </a:prstGeom>
            <a:gradFill>
              <a:gsLst>
                <a:gs pos="0">
                  <a:schemeClr val="tx1">
                    <a:lumMod val="50000"/>
                    <a:lumOff val="50000"/>
                  </a:schemeClr>
                </a:gs>
                <a:gs pos="53000">
                  <a:schemeClr val="bg1">
                    <a:lumMod val="85000"/>
                  </a:schemeClr>
                </a:gs>
                <a:gs pos="100000">
                  <a:schemeClr val="tx1">
                    <a:lumMod val="50000"/>
                    <a:lumOff val="50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618" name="Oval 617"/>
            <p:cNvSpPr>
              <a:spLocks noChangeArrowheads="1"/>
            </p:cNvSpPr>
            <p:nvPr/>
          </p:nvSpPr>
          <p:spPr bwMode="auto">
            <a:xfrm flipV="1">
              <a:off x="4786435" y="6027638"/>
              <a:ext cx="743082" cy="299719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rgbClr val="7F7F7F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619" name="Freeform 618"/>
            <p:cNvSpPr/>
            <p:nvPr/>
          </p:nvSpPr>
          <p:spPr bwMode="auto">
            <a:xfrm>
              <a:off x="4979771" y="6126080"/>
              <a:ext cx="362031" cy="151267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620" name="Freeform 619"/>
            <p:cNvSpPr>
              <a:spLocks/>
            </p:cNvSpPr>
            <p:nvPr/>
          </p:nvSpPr>
          <p:spPr bwMode="auto">
            <a:xfrm>
              <a:off x="4942764" y="6087977"/>
              <a:ext cx="437478" cy="104347"/>
            </a:xfrm>
            <a:custGeom>
              <a:avLst/>
              <a:gdLst>
                <a:gd name="T0" fmla="*/ 0 w 3723451"/>
                <a:gd name="T1" fmla="*/ 25528 h 932950"/>
                <a:gd name="T2" fmla="*/ 76977 w 3723451"/>
                <a:gd name="T3" fmla="*/ 301 h 932950"/>
                <a:gd name="T4" fmla="*/ 218040 w 3723451"/>
                <a:gd name="T5" fmla="*/ 58223 h 932950"/>
                <a:gd name="T6" fmla="*/ 352616 w 3723451"/>
                <a:gd name="T7" fmla="*/ 0 h 932950"/>
                <a:gd name="T8" fmla="*/ 437478 w 3723451"/>
                <a:gd name="T9" fmla="*/ 23169 h 932950"/>
                <a:gd name="T10" fmla="*/ 374341 w 3723451"/>
                <a:gd name="T11" fmla="*/ 51659 h 932950"/>
                <a:gd name="T12" fmla="*/ 354013 w 3723451"/>
                <a:gd name="T13" fmla="*/ 43978 h 932950"/>
                <a:gd name="T14" fmla="*/ 220519 w 3723451"/>
                <a:gd name="T15" fmla="*/ 104347 h 932950"/>
                <a:gd name="T16" fmla="*/ 83609 w 3723451"/>
                <a:gd name="T17" fmla="*/ 46199 h 932950"/>
                <a:gd name="T18" fmla="*/ 61474 w 3723451"/>
                <a:gd name="T19" fmla="*/ 52474 h 932950"/>
                <a:gd name="T20" fmla="*/ 0 w 3723451"/>
                <a:gd name="T21" fmla="*/ 25528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59595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621" name="Freeform 620"/>
            <p:cNvSpPr>
              <a:spLocks/>
            </p:cNvSpPr>
            <p:nvPr/>
          </p:nvSpPr>
          <p:spPr bwMode="auto">
            <a:xfrm>
              <a:off x="5229532" y="6176783"/>
              <a:ext cx="161175" cy="91026"/>
            </a:xfrm>
            <a:custGeom>
              <a:avLst/>
              <a:gdLst>
                <a:gd name="T0" fmla="*/ 0 w 1366596"/>
                <a:gd name="T1" fmla="*/ 0 h 809868"/>
                <a:gd name="T2" fmla="*/ 161175 w 1366596"/>
                <a:gd name="T3" fmla="*/ 70338 h 809868"/>
                <a:gd name="T4" fmla="*/ 102023 w 1366596"/>
                <a:gd name="T5" fmla="*/ 91026 h 809868"/>
                <a:gd name="T6" fmla="*/ 543 w 1366596"/>
                <a:gd name="T7" fmla="*/ 48099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59595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622" name="Freeform 621"/>
            <p:cNvSpPr>
              <a:spLocks/>
            </p:cNvSpPr>
            <p:nvPr/>
          </p:nvSpPr>
          <p:spPr bwMode="auto">
            <a:xfrm>
              <a:off x="4934391" y="6179004"/>
              <a:ext cx="159082" cy="91025"/>
            </a:xfrm>
            <a:custGeom>
              <a:avLst/>
              <a:gdLst>
                <a:gd name="T0" fmla="*/ 156910 w 1348191"/>
                <a:gd name="T1" fmla="*/ 0 h 791462"/>
                <a:gd name="T2" fmla="*/ 159082 w 1348191"/>
                <a:gd name="T3" fmla="*/ 43925 h 791462"/>
                <a:gd name="T4" fmla="*/ 57552 w 1348191"/>
                <a:gd name="T5" fmla="*/ 91025 h 791462"/>
                <a:gd name="T6" fmla="*/ 0 w 1348191"/>
                <a:gd name="T7" fmla="*/ 70386 h 791462"/>
                <a:gd name="T8" fmla="*/ 156910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59595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623" name="Straight Connector 622"/>
            <p:cNvCxnSpPr>
              <a:cxnSpLocks noChangeShapeType="1"/>
              <a:endCxn id="618" idx="2"/>
            </p:cNvCxnSpPr>
            <p:nvPr/>
          </p:nvCxnSpPr>
          <p:spPr bwMode="auto">
            <a:xfrm flipH="1" flipV="1">
              <a:off x="4786435" y="6178607"/>
              <a:ext cx="2093" cy="115447"/>
            </a:xfrm>
            <a:prstGeom prst="line">
              <a:avLst/>
            </a:prstGeom>
            <a:noFill/>
            <a:ln w="6350">
              <a:solidFill>
                <a:srgbClr val="7F7F7F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624" name="Straight Connector 623"/>
            <p:cNvCxnSpPr>
              <a:cxnSpLocks noChangeShapeType="1"/>
            </p:cNvCxnSpPr>
            <p:nvPr/>
          </p:nvCxnSpPr>
          <p:spPr bwMode="auto">
            <a:xfrm flipH="1" flipV="1">
              <a:off x="5533044" y="6183444"/>
              <a:ext cx="2094" cy="115447"/>
            </a:xfrm>
            <a:prstGeom prst="line">
              <a:avLst/>
            </a:prstGeom>
            <a:noFill/>
            <a:ln w="6350">
              <a:solidFill>
                <a:srgbClr val="7F7F7F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57423" name="Group 624"/>
          <p:cNvGrpSpPr>
            <a:grpSpLocks/>
          </p:cNvGrpSpPr>
          <p:nvPr/>
        </p:nvGrpSpPr>
        <p:grpSpPr bwMode="auto">
          <a:xfrm>
            <a:off x="6048375" y="3622675"/>
            <a:ext cx="442913" cy="219075"/>
            <a:chOff x="4786435" y="6027638"/>
            <a:chExt cx="748703" cy="417782"/>
          </a:xfrm>
        </p:grpSpPr>
        <p:sp>
          <p:nvSpPr>
            <p:cNvPr id="626" name="Oval 625"/>
            <p:cNvSpPr>
              <a:spLocks noChangeArrowheads="1"/>
            </p:cNvSpPr>
            <p:nvPr/>
          </p:nvSpPr>
          <p:spPr bwMode="auto">
            <a:xfrm flipV="1">
              <a:off x="4792055" y="6145701"/>
              <a:ext cx="743083" cy="299719"/>
            </a:xfrm>
            <a:prstGeom prst="ellipse">
              <a:avLst/>
            </a:prstGeom>
            <a:gradFill rotWithShape="1">
              <a:gsLst>
                <a:gs pos="0">
                  <a:srgbClr val="7F7F7F"/>
                </a:gs>
                <a:gs pos="53000">
                  <a:srgbClr val="D9D9D9"/>
                </a:gs>
                <a:gs pos="100000">
                  <a:srgbClr val="7F7F7F"/>
                </a:gs>
              </a:gsLst>
              <a:lin ang="0" scaled="1"/>
            </a:gradFill>
            <a:ln w="6350">
              <a:solidFill>
                <a:srgbClr val="7F7F7F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627" name="Rectangle 626"/>
            <p:cNvSpPr/>
            <p:nvPr/>
          </p:nvSpPr>
          <p:spPr bwMode="auto">
            <a:xfrm>
              <a:off x="4789119" y="6188091"/>
              <a:ext cx="746019" cy="108987"/>
            </a:xfrm>
            <a:prstGeom prst="rect">
              <a:avLst/>
            </a:prstGeom>
            <a:gradFill>
              <a:gsLst>
                <a:gs pos="0">
                  <a:schemeClr val="tx1">
                    <a:lumMod val="50000"/>
                    <a:lumOff val="50000"/>
                  </a:schemeClr>
                </a:gs>
                <a:gs pos="53000">
                  <a:schemeClr val="bg1">
                    <a:lumMod val="85000"/>
                  </a:schemeClr>
                </a:gs>
                <a:gs pos="100000">
                  <a:schemeClr val="tx1">
                    <a:lumMod val="50000"/>
                    <a:lumOff val="50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628" name="Oval 627"/>
            <p:cNvSpPr>
              <a:spLocks noChangeArrowheads="1"/>
            </p:cNvSpPr>
            <p:nvPr/>
          </p:nvSpPr>
          <p:spPr bwMode="auto">
            <a:xfrm flipV="1">
              <a:off x="4786435" y="6027638"/>
              <a:ext cx="743082" cy="299719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rgbClr val="7F7F7F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629" name="Freeform 628"/>
            <p:cNvSpPr/>
            <p:nvPr/>
          </p:nvSpPr>
          <p:spPr bwMode="auto">
            <a:xfrm>
              <a:off x="4979648" y="6124515"/>
              <a:ext cx="362276" cy="151370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630" name="Freeform 629"/>
            <p:cNvSpPr>
              <a:spLocks/>
            </p:cNvSpPr>
            <p:nvPr/>
          </p:nvSpPr>
          <p:spPr bwMode="auto">
            <a:xfrm>
              <a:off x="4942764" y="6087977"/>
              <a:ext cx="437478" cy="104347"/>
            </a:xfrm>
            <a:custGeom>
              <a:avLst/>
              <a:gdLst>
                <a:gd name="T0" fmla="*/ 0 w 3723451"/>
                <a:gd name="T1" fmla="*/ 25528 h 932950"/>
                <a:gd name="T2" fmla="*/ 76977 w 3723451"/>
                <a:gd name="T3" fmla="*/ 301 h 932950"/>
                <a:gd name="T4" fmla="*/ 218040 w 3723451"/>
                <a:gd name="T5" fmla="*/ 58223 h 932950"/>
                <a:gd name="T6" fmla="*/ 352616 w 3723451"/>
                <a:gd name="T7" fmla="*/ 0 h 932950"/>
                <a:gd name="T8" fmla="*/ 437478 w 3723451"/>
                <a:gd name="T9" fmla="*/ 23169 h 932950"/>
                <a:gd name="T10" fmla="*/ 374341 w 3723451"/>
                <a:gd name="T11" fmla="*/ 51659 h 932950"/>
                <a:gd name="T12" fmla="*/ 354013 w 3723451"/>
                <a:gd name="T13" fmla="*/ 43978 h 932950"/>
                <a:gd name="T14" fmla="*/ 220519 w 3723451"/>
                <a:gd name="T15" fmla="*/ 104347 h 932950"/>
                <a:gd name="T16" fmla="*/ 83609 w 3723451"/>
                <a:gd name="T17" fmla="*/ 46199 h 932950"/>
                <a:gd name="T18" fmla="*/ 61474 w 3723451"/>
                <a:gd name="T19" fmla="*/ 52474 h 932950"/>
                <a:gd name="T20" fmla="*/ 0 w 3723451"/>
                <a:gd name="T21" fmla="*/ 25528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59595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631" name="Freeform 630"/>
            <p:cNvSpPr>
              <a:spLocks/>
            </p:cNvSpPr>
            <p:nvPr/>
          </p:nvSpPr>
          <p:spPr bwMode="auto">
            <a:xfrm>
              <a:off x="5229532" y="6176783"/>
              <a:ext cx="161175" cy="91026"/>
            </a:xfrm>
            <a:custGeom>
              <a:avLst/>
              <a:gdLst>
                <a:gd name="T0" fmla="*/ 0 w 1366596"/>
                <a:gd name="T1" fmla="*/ 0 h 809868"/>
                <a:gd name="T2" fmla="*/ 161175 w 1366596"/>
                <a:gd name="T3" fmla="*/ 70338 h 809868"/>
                <a:gd name="T4" fmla="*/ 102023 w 1366596"/>
                <a:gd name="T5" fmla="*/ 91026 h 809868"/>
                <a:gd name="T6" fmla="*/ 543 w 1366596"/>
                <a:gd name="T7" fmla="*/ 48099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59595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632" name="Freeform 631"/>
            <p:cNvSpPr>
              <a:spLocks/>
            </p:cNvSpPr>
            <p:nvPr/>
          </p:nvSpPr>
          <p:spPr bwMode="auto">
            <a:xfrm>
              <a:off x="4934391" y="6179004"/>
              <a:ext cx="159082" cy="91025"/>
            </a:xfrm>
            <a:custGeom>
              <a:avLst/>
              <a:gdLst>
                <a:gd name="T0" fmla="*/ 156910 w 1348191"/>
                <a:gd name="T1" fmla="*/ 0 h 791462"/>
                <a:gd name="T2" fmla="*/ 159082 w 1348191"/>
                <a:gd name="T3" fmla="*/ 43925 h 791462"/>
                <a:gd name="T4" fmla="*/ 57552 w 1348191"/>
                <a:gd name="T5" fmla="*/ 91025 h 791462"/>
                <a:gd name="T6" fmla="*/ 0 w 1348191"/>
                <a:gd name="T7" fmla="*/ 70386 h 791462"/>
                <a:gd name="T8" fmla="*/ 156910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59595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633" name="Straight Connector 632"/>
            <p:cNvCxnSpPr>
              <a:cxnSpLocks noChangeShapeType="1"/>
              <a:endCxn id="628" idx="2"/>
            </p:cNvCxnSpPr>
            <p:nvPr/>
          </p:nvCxnSpPr>
          <p:spPr bwMode="auto">
            <a:xfrm flipH="1" flipV="1">
              <a:off x="4786435" y="6178607"/>
              <a:ext cx="2093" cy="115447"/>
            </a:xfrm>
            <a:prstGeom prst="line">
              <a:avLst/>
            </a:prstGeom>
            <a:noFill/>
            <a:ln w="6350">
              <a:solidFill>
                <a:srgbClr val="7F7F7F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634" name="Straight Connector 633"/>
            <p:cNvCxnSpPr>
              <a:cxnSpLocks noChangeShapeType="1"/>
            </p:cNvCxnSpPr>
            <p:nvPr/>
          </p:nvCxnSpPr>
          <p:spPr bwMode="auto">
            <a:xfrm flipH="1" flipV="1">
              <a:off x="5533044" y="6183444"/>
              <a:ext cx="2094" cy="115447"/>
            </a:xfrm>
            <a:prstGeom prst="line">
              <a:avLst/>
            </a:prstGeom>
            <a:noFill/>
            <a:ln w="6350">
              <a:solidFill>
                <a:srgbClr val="7F7F7F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57424" name="Group 634"/>
          <p:cNvGrpSpPr>
            <a:grpSpLocks/>
          </p:cNvGrpSpPr>
          <p:nvPr/>
        </p:nvGrpSpPr>
        <p:grpSpPr bwMode="auto">
          <a:xfrm>
            <a:off x="6350000" y="2482850"/>
            <a:ext cx="442913" cy="219075"/>
            <a:chOff x="4786435" y="6027638"/>
            <a:chExt cx="748703" cy="417782"/>
          </a:xfrm>
        </p:grpSpPr>
        <p:sp>
          <p:nvSpPr>
            <p:cNvPr id="636" name="Oval 635"/>
            <p:cNvSpPr>
              <a:spLocks noChangeArrowheads="1"/>
            </p:cNvSpPr>
            <p:nvPr/>
          </p:nvSpPr>
          <p:spPr bwMode="auto">
            <a:xfrm flipV="1">
              <a:off x="4792055" y="6145701"/>
              <a:ext cx="743083" cy="299719"/>
            </a:xfrm>
            <a:prstGeom prst="ellipse">
              <a:avLst/>
            </a:prstGeom>
            <a:gradFill rotWithShape="1">
              <a:gsLst>
                <a:gs pos="0">
                  <a:srgbClr val="7F7F7F"/>
                </a:gs>
                <a:gs pos="53000">
                  <a:srgbClr val="D9D9D9"/>
                </a:gs>
                <a:gs pos="100000">
                  <a:srgbClr val="7F7F7F"/>
                </a:gs>
              </a:gsLst>
              <a:lin ang="0" scaled="1"/>
            </a:gradFill>
            <a:ln w="6350">
              <a:solidFill>
                <a:srgbClr val="7F7F7F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637" name="Rectangle 636"/>
            <p:cNvSpPr/>
            <p:nvPr/>
          </p:nvSpPr>
          <p:spPr bwMode="auto">
            <a:xfrm>
              <a:off x="4789119" y="6188091"/>
              <a:ext cx="746019" cy="108987"/>
            </a:xfrm>
            <a:prstGeom prst="rect">
              <a:avLst/>
            </a:prstGeom>
            <a:gradFill>
              <a:gsLst>
                <a:gs pos="0">
                  <a:schemeClr val="tx1">
                    <a:lumMod val="50000"/>
                    <a:lumOff val="50000"/>
                  </a:schemeClr>
                </a:gs>
                <a:gs pos="53000">
                  <a:schemeClr val="bg1">
                    <a:lumMod val="85000"/>
                  </a:schemeClr>
                </a:gs>
                <a:gs pos="100000">
                  <a:schemeClr val="tx1">
                    <a:lumMod val="50000"/>
                    <a:lumOff val="50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638" name="Oval 637"/>
            <p:cNvSpPr>
              <a:spLocks noChangeArrowheads="1"/>
            </p:cNvSpPr>
            <p:nvPr/>
          </p:nvSpPr>
          <p:spPr bwMode="auto">
            <a:xfrm flipV="1">
              <a:off x="4786435" y="6027638"/>
              <a:ext cx="743082" cy="299719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rgbClr val="7F7F7F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639" name="Freeform 638"/>
            <p:cNvSpPr/>
            <p:nvPr/>
          </p:nvSpPr>
          <p:spPr bwMode="auto">
            <a:xfrm>
              <a:off x="4979648" y="6124515"/>
              <a:ext cx="362276" cy="151370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640" name="Freeform 639"/>
            <p:cNvSpPr>
              <a:spLocks/>
            </p:cNvSpPr>
            <p:nvPr/>
          </p:nvSpPr>
          <p:spPr bwMode="auto">
            <a:xfrm>
              <a:off x="4942764" y="6087977"/>
              <a:ext cx="437478" cy="104347"/>
            </a:xfrm>
            <a:custGeom>
              <a:avLst/>
              <a:gdLst>
                <a:gd name="T0" fmla="*/ 0 w 3723451"/>
                <a:gd name="T1" fmla="*/ 25528 h 932950"/>
                <a:gd name="T2" fmla="*/ 76977 w 3723451"/>
                <a:gd name="T3" fmla="*/ 301 h 932950"/>
                <a:gd name="T4" fmla="*/ 218040 w 3723451"/>
                <a:gd name="T5" fmla="*/ 58223 h 932950"/>
                <a:gd name="T6" fmla="*/ 352616 w 3723451"/>
                <a:gd name="T7" fmla="*/ 0 h 932950"/>
                <a:gd name="T8" fmla="*/ 437478 w 3723451"/>
                <a:gd name="T9" fmla="*/ 23169 h 932950"/>
                <a:gd name="T10" fmla="*/ 374341 w 3723451"/>
                <a:gd name="T11" fmla="*/ 51659 h 932950"/>
                <a:gd name="T12" fmla="*/ 354013 w 3723451"/>
                <a:gd name="T13" fmla="*/ 43978 h 932950"/>
                <a:gd name="T14" fmla="*/ 220519 w 3723451"/>
                <a:gd name="T15" fmla="*/ 104347 h 932950"/>
                <a:gd name="T16" fmla="*/ 83609 w 3723451"/>
                <a:gd name="T17" fmla="*/ 46199 h 932950"/>
                <a:gd name="T18" fmla="*/ 61474 w 3723451"/>
                <a:gd name="T19" fmla="*/ 52474 h 932950"/>
                <a:gd name="T20" fmla="*/ 0 w 3723451"/>
                <a:gd name="T21" fmla="*/ 25528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59595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641" name="Freeform 640"/>
            <p:cNvSpPr>
              <a:spLocks/>
            </p:cNvSpPr>
            <p:nvPr/>
          </p:nvSpPr>
          <p:spPr bwMode="auto">
            <a:xfrm>
              <a:off x="5229532" y="6176783"/>
              <a:ext cx="161175" cy="91026"/>
            </a:xfrm>
            <a:custGeom>
              <a:avLst/>
              <a:gdLst>
                <a:gd name="T0" fmla="*/ 0 w 1366596"/>
                <a:gd name="T1" fmla="*/ 0 h 809868"/>
                <a:gd name="T2" fmla="*/ 161175 w 1366596"/>
                <a:gd name="T3" fmla="*/ 70338 h 809868"/>
                <a:gd name="T4" fmla="*/ 102023 w 1366596"/>
                <a:gd name="T5" fmla="*/ 91026 h 809868"/>
                <a:gd name="T6" fmla="*/ 543 w 1366596"/>
                <a:gd name="T7" fmla="*/ 48099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59595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642" name="Freeform 641"/>
            <p:cNvSpPr>
              <a:spLocks/>
            </p:cNvSpPr>
            <p:nvPr/>
          </p:nvSpPr>
          <p:spPr bwMode="auto">
            <a:xfrm>
              <a:off x="4934391" y="6179004"/>
              <a:ext cx="159082" cy="91025"/>
            </a:xfrm>
            <a:custGeom>
              <a:avLst/>
              <a:gdLst>
                <a:gd name="T0" fmla="*/ 156910 w 1348191"/>
                <a:gd name="T1" fmla="*/ 0 h 791462"/>
                <a:gd name="T2" fmla="*/ 159082 w 1348191"/>
                <a:gd name="T3" fmla="*/ 43925 h 791462"/>
                <a:gd name="T4" fmla="*/ 57552 w 1348191"/>
                <a:gd name="T5" fmla="*/ 91025 h 791462"/>
                <a:gd name="T6" fmla="*/ 0 w 1348191"/>
                <a:gd name="T7" fmla="*/ 70386 h 791462"/>
                <a:gd name="T8" fmla="*/ 156910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59595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643" name="Straight Connector 642"/>
            <p:cNvCxnSpPr>
              <a:cxnSpLocks noChangeShapeType="1"/>
              <a:endCxn id="638" idx="2"/>
            </p:cNvCxnSpPr>
            <p:nvPr/>
          </p:nvCxnSpPr>
          <p:spPr bwMode="auto">
            <a:xfrm flipH="1" flipV="1">
              <a:off x="4786435" y="6178607"/>
              <a:ext cx="2093" cy="115447"/>
            </a:xfrm>
            <a:prstGeom prst="line">
              <a:avLst/>
            </a:prstGeom>
            <a:noFill/>
            <a:ln w="6350">
              <a:solidFill>
                <a:srgbClr val="7F7F7F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644" name="Straight Connector 643"/>
            <p:cNvCxnSpPr>
              <a:cxnSpLocks noChangeShapeType="1"/>
            </p:cNvCxnSpPr>
            <p:nvPr/>
          </p:nvCxnSpPr>
          <p:spPr bwMode="auto">
            <a:xfrm flipH="1" flipV="1">
              <a:off x="5533044" y="6183444"/>
              <a:ext cx="2094" cy="115447"/>
            </a:xfrm>
            <a:prstGeom prst="line">
              <a:avLst/>
            </a:prstGeom>
            <a:noFill/>
            <a:ln w="6350">
              <a:solidFill>
                <a:srgbClr val="7F7F7F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393" name="Footer Placeholder 2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 smtClean="0">
                <a:solidFill>
                  <a:srgbClr val="000000"/>
                </a:solidFill>
                <a:latin typeface="Tahoma" pitchFamily="34" charset="0"/>
              </a:rPr>
              <a:t>Introduction</a:t>
            </a:r>
          </a:p>
        </p:txBody>
      </p:sp>
      <p:pic>
        <p:nvPicPr>
          <p:cNvPr id="59394" name="Picture 48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92100" y="912813"/>
            <a:ext cx="7769225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9395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241300" y="280988"/>
            <a:ext cx="8193088" cy="833437"/>
          </a:xfrm>
        </p:spPr>
        <p:txBody>
          <a:bodyPr/>
          <a:lstStyle/>
          <a:p>
            <a:pPr eaLnBrk="1" hangingPunct="1"/>
            <a:r>
              <a:rPr lang="en-US" altLang="en-US" sz="4000" smtClean="0">
                <a:ea typeface="ＭＳ Ｐゴシック" charset="-128"/>
              </a:rPr>
              <a:t>Packet-switching: store-and-forward</a:t>
            </a:r>
          </a:p>
        </p:txBody>
      </p:sp>
      <p:sp>
        <p:nvSpPr>
          <p:cNvPr id="59396" name="Rectangle 3"/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579438" y="3486150"/>
            <a:ext cx="4143375" cy="3262313"/>
          </a:xfrm>
        </p:spPr>
        <p:txBody>
          <a:bodyPr/>
          <a:lstStyle/>
          <a:p>
            <a:pPr marL="287338" indent="-287338" eaLnBrk="1" hangingPunct="1"/>
            <a:r>
              <a:rPr lang="en-US" altLang="en-US" sz="2400" smtClean="0">
                <a:ea typeface="ＭＳ Ｐゴシック" charset="-128"/>
              </a:rPr>
              <a:t>takes </a:t>
            </a:r>
            <a:r>
              <a:rPr lang="en-US" altLang="en-US" sz="2400" i="1" smtClean="0">
                <a:ea typeface="ＭＳ Ｐゴシック" charset="-128"/>
              </a:rPr>
              <a:t>L</a:t>
            </a:r>
            <a:r>
              <a:rPr lang="en-US" altLang="en-US" sz="2400" smtClean="0">
                <a:ea typeface="ＭＳ Ｐゴシック" charset="-128"/>
              </a:rPr>
              <a:t>/</a:t>
            </a:r>
            <a:r>
              <a:rPr lang="en-US" altLang="en-US" sz="2400" i="1" smtClean="0">
                <a:ea typeface="ＭＳ Ｐゴシック" charset="-128"/>
              </a:rPr>
              <a:t>R</a:t>
            </a:r>
            <a:r>
              <a:rPr lang="en-US" altLang="en-US" sz="2400" smtClean="0">
                <a:ea typeface="ＭＳ Ｐゴシック" charset="-128"/>
              </a:rPr>
              <a:t> seconds to transmit (push out) </a:t>
            </a:r>
            <a:r>
              <a:rPr lang="en-US" altLang="en-US" sz="2400" i="1" smtClean="0">
                <a:ea typeface="ＭＳ Ｐゴシック" charset="-128"/>
              </a:rPr>
              <a:t>L</a:t>
            </a:r>
            <a:r>
              <a:rPr lang="en-US" altLang="en-US" sz="2400" smtClean="0">
                <a:ea typeface="ＭＳ Ｐゴシック" charset="-128"/>
              </a:rPr>
              <a:t>-bit packet into link at </a:t>
            </a:r>
            <a:r>
              <a:rPr lang="en-US" altLang="en-US" sz="2400" i="1" smtClean="0">
                <a:ea typeface="ＭＳ Ｐゴシック" charset="-128"/>
              </a:rPr>
              <a:t>R</a:t>
            </a:r>
            <a:r>
              <a:rPr lang="en-US" altLang="en-US" sz="2400" smtClean="0">
                <a:ea typeface="ＭＳ Ｐゴシック" charset="-128"/>
              </a:rPr>
              <a:t> bps</a:t>
            </a:r>
          </a:p>
          <a:p>
            <a:pPr marL="287338" indent="-287338" eaLnBrk="1" hangingPunct="1"/>
            <a:r>
              <a:rPr lang="en-US" altLang="en-US" sz="2400" i="1" smtClean="0">
                <a:solidFill>
                  <a:srgbClr val="CC0000"/>
                </a:solidFill>
                <a:ea typeface="ＭＳ Ｐゴシック" charset="-128"/>
              </a:rPr>
              <a:t>store and forward:</a:t>
            </a:r>
            <a:r>
              <a:rPr lang="en-US" altLang="en-US" sz="2400" i="1" smtClean="0">
                <a:solidFill>
                  <a:srgbClr val="FF0000"/>
                </a:solidFill>
                <a:ea typeface="ＭＳ Ｐゴシック" charset="-128"/>
              </a:rPr>
              <a:t> </a:t>
            </a:r>
            <a:r>
              <a:rPr lang="en-US" altLang="en-US" sz="2400" smtClean="0">
                <a:ea typeface="ＭＳ Ｐゴシック" charset="-128"/>
              </a:rPr>
              <a:t>entire packet must  arrive at router before it can be transmitted on next link</a:t>
            </a:r>
          </a:p>
        </p:txBody>
      </p:sp>
      <p:sp>
        <p:nvSpPr>
          <p:cNvPr id="72709" name="Rectangle 4"/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5456238" y="3602038"/>
            <a:ext cx="3514725" cy="2232025"/>
          </a:xfrm>
        </p:spPr>
        <p:txBody>
          <a:bodyPr/>
          <a:lstStyle/>
          <a:p>
            <a:pPr eaLnBrk="1" hangingPunct="1">
              <a:lnSpc>
                <a:spcPct val="90000"/>
              </a:lnSpc>
              <a:buFont typeface="Wingdings" charset="0"/>
              <a:buNone/>
              <a:defRPr/>
            </a:pPr>
            <a:r>
              <a:rPr lang="en-US" sz="2400" i="1" dirty="0">
                <a:solidFill>
                  <a:srgbClr val="000099"/>
                </a:solidFill>
              </a:rPr>
              <a:t>one-hop numerical example:</a:t>
            </a:r>
          </a:p>
          <a:p>
            <a:pPr marL="231775" indent="-231775" eaLnBrk="1" hangingPunct="1">
              <a:lnSpc>
                <a:spcPct val="90000"/>
              </a:lnSpc>
              <a:buSzTx/>
              <a:buFont typeface="Wingdings" charset="0"/>
              <a:buChar char="§"/>
              <a:defRPr/>
            </a:pPr>
            <a:r>
              <a:rPr lang="en-US" sz="2400" i="1" dirty="0"/>
              <a:t>L</a:t>
            </a:r>
            <a:r>
              <a:rPr lang="en-US" sz="2400" dirty="0"/>
              <a:t> = 7.5 Mbits</a:t>
            </a:r>
          </a:p>
          <a:p>
            <a:pPr marL="231775" indent="-231775" eaLnBrk="1" hangingPunct="1">
              <a:lnSpc>
                <a:spcPct val="90000"/>
              </a:lnSpc>
              <a:buSzTx/>
              <a:buFont typeface="Wingdings" charset="0"/>
              <a:buChar char="§"/>
              <a:defRPr/>
            </a:pPr>
            <a:r>
              <a:rPr lang="en-US" sz="2400" i="1" dirty="0"/>
              <a:t>R</a:t>
            </a:r>
            <a:r>
              <a:rPr lang="en-US" sz="2400" dirty="0"/>
              <a:t> = 1.5 Mbps</a:t>
            </a:r>
          </a:p>
          <a:p>
            <a:pPr marL="231775" indent="-231775" eaLnBrk="1" hangingPunct="1">
              <a:lnSpc>
                <a:spcPct val="90000"/>
              </a:lnSpc>
              <a:buSzTx/>
              <a:buFont typeface="Wingdings" charset="0"/>
              <a:buChar char="§"/>
              <a:defRPr/>
            </a:pPr>
            <a:r>
              <a:rPr lang="en-US" sz="2400" dirty="0"/>
              <a:t>one-hop transmission delay = 5 sec</a:t>
            </a:r>
          </a:p>
        </p:txBody>
      </p:sp>
      <p:sp>
        <p:nvSpPr>
          <p:cNvPr id="59398" name="AutoShape 42"/>
          <p:cNvSpPr>
            <a:spLocks/>
          </p:cNvSpPr>
          <p:nvPr/>
        </p:nvSpPr>
        <p:spPr bwMode="auto">
          <a:xfrm>
            <a:off x="4975225" y="5695950"/>
            <a:ext cx="152400" cy="728663"/>
          </a:xfrm>
          <a:prstGeom prst="rightBrace">
            <a:avLst>
              <a:gd name="adj1" fmla="val 50115"/>
              <a:gd name="adj2" fmla="val 50000"/>
            </a:avLst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endParaRPr lang="en-US" altLang="en-US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59399" name="Text Box 43"/>
          <p:cNvSpPr txBox="1">
            <a:spLocks noChangeArrowheads="1"/>
          </p:cNvSpPr>
          <p:nvPr/>
        </p:nvSpPr>
        <p:spPr bwMode="auto">
          <a:xfrm>
            <a:off x="5121275" y="5999163"/>
            <a:ext cx="2797175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2000">
                <a:solidFill>
                  <a:srgbClr val="000000"/>
                </a:solidFill>
                <a:latin typeface="Gill Sans MT" pitchFamily="34" charset="0"/>
              </a:rPr>
              <a:t>more on delay shortly …</a:t>
            </a:r>
          </a:p>
        </p:txBody>
      </p:sp>
      <p:sp>
        <p:nvSpPr>
          <p:cNvPr id="59400" name="Slide Number Placeholder 3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>
                <a:solidFill>
                  <a:srgbClr val="000000"/>
                </a:solidFill>
                <a:latin typeface="Tahoma" pitchFamily="34" charset="0"/>
              </a:rPr>
              <a:t>1-</a:t>
            </a:r>
            <a:fld id="{3BA85AB7-79CF-4ABB-A63F-F0A018173EE2}" type="slidenum">
              <a:rPr lang="en-US" altLang="en-US" sz="1200">
                <a:solidFill>
                  <a:srgbClr val="000000"/>
                </a:solidFill>
                <a:latin typeface="Tahoma" pitchFamily="34" charset="0"/>
              </a:rPr>
              <a:pPr/>
              <a:t>26</a:t>
            </a:fld>
            <a:endParaRPr lang="en-US" altLang="en-US" sz="1200">
              <a:solidFill>
                <a:srgbClr val="000000"/>
              </a:solidFill>
              <a:latin typeface="Tahoma" pitchFamily="34" charset="0"/>
            </a:endParaRPr>
          </a:p>
        </p:txBody>
      </p:sp>
      <p:sp>
        <p:nvSpPr>
          <p:cNvPr id="41" name="TextBox 40"/>
          <p:cNvSpPr txBox="1"/>
          <p:nvPr/>
        </p:nvSpPr>
        <p:spPr>
          <a:xfrm>
            <a:off x="882650" y="2679700"/>
            <a:ext cx="658813" cy="307975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800" kern="0" dirty="0">
                <a:solidFill>
                  <a:prstClr val="black"/>
                </a:solidFill>
                <a:latin typeface="Calibri"/>
                <a:ea typeface="+mn-ea"/>
              </a:rPr>
              <a:t>source</a:t>
            </a:r>
          </a:p>
        </p:txBody>
      </p:sp>
      <p:grpSp>
        <p:nvGrpSpPr>
          <p:cNvPr id="59402" name="Group 41"/>
          <p:cNvGrpSpPr>
            <a:grpSpLocks/>
          </p:cNvGrpSpPr>
          <p:nvPr/>
        </p:nvGrpSpPr>
        <p:grpSpPr bwMode="auto">
          <a:xfrm>
            <a:off x="1630363" y="2768600"/>
            <a:ext cx="1057275" cy="420688"/>
            <a:chOff x="1816230" y="6118900"/>
            <a:chExt cx="1843339" cy="739100"/>
          </a:xfrm>
        </p:grpSpPr>
        <p:pic>
          <p:nvPicPr>
            <p:cNvPr id="59463" name="Picture 8"/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816230" y="6144002"/>
              <a:ext cx="1843339" cy="7139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01" name="Rectangle 100"/>
            <p:cNvSpPr/>
            <p:nvPr/>
          </p:nvSpPr>
          <p:spPr>
            <a:xfrm rot="1049095">
              <a:off x="1947488" y="6118900"/>
              <a:ext cx="1650399" cy="462656"/>
            </a:xfrm>
            <a:prstGeom prst="rect">
              <a:avLst/>
            </a:prstGeom>
            <a:gradFill>
              <a:gsLst>
                <a:gs pos="0">
                  <a:sysClr val="window" lastClr="FFFFFF"/>
                </a:gs>
                <a:gs pos="50000">
                  <a:sysClr val="window" lastClr="FFFFFF">
                    <a:alpha val="48000"/>
                  </a:sysClr>
                </a:gs>
                <a:gs pos="100000">
                  <a:sysClr val="window" lastClr="FFFFFF">
                    <a:alpha val="0"/>
                  </a:sysClr>
                </a:gs>
              </a:gsLst>
              <a:lin ang="5400000" scaled="0"/>
            </a:gradFill>
            <a:ln w="25400" cap="flat" cmpd="sng" algn="ctr">
              <a:noFill/>
              <a:prstDash val="solid"/>
            </a:ln>
            <a:effectLst/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ctr" eaLnBrk="1" hangingPunct="1">
                <a:defRPr/>
              </a:pPr>
              <a:endParaRPr lang="en-US" sz="1800" dirty="0" smtClean="0">
                <a:solidFill>
                  <a:srgbClr val="FFFFFF"/>
                </a:solidFill>
                <a:latin typeface="Calibri" charset="0"/>
              </a:endParaRPr>
            </a:p>
          </p:txBody>
        </p:sp>
      </p:grpSp>
      <p:cxnSp>
        <p:nvCxnSpPr>
          <p:cNvPr id="59403" name="Straight Connector 42"/>
          <p:cNvCxnSpPr>
            <a:cxnSpLocks noChangeShapeType="1"/>
          </p:cNvCxnSpPr>
          <p:nvPr/>
        </p:nvCxnSpPr>
        <p:spPr bwMode="auto">
          <a:xfrm flipV="1">
            <a:off x="2576513" y="2874963"/>
            <a:ext cx="1738312" cy="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59404" name="Group 43"/>
          <p:cNvGrpSpPr>
            <a:grpSpLocks/>
          </p:cNvGrpSpPr>
          <p:nvPr/>
        </p:nvGrpSpPr>
        <p:grpSpPr bwMode="auto">
          <a:xfrm>
            <a:off x="3922713" y="2687638"/>
            <a:ext cx="1058862" cy="384175"/>
            <a:chOff x="5142253" y="5649029"/>
            <a:chExt cx="1304545" cy="695633"/>
          </a:xfrm>
        </p:grpSpPr>
        <p:grpSp>
          <p:nvGrpSpPr>
            <p:cNvPr id="59456" name="Group 92"/>
            <p:cNvGrpSpPr>
              <a:grpSpLocks/>
            </p:cNvGrpSpPr>
            <p:nvPr/>
          </p:nvGrpSpPr>
          <p:grpSpPr bwMode="auto">
            <a:xfrm>
              <a:off x="5147271" y="5649029"/>
              <a:ext cx="1276350" cy="695633"/>
              <a:chOff x="4981575" y="5851547"/>
              <a:chExt cx="1276350" cy="695633"/>
            </a:xfrm>
          </p:grpSpPr>
          <p:pic>
            <p:nvPicPr>
              <p:cNvPr id="59459" name="Picture 95"/>
              <p:cNvPicPr>
                <a:picLocks noChangeAspect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4981575" y="5944151"/>
                <a:ext cx="1276350" cy="60302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59460" name="Rectangle 96"/>
              <p:cNvSpPr>
                <a:spLocks noChangeArrowheads="1"/>
              </p:cNvSpPr>
              <p:nvPr/>
            </p:nvSpPr>
            <p:spPr bwMode="auto">
              <a:xfrm>
                <a:off x="6065959" y="6205112"/>
                <a:ext cx="44985" cy="224212"/>
              </a:xfrm>
              <a:prstGeom prst="rect">
                <a:avLst/>
              </a:pr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254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 algn="ctr" eaLnBrk="1" hangingPunct="1"/>
                <a:endParaRPr lang="en-US" altLang="en-US" sz="1800">
                  <a:solidFill>
                    <a:srgbClr val="FFFFFF"/>
                  </a:solidFill>
                  <a:latin typeface="Calibri" pitchFamily="34" charset="0"/>
                </a:endParaRPr>
              </a:p>
            </p:txBody>
          </p:sp>
          <p:sp>
            <p:nvSpPr>
              <p:cNvPr id="59461" name="Rectangle 97"/>
              <p:cNvSpPr>
                <a:spLocks noChangeArrowheads="1"/>
              </p:cNvSpPr>
              <p:nvPr/>
            </p:nvSpPr>
            <p:spPr bwMode="auto">
              <a:xfrm>
                <a:off x="5178008" y="6228108"/>
                <a:ext cx="62587" cy="224212"/>
              </a:xfrm>
              <a:prstGeom prst="rect">
                <a:avLst/>
              </a:pr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254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 algn="ctr" eaLnBrk="1" hangingPunct="1"/>
                <a:endParaRPr lang="en-US" altLang="en-US" sz="1800">
                  <a:solidFill>
                    <a:srgbClr val="FFFFFF"/>
                  </a:solidFill>
                  <a:latin typeface="Calibri" pitchFamily="34" charset="0"/>
                </a:endParaRPr>
              </a:p>
            </p:txBody>
          </p:sp>
          <p:sp>
            <p:nvSpPr>
              <p:cNvPr id="59462" name="Oval 98"/>
              <p:cNvSpPr>
                <a:spLocks noChangeArrowheads="1"/>
              </p:cNvSpPr>
              <p:nvPr/>
            </p:nvSpPr>
            <p:spPr bwMode="auto">
              <a:xfrm>
                <a:off x="5023497" y="5851547"/>
                <a:ext cx="1196974" cy="494417"/>
              </a:xfrm>
              <a:prstGeom prst="ellipse">
                <a:avLst/>
              </a:prstGeom>
              <a:solidFill>
                <a:srgbClr val="EAEA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254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 algn="ctr" eaLnBrk="1" hangingPunct="1"/>
                <a:endParaRPr lang="en-US" altLang="en-US" sz="1800">
                  <a:solidFill>
                    <a:srgbClr val="FFFFFF"/>
                  </a:solidFill>
                  <a:latin typeface="Calibri" pitchFamily="34" charset="0"/>
                </a:endParaRPr>
              </a:p>
            </p:txBody>
          </p:sp>
        </p:grpSp>
        <p:sp>
          <p:nvSpPr>
            <p:cNvPr id="59457" name="Rectangle 93"/>
            <p:cNvSpPr>
              <a:spLocks noChangeArrowheads="1"/>
            </p:cNvSpPr>
            <p:nvPr/>
          </p:nvSpPr>
          <p:spPr bwMode="auto">
            <a:xfrm>
              <a:off x="6360741" y="5695021"/>
              <a:ext cx="86057" cy="126479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 eaLnBrk="1" hangingPunct="1"/>
              <a:endParaRPr lang="en-US" altLang="en-US" sz="1800">
                <a:solidFill>
                  <a:srgbClr val="FFFFFF"/>
                </a:solidFill>
                <a:latin typeface="Calibri" pitchFamily="34" charset="0"/>
              </a:endParaRPr>
            </a:p>
          </p:txBody>
        </p:sp>
        <p:sp>
          <p:nvSpPr>
            <p:cNvPr id="59458" name="Rectangle 94"/>
            <p:cNvSpPr>
              <a:spLocks noChangeArrowheads="1"/>
            </p:cNvSpPr>
            <p:nvPr/>
          </p:nvSpPr>
          <p:spPr bwMode="auto">
            <a:xfrm>
              <a:off x="5142253" y="5700770"/>
              <a:ext cx="86057" cy="126479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 eaLnBrk="1" hangingPunct="1"/>
              <a:endParaRPr lang="en-US" altLang="en-US" sz="1800">
                <a:solidFill>
                  <a:srgbClr val="FFFFFF"/>
                </a:solidFill>
                <a:latin typeface="Calibri" pitchFamily="34" charset="0"/>
              </a:endParaRPr>
            </a:p>
          </p:txBody>
        </p:sp>
      </p:grpSp>
      <p:grpSp>
        <p:nvGrpSpPr>
          <p:cNvPr id="59405" name="Group 44"/>
          <p:cNvGrpSpPr>
            <a:grpSpLocks/>
          </p:cNvGrpSpPr>
          <p:nvPr/>
        </p:nvGrpSpPr>
        <p:grpSpPr bwMode="auto">
          <a:xfrm>
            <a:off x="3876675" y="1608138"/>
            <a:ext cx="1092200" cy="303212"/>
            <a:chOff x="5128542" y="4838701"/>
            <a:chExt cx="1300833" cy="530211"/>
          </a:xfrm>
        </p:grpSpPr>
        <p:pic>
          <p:nvPicPr>
            <p:cNvPr id="59453" name="Picture 2"/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128542" y="4838701"/>
              <a:ext cx="1300833" cy="49134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9454" name="Rectangle 90"/>
            <p:cNvSpPr>
              <a:spLocks noChangeArrowheads="1"/>
            </p:cNvSpPr>
            <p:nvPr/>
          </p:nvSpPr>
          <p:spPr bwMode="auto">
            <a:xfrm>
              <a:off x="6327275" y="5219009"/>
              <a:ext cx="86974" cy="12769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 eaLnBrk="1" hangingPunct="1"/>
              <a:endParaRPr lang="en-US" altLang="en-US" sz="1800">
                <a:solidFill>
                  <a:srgbClr val="FFFFFF"/>
                </a:solidFill>
                <a:latin typeface="Calibri" pitchFamily="34" charset="0"/>
              </a:endParaRPr>
            </a:p>
          </p:txBody>
        </p:sp>
        <p:sp>
          <p:nvSpPr>
            <p:cNvPr id="59455" name="Rectangle 91"/>
            <p:cNvSpPr>
              <a:spLocks noChangeArrowheads="1"/>
            </p:cNvSpPr>
            <p:nvPr/>
          </p:nvSpPr>
          <p:spPr bwMode="auto">
            <a:xfrm>
              <a:off x="5158794" y="5241217"/>
              <a:ext cx="86974" cy="12769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 eaLnBrk="1" hangingPunct="1"/>
              <a:endParaRPr lang="en-US" altLang="en-US" sz="1800">
                <a:solidFill>
                  <a:srgbClr val="FFFFFF"/>
                </a:solidFill>
                <a:latin typeface="Calibri" pitchFamily="34" charset="0"/>
              </a:endParaRPr>
            </a:p>
          </p:txBody>
        </p:sp>
      </p:grpSp>
      <p:grpSp>
        <p:nvGrpSpPr>
          <p:cNvPr id="59406" name="Group 45"/>
          <p:cNvGrpSpPr>
            <a:grpSpLocks/>
          </p:cNvGrpSpPr>
          <p:nvPr/>
        </p:nvGrpSpPr>
        <p:grpSpPr bwMode="auto">
          <a:xfrm>
            <a:off x="1735138" y="1196975"/>
            <a:ext cx="1150937" cy="730250"/>
            <a:chOff x="2387973" y="4309243"/>
            <a:chExt cx="1771787" cy="1282262"/>
          </a:xfrm>
        </p:grpSpPr>
        <p:pic>
          <p:nvPicPr>
            <p:cNvPr id="59449" name="Picture 9"/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583481" y="4309243"/>
              <a:ext cx="1285463" cy="12822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9" name="Rectangle 88"/>
            <p:cNvSpPr/>
            <p:nvPr/>
          </p:nvSpPr>
          <p:spPr>
            <a:xfrm rot="11601822">
              <a:off x="2387973" y="5128665"/>
              <a:ext cx="1771787" cy="422704"/>
            </a:xfrm>
            <a:prstGeom prst="rect">
              <a:avLst/>
            </a:prstGeom>
            <a:gradFill>
              <a:gsLst>
                <a:gs pos="0">
                  <a:sysClr val="window" lastClr="FFFFFF"/>
                </a:gs>
                <a:gs pos="50000">
                  <a:sysClr val="window" lastClr="FFFFFF">
                    <a:alpha val="48000"/>
                  </a:sysClr>
                </a:gs>
                <a:gs pos="100000">
                  <a:sysClr val="window" lastClr="FFFFFF">
                    <a:alpha val="0"/>
                  </a:sysClr>
                </a:gs>
              </a:gsLst>
              <a:lin ang="5400000" scaled="0"/>
            </a:gradFill>
            <a:ln w="25400" cap="flat" cmpd="sng" algn="ctr">
              <a:noFill/>
              <a:prstDash val="solid"/>
            </a:ln>
            <a:effectLst/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ctr" eaLnBrk="1" hangingPunct="1">
                <a:defRPr/>
              </a:pPr>
              <a:endParaRPr lang="en-US" sz="1800" dirty="0" smtClean="0">
                <a:solidFill>
                  <a:srgbClr val="FFFFFF"/>
                </a:solidFill>
                <a:latin typeface="Calibri" charset="0"/>
              </a:endParaRPr>
            </a:p>
          </p:txBody>
        </p:sp>
      </p:grpSp>
      <p:sp>
        <p:nvSpPr>
          <p:cNvPr id="47" name="TextBox 46"/>
          <p:cNvSpPr txBox="1"/>
          <p:nvPr/>
        </p:nvSpPr>
        <p:spPr>
          <a:xfrm>
            <a:off x="2935288" y="2908300"/>
            <a:ext cx="566737" cy="306388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800" i="1" kern="0" dirty="0">
                <a:solidFill>
                  <a:prstClr val="black"/>
                </a:solidFill>
                <a:latin typeface="Calibri"/>
                <a:ea typeface="+mn-ea"/>
              </a:rPr>
              <a:t>R</a:t>
            </a:r>
            <a:r>
              <a:rPr lang="en-US" sz="1800" kern="0" dirty="0">
                <a:solidFill>
                  <a:prstClr val="black"/>
                </a:solidFill>
                <a:latin typeface="Calibri"/>
                <a:ea typeface="+mn-ea"/>
              </a:rPr>
              <a:t> bps</a:t>
            </a:r>
          </a:p>
        </p:txBody>
      </p:sp>
      <p:cxnSp>
        <p:nvCxnSpPr>
          <p:cNvPr id="59408" name="Straight Connector 47"/>
          <p:cNvCxnSpPr>
            <a:cxnSpLocks noChangeShapeType="1"/>
          </p:cNvCxnSpPr>
          <p:nvPr/>
        </p:nvCxnSpPr>
        <p:spPr bwMode="auto">
          <a:xfrm flipV="1">
            <a:off x="4967288" y="2879725"/>
            <a:ext cx="1738312" cy="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59409" name="Group 100"/>
          <p:cNvGrpSpPr>
            <a:grpSpLocks/>
          </p:cNvGrpSpPr>
          <p:nvPr/>
        </p:nvGrpSpPr>
        <p:grpSpPr bwMode="auto">
          <a:xfrm>
            <a:off x="5945188" y="2071688"/>
            <a:ext cx="1477962" cy="1284287"/>
            <a:chOff x="-44" y="1473"/>
            <a:chExt cx="981" cy="1105"/>
          </a:xfrm>
        </p:grpSpPr>
        <p:pic>
          <p:nvPicPr>
            <p:cNvPr id="59447" name="Picture 101" descr="desktop_computer_stylized_medium"/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7" name="Freeform 102"/>
            <p:cNvSpPr>
              <a:spLocks/>
            </p:cNvSpPr>
            <p:nvPr/>
          </p:nvSpPr>
          <p:spPr bwMode="auto">
            <a:xfrm flipH="1">
              <a:off x="374" y="1580"/>
              <a:ext cx="474" cy="505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ysClr val="window" lastClr="FFFFFF"/>
                </a:gs>
              </a:gsLst>
              <a:lin ang="2700000" scaled="1"/>
            </a:gradFill>
            <a:ln w="9525" cap="flat" cmpd="sng">
              <a:noFill/>
              <a:prstDash val="solid"/>
              <a:round/>
              <a:headEnd/>
              <a:tailEnd/>
            </a:ln>
          </p:spPr>
          <p:txBody>
            <a:bodyPr wrap="none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 dirty="0">
                <a:solidFill>
                  <a:prstClr val="black"/>
                </a:solidFill>
                <a:latin typeface="Calibri"/>
                <a:ea typeface="+mn-ea"/>
              </a:endParaRPr>
            </a:p>
          </p:txBody>
        </p:sp>
      </p:grpSp>
      <p:sp>
        <p:nvSpPr>
          <p:cNvPr id="50" name="TextBox 49"/>
          <p:cNvSpPr txBox="1"/>
          <p:nvPr/>
        </p:nvSpPr>
        <p:spPr>
          <a:xfrm>
            <a:off x="7427913" y="2778125"/>
            <a:ext cx="1012825" cy="306388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800" kern="0" dirty="0">
                <a:solidFill>
                  <a:prstClr val="black"/>
                </a:solidFill>
                <a:latin typeface="Calibri"/>
                <a:ea typeface="+mn-ea"/>
              </a:rPr>
              <a:t>destination</a:t>
            </a:r>
          </a:p>
        </p:txBody>
      </p:sp>
      <p:sp>
        <p:nvSpPr>
          <p:cNvPr id="59411" name="TextBox 52"/>
          <p:cNvSpPr txBox="1">
            <a:spLocks noChangeArrowheads="1"/>
          </p:cNvSpPr>
          <p:nvPr/>
        </p:nvSpPr>
        <p:spPr bwMode="auto">
          <a:xfrm>
            <a:off x="2395538" y="2574925"/>
            <a:ext cx="234950" cy="2809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 eaLnBrk="1" hangingPunct="1"/>
            <a:r>
              <a:rPr lang="en-US" altLang="en-US" sz="1600">
                <a:solidFill>
                  <a:srgbClr val="000000"/>
                </a:solidFill>
                <a:latin typeface="Calibri" pitchFamily="34" charset="0"/>
              </a:rPr>
              <a:t>1</a:t>
            </a:r>
          </a:p>
        </p:txBody>
      </p:sp>
      <p:sp>
        <p:nvSpPr>
          <p:cNvPr id="59412" name="TextBox 53"/>
          <p:cNvSpPr txBox="1">
            <a:spLocks noChangeArrowheads="1"/>
          </p:cNvSpPr>
          <p:nvPr/>
        </p:nvSpPr>
        <p:spPr bwMode="auto">
          <a:xfrm>
            <a:off x="2198688" y="2581275"/>
            <a:ext cx="234950" cy="2809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 eaLnBrk="1" hangingPunct="1"/>
            <a:r>
              <a:rPr lang="en-US" altLang="en-US" sz="1600">
                <a:solidFill>
                  <a:srgbClr val="000000"/>
                </a:solidFill>
                <a:latin typeface="Calibri" pitchFamily="34" charset="0"/>
              </a:rPr>
              <a:t>2</a:t>
            </a:r>
          </a:p>
        </p:txBody>
      </p:sp>
      <p:sp>
        <p:nvSpPr>
          <p:cNvPr id="59413" name="TextBox 54"/>
          <p:cNvSpPr txBox="1">
            <a:spLocks noChangeArrowheads="1"/>
          </p:cNvSpPr>
          <p:nvPr/>
        </p:nvSpPr>
        <p:spPr bwMode="auto">
          <a:xfrm>
            <a:off x="2011363" y="2578100"/>
            <a:ext cx="234950" cy="2809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 eaLnBrk="1" hangingPunct="1"/>
            <a:r>
              <a:rPr lang="en-US" altLang="en-US" sz="1600">
                <a:solidFill>
                  <a:srgbClr val="000000"/>
                </a:solidFill>
                <a:latin typeface="Calibri" pitchFamily="34" charset="0"/>
              </a:rPr>
              <a:t>3</a:t>
            </a:r>
          </a:p>
        </p:txBody>
      </p:sp>
      <p:grpSp>
        <p:nvGrpSpPr>
          <p:cNvPr id="59414" name="Group 55"/>
          <p:cNvGrpSpPr>
            <a:grpSpLocks/>
          </p:cNvGrpSpPr>
          <p:nvPr/>
        </p:nvGrpSpPr>
        <p:grpSpPr bwMode="auto">
          <a:xfrm>
            <a:off x="1744663" y="1873250"/>
            <a:ext cx="2935287" cy="841375"/>
            <a:chOff x="593766" y="5264055"/>
            <a:chExt cx="3597129" cy="1011695"/>
          </a:xfrm>
        </p:grpSpPr>
        <p:grpSp>
          <p:nvGrpSpPr>
            <p:cNvPr id="59418" name="Group 56"/>
            <p:cNvGrpSpPr>
              <a:grpSpLocks/>
            </p:cNvGrpSpPr>
            <p:nvPr/>
          </p:nvGrpSpPr>
          <p:grpSpPr bwMode="auto">
            <a:xfrm>
              <a:off x="3527077" y="5264055"/>
              <a:ext cx="617671" cy="927313"/>
              <a:chOff x="2105936" y="5387204"/>
              <a:chExt cx="617671" cy="927313"/>
            </a:xfrm>
          </p:grpSpPr>
          <p:sp>
            <p:nvSpPr>
              <p:cNvPr id="59439" name="Rectangle 77"/>
              <p:cNvSpPr>
                <a:spLocks noChangeArrowheads="1"/>
              </p:cNvSpPr>
              <p:nvPr/>
            </p:nvSpPr>
            <p:spPr bwMode="auto">
              <a:xfrm>
                <a:off x="2577155" y="6049578"/>
                <a:ext cx="140072" cy="265331"/>
              </a:xfrm>
              <a:prstGeom prst="rect">
                <a:avLst/>
              </a:prstGeom>
              <a:solidFill>
                <a:srgbClr val="33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254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 algn="ctr" eaLnBrk="1" hangingPunct="1"/>
                <a:endParaRPr lang="en-US" altLang="en-US" sz="1800">
                  <a:solidFill>
                    <a:srgbClr val="FFFFFF"/>
                  </a:solidFill>
                  <a:latin typeface="Calibri" pitchFamily="34" charset="0"/>
                </a:endParaRPr>
              </a:p>
            </p:txBody>
          </p:sp>
          <p:sp>
            <p:nvSpPr>
              <p:cNvPr id="79" name="Freeform 78"/>
              <p:cNvSpPr/>
              <p:nvPr/>
            </p:nvSpPr>
            <p:spPr>
              <a:xfrm>
                <a:off x="2110248" y="5705984"/>
                <a:ext cx="466907" cy="608925"/>
              </a:xfrm>
              <a:custGeom>
                <a:avLst/>
                <a:gdLst>
                  <a:gd name="connsiteX0" fmla="*/ 0 w 966787"/>
                  <a:gd name="connsiteY0" fmla="*/ 0 h 2138362"/>
                  <a:gd name="connsiteX1" fmla="*/ 0 w 966787"/>
                  <a:gd name="connsiteY1" fmla="*/ 1190625 h 2138362"/>
                  <a:gd name="connsiteX2" fmla="*/ 966787 w 966787"/>
                  <a:gd name="connsiteY2" fmla="*/ 2138362 h 2138362"/>
                  <a:gd name="connsiteX3" fmla="*/ 962025 w 966787"/>
                  <a:gd name="connsiteY3" fmla="*/ 742950 h 2138362"/>
                  <a:gd name="connsiteX4" fmla="*/ 0 w 966787"/>
                  <a:gd name="connsiteY4" fmla="*/ 0 h 2138362"/>
                  <a:gd name="connsiteX0" fmla="*/ 0 w 967997"/>
                  <a:gd name="connsiteY0" fmla="*/ 0 h 2138362"/>
                  <a:gd name="connsiteX1" fmla="*/ 0 w 967997"/>
                  <a:gd name="connsiteY1" fmla="*/ 1190625 h 2138362"/>
                  <a:gd name="connsiteX2" fmla="*/ 966787 w 967997"/>
                  <a:gd name="connsiteY2" fmla="*/ 2138362 h 2138362"/>
                  <a:gd name="connsiteX3" fmla="*/ 967618 w 967997"/>
                  <a:gd name="connsiteY3" fmla="*/ 1495143 h 2138362"/>
                  <a:gd name="connsiteX4" fmla="*/ 0 w 967997"/>
                  <a:gd name="connsiteY4" fmla="*/ 0 h 2138362"/>
                  <a:gd name="connsiteX0" fmla="*/ 0 w 967997"/>
                  <a:gd name="connsiteY0" fmla="*/ 0 h 1424095"/>
                  <a:gd name="connsiteX1" fmla="*/ 0 w 967997"/>
                  <a:gd name="connsiteY1" fmla="*/ 476358 h 1424095"/>
                  <a:gd name="connsiteX2" fmla="*/ 966787 w 967997"/>
                  <a:gd name="connsiteY2" fmla="*/ 1424095 h 1424095"/>
                  <a:gd name="connsiteX3" fmla="*/ 967618 w 967997"/>
                  <a:gd name="connsiteY3" fmla="*/ 780876 h 1424095"/>
                  <a:gd name="connsiteX4" fmla="*/ 0 w 967997"/>
                  <a:gd name="connsiteY4" fmla="*/ 0 h 14240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67997" h="1424095">
                    <a:moveTo>
                      <a:pt x="0" y="0"/>
                    </a:moveTo>
                    <a:lnTo>
                      <a:pt x="0" y="476358"/>
                    </a:lnTo>
                    <a:lnTo>
                      <a:pt x="966787" y="1424095"/>
                    </a:lnTo>
                    <a:cubicBezTo>
                      <a:pt x="965200" y="958958"/>
                      <a:pt x="969205" y="1246013"/>
                      <a:pt x="967618" y="780876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F81BD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1800" kern="0" dirty="0">
                  <a:solidFill>
                    <a:sysClr val="window" lastClr="FFFFFF"/>
                  </a:solidFill>
                  <a:latin typeface="Calibri"/>
                  <a:ea typeface="+mn-ea"/>
                </a:endParaRPr>
              </a:p>
            </p:txBody>
          </p:sp>
          <p:sp>
            <p:nvSpPr>
              <p:cNvPr id="80" name="Freeform 79"/>
              <p:cNvSpPr/>
              <p:nvPr/>
            </p:nvSpPr>
            <p:spPr>
              <a:xfrm>
                <a:off x="2106358" y="5688804"/>
                <a:ext cx="616705" cy="355048"/>
              </a:xfrm>
              <a:custGeom>
                <a:avLst/>
                <a:gdLst>
                  <a:gd name="connsiteX0" fmla="*/ 0 w 966787"/>
                  <a:gd name="connsiteY0" fmla="*/ 0 h 2138362"/>
                  <a:gd name="connsiteX1" fmla="*/ 0 w 966787"/>
                  <a:gd name="connsiteY1" fmla="*/ 1190625 h 2138362"/>
                  <a:gd name="connsiteX2" fmla="*/ 966787 w 966787"/>
                  <a:gd name="connsiteY2" fmla="*/ 2138362 h 2138362"/>
                  <a:gd name="connsiteX3" fmla="*/ 962025 w 966787"/>
                  <a:gd name="connsiteY3" fmla="*/ 742950 h 2138362"/>
                  <a:gd name="connsiteX4" fmla="*/ 0 w 966787"/>
                  <a:gd name="connsiteY4" fmla="*/ 0 h 2138362"/>
                  <a:gd name="connsiteX0" fmla="*/ 928688 w 1895475"/>
                  <a:gd name="connsiteY0" fmla="*/ 0 h 2138362"/>
                  <a:gd name="connsiteX1" fmla="*/ 0 w 1895475"/>
                  <a:gd name="connsiteY1" fmla="*/ 461963 h 2138362"/>
                  <a:gd name="connsiteX2" fmla="*/ 1895475 w 1895475"/>
                  <a:gd name="connsiteY2" fmla="*/ 2138362 h 2138362"/>
                  <a:gd name="connsiteX3" fmla="*/ 1890713 w 1895475"/>
                  <a:gd name="connsiteY3" fmla="*/ 742950 h 2138362"/>
                  <a:gd name="connsiteX4" fmla="*/ 928688 w 1895475"/>
                  <a:gd name="connsiteY4" fmla="*/ 0 h 213836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890713 w 1895475"/>
                  <a:gd name="connsiteY3" fmla="*/ 342900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143000 w 1895475"/>
                  <a:gd name="connsiteY3" fmla="*/ 776288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143000 w 1895475"/>
                  <a:gd name="connsiteY3" fmla="*/ 776288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238250 w 1895475"/>
                  <a:gd name="connsiteY3" fmla="*/ 814388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238250 w 1895475"/>
                  <a:gd name="connsiteY3" fmla="*/ 814388 h 1738312"/>
                  <a:gd name="connsiteX4" fmla="*/ 247650 w 1895475"/>
                  <a:gd name="connsiteY4" fmla="*/ 0 h 1738312"/>
                  <a:gd name="connsiteX0" fmla="*/ 247650 w 1238250"/>
                  <a:gd name="connsiteY0" fmla="*/ 0 h 862012"/>
                  <a:gd name="connsiteX1" fmla="*/ 0 w 1238250"/>
                  <a:gd name="connsiteY1" fmla="*/ 61913 h 862012"/>
                  <a:gd name="connsiteX2" fmla="*/ 947738 w 1238250"/>
                  <a:gd name="connsiteY2" fmla="*/ 862012 h 862012"/>
                  <a:gd name="connsiteX3" fmla="*/ 1238250 w 1238250"/>
                  <a:gd name="connsiteY3" fmla="*/ 814388 h 862012"/>
                  <a:gd name="connsiteX4" fmla="*/ 247650 w 1238250"/>
                  <a:gd name="connsiteY4" fmla="*/ 0 h 862012"/>
                  <a:gd name="connsiteX0" fmla="*/ 247650 w 1238250"/>
                  <a:gd name="connsiteY0" fmla="*/ 0 h 823912"/>
                  <a:gd name="connsiteX1" fmla="*/ 0 w 1238250"/>
                  <a:gd name="connsiteY1" fmla="*/ 61913 h 823912"/>
                  <a:gd name="connsiteX2" fmla="*/ 952500 w 1238250"/>
                  <a:gd name="connsiteY2" fmla="*/ 823912 h 823912"/>
                  <a:gd name="connsiteX3" fmla="*/ 1238250 w 1238250"/>
                  <a:gd name="connsiteY3" fmla="*/ 814388 h 823912"/>
                  <a:gd name="connsiteX4" fmla="*/ 247650 w 1238250"/>
                  <a:gd name="connsiteY4" fmla="*/ 0 h 823912"/>
                  <a:gd name="connsiteX0" fmla="*/ 247650 w 1238250"/>
                  <a:gd name="connsiteY0" fmla="*/ 0 h 823912"/>
                  <a:gd name="connsiteX1" fmla="*/ 0 w 1238250"/>
                  <a:gd name="connsiteY1" fmla="*/ 61913 h 823912"/>
                  <a:gd name="connsiteX2" fmla="*/ 952500 w 1238250"/>
                  <a:gd name="connsiteY2" fmla="*/ 823912 h 823912"/>
                  <a:gd name="connsiteX3" fmla="*/ 1238250 w 1238250"/>
                  <a:gd name="connsiteY3" fmla="*/ 814388 h 823912"/>
                  <a:gd name="connsiteX4" fmla="*/ 247650 w 1238250"/>
                  <a:gd name="connsiteY4" fmla="*/ 0 h 823912"/>
                  <a:gd name="connsiteX0" fmla="*/ 233363 w 1238250"/>
                  <a:gd name="connsiteY0" fmla="*/ 0 h 766762"/>
                  <a:gd name="connsiteX1" fmla="*/ 0 w 1238250"/>
                  <a:gd name="connsiteY1" fmla="*/ 4763 h 766762"/>
                  <a:gd name="connsiteX2" fmla="*/ 952500 w 1238250"/>
                  <a:gd name="connsiteY2" fmla="*/ 766762 h 766762"/>
                  <a:gd name="connsiteX3" fmla="*/ 1238250 w 1238250"/>
                  <a:gd name="connsiteY3" fmla="*/ 757238 h 766762"/>
                  <a:gd name="connsiteX4" fmla="*/ 233363 w 1238250"/>
                  <a:gd name="connsiteY4" fmla="*/ 0 h 766762"/>
                  <a:gd name="connsiteX0" fmla="*/ 233363 w 1238250"/>
                  <a:gd name="connsiteY0" fmla="*/ 0 h 773376"/>
                  <a:gd name="connsiteX1" fmla="*/ 0 w 1238250"/>
                  <a:gd name="connsiteY1" fmla="*/ 4763 h 773376"/>
                  <a:gd name="connsiteX2" fmla="*/ 952500 w 1238250"/>
                  <a:gd name="connsiteY2" fmla="*/ 766762 h 773376"/>
                  <a:gd name="connsiteX3" fmla="*/ 1238250 w 1238250"/>
                  <a:gd name="connsiteY3" fmla="*/ 771525 h 773376"/>
                  <a:gd name="connsiteX4" fmla="*/ 233363 w 1238250"/>
                  <a:gd name="connsiteY4" fmla="*/ 0 h 773376"/>
                  <a:gd name="connsiteX0" fmla="*/ 233363 w 1238250"/>
                  <a:gd name="connsiteY0" fmla="*/ 0 h 766762"/>
                  <a:gd name="connsiteX1" fmla="*/ 0 w 1238250"/>
                  <a:gd name="connsiteY1" fmla="*/ 4763 h 766762"/>
                  <a:gd name="connsiteX2" fmla="*/ 952500 w 1238250"/>
                  <a:gd name="connsiteY2" fmla="*/ 766762 h 766762"/>
                  <a:gd name="connsiteX3" fmla="*/ 1238250 w 1238250"/>
                  <a:gd name="connsiteY3" fmla="*/ 757236 h 766762"/>
                  <a:gd name="connsiteX4" fmla="*/ 233363 w 1238250"/>
                  <a:gd name="connsiteY4" fmla="*/ 0 h 766762"/>
                  <a:gd name="connsiteX0" fmla="*/ 233363 w 1238250"/>
                  <a:gd name="connsiteY0" fmla="*/ 0 h 773375"/>
                  <a:gd name="connsiteX1" fmla="*/ 0 w 1238250"/>
                  <a:gd name="connsiteY1" fmla="*/ 4763 h 773375"/>
                  <a:gd name="connsiteX2" fmla="*/ 952500 w 1238250"/>
                  <a:gd name="connsiteY2" fmla="*/ 766762 h 773375"/>
                  <a:gd name="connsiteX3" fmla="*/ 1238250 w 1238250"/>
                  <a:gd name="connsiteY3" fmla="*/ 771523 h 773375"/>
                  <a:gd name="connsiteX4" fmla="*/ 233363 w 1238250"/>
                  <a:gd name="connsiteY4" fmla="*/ 0 h 773375"/>
                  <a:gd name="connsiteX0" fmla="*/ 233363 w 1238250"/>
                  <a:gd name="connsiteY0" fmla="*/ 0 h 771523"/>
                  <a:gd name="connsiteX1" fmla="*/ 0 w 1238250"/>
                  <a:gd name="connsiteY1" fmla="*/ 4763 h 771523"/>
                  <a:gd name="connsiteX2" fmla="*/ 952500 w 1238250"/>
                  <a:gd name="connsiteY2" fmla="*/ 766762 h 771523"/>
                  <a:gd name="connsiteX3" fmla="*/ 1238250 w 1238250"/>
                  <a:gd name="connsiteY3" fmla="*/ 771523 h 771523"/>
                  <a:gd name="connsiteX4" fmla="*/ 233363 w 1238250"/>
                  <a:gd name="connsiteY4" fmla="*/ 0 h 771523"/>
                  <a:gd name="connsiteX0" fmla="*/ 233363 w 1238250"/>
                  <a:gd name="connsiteY0" fmla="*/ 0 h 771523"/>
                  <a:gd name="connsiteX1" fmla="*/ 0 w 1238250"/>
                  <a:gd name="connsiteY1" fmla="*/ 23466 h 771523"/>
                  <a:gd name="connsiteX2" fmla="*/ 952500 w 1238250"/>
                  <a:gd name="connsiteY2" fmla="*/ 766762 h 771523"/>
                  <a:gd name="connsiteX3" fmla="*/ 1238250 w 1238250"/>
                  <a:gd name="connsiteY3" fmla="*/ 771523 h 771523"/>
                  <a:gd name="connsiteX4" fmla="*/ 233363 w 1238250"/>
                  <a:gd name="connsiteY4" fmla="*/ 0 h 771523"/>
                  <a:gd name="connsiteX0" fmla="*/ 233363 w 1238250"/>
                  <a:gd name="connsiteY0" fmla="*/ 0 h 757496"/>
                  <a:gd name="connsiteX1" fmla="*/ 0 w 1238250"/>
                  <a:gd name="connsiteY1" fmla="*/ 9439 h 757496"/>
                  <a:gd name="connsiteX2" fmla="*/ 952500 w 1238250"/>
                  <a:gd name="connsiteY2" fmla="*/ 752735 h 757496"/>
                  <a:gd name="connsiteX3" fmla="*/ 1238250 w 1238250"/>
                  <a:gd name="connsiteY3" fmla="*/ 757496 h 757496"/>
                  <a:gd name="connsiteX4" fmla="*/ 233363 w 1238250"/>
                  <a:gd name="connsiteY4" fmla="*/ 0 h 757496"/>
                  <a:gd name="connsiteX0" fmla="*/ 233363 w 1277416"/>
                  <a:gd name="connsiteY0" fmla="*/ 0 h 813350"/>
                  <a:gd name="connsiteX1" fmla="*/ 0 w 1277416"/>
                  <a:gd name="connsiteY1" fmla="*/ 9439 h 813350"/>
                  <a:gd name="connsiteX2" fmla="*/ 952500 w 1277416"/>
                  <a:gd name="connsiteY2" fmla="*/ 752735 h 813350"/>
                  <a:gd name="connsiteX3" fmla="*/ 1277416 w 1277416"/>
                  <a:gd name="connsiteY3" fmla="*/ 813350 h 813350"/>
                  <a:gd name="connsiteX4" fmla="*/ 233363 w 1277416"/>
                  <a:gd name="connsiteY4" fmla="*/ 0 h 813350"/>
                  <a:gd name="connsiteX0" fmla="*/ 233363 w 1277416"/>
                  <a:gd name="connsiteY0" fmla="*/ 0 h 814795"/>
                  <a:gd name="connsiteX1" fmla="*/ 0 w 1277416"/>
                  <a:gd name="connsiteY1" fmla="*/ 9439 h 814795"/>
                  <a:gd name="connsiteX2" fmla="*/ 980474 w 1277416"/>
                  <a:gd name="connsiteY2" fmla="*/ 814795 h 814795"/>
                  <a:gd name="connsiteX3" fmla="*/ 1277416 w 1277416"/>
                  <a:gd name="connsiteY3" fmla="*/ 813350 h 814795"/>
                  <a:gd name="connsiteX4" fmla="*/ 233363 w 1277416"/>
                  <a:gd name="connsiteY4" fmla="*/ 0 h 8147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77416" h="814795">
                    <a:moveTo>
                      <a:pt x="233363" y="0"/>
                    </a:moveTo>
                    <a:lnTo>
                      <a:pt x="0" y="9439"/>
                    </a:lnTo>
                    <a:lnTo>
                      <a:pt x="980474" y="814795"/>
                    </a:lnTo>
                    <a:cubicBezTo>
                      <a:pt x="1088424" y="806858"/>
                      <a:pt x="1074215" y="806999"/>
                      <a:pt x="1277416" y="813350"/>
                    </a:cubicBezTo>
                    <a:lnTo>
                      <a:pt x="233363" y="0"/>
                    </a:lnTo>
                    <a:close/>
                  </a:path>
                </a:pathLst>
              </a:custGeom>
              <a:solidFill>
                <a:srgbClr val="0099CC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1800" kern="0" dirty="0">
                  <a:solidFill>
                    <a:sysClr val="window" lastClr="FFFFFF"/>
                  </a:solidFill>
                  <a:latin typeface="Calibri"/>
                  <a:ea typeface="+mn-ea"/>
                </a:endParaRPr>
              </a:p>
            </p:txBody>
          </p:sp>
          <p:sp>
            <p:nvSpPr>
              <p:cNvPr id="81" name="Freeform 80"/>
              <p:cNvSpPr/>
              <p:nvPr/>
            </p:nvSpPr>
            <p:spPr>
              <a:xfrm>
                <a:off x="2114139" y="5396749"/>
                <a:ext cx="595306" cy="647102"/>
              </a:xfrm>
              <a:custGeom>
                <a:avLst/>
                <a:gdLst>
                  <a:gd name="connsiteX0" fmla="*/ 5411 w 597877"/>
                  <a:gd name="connsiteY0" fmla="*/ 13527 h 646573"/>
                  <a:gd name="connsiteX1" fmla="*/ 0 w 597877"/>
                  <a:gd name="connsiteY1" fmla="*/ 305702 h 646573"/>
                  <a:gd name="connsiteX2" fmla="*/ 457200 w 597877"/>
                  <a:gd name="connsiteY2" fmla="*/ 646573 h 646573"/>
                  <a:gd name="connsiteX3" fmla="*/ 597877 w 597877"/>
                  <a:gd name="connsiteY3" fmla="*/ 646573 h 646573"/>
                  <a:gd name="connsiteX4" fmla="*/ 595172 w 597877"/>
                  <a:gd name="connsiteY4" fmla="*/ 321934 h 646573"/>
                  <a:gd name="connsiteX5" fmla="*/ 110919 w 597877"/>
                  <a:gd name="connsiteY5" fmla="*/ 0 h 646573"/>
                  <a:gd name="connsiteX6" fmla="*/ 5411 w 597877"/>
                  <a:gd name="connsiteY6" fmla="*/ 13527 h 6465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97877" h="646573">
                    <a:moveTo>
                      <a:pt x="5411" y="13527"/>
                    </a:moveTo>
                    <a:lnTo>
                      <a:pt x="0" y="305702"/>
                    </a:lnTo>
                    <a:lnTo>
                      <a:pt x="457200" y="646573"/>
                    </a:lnTo>
                    <a:lnTo>
                      <a:pt x="597877" y="646573"/>
                    </a:lnTo>
                    <a:cubicBezTo>
                      <a:pt x="596975" y="538360"/>
                      <a:pt x="596074" y="430147"/>
                      <a:pt x="595172" y="321934"/>
                    </a:cubicBezTo>
                    <a:lnTo>
                      <a:pt x="110919" y="0"/>
                    </a:lnTo>
                    <a:lnTo>
                      <a:pt x="5411" y="13527"/>
                    </a:lnTo>
                    <a:close/>
                  </a:path>
                </a:pathLst>
              </a:custGeom>
              <a:noFill/>
              <a:ln w="12700" cap="flat" cmpd="sng" algn="ctr">
                <a:solidFill>
                  <a:sysClr val="windowText" lastClr="000000"/>
                </a:solidFill>
                <a:prstDash val="sysDash"/>
              </a:ln>
              <a:effectLst/>
            </p:spPr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1800" kern="0" dirty="0">
                  <a:solidFill>
                    <a:sysClr val="window" lastClr="FFFFFF"/>
                  </a:solidFill>
                  <a:latin typeface="Calibri"/>
                  <a:ea typeface="+mn-ea"/>
                </a:endParaRPr>
              </a:p>
            </p:txBody>
          </p:sp>
          <p:cxnSp>
            <p:nvCxnSpPr>
              <p:cNvPr id="59443" name="Straight Connector 81"/>
              <p:cNvCxnSpPr>
                <a:cxnSpLocks noChangeShapeType="1"/>
                <a:stCxn id="81" idx="0"/>
              </p:cNvCxnSpPr>
              <p:nvPr/>
            </p:nvCxnSpPr>
            <p:spPr bwMode="auto">
              <a:xfrm>
                <a:off x="2118270" y="5410651"/>
                <a:ext cx="446379" cy="31111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ysDash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59444" name="Straight Connector 82"/>
              <p:cNvCxnSpPr>
                <a:cxnSpLocks noChangeShapeType="1"/>
                <a:endCxn id="81" idx="4"/>
              </p:cNvCxnSpPr>
              <p:nvPr/>
            </p:nvCxnSpPr>
            <p:spPr bwMode="auto">
              <a:xfrm flipV="1">
                <a:off x="2567354" y="5719058"/>
                <a:ext cx="140677" cy="270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ysDash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59445" name="Straight Connector 83"/>
              <p:cNvCxnSpPr>
                <a:cxnSpLocks noChangeShapeType="1"/>
                <a:endCxn id="81" idx="2"/>
              </p:cNvCxnSpPr>
              <p:nvPr/>
            </p:nvCxnSpPr>
            <p:spPr bwMode="auto">
              <a:xfrm flipH="1">
                <a:off x="2570059" y="5721763"/>
                <a:ext cx="2705" cy="321934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ysDash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59446" name="Straight Connector 84"/>
              <p:cNvCxnSpPr>
                <a:cxnSpLocks noChangeShapeType="1"/>
              </p:cNvCxnSpPr>
              <p:nvPr/>
            </p:nvCxnSpPr>
            <p:spPr bwMode="auto">
              <a:xfrm flipH="1">
                <a:off x="2221974" y="5387204"/>
                <a:ext cx="2705" cy="321934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ysDash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59419" name="Group 57"/>
            <p:cNvGrpSpPr>
              <a:grpSpLocks/>
            </p:cNvGrpSpPr>
            <p:nvPr/>
          </p:nvGrpSpPr>
          <p:grpSpPr bwMode="auto">
            <a:xfrm>
              <a:off x="1326802" y="5273580"/>
              <a:ext cx="617671" cy="927313"/>
              <a:chOff x="2105936" y="5387204"/>
              <a:chExt cx="617671" cy="927313"/>
            </a:xfrm>
          </p:grpSpPr>
          <p:sp>
            <p:nvSpPr>
              <p:cNvPr id="70" name="Freeform 69"/>
              <p:cNvSpPr/>
              <p:nvPr/>
            </p:nvSpPr>
            <p:spPr>
              <a:xfrm>
                <a:off x="2110224" y="5706003"/>
                <a:ext cx="466907" cy="608926"/>
              </a:xfrm>
              <a:custGeom>
                <a:avLst/>
                <a:gdLst>
                  <a:gd name="connsiteX0" fmla="*/ 0 w 966787"/>
                  <a:gd name="connsiteY0" fmla="*/ 0 h 2138362"/>
                  <a:gd name="connsiteX1" fmla="*/ 0 w 966787"/>
                  <a:gd name="connsiteY1" fmla="*/ 1190625 h 2138362"/>
                  <a:gd name="connsiteX2" fmla="*/ 966787 w 966787"/>
                  <a:gd name="connsiteY2" fmla="*/ 2138362 h 2138362"/>
                  <a:gd name="connsiteX3" fmla="*/ 962025 w 966787"/>
                  <a:gd name="connsiteY3" fmla="*/ 742950 h 2138362"/>
                  <a:gd name="connsiteX4" fmla="*/ 0 w 966787"/>
                  <a:gd name="connsiteY4" fmla="*/ 0 h 2138362"/>
                  <a:gd name="connsiteX0" fmla="*/ 0 w 967997"/>
                  <a:gd name="connsiteY0" fmla="*/ 0 h 2138362"/>
                  <a:gd name="connsiteX1" fmla="*/ 0 w 967997"/>
                  <a:gd name="connsiteY1" fmla="*/ 1190625 h 2138362"/>
                  <a:gd name="connsiteX2" fmla="*/ 966787 w 967997"/>
                  <a:gd name="connsiteY2" fmla="*/ 2138362 h 2138362"/>
                  <a:gd name="connsiteX3" fmla="*/ 967618 w 967997"/>
                  <a:gd name="connsiteY3" fmla="*/ 1495143 h 2138362"/>
                  <a:gd name="connsiteX4" fmla="*/ 0 w 967997"/>
                  <a:gd name="connsiteY4" fmla="*/ 0 h 2138362"/>
                  <a:gd name="connsiteX0" fmla="*/ 0 w 967997"/>
                  <a:gd name="connsiteY0" fmla="*/ 0 h 1424095"/>
                  <a:gd name="connsiteX1" fmla="*/ 0 w 967997"/>
                  <a:gd name="connsiteY1" fmla="*/ 476358 h 1424095"/>
                  <a:gd name="connsiteX2" fmla="*/ 966787 w 967997"/>
                  <a:gd name="connsiteY2" fmla="*/ 1424095 h 1424095"/>
                  <a:gd name="connsiteX3" fmla="*/ 967618 w 967997"/>
                  <a:gd name="connsiteY3" fmla="*/ 780876 h 1424095"/>
                  <a:gd name="connsiteX4" fmla="*/ 0 w 967997"/>
                  <a:gd name="connsiteY4" fmla="*/ 0 h 14240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67997" h="1424095">
                    <a:moveTo>
                      <a:pt x="0" y="0"/>
                    </a:moveTo>
                    <a:lnTo>
                      <a:pt x="0" y="476358"/>
                    </a:lnTo>
                    <a:lnTo>
                      <a:pt x="966787" y="1424095"/>
                    </a:lnTo>
                    <a:cubicBezTo>
                      <a:pt x="965200" y="958958"/>
                      <a:pt x="969205" y="1246013"/>
                      <a:pt x="967618" y="780876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F81BD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1800" kern="0" dirty="0">
                  <a:solidFill>
                    <a:sysClr val="window" lastClr="FFFFFF"/>
                  </a:solidFill>
                  <a:latin typeface="Calibri"/>
                  <a:ea typeface="+mn-ea"/>
                </a:endParaRPr>
              </a:p>
            </p:txBody>
          </p:sp>
          <p:sp>
            <p:nvSpPr>
              <p:cNvPr id="71" name="Freeform 70"/>
              <p:cNvSpPr/>
              <p:nvPr/>
            </p:nvSpPr>
            <p:spPr>
              <a:xfrm>
                <a:off x="2106333" y="5688824"/>
                <a:ext cx="616707" cy="355048"/>
              </a:xfrm>
              <a:custGeom>
                <a:avLst/>
                <a:gdLst>
                  <a:gd name="connsiteX0" fmla="*/ 0 w 966787"/>
                  <a:gd name="connsiteY0" fmla="*/ 0 h 2138362"/>
                  <a:gd name="connsiteX1" fmla="*/ 0 w 966787"/>
                  <a:gd name="connsiteY1" fmla="*/ 1190625 h 2138362"/>
                  <a:gd name="connsiteX2" fmla="*/ 966787 w 966787"/>
                  <a:gd name="connsiteY2" fmla="*/ 2138362 h 2138362"/>
                  <a:gd name="connsiteX3" fmla="*/ 962025 w 966787"/>
                  <a:gd name="connsiteY3" fmla="*/ 742950 h 2138362"/>
                  <a:gd name="connsiteX4" fmla="*/ 0 w 966787"/>
                  <a:gd name="connsiteY4" fmla="*/ 0 h 2138362"/>
                  <a:gd name="connsiteX0" fmla="*/ 928688 w 1895475"/>
                  <a:gd name="connsiteY0" fmla="*/ 0 h 2138362"/>
                  <a:gd name="connsiteX1" fmla="*/ 0 w 1895475"/>
                  <a:gd name="connsiteY1" fmla="*/ 461963 h 2138362"/>
                  <a:gd name="connsiteX2" fmla="*/ 1895475 w 1895475"/>
                  <a:gd name="connsiteY2" fmla="*/ 2138362 h 2138362"/>
                  <a:gd name="connsiteX3" fmla="*/ 1890713 w 1895475"/>
                  <a:gd name="connsiteY3" fmla="*/ 742950 h 2138362"/>
                  <a:gd name="connsiteX4" fmla="*/ 928688 w 1895475"/>
                  <a:gd name="connsiteY4" fmla="*/ 0 h 213836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890713 w 1895475"/>
                  <a:gd name="connsiteY3" fmla="*/ 342900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143000 w 1895475"/>
                  <a:gd name="connsiteY3" fmla="*/ 776288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143000 w 1895475"/>
                  <a:gd name="connsiteY3" fmla="*/ 776288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238250 w 1895475"/>
                  <a:gd name="connsiteY3" fmla="*/ 814388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238250 w 1895475"/>
                  <a:gd name="connsiteY3" fmla="*/ 814388 h 1738312"/>
                  <a:gd name="connsiteX4" fmla="*/ 247650 w 1895475"/>
                  <a:gd name="connsiteY4" fmla="*/ 0 h 1738312"/>
                  <a:gd name="connsiteX0" fmla="*/ 247650 w 1238250"/>
                  <a:gd name="connsiteY0" fmla="*/ 0 h 862012"/>
                  <a:gd name="connsiteX1" fmla="*/ 0 w 1238250"/>
                  <a:gd name="connsiteY1" fmla="*/ 61913 h 862012"/>
                  <a:gd name="connsiteX2" fmla="*/ 947738 w 1238250"/>
                  <a:gd name="connsiteY2" fmla="*/ 862012 h 862012"/>
                  <a:gd name="connsiteX3" fmla="*/ 1238250 w 1238250"/>
                  <a:gd name="connsiteY3" fmla="*/ 814388 h 862012"/>
                  <a:gd name="connsiteX4" fmla="*/ 247650 w 1238250"/>
                  <a:gd name="connsiteY4" fmla="*/ 0 h 862012"/>
                  <a:gd name="connsiteX0" fmla="*/ 247650 w 1238250"/>
                  <a:gd name="connsiteY0" fmla="*/ 0 h 823912"/>
                  <a:gd name="connsiteX1" fmla="*/ 0 w 1238250"/>
                  <a:gd name="connsiteY1" fmla="*/ 61913 h 823912"/>
                  <a:gd name="connsiteX2" fmla="*/ 952500 w 1238250"/>
                  <a:gd name="connsiteY2" fmla="*/ 823912 h 823912"/>
                  <a:gd name="connsiteX3" fmla="*/ 1238250 w 1238250"/>
                  <a:gd name="connsiteY3" fmla="*/ 814388 h 823912"/>
                  <a:gd name="connsiteX4" fmla="*/ 247650 w 1238250"/>
                  <a:gd name="connsiteY4" fmla="*/ 0 h 823912"/>
                  <a:gd name="connsiteX0" fmla="*/ 247650 w 1238250"/>
                  <a:gd name="connsiteY0" fmla="*/ 0 h 823912"/>
                  <a:gd name="connsiteX1" fmla="*/ 0 w 1238250"/>
                  <a:gd name="connsiteY1" fmla="*/ 61913 h 823912"/>
                  <a:gd name="connsiteX2" fmla="*/ 952500 w 1238250"/>
                  <a:gd name="connsiteY2" fmla="*/ 823912 h 823912"/>
                  <a:gd name="connsiteX3" fmla="*/ 1238250 w 1238250"/>
                  <a:gd name="connsiteY3" fmla="*/ 814388 h 823912"/>
                  <a:gd name="connsiteX4" fmla="*/ 247650 w 1238250"/>
                  <a:gd name="connsiteY4" fmla="*/ 0 h 823912"/>
                  <a:gd name="connsiteX0" fmla="*/ 233363 w 1238250"/>
                  <a:gd name="connsiteY0" fmla="*/ 0 h 766762"/>
                  <a:gd name="connsiteX1" fmla="*/ 0 w 1238250"/>
                  <a:gd name="connsiteY1" fmla="*/ 4763 h 766762"/>
                  <a:gd name="connsiteX2" fmla="*/ 952500 w 1238250"/>
                  <a:gd name="connsiteY2" fmla="*/ 766762 h 766762"/>
                  <a:gd name="connsiteX3" fmla="*/ 1238250 w 1238250"/>
                  <a:gd name="connsiteY3" fmla="*/ 757238 h 766762"/>
                  <a:gd name="connsiteX4" fmla="*/ 233363 w 1238250"/>
                  <a:gd name="connsiteY4" fmla="*/ 0 h 766762"/>
                  <a:gd name="connsiteX0" fmla="*/ 233363 w 1238250"/>
                  <a:gd name="connsiteY0" fmla="*/ 0 h 773376"/>
                  <a:gd name="connsiteX1" fmla="*/ 0 w 1238250"/>
                  <a:gd name="connsiteY1" fmla="*/ 4763 h 773376"/>
                  <a:gd name="connsiteX2" fmla="*/ 952500 w 1238250"/>
                  <a:gd name="connsiteY2" fmla="*/ 766762 h 773376"/>
                  <a:gd name="connsiteX3" fmla="*/ 1238250 w 1238250"/>
                  <a:gd name="connsiteY3" fmla="*/ 771525 h 773376"/>
                  <a:gd name="connsiteX4" fmla="*/ 233363 w 1238250"/>
                  <a:gd name="connsiteY4" fmla="*/ 0 h 773376"/>
                  <a:gd name="connsiteX0" fmla="*/ 233363 w 1238250"/>
                  <a:gd name="connsiteY0" fmla="*/ 0 h 766762"/>
                  <a:gd name="connsiteX1" fmla="*/ 0 w 1238250"/>
                  <a:gd name="connsiteY1" fmla="*/ 4763 h 766762"/>
                  <a:gd name="connsiteX2" fmla="*/ 952500 w 1238250"/>
                  <a:gd name="connsiteY2" fmla="*/ 766762 h 766762"/>
                  <a:gd name="connsiteX3" fmla="*/ 1238250 w 1238250"/>
                  <a:gd name="connsiteY3" fmla="*/ 757236 h 766762"/>
                  <a:gd name="connsiteX4" fmla="*/ 233363 w 1238250"/>
                  <a:gd name="connsiteY4" fmla="*/ 0 h 766762"/>
                  <a:gd name="connsiteX0" fmla="*/ 233363 w 1238250"/>
                  <a:gd name="connsiteY0" fmla="*/ 0 h 773375"/>
                  <a:gd name="connsiteX1" fmla="*/ 0 w 1238250"/>
                  <a:gd name="connsiteY1" fmla="*/ 4763 h 773375"/>
                  <a:gd name="connsiteX2" fmla="*/ 952500 w 1238250"/>
                  <a:gd name="connsiteY2" fmla="*/ 766762 h 773375"/>
                  <a:gd name="connsiteX3" fmla="*/ 1238250 w 1238250"/>
                  <a:gd name="connsiteY3" fmla="*/ 771523 h 773375"/>
                  <a:gd name="connsiteX4" fmla="*/ 233363 w 1238250"/>
                  <a:gd name="connsiteY4" fmla="*/ 0 h 773375"/>
                  <a:gd name="connsiteX0" fmla="*/ 233363 w 1238250"/>
                  <a:gd name="connsiteY0" fmla="*/ 0 h 771523"/>
                  <a:gd name="connsiteX1" fmla="*/ 0 w 1238250"/>
                  <a:gd name="connsiteY1" fmla="*/ 4763 h 771523"/>
                  <a:gd name="connsiteX2" fmla="*/ 952500 w 1238250"/>
                  <a:gd name="connsiteY2" fmla="*/ 766762 h 771523"/>
                  <a:gd name="connsiteX3" fmla="*/ 1238250 w 1238250"/>
                  <a:gd name="connsiteY3" fmla="*/ 771523 h 771523"/>
                  <a:gd name="connsiteX4" fmla="*/ 233363 w 1238250"/>
                  <a:gd name="connsiteY4" fmla="*/ 0 h 771523"/>
                  <a:gd name="connsiteX0" fmla="*/ 233363 w 1238250"/>
                  <a:gd name="connsiteY0" fmla="*/ 0 h 771523"/>
                  <a:gd name="connsiteX1" fmla="*/ 0 w 1238250"/>
                  <a:gd name="connsiteY1" fmla="*/ 23466 h 771523"/>
                  <a:gd name="connsiteX2" fmla="*/ 952500 w 1238250"/>
                  <a:gd name="connsiteY2" fmla="*/ 766762 h 771523"/>
                  <a:gd name="connsiteX3" fmla="*/ 1238250 w 1238250"/>
                  <a:gd name="connsiteY3" fmla="*/ 771523 h 771523"/>
                  <a:gd name="connsiteX4" fmla="*/ 233363 w 1238250"/>
                  <a:gd name="connsiteY4" fmla="*/ 0 h 771523"/>
                  <a:gd name="connsiteX0" fmla="*/ 233363 w 1238250"/>
                  <a:gd name="connsiteY0" fmla="*/ 0 h 757496"/>
                  <a:gd name="connsiteX1" fmla="*/ 0 w 1238250"/>
                  <a:gd name="connsiteY1" fmla="*/ 9439 h 757496"/>
                  <a:gd name="connsiteX2" fmla="*/ 952500 w 1238250"/>
                  <a:gd name="connsiteY2" fmla="*/ 752735 h 757496"/>
                  <a:gd name="connsiteX3" fmla="*/ 1238250 w 1238250"/>
                  <a:gd name="connsiteY3" fmla="*/ 757496 h 757496"/>
                  <a:gd name="connsiteX4" fmla="*/ 233363 w 1238250"/>
                  <a:gd name="connsiteY4" fmla="*/ 0 h 757496"/>
                  <a:gd name="connsiteX0" fmla="*/ 233363 w 1277416"/>
                  <a:gd name="connsiteY0" fmla="*/ 0 h 813350"/>
                  <a:gd name="connsiteX1" fmla="*/ 0 w 1277416"/>
                  <a:gd name="connsiteY1" fmla="*/ 9439 h 813350"/>
                  <a:gd name="connsiteX2" fmla="*/ 952500 w 1277416"/>
                  <a:gd name="connsiteY2" fmla="*/ 752735 h 813350"/>
                  <a:gd name="connsiteX3" fmla="*/ 1277416 w 1277416"/>
                  <a:gd name="connsiteY3" fmla="*/ 813350 h 813350"/>
                  <a:gd name="connsiteX4" fmla="*/ 233363 w 1277416"/>
                  <a:gd name="connsiteY4" fmla="*/ 0 h 813350"/>
                  <a:gd name="connsiteX0" fmla="*/ 233363 w 1277416"/>
                  <a:gd name="connsiteY0" fmla="*/ 0 h 814795"/>
                  <a:gd name="connsiteX1" fmla="*/ 0 w 1277416"/>
                  <a:gd name="connsiteY1" fmla="*/ 9439 h 814795"/>
                  <a:gd name="connsiteX2" fmla="*/ 980474 w 1277416"/>
                  <a:gd name="connsiteY2" fmla="*/ 814795 h 814795"/>
                  <a:gd name="connsiteX3" fmla="*/ 1277416 w 1277416"/>
                  <a:gd name="connsiteY3" fmla="*/ 813350 h 814795"/>
                  <a:gd name="connsiteX4" fmla="*/ 233363 w 1277416"/>
                  <a:gd name="connsiteY4" fmla="*/ 0 h 8147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77416" h="814795">
                    <a:moveTo>
                      <a:pt x="233363" y="0"/>
                    </a:moveTo>
                    <a:lnTo>
                      <a:pt x="0" y="9439"/>
                    </a:lnTo>
                    <a:lnTo>
                      <a:pt x="980474" y="814795"/>
                    </a:lnTo>
                    <a:cubicBezTo>
                      <a:pt x="1088424" y="806858"/>
                      <a:pt x="1074215" y="806999"/>
                      <a:pt x="1277416" y="813350"/>
                    </a:cubicBezTo>
                    <a:lnTo>
                      <a:pt x="233363" y="0"/>
                    </a:lnTo>
                    <a:close/>
                  </a:path>
                </a:pathLst>
              </a:custGeom>
              <a:solidFill>
                <a:srgbClr val="0099CC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1800" kern="0" dirty="0">
                  <a:solidFill>
                    <a:sysClr val="window" lastClr="FFFFFF"/>
                  </a:solidFill>
                  <a:latin typeface="Calibri"/>
                  <a:ea typeface="+mn-ea"/>
                </a:endParaRPr>
              </a:p>
            </p:txBody>
          </p:sp>
          <p:sp>
            <p:nvSpPr>
              <p:cNvPr id="59433" name="Rectangle 71"/>
              <p:cNvSpPr>
                <a:spLocks noChangeArrowheads="1"/>
              </p:cNvSpPr>
              <p:nvPr/>
            </p:nvSpPr>
            <p:spPr bwMode="auto">
              <a:xfrm>
                <a:off x="2577131" y="6049598"/>
                <a:ext cx="140072" cy="265332"/>
              </a:xfrm>
              <a:prstGeom prst="rect">
                <a:avLst/>
              </a:prstGeom>
              <a:solidFill>
                <a:srgbClr val="33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254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 algn="ctr" eaLnBrk="1" hangingPunct="1"/>
                <a:endParaRPr lang="en-US" altLang="en-US" sz="1800">
                  <a:solidFill>
                    <a:srgbClr val="FFFFFF"/>
                  </a:solidFill>
                  <a:latin typeface="Calibri" pitchFamily="34" charset="0"/>
                </a:endParaRPr>
              </a:p>
            </p:txBody>
          </p:sp>
          <p:sp>
            <p:nvSpPr>
              <p:cNvPr id="73" name="Freeform 72"/>
              <p:cNvSpPr/>
              <p:nvPr/>
            </p:nvSpPr>
            <p:spPr>
              <a:xfrm>
                <a:off x="2114115" y="5396768"/>
                <a:ext cx="595306" cy="647103"/>
              </a:xfrm>
              <a:custGeom>
                <a:avLst/>
                <a:gdLst>
                  <a:gd name="connsiteX0" fmla="*/ 5411 w 597877"/>
                  <a:gd name="connsiteY0" fmla="*/ 13527 h 646573"/>
                  <a:gd name="connsiteX1" fmla="*/ 0 w 597877"/>
                  <a:gd name="connsiteY1" fmla="*/ 305702 h 646573"/>
                  <a:gd name="connsiteX2" fmla="*/ 457200 w 597877"/>
                  <a:gd name="connsiteY2" fmla="*/ 646573 h 646573"/>
                  <a:gd name="connsiteX3" fmla="*/ 597877 w 597877"/>
                  <a:gd name="connsiteY3" fmla="*/ 646573 h 646573"/>
                  <a:gd name="connsiteX4" fmla="*/ 595172 w 597877"/>
                  <a:gd name="connsiteY4" fmla="*/ 321934 h 646573"/>
                  <a:gd name="connsiteX5" fmla="*/ 110919 w 597877"/>
                  <a:gd name="connsiteY5" fmla="*/ 0 h 646573"/>
                  <a:gd name="connsiteX6" fmla="*/ 5411 w 597877"/>
                  <a:gd name="connsiteY6" fmla="*/ 13527 h 6465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97877" h="646573">
                    <a:moveTo>
                      <a:pt x="5411" y="13527"/>
                    </a:moveTo>
                    <a:lnTo>
                      <a:pt x="0" y="305702"/>
                    </a:lnTo>
                    <a:lnTo>
                      <a:pt x="457200" y="646573"/>
                    </a:lnTo>
                    <a:lnTo>
                      <a:pt x="597877" y="646573"/>
                    </a:lnTo>
                    <a:cubicBezTo>
                      <a:pt x="596975" y="538360"/>
                      <a:pt x="596074" y="430147"/>
                      <a:pt x="595172" y="321934"/>
                    </a:cubicBezTo>
                    <a:lnTo>
                      <a:pt x="110919" y="0"/>
                    </a:lnTo>
                    <a:lnTo>
                      <a:pt x="5411" y="13527"/>
                    </a:lnTo>
                    <a:close/>
                  </a:path>
                </a:pathLst>
              </a:custGeom>
              <a:noFill/>
              <a:ln w="12700" cap="flat" cmpd="sng" algn="ctr">
                <a:solidFill>
                  <a:sysClr val="windowText" lastClr="000000"/>
                </a:solidFill>
                <a:prstDash val="sysDash"/>
              </a:ln>
              <a:effectLst/>
            </p:spPr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1800" kern="0" dirty="0">
                  <a:solidFill>
                    <a:sysClr val="window" lastClr="FFFFFF"/>
                  </a:solidFill>
                  <a:latin typeface="Calibri"/>
                  <a:ea typeface="+mn-ea"/>
                </a:endParaRPr>
              </a:p>
            </p:txBody>
          </p:sp>
          <p:cxnSp>
            <p:nvCxnSpPr>
              <p:cNvPr id="59435" name="Straight Connector 73"/>
              <p:cNvCxnSpPr>
                <a:cxnSpLocks noChangeShapeType="1"/>
                <a:stCxn id="73" idx="0"/>
              </p:cNvCxnSpPr>
              <p:nvPr/>
            </p:nvCxnSpPr>
            <p:spPr bwMode="auto">
              <a:xfrm>
                <a:off x="2118270" y="5410651"/>
                <a:ext cx="446379" cy="31111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ysDash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59436" name="Straight Connector 74"/>
              <p:cNvCxnSpPr>
                <a:cxnSpLocks noChangeShapeType="1"/>
                <a:endCxn id="73" idx="4"/>
              </p:cNvCxnSpPr>
              <p:nvPr/>
            </p:nvCxnSpPr>
            <p:spPr bwMode="auto">
              <a:xfrm flipV="1">
                <a:off x="2567354" y="5719058"/>
                <a:ext cx="140677" cy="270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ysDash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59437" name="Straight Connector 75"/>
              <p:cNvCxnSpPr>
                <a:cxnSpLocks noChangeShapeType="1"/>
                <a:endCxn id="73" idx="2"/>
              </p:cNvCxnSpPr>
              <p:nvPr/>
            </p:nvCxnSpPr>
            <p:spPr bwMode="auto">
              <a:xfrm flipH="1">
                <a:off x="2570059" y="5721763"/>
                <a:ext cx="2705" cy="321934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ysDash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59438" name="Straight Connector 76"/>
              <p:cNvCxnSpPr>
                <a:cxnSpLocks noChangeShapeType="1"/>
              </p:cNvCxnSpPr>
              <p:nvPr/>
            </p:nvCxnSpPr>
            <p:spPr bwMode="auto">
              <a:xfrm flipH="1">
                <a:off x="2221974" y="5387204"/>
                <a:ext cx="2705" cy="321934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ysDash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59420" name="Group 58"/>
            <p:cNvGrpSpPr>
              <a:grpSpLocks/>
            </p:cNvGrpSpPr>
            <p:nvPr/>
          </p:nvGrpSpPr>
          <p:grpSpPr bwMode="auto">
            <a:xfrm>
              <a:off x="971797" y="5294415"/>
              <a:ext cx="605641" cy="915203"/>
              <a:chOff x="335231" y="4405745"/>
              <a:chExt cx="1252537" cy="2138362"/>
            </a:xfrm>
          </p:grpSpPr>
          <p:sp>
            <p:nvSpPr>
              <p:cNvPr id="67" name="Freeform 66"/>
              <p:cNvSpPr/>
              <p:nvPr/>
            </p:nvSpPr>
            <p:spPr>
              <a:xfrm>
                <a:off x="333961" y="4406169"/>
                <a:ext cx="969641" cy="2136353"/>
              </a:xfrm>
              <a:custGeom>
                <a:avLst/>
                <a:gdLst>
                  <a:gd name="connsiteX0" fmla="*/ 0 w 966787"/>
                  <a:gd name="connsiteY0" fmla="*/ 0 h 2138362"/>
                  <a:gd name="connsiteX1" fmla="*/ 0 w 966787"/>
                  <a:gd name="connsiteY1" fmla="*/ 1190625 h 2138362"/>
                  <a:gd name="connsiteX2" fmla="*/ 966787 w 966787"/>
                  <a:gd name="connsiteY2" fmla="*/ 2138362 h 2138362"/>
                  <a:gd name="connsiteX3" fmla="*/ 962025 w 966787"/>
                  <a:gd name="connsiteY3" fmla="*/ 742950 h 2138362"/>
                  <a:gd name="connsiteX4" fmla="*/ 0 w 966787"/>
                  <a:gd name="connsiteY4" fmla="*/ 0 h 21383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66787" h="2138362">
                    <a:moveTo>
                      <a:pt x="0" y="0"/>
                    </a:moveTo>
                    <a:lnTo>
                      <a:pt x="0" y="1190625"/>
                    </a:lnTo>
                    <a:lnTo>
                      <a:pt x="966787" y="2138362"/>
                    </a:lnTo>
                    <a:cubicBezTo>
                      <a:pt x="965200" y="1673225"/>
                      <a:pt x="963612" y="1208087"/>
                      <a:pt x="962025" y="74295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F81BD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1800" kern="0" dirty="0">
                  <a:solidFill>
                    <a:sysClr val="window" lastClr="FFFFFF"/>
                  </a:solidFill>
                  <a:latin typeface="Calibri"/>
                  <a:ea typeface="+mn-ea"/>
                </a:endParaRPr>
              </a:p>
            </p:txBody>
          </p:sp>
          <p:sp>
            <p:nvSpPr>
              <p:cNvPr id="68" name="Freeform 67"/>
              <p:cNvSpPr/>
              <p:nvPr/>
            </p:nvSpPr>
            <p:spPr>
              <a:xfrm>
                <a:off x="350055" y="4410631"/>
                <a:ext cx="1239211" cy="771583"/>
              </a:xfrm>
              <a:custGeom>
                <a:avLst/>
                <a:gdLst>
                  <a:gd name="connsiteX0" fmla="*/ 0 w 966787"/>
                  <a:gd name="connsiteY0" fmla="*/ 0 h 2138362"/>
                  <a:gd name="connsiteX1" fmla="*/ 0 w 966787"/>
                  <a:gd name="connsiteY1" fmla="*/ 1190625 h 2138362"/>
                  <a:gd name="connsiteX2" fmla="*/ 966787 w 966787"/>
                  <a:gd name="connsiteY2" fmla="*/ 2138362 h 2138362"/>
                  <a:gd name="connsiteX3" fmla="*/ 962025 w 966787"/>
                  <a:gd name="connsiteY3" fmla="*/ 742950 h 2138362"/>
                  <a:gd name="connsiteX4" fmla="*/ 0 w 966787"/>
                  <a:gd name="connsiteY4" fmla="*/ 0 h 2138362"/>
                  <a:gd name="connsiteX0" fmla="*/ 928688 w 1895475"/>
                  <a:gd name="connsiteY0" fmla="*/ 0 h 2138362"/>
                  <a:gd name="connsiteX1" fmla="*/ 0 w 1895475"/>
                  <a:gd name="connsiteY1" fmla="*/ 461963 h 2138362"/>
                  <a:gd name="connsiteX2" fmla="*/ 1895475 w 1895475"/>
                  <a:gd name="connsiteY2" fmla="*/ 2138362 h 2138362"/>
                  <a:gd name="connsiteX3" fmla="*/ 1890713 w 1895475"/>
                  <a:gd name="connsiteY3" fmla="*/ 742950 h 2138362"/>
                  <a:gd name="connsiteX4" fmla="*/ 928688 w 1895475"/>
                  <a:gd name="connsiteY4" fmla="*/ 0 h 213836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890713 w 1895475"/>
                  <a:gd name="connsiteY3" fmla="*/ 342900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143000 w 1895475"/>
                  <a:gd name="connsiteY3" fmla="*/ 776288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143000 w 1895475"/>
                  <a:gd name="connsiteY3" fmla="*/ 776288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238250 w 1895475"/>
                  <a:gd name="connsiteY3" fmla="*/ 814388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238250 w 1895475"/>
                  <a:gd name="connsiteY3" fmla="*/ 814388 h 1738312"/>
                  <a:gd name="connsiteX4" fmla="*/ 247650 w 1895475"/>
                  <a:gd name="connsiteY4" fmla="*/ 0 h 1738312"/>
                  <a:gd name="connsiteX0" fmla="*/ 247650 w 1238250"/>
                  <a:gd name="connsiteY0" fmla="*/ 0 h 862012"/>
                  <a:gd name="connsiteX1" fmla="*/ 0 w 1238250"/>
                  <a:gd name="connsiteY1" fmla="*/ 61913 h 862012"/>
                  <a:gd name="connsiteX2" fmla="*/ 947738 w 1238250"/>
                  <a:gd name="connsiteY2" fmla="*/ 862012 h 862012"/>
                  <a:gd name="connsiteX3" fmla="*/ 1238250 w 1238250"/>
                  <a:gd name="connsiteY3" fmla="*/ 814388 h 862012"/>
                  <a:gd name="connsiteX4" fmla="*/ 247650 w 1238250"/>
                  <a:gd name="connsiteY4" fmla="*/ 0 h 862012"/>
                  <a:gd name="connsiteX0" fmla="*/ 247650 w 1238250"/>
                  <a:gd name="connsiteY0" fmla="*/ 0 h 823912"/>
                  <a:gd name="connsiteX1" fmla="*/ 0 w 1238250"/>
                  <a:gd name="connsiteY1" fmla="*/ 61913 h 823912"/>
                  <a:gd name="connsiteX2" fmla="*/ 952500 w 1238250"/>
                  <a:gd name="connsiteY2" fmla="*/ 823912 h 823912"/>
                  <a:gd name="connsiteX3" fmla="*/ 1238250 w 1238250"/>
                  <a:gd name="connsiteY3" fmla="*/ 814388 h 823912"/>
                  <a:gd name="connsiteX4" fmla="*/ 247650 w 1238250"/>
                  <a:gd name="connsiteY4" fmla="*/ 0 h 823912"/>
                  <a:gd name="connsiteX0" fmla="*/ 247650 w 1238250"/>
                  <a:gd name="connsiteY0" fmla="*/ 0 h 823912"/>
                  <a:gd name="connsiteX1" fmla="*/ 0 w 1238250"/>
                  <a:gd name="connsiteY1" fmla="*/ 61913 h 823912"/>
                  <a:gd name="connsiteX2" fmla="*/ 952500 w 1238250"/>
                  <a:gd name="connsiteY2" fmla="*/ 823912 h 823912"/>
                  <a:gd name="connsiteX3" fmla="*/ 1238250 w 1238250"/>
                  <a:gd name="connsiteY3" fmla="*/ 814388 h 823912"/>
                  <a:gd name="connsiteX4" fmla="*/ 247650 w 1238250"/>
                  <a:gd name="connsiteY4" fmla="*/ 0 h 823912"/>
                  <a:gd name="connsiteX0" fmla="*/ 233363 w 1238250"/>
                  <a:gd name="connsiteY0" fmla="*/ 0 h 766762"/>
                  <a:gd name="connsiteX1" fmla="*/ 0 w 1238250"/>
                  <a:gd name="connsiteY1" fmla="*/ 4763 h 766762"/>
                  <a:gd name="connsiteX2" fmla="*/ 952500 w 1238250"/>
                  <a:gd name="connsiteY2" fmla="*/ 766762 h 766762"/>
                  <a:gd name="connsiteX3" fmla="*/ 1238250 w 1238250"/>
                  <a:gd name="connsiteY3" fmla="*/ 757238 h 766762"/>
                  <a:gd name="connsiteX4" fmla="*/ 233363 w 1238250"/>
                  <a:gd name="connsiteY4" fmla="*/ 0 h 766762"/>
                  <a:gd name="connsiteX0" fmla="*/ 233363 w 1238250"/>
                  <a:gd name="connsiteY0" fmla="*/ 0 h 773376"/>
                  <a:gd name="connsiteX1" fmla="*/ 0 w 1238250"/>
                  <a:gd name="connsiteY1" fmla="*/ 4763 h 773376"/>
                  <a:gd name="connsiteX2" fmla="*/ 952500 w 1238250"/>
                  <a:gd name="connsiteY2" fmla="*/ 766762 h 773376"/>
                  <a:gd name="connsiteX3" fmla="*/ 1238250 w 1238250"/>
                  <a:gd name="connsiteY3" fmla="*/ 771525 h 773376"/>
                  <a:gd name="connsiteX4" fmla="*/ 233363 w 1238250"/>
                  <a:gd name="connsiteY4" fmla="*/ 0 h 773376"/>
                  <a:gd name="connsiteX0" fmla="*/ 233363 w 1238250"/>
                  <a:gd name="connsiteY0" fmla="*/ 0 h 766762"/>
                  <a:gd name="connsiteX1" fmla="*/ 0 w 1238250"/>
                  <a:gd name="connsiteY1" fmla="*/ 4763 h 766762"/>
                  <a:gd name="connsiteX2" fmla="*/ 952500 w 1238250"/>
                  <a:gd name="connsiteY2" fmla="*/ 766762 h 766762"/>
                  <a:gd name="connsiteX3" fmla="*/ 1238250 w 1238250"/>
                  <a:gd name="connsiteY3" fmla="*/ 757236 h 766762"/>
                  <a:gd name="connsiteX4" fmla="*/ 233363 w 1238250"/>
                  <a:gd name="connsiteY4" fmla="*/ 0 h 766762"/>
                  <a:gd name="connsiteX0" fmla="*/ 233363 w 1238250"/>
                  <a:gd name="connsiteY0" fmla="*/ 0 h 773375"/>
                  <a:gd name="connsiteX1" fmla="*/ 0 w 1238250"/>
                  <a:gd name="connsiteY1" fmla="*/ 4763 h 773375"/>
                  <a:gd name="connsiteX2" fmla="*/ 952500 w 1238250"/>
                  <a:gd name="connsiteY2" fmla="*/ 766762 h 773375"/>
                  <a:gd name="connsiteX3" fmla="*/ 1238250 w 1238250"/>
                  <a:gd name="connsiteY3" fmla="*/ 771523 h 773375"/>
                  <a:gd name="connsiteX4" fmla="*/ 233363 w 1238250"/>
                  <a:gd name="connsiteY4" fmla="*/ 0 h 773375"/>
                  <a:gd name="connsiteX0" fmla="*/ 233363 w 1238250"/>
                  <a:gd name="connsiteY0" fmla="*/ 0 h 771523"/>
                  <a:gd name="connsiteX1" fmla="*/ 0 w 1238250"/>
                  <a:gd name="connsiteY1" fmla="*/ 4763 h 771523"/>
                  <a:gd name="connsiteX2" fmla="*/ 952500 w 1238250"/>
                  <a:gd name="connsiteY2" fmla="*/ 766762 h 771523"/>
                  <a:gd name="connsiteX3" fmla="*/ 1238250 w 1238250"/>
                  <a:gd name="connsiteY3" fmla="*/ 771523 h 771523"/>
                  <a:gd name="connsiteX4" fmla="*/ 233363 w 1238250"/>
                  <a:gd name="connsiteY4" fmla="*/ 0 h 771523"/>
                  <a:gd name="connsiteX0" fmla="*/ 233363 w 1238250"/>
                  <a:gd name="connsiteY0" fmla="*/ 0 h 771523"/>
                  <a:gd name="connsiteX1" fmla="*/ 0 w 1238250"/>
                  <a:gd name="connsiteY1" fmla="*/ 23466 h 771523"/>
                  <a:gd name="connsiteX2" fmla="*/ 952500 w 1238250"/>
                  <a:gd name="connsiteY2" fmla="*/ 766762 h 771523"/>
                  <a:gd name="connsiteX3" fmla="*/ 1238250 w 1238250"/>
                  <a:gd name="connsiteY3" fmla="*/ 771523 h 771523"/>
                  <a:gd name="connsiteX4" fmla="*/ 233363 w 1238250"/>
                  <a:gd name="connsiteY4" fmla="*/ 0 h 771523"/>
                  <a:gd name="connsiteX0" fmla="*/ 233363 w 1238250"/>
                  <a:gd name="connsiteY0" fmla="*/ 0 h 757496"/>
                  <a:gd name="connsiteX1" fmla="*/ 0 w 1238250"/>
                  <a:gd name="connsiteY1" fmla="*/ 9439 h 757496"/>
                  <a:gd name="connsiteX2" fmla="*/ 952500 w 1238250"/>
                  <a:gd name="connsiteY2" fmla="*/ 752735 h 757496"/>
                  <a:gd name="connsiteX3" fmla="*/ 1238250 w 1238250"/>
                  <a:gd name="connsiteY3" fmla="*/ 757496 h 757496"/>
                  <a:gd name="connsiteX4" fmla="*/ 233363 w 1238250"/>
                  <a:gd name="connsiteY4" fmla="*/ 0 h 7574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38250" h="757496">
                    <a:moveTo>
                      <a:pt x="233363" y="0"/>
                    </a:moveTo>
                    <a:lnTo>
                      <a:pt x="0" y="9439"/>
                    </a:lnTo>
                    <a:lnTo>
                      <a:pt x="952500" y="752735"/>
                    </a:lnTo>
                    <a:cubicBezTo>
                      <a:pt x="1060450" y="744798"/>
                      <a:pt x="1035049" y="751145"/>
                      <a:pt x="1238250" y="757496"/>
                    </a:cubicBezTo>
                    <a:lnTo>
                      <a:pt x="233363" y="0"/>
                    </a:lnTo>
                    <a:close/>
                  </a:path>
                </a:pathLst>
              </a:custGeom>
              <a:solidFill>
                <a:srgbClr val="0099CC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1800" kern="0" dirty="0">
                  <a:solidFill>
                    <a:sysClr val="window" lastClr="FFFFFF"/>
                  </a:solidFill>
                  <a:latin typeface="Calibri"/>
                  <a:ea typeface="+mn-ea"/>
                </a:endParaRPr>
              </a:p>
            </p:txBody>
          </p:sp>
          <p:sp>
            <p:nvSpPr>
              <p:cNvPr id="59430" name="Rectangle 68"/>
              <p:cNvSpPr>
                <a:spLocks noChangeArrowheads="1"/>
              </p:cNvSpPr>
              <p:nvPr/>
            </p:nvSpPr>
            <p:spPr bwMode="auto">
              <a:xfrm>
                <a:off x="1299580" y="5177755"/>
                <a:ext cx="289686" cy="1351386"/>
              </a:xfrm>
              <a:prstGeom prst="rect">
                <a:avLst/>
              </a:prstGeom>
              <a:solidFill>
                <a:srgbClr val="33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254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 algn="ctr" eaLnBrk="1" hangingPunct="1"/>
                <a:endParaRPr lang="en-US" altLang="en-US" sz="1800">
                  <a:solidFill>
                    <a:srgbClr val="FFFFFF"/>
                  </a:solidFill>
                  <a:latin typeface="Calibri" pitchFamily="34" charset="0"/>
                </a:endParaRPr>
              </a:p>
            </p:txBody>
          </p:sp>
        </p:grpSp>
        <p:sp>
          <p:nvSpPr>
            <p:cNvPr id="59421" name="Rectangle 59"/>
            <p:cNvSpPr>
              <a:spLocks noChangeArrowheads="1"/>
            </p:cNvSpPr>
            <p:nvPr/>
          </p:nvSpPr>
          <p:spPr bwMode="auto">
            <a:xfrm>
              <a:off x="1838851" y="6126859"/>
              <a:ext cx="2180844" cy="64901"/>
            </a:xfrm>
            <a:prstGeom prst="rect">
              <a:avLst/>
            </a:prstGeom>
            <a:solidFill>
              <a:srgbClr val="33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 eaLnBrk="1" hangingPunct="1"/>
              <a:endParaRPr lang="en-US" altLang="en-US" sz="1800">
                <a:solidFill>
                  <a:srgbClr val="FFFFFF"/>
                </a:solidFill>
                <a:latin typeface="Calibri" pitchFamily="34" charset="0"/>
              </a:endParaRPr>
            </a:p>
          </p:txBody>
        </p:sp>
        <p:sp>
          <p:nvSpPr>
            <p:cNvPr id="59422" name="Right Arrow 60"/>
            <p:cNvSpPr>
              <a:spLocks noChangeArrowheads="1"/>
            </p:cNvSpPr>
            <p:nvPr/>
          </p:nvSpPr>
          <p:spPr bwMode="auto">
            <a:xfrm>
              <a:off x="2556720" y="6056232"/>
              <a:ext cx="266527" cy="219518"/>
            </a:xfrm>
            <a:prstGeom prst="rightArrow">
              <a:avLst>
                <a:gd name="adj1" fmla="val 13889"/>
                <a:gd name="adj2" fmla="val 53703"/>
              </a:avLst>
            </a:prstGeom>
            <a:solidFill>
              <a:srgbClr val="33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 eaLnBrk="1" hangingPunct="1"/>
              <a:endParaRPr lang="en-US" altLang="en-US" sz="1800">
                <a:solidFill>
                  <a:srgbClr val="FFFFFF"/>
                </a:solidFill>
                <a:latin typeface="Calibri" pitchFamily="34" charset="0"/>
              </a:endParaRPr>
            </a:p>
          </p:txBody>
        </p:sp>
        <p:grpSp>
          <p:nvGrpSpPr>
            <p:cNvPr id="59423" name="Group 61"/>
            <p:cNvGrpSpPr>
              <a:grpSpLocks/>
            </p:cNvGrpSpPr>
            <p:nvPr/>
          </p:nvGrpSpPr>
          <p:grpSpPr bwMode="auto">
            <a:xfrm>
              <a:off x="593766" y="5284519"/>
              <a:ext cx="605641" cy="915203"/>
              <a:chOff x="335231" y="4405745"/>
              <a:chExt cx="1252537" cy="2138362"/>
            </a:xfrm>
          </p:grpSpPr>
          <p:sp>
            <p:nvSpPr>
              <p:cNvPr id="64" name="Freeform 63"/>
              <p:cNvSpPr/>
              <p:nvPr/>
            </p:nvSpPr>
            <p:spPr>
              <a:xfrm>
                <a:off x="335231" y="4406992"/>
                <a:ext cx="965619" cy="2136350"/>
              </a:xfrm>
              <a:custGeom>
                <a:avLst/>
                <a:gdLst>
                  <a:gd name="connsiteX0" fmla="*/ 0 w 966787"/>
                  <a:gd name="connsiteY0" fmla="*/ 0 h 2138362"/>
                  <a:gd name="connsiteX1" fmla="*/ 0 w 966787"/>
                  <a:gd name="connsiteY1" fmla="*/ 1190625 h 2138362"/>
                  <a:gd name="connsiteX2" fmla="*/ 966787 w 966787"/>
                  <a:gd name="connsiteY2" fmla="*/ 2138362 h 2138362"/>
                  <a:gd name="connsiteX3" fmla="*/ 962025 w 966787"/>
                  <a:gd name="connsiteY3" fmla="*/ 742950 h 2138362"/>
                  <a:gd name="connsiteX4" fmla="*/ 0 w 966787"/>
                  <a:gd name="connsiteY4" fmla="*/ 0 h 21383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66787" h="2138362">
                    <a:moveTo>
                      <a:pt x="0" y="0"/>
                    </a:moveTo>
                    <a:lnTo>
                      <a:pt x="0" y="1190625"/>
                    </a:lnTo>
                    <a:lnTo>
                      <a:pt x="966787" y="2138362"/>
                    </a:lnTo>
                    <a:cubicBezTo>
                      <a:pt x="965200" y="1673225"/>
                      <a:pt x="963612" y="1208087"/>
                      <a:pt x="962025" y="74295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F81BD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1800" kern="0" dirty="0">
                  <a:solidFill>
                    <a:sysClr val="window" lastClr="FFFFFF"/>
                  </a:solidFill>
                  <a:latin typeface="Calibri"/>
                  <a:ea typeface="+mn-ea"/>
                </a:endParaRPr>
              </a:p>
            </p:txBody>
          </p:sp>
          <p:sp>
            <p:nvSpPr>
              <p:cNvPr id="65" name="Freeform 64"/>
              <p:cNvSpPr/>
              <p:nvPr/>
            </p:nvSpPr>
            <p:spPr>
              <a:xfrm>
                <a:off x="351325" y="4411451"/>
                <a:ext cx="1235186" cy="771586"/>
              </a:xfrm>
              <a:custGeom>
                <a:avLst/>
                <a:gdLst>
                  <a:gd name="connsiteX0" fmla="*/ 0 w 966787"/>
                  <a:gd name="connsiteY0" fmla="*/ 0 h 2138362"/>
                  <a:gd name="connsiteX1" fmla="*/ 0 w 966787"/>
                  <a:gd name="connsiteY1" fmla="*/ 1190625 h 2138362"/>
                  <a:gd name="connsiteX2" fmla="*/ 966787 w 966787"/>
                  <a:gd name="connsiteY2" fmla="*/ 2138362 h 2138362"/>
                  <a:gd name="connsiteX3" fmla="*/ 962025 w 966787"/>
                  <a:gd name="connsiteY3" fmla="*/ 742950 h 2138362"/>
                  <a:gd name="connsiteX4" fmla="*/ 0 w 966787"/>
                  <a:gd name="connsiteY4" fmla="*/ 0 h 2138362"/>
                  <a:gd name="connsiteX0" fmla="*/ 928688 w 1895475"/>
                  <a:gd name="connsiteY0" fmla="*/ 0 h 2138362"/>
                  <a:gd name="connsiteX1" fmla="*/ 0 w 1895475"/>
                  <a:gd name="connsiteY1" fmla="*/ 461963 h 2138362"/>
                  <a:gd name="connsiteX2" fmla="*/ 1895475 w 1895475"/>
                  <a:gd name="connsiteY2" fmla="*/ 2138362 h 2138362"/>
                  <a:gd name="connsiteX3" fmla="*/ 1890713 w 1895475"/>
                  <a:gd name="connsiteY3" fmla="*/ 742950 h 2138362"/>
                  <a:gd name="connsiteX4" fmla="*/ 928688 w 1895475"/>
                  <a:gd name="connsiteY4" fmla="*/ 0 h 213836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890713 w 1895475"/>
                  <a:gd name="connsiteY3" fmla="*/ 342900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143000 w 1895475"/>
                  <a:gd name="connsiteY3" fmla="*/ 776288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143000 w 1895475"/>
                  <a:gd name="connsiteY3" fmla="*/ 776288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238250 w 1895475"/>
                  <a:gd name="connsiteY3" fmla="*/ 814388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238250 w 1895475"/>
                  <a:gd name="connsiteY3" fmla="*/ 814388 h 1738312"/>
                  <a:gd name="connsiteX4" fmla="*/ 247650 w 1895475"/>
                  <a:gd name="connsiteY4" fmla="*/ 0 h 1738312"/>
                  <a:gd name="connsiteX0" fmla="*/ 247650 w 1238250"/>
                  <a:gd name="connsiteY0" fmla="*/ 0 h 862012"/>
                  <a:gd name="connsiteX1" fmla="*/ 0 w 1238250"/>
                  <a:gd name="connsiteY1" fmla="*/ 61913 h 862012"/>
                  <a:gd name="connsiteX2" fmla="*/ 947738 w 1238250"/>
                  <a:gd name="connsiteY2" fmla="*/ 862012 h 862012"/>
                  <a:gd name="connsiteX3" fmla="*/ 1238250 w 1238250"/>
                  <a:gd name="connsiteY3" fmla="*/ 814388 h 862012"/>
                  <a:gd name="connsiteX4" fmla="*/ 247650 w 1238250"/>
                  <a:gd name="connsiteY4" fmla="*/ 0 h 862012"/>
                  <a:gd name="connsiteX0" fmla="*/ 247650 w 1238250"/>
                  <a:gd name="connsiteY0" fmla="*/ 0 h 823912"/>
                  <a:gd name="connsiteX1" fmla="*/ 0 w 1238250"/>
                  <a:gd name="connsiteY1" fmla="*/ 61913 h 823912"/>
                  <a:gd name="connsiteX2" fmla="*/ 952500 w 1238250"/>
                  <a:gd name="connsiteY2" fmla="*/ 823912 h 823912"/>
                  <a:gd name="connsiteX3" fmla="*/ 1238250 w 1238250"/>
                  <a:gd name="connsiteY3" fmla="*/ 814388 h 823912"/>
                  <a:gd name="connsiteX4" fmla="*/ 247650 w 1238250"/>
                  <a:gd name="connsiteY4" fmla="*/ 0 h 823912"/>
                  <a:gd name="connsiteX0" fmla="*/ 247650 w 1238250"/>
                  <a:gd name="connsiteY0" fmla="*/ 0 h 823912"/>
                  <a:gd name="connsiteX1" fmla="*/ 0 w 1238250"/>
                  <a:gd name="connsiteY1" fmla="*/ 61913 h 823912"/>
                  <a:gd name="connsiteX2" fmla="*/ 952500 w 1238250"/>
                  <a:gd name="connsiteY2" fmla="*/ 823912 h 823912"/>
                  <a:gd name="connsiteX3" fmla="*/ 1238250 w 1238250"/>
                  <a:gd name="connsiteY3" fmla="*/ 814388 h 823912"/>
                  <a:gd name="connsiteX4" fmla="*/ 247650 w 1238250"/>
                  <a:gd name="connsiteY4" fmla="*/ 0 h 823912"/>
                  <a:gd name="connsiteX0" fmla="*/ 233363 w 1238250"/>
                  <a:gd name="connsiteY0" fmla="*/ 0 h 766762"/>
                  <a:gd name="connsiteX1" fmla="*/ 0 w 1238250"/>
                  <a:gd name="connsiteY1" fmla="*/ 4763 h 766762"/>
                  <a:gd name="connsiteX2" fmla="*/ 952500 w 1238250"/>
                  <a:gd name="connsiteY2" fmla="*/ 766762 h 766762"/>
                  <a:gd name="connsiteX3" fmla="*/ 1238250 w 1238250"/>
                  <a:gd name="connsiteY3" fmla="*/ 757238 h 766762"/>
                  <a:gd name="connsiteX4" fmla="*/ 233363 w 1238250"/>
                  <a:gd name="connsiteY4" fmla="*/ 0 h 766762"/>
                  <a:gd name="connsiteX0" fmla="*/ 233363 w 1238250"/>
                  <a:gd name="connsiteY0" fmla="*/ 0 h 773376"/>
                  <a:gd name="connsiteX1" fmla="*/ 0 w 1238250"/>
                  <a:gd name="connsiteY1" fmla="*/ 4763 h 773376"/>
                  <a:gd name="connsiteX2" fmla="*/ 952500 w 1238250"/>
                  <a:gd name="connsiteY2" fmla="*/ 766762 h 773376"/>
                  <a:gd name="connsiteX3" fmla="*/ 1238250 w 1238250"/>
                  <a:gd name="connsiteY3" fmla="*/ 771525 h 773376"/>
                  <a:gd name="connsiteX4" fmla="*/ 233363 w 1238250"/>
                  <a:gd name="connsiteY4" fmla="*/ 0 h 773376"/>
                  <a:gd name="connsiteX0" fmla="*/ 233363 w 1238250"/>
                  <a:gd name="connsiteY0" fmla="*/ 0 h 766762"/>
                  <a:gd name="connsiteX1" fmla="*/ 0 w 1238250"/>
                  <a:gd name="connsiteY1" fmla="*/ 4763 h 766762"/>
                  <a:gd name="connsiteX2" fmla="*/ 952500 w 1238250"/>
                  <a:gd name="connsiteY2" fmla="*/ 766762 h 766762"/>
                  <a:gd name="connsiteX3" fmla="*/ 1238250 w 1238250"/>
                  <a:gd name="connsiteY3" fmla="*/ 757236 h 766762"/>
                  <a:gd name="connsiteX4" fmla="*/ 233363 w 1238250"/>
                  <a:gd name="connsiteY4" fmla="*/ 0 h 766762"/>
                  <a:gd name="connsiteX0" fmla="*/ 233363 w 1238250"/>
                  <a:gd name="connsiteY0" fmla="*/ 0 h 773375"/>
                  <a:gd name="connsiteX1" fmla="*/ 0 w 1238250"/>
                  <a:gd name="connsiteY1" fmla="*/ 4763 h 773375"/>
                  <a:gd name="connsiteX2" fmla="*/ 952500 w 1238250"/>
                  <a:gd name="connsiteY2" fmla="*/ 766762 h 773375"/>
                  <a:gd name="connsiteX3" fmla="*/ 1238250 w 1238250"/>
                  <a:gd name="connsiteY3" fmla="*/ 771523 h 773375"/>
                  <a:gd name="connsiteX4" fmla="*/ 233363 w 1238250"/>
                  <a:gd name="connsiteY4" fmla="*/ 0 h 773375"/>
                  <a:gd name="connsiteX0" fmla="*/ 233363 w 1238250"/>
                  <a:gd name="connsiteY0" fmla="*/ 0 h 771523"/>
                  <a:gd name="connsiteX1" fmla="*/ 0 w 1238250"/>
                  <a:gd name="connsiteY1" fmla="*/ 4763 h 771523"/>
                  <a:gd name="connsiteX2" fmla="*/ 952500 w 1238250"/>
                  <a:gd name="connsiteY2" fmla="*/ 766762 h 771523"/>
                  <a:gd name="connsiteX3" fmla="*/ 1238250 w 1238250"/>
                  <a:gd name="connsiteY3" fmla="*/ 771523 h 771523"/>
                  <a:gd name="connsiteX4" fmla="*/ 233363 w 1238250"/>
                  <a:gd name="connsiteY4" fmla="*/ 0 h 771523"/>
                  <a:gd name="connsiteX0" fmla="*/ 233363 w 1238250"/>
                  <a:gd name="connsiteY0" fmla="*/ 0 h 771523"/>
                  <a:gd name="connsiteX1" fmla="*/ 0 w 1238250"/>
                  <a:gd name="connsiteY1" fmla="*/ 23466 h 771523"/>
                  <a:gd name="connsiteX2" fmla="*/ 952500 w 1238250"/>
                  <a:gd name="connsiteY2" fmla="*/ 766762 h 771523"/>
                  <a:gd name="connsiteX3" fmla="*/ 1238250 w 1238250"/>
                  <a:gd name="connsiteY3" fmla="*/ 771523 h 771523"/>
                  <a:gd name="connsiteX4" fmla="*/ 233363 w 1238250"/>
                  <a:gd name="connsiteY4" fmla="*/ 0 h 771523"/>
                  <a:gd name="connsiteX0" fmla="*/ 233363 w 1238250"/>
                  <a:gd name="connsiteY0" fmla="*/ 0 h 757496"/>
                  <a:gd name="connsiteX1" fmla="*/ 0 w 1238250"/>
                  <a:gd name="connsiteY1" fmla="*/ 9439 h 757496"/>
                  <a:gd name="connsiteX2" fmla="*/ 952500 w 1238250"/>
                  <a:gd name="connsiteY2" fmla="*/ 752735 h 757496"/>
                  <a:gd name="connsiteX3" fmla="*/ 1238250 w 1238250"/>
                  <a:gd name="connsiteY3" fmla="*/ 757496 h 757496"/>
                  <a:gd name="connsiteX4" fmla="*/ 233363 w 1238250"/>
                  <a:gd name="connsiteY4" fmla="*/ 0 h 7574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38250" h="757496">
                    <a:moveTo>
                      <a:pt x="233363" y="0"/>
                    </a:moveTo>
                    <a:lnTo>
                      <a:pt x="0" y="9439"/>
                    </a:lnTo>
                    <a:lnTo>
                      <a:pt x="952500" y="752735"/>
                    </a:lnTo>
                    <a:cubicBezTo>
                      <a:pt x="1060450" y="744798"/>
                      <a:pt x="1035049" y="751145"/>
                      <a:pt x="1238250" y="757496"/>
                    </a:cubicBezTo>
                    <a:lnTo>
                      <a:pt x="233363" y="0"/>
                    </a:lnTo>
                    <a:close/>
                  </a:path>
                </a:pathLst>
              </a:custGeom>
              <a:solidFill>
                <a:srgbClr val="0099CC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1800" kern="0" dirty="0">
                  <a:solidFill>
                    <a:sysClr val="window" lastClr="FFFFFF"/>
                  </a:solidFill>
                  <a:latin typeface="Calibri"/>
                  <a:ea typeface="+mn-ea"/>
                </a:endParaRPr>
              </a:p>
            </p:txBody>
          </p:sp>
          <p:sp>
            <p:nvSpPr>
              <p:cNvPr id="59427" name="Rectangle 65"/>
              <p:cNvSpPr>
                <a:spLocks noChangeArrowheads="1"/>
              </p:cNvSpPr>
              <p:nvPr/>
            </p:nvSpPr>
            <p:spPr bwMode="auto">
              <a:xfrm>
                <a:off x="1296825" y="5178575"/>
                <a:ext cx="289686" cy="1351389"/>
              </a:xfrm>
              <a:prstGeom prst="rect">
                <a:avLst/>
              </a:prstGeom>
              <a:solidFill>
                <a:srgbClr val="33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254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 algn="ctr" eaLnBrk="1" hangingPunct="1"/>
                <a:endParaRPr lang="en-US" altLang="en-US" sz="1800">
                  <a:solidFill>
                    <a:srgbClr val="FFFFFF"/>
                  </a:solidFill>
                  <a:latin typeface="Calibri" pitchFamily="34" charset="0"/>
                </a:endParaRPr>
              </a:p>
            </p:txBody>
          </p:sp>
        </p:grpSp>
        <p:sp>
          <p:nvSpPr>
            <p:cNvPr id="59424" name="Right Arrow 62"/>
            <p:cNvSpPr>
              <a:spLocks noChangeArrowheads="1"/>
            </p:cNvSpPr>
            <p:nvPr/>
          </p:nvSpPr>
          <p:spPr bwMode="auto">
            <a:xfrm rot="-5245926">
              <a:off x="3947358" y="5684800"/>
              <a:ext cx="267240" cy="219835"/>
            </a:xfrm>
            <a:prstGeom prst="rightArrow">
              <a:avLst>
                <a:gd name="adj1" fmla="val 13889"/>
                <a:gd name="adj2" fmla="val 53702"/>
              </a:avLst>
            </a:prstGeom>
            <a:solidFill>
              <a:srgbClr val="33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 eaLnBrk="1" hangingPunct="1"/>
              <a:endParaRPr lang="en-US" altLang="en-US" sz="1800">
                <a:solidFill>
                  <a:srgbClr val="FFFFFF"/>
                </a:solidFill>
                <a:latin typeface="Calibri" pitchFamily="34" charset="0"/>
              </a:endParaRPr>
            </a:p>
          </p:txBody>
        </p:sp>
      </p:grpSp>
      <p:sp>
        <p:nvSpPr>
          <p:cNvPr id="102" name="TextBox 101"/>
          <p:cNvSpPr txBox="1"/>
          <p:nvPr/>
        </p:nvSpPr>
        <p:spPr>
          <a:xfrm>
            <a:off x="541338" y="1903413"/>
            <a:ext cx="1181100" cy="533400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eaLnBrk="1" fontAlgn="auto" hangingPunct="1">
              <a:lnSpc>
                <a:spcPts val="1700"/>
              </a:lnSpc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800" i="1" kern="0" dirty="0">
                <a:solidFill>
                  <a:prstClr val="black"/>
                </a:solidFill>
                <a:latin typeface="Calibri"/>
                <a:ea typeface="+mn-ea"/>
              </a:rPr>
              <a:t>L</a:t>
            </a:r>
            <a:r>
              <a:rPr lang="en-US" sz="1800" kern="0" dirty="0">
                <a:solidFill>
                  <a:prstClr val="black"/>
                </a:solidFill>
                <a:latin typeface="Calibri"/>
                <a:ea typeface="+mn-ea"/>
              </a:rPr>
              <a:t> bits</a:t>
            </a:r>
          </a:p>
          <a:p>
            <a:pPr eaLnBrk="1" fontAlgn="auto" hangingPunct="1">
              <a:lnSpc>
                <a:spcPts val="1700"/>
              </a:lnSpc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800" kern="0" dirty="0">
                <a:solidFill>
                  <a:prstClr val="black"/>
                </a:solidFill>
                <a:latin typeface="Calibri"/>
                <a:ea typeface="+mn-ea"/>
              </a:rPr>
              <a:t>per packet</a:t>
            </a:r>
          </a:p>
        </p:txBody>
      </p:sp>
      <p:sp>
        <p:nvSpPr>
          <p:cNvPr id="103" name="TextBox 102"/>
          <p:cNvSpPr txBox="1"/>
          <p:nvPr/>
        </p:nvSpPr>
        <p:spPr>
          <a:xfrm>
            <a:off x="5334000" y="2898775"/>
            <a:ext cx="566738" cy="306388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800" i="1" kern="0" dirty="0">
                <a:solidFill>
                  <a:prstClr val="black"/>
                </a:solidFill>
                <a:latin typeface="Calibri"/>
                <a:ea typeface="+mn-ea"/>
              </a:rPr>
              <a:t>R</a:t>
            </a:r>
            <a:r>
              <a:rPr lang="en-US" sz="1800" kern="0" dirty="0">
                <a:solidFill>
                  <a:prstClr val="black"/>
                </a:solidFill>
                <a:latin typeface="Calibri"/>
                <a:ea typeface="+mn-ea"/>
              </a:rPr>
              <a:t> bps</a:t>
            </a:r>
          </a:p>
        </p:txBody>
      </p:sp>
      <p:sp>
        <p:nvSpPr>
          <p:cNvPr id="59417" name="Rectangle 3"/>
          <p:cNvSpPr txBox="1">
            <a:spLocks noChangeArrowheads="1"/>
          </p:cNvSpPr>
          <p:nvPr/>
        </p:nvSpPr>
        <p:spPr bwMode="auto">
          <a:xfrm>
            <a:off x="582613" y="5711825"/>
            <a:ext cx="4602162" cy="955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287338" indent="-287338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itchFamily="2" charset="2"/>
              <a:buChar char="§"/>
            </a:pPr>
            <a:r>
              <a:rPr lang="en-US" altLang="en-US">
                <a:latin typeface="Gill Sans MT" pitchFamily="34" charset="0"/>
              </a:rPr>
              <a:t>end-end delay = 2</a:t>
            </a:r>
            <a:r>
              <a:rPr lang="en-US" altLang="en-US" i="1">
                <a:latin typeface="Gill Sans MT" pitchFamily="34" charset="0"/>
              </a:rPr>
              <a:t>L</a:t>
            </a:r>
            <a:r>
              <a:rPr lang="en-US" altLang="en-US">
                <a:latin typeface="Gill Sans MT" pitchFamily="34" charset="0"/>
              </a:rPr>
              <a:t>/</a:t>
            </a:r>
            <a:r>
              <a:rPr lang="en-US" altLang="en-US" i="1">
                <a:latin typeface="Gill Sans MT" pitchFamily="34" charset="0"/>
              </a:rPr>
              <a:t>R</a:t>
            </a:r>
            <a:r>
              <a:rPr lang="en-US" altLang="en-US">
                <a:latin typeface="Gill Sans MT" pitchFamily="34" charset="0"/>
              </a:rPr>
              <a:t> (assuming zero propagation delay)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1441" name="Group 347"/>
          <p:cNvGrpSpPr>
            <a:grpSpLocks/>
          </p:cNvGrpSpPr>
          <p:nvPr/>
        </p:nvGrpSpPr>
        <p:grpSpPr bwMode="auto">
          <a:xfrm>
            <a:off x="2266950" y="2079625"/>
            <a:ext cx="1173163" cy="534988"/>
            <a:chOff x="1871277" y="1576300"/>
            <a:chExt cx="1128371" cy="437861"/>
          </a:xfrm>
        </p:grpSpPr>
        <p:sp>
          <p:nvSpPr>
            <p:cNvPr id="105" name="Oval 104"/>
            <p:cNvSpPr>
              <a:spLocks noChangeArrowheads="1"/>
            </p:cNvSpPr>
            <p:nvPr/>
          </p:nvSpPr>
          <p:spPr bwMode="auto">
            <a:xfrm flipV="1">
              <a:off x="1874446" y="1694641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106" name="Rectangle 105"/>
            <p:cNvSpPr/>
            <p:nvPr/>
          </p:nvSpPr>
          <p:spPr bwMode="auto">
            <a:xfrm>
              <a:off x="1871277" y="1740010"/>
              <a:ext cx="1128371" cy="115637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07" name="Oval 106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108" name="Freeform 107"/>
            <p:cNvSpPr/>
            <p:nvPr/>
          </p:nvSpPr>
          <p:spPr bwMode="auto">
            <a:xfrm>
              <a:off x="2159859" y="1673747"/>
              <a:ext cx="548152" cy="161112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09" name="Freeform 108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10" name="Freeform 109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11" name="Freeform 110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112" name="Straight Connector 111"/>
            <p:cNvCxnSpPr>
              <a:cxnSpLocks noChangeShapeType="1"/>
              <a:endCxn id="107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3" name="Straight Connector 112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61442" name="Group 105"/>
          <p:cNvGrpSpPr>
            <a:grpSpLocks/>
          </p:cNvGrpSpPr>
          <p:nvPr/>
        </p:nvGrpSpPr>
        <p:grpSpPr bwMode="auto">
          <a:xfrm>
            <a:off x="6764338" y="2314575"/>
            <a:ext cx="779462" cy="679450"/>
            <a:chOff x="-44" y="1473"/>
            <a:chExt cx="981" cy="1105"/>
          </a:xfrm>
        </p:grpSpPr>
        <p:pic>
          <p:nvPicPr>
            <p:cNvPr id="61533" name="Picture 106" descr="desktop_computer_stylized_medium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1534" name="Freeform 107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sp>
        <p:nvSpPr>
          <p:cNvPr id="61443" name="Footer Placeholder 2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 smtClean="0">
                <a:latin typeface="Tahoma" pitchFamily="34" charset="0"/>
              </a:rPr>
              <a:t>Introduction</a:t>
            </a:r>
          </a:p>
        </p:txBody>
      </p:sp>
      <p:sp>
        <p:nvSpPr>
          <p:cNvPr id="61444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252413" y="130175"/>
            <a:ext cx="8447087" cy="1143000"/>
          </a:xfrm>
        </p:spPr>
        <p:txBody>
          <a:bodyPr/>
          <a:lstStyle/>
          <a:p>
            <a:pPr eaLnBrk="1" hangingPunct="1"/>
            <a:r>
              <a:rPr lang="en-US" altLang="en-US" sz="3600" smtClean="0">
                <a:ea typeface="ＭＳ Ｐゴシック" charset="-128"/>
              </a:rPr>
              <a:t>Packet Switching: queueing delay, loss</a:t>
            </a:r>
            <a:endParaRPr lang="en-US" altLang="en-US" sz="4000" smtClean="0">
              <a:ea typeface="ＭＳ Ｐゴシック" charset="-128"/>
            </a:endParaRPr>
          </a:p>
        </p:txBody>
      </p:sp>
      <p:sp>
        <p:nvSpPr>
          <p:cNvPr id="61445" name="Line 230"/>
          <p:cNvSpPr>
            <a:spLocks noChangeShapeType="1"/>
          </p:cNvSpPr>
          <p:nvPr/>
        </p:nvSpPr>
        <p:spPr bwMode="auto">
          <a:xfrm>
            <a:off x="3467100" y="2303463"/>
            <a:ext cx="0" cy="22860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1446" name="Line 276"/>
          <p:cNvSpPr>
            <a:spLocks noChangeShapeType="1"/>
          </p:cNvSpPr>
          <p:nvPr/>
        </p:nvSpPr>
        <p:spPr bwMode="auto">
          <a:xfrm>
            <a:off x="1590675" y="1971675"/>
            <a:ext cx="744538" cy="385763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1447" name="Line 277"/>
          <p:cNvSpPr>
            <a:spLocks noChangeShapeType="1"/>
          </p:cNvSpPr>
          <p:nvPr/>
        </p:nvSpPr>
        <p:spPr bwMode="auto">
          <a:xfrm flipV="1">
            <a:off x="1735138" y="2457450"/>
            <a:ext cx="577850" cy="50482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1448" name="Line 278"/>
          <p:cNvSpPr>
            <a:spLocks noChangeShapeType="1"/>
          </p:cNvSpPr>
          <p:nvPr/>
        </p:nvSpPr>
        <p:spPr bwMode="auto">
          <a:xfrm>
            <a:off x="3432175" y="2398713"/>
            <a:ext cx="2016125" cy="15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1449" name="Line 279"/>
          <p:cNvSpPr>
            <a:spLocks noChangeShapeType="1"/>
          </p:cNvSpPr>
          <p:nvPr/>
        </p:nvSpPr>
        <p:spPr bwMode="auto">
          <a:xfrm flipH="1" flipV="1">
            <a:off x="6035675" y="2581275"/>
            <a:ext cx="9525" cy="36353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1450" name="Line 280"/>
          <p:cNvSpPr>
            <a:spLocks noChangeShapeType="1"/>
          </p:cNvSpPr>
          <p:nvPr/>
        </p:nvSpPr>
        <p:spPr bwMode="auto">
          <a:xfrm flipV="1">
            <a:off x="6508750" y="2030413"/>
            <a:ext cx="604838" cy="30797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1451" name="Rectangle 287"/>
          <p:cNvSpPr>
            <a:spLocks noChangeArrowheads="1"/>
          </p:cNvSpPr>
          <p:nvPr/>
        </p:nvSpPr>
        <p:spPr bwMode="auto">
          <a:xfrm>
            <a:off x="3630613" y="2185988"/>
            <a:ext cx="147637" cy="200025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endParaRPr lang="en-US" altLang="en-US"/>
          </a:p>
        </p:txBody>
      </p:sp>
      <p:sp>
        <p:nvSpPr>
          <p:cNvPr id="61452" name="Rectangle 288"/>
          <p:cNvSpPr>
            <a:spLocks noChangeArrowheads="1"/>
          </p:cNvSpPr>
          <p:nvPr/>
        </p:nvSpPr>
        <p:spPr bwMode="auto">
          <a:xfrm>
            <a:off x="3792538" y="2185988"/>
            <a:ext cx="147637" cy="200025"/>
          </a:xfrm>
          <a:prstGeom prst="rect">
            <a:avLst/>
          </a:prstGeom>
          <a:solidFill>
            <a:schemeClr val="accent2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endParaRPr lang="en-US" altLang="en-US"/>
          </a:p>
        </p:txBody>
      </p:sp>
      <p:sp>
        <p:nvSpPr>
          <p:cNvPr id="61453" name="Rectangle 289"/>
          <p:cNvSpPr>
            <a:spLocks noChangeArrowheads="1"/>
          </p:cNvSpPr>
          <p:nvPr/>
        </p:nvSpPr>
        <p:spPr bwMode="auto">
          <a:xfrm>
            <a:off x="3954463" y="2185988"/>
            <a:ext cx="147637" cy="200025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endParaRPr lang="en-US" altLang="en-US"/>
          </a:p>
        </p:txBody>
      </p:sp>
      <p:sp>
        <p:nvSpPr>
          <p:cNvPr id="61454" name="Rectangle 290"/>
          <p:cNvSpPr>
            <a:spLocks noChangeArrowheads="1"/>
          </p:cNvSpPr>
          <p:nvPr/>
        </p:nvSpPr>
        <p:spPr bwMode="auto">
          <a:xfrm>
            <a:off x="4116388" y="2185988"/>
            <a:ext cx="147637" cy="200025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endParaRPr lang="en-US" altLang="en-US"/>
          </a:p>
        </p:txBody>
      </p:sp>
      <p:sp>
        <p:nvSpPr>
          <p:cNvPr id="61455" name="Rectangle 291"/>
          <p:cNvSpPr>
            <a:spLocks noChangeArrowheads="1"/>
          </p:cNvSpPr>
          <p:nvPr/>
        </p:nvSpPr>
        <p:spPr bwMode="auto">
          <a:xfrm>
            <a:off x="4278313" y="2185988"/>
            <a:ext cx="147637" cy="200025"/>
          </a:xfrm>
          <a:prstGeom prst="rect">
            <a:avLst/>
          </a:prstGeom>
          <a:solidFill>
            <a:schemeClr val="accent2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endParaRPr lang="en-US" altLang="en-US"/>
          </a:p>
        </p:txBody>
      </p:sp>
      <p:sp>
        <p:nvSpPr>
          <p:cNvPr id="61456" name="Rectangle 292"/>
          <p:cNvSpPr>
            <a:spLocks noChangeArrowheads="1"/>
          </p:cNvSpPr>
          <p:nvPr/>
        </p:nvSpPr>
        <p:spPr bwMode="auto">
          <a:xfrm>
            <a:off x="4649788" y="2185988"/>
            <a:ext cx="147637" cy="200025"/>
          </a:xfrm>
          <a:prstGeom prst="rect">
            <a:avLst/>
          </a:prstGeom>
          <a:solidFill>
            <a:schemeClr val="accent2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endParaRPr lang="en-US" altLang="en-US"/>
          </a:p>
        </p:txBody>
      </p:sp>
      <p:sp>
        <p:nvSpPr>
          <p:cNvPr id="61457" name="Rectangle 293"/>
          <p:cNvSpPr>
            <a:spLocks noChangeArrowheads="1"/>
          </p:cNvSpPr>
          <p:nvPr/>
        </p:nvSpPr>
        <p:spPr bwMode="auto">
          <a:xfrm>
            <a:off x="5087938" y="2181225"/>
            <a:ext cx="147637" cy="200025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endParaRPr lang="en-US" altLang="en-US"/>
          </a:p>
        </p:txBody>
      </p:sp>
      <p:grpSp>
        <p:nvGrpSpPr>
          <p:cNvPr id="61458" name="Group 311"/>
          <p:cNvGrpSpPr>
            <a:grpSpLocks/>
          </p:cNvGrpSpPr>
          <p:nvPr/>
        </p:nvGrpSpPr>
        <p:grpSpPr bwMode="auto">
          <a:xfrm>
            <a:off x="2786063" y="2262188"/>
            <a:ext cx="633412" cy="200025"/>
            <a:chOff x="1800" y="1425"/>
            <a:chExt cx="399" cy="126"/>
          </a:xfrm>
        </p:grpSpPr>
        <p:sp>
          <p:nvSpPr>
            <p:cNvPr id="61529" name="Rectangle 294"/>
            <p:cNvSpPr>
              <a:spLocks noChangeArrowheads="1"/>
            </p:cNvSpPr>
            <p:nvPr/>
          </p:nvSpPr>
          <p:spPr bwMode="auto">
            <a:xfrm>
              <a:off x="1800" y="1425"/>
              <a:ext cx="93" cy="126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61530" name="Rectangle 295"/>
            <p:cNvSpPr>
              <a:spLocks noChangeArrowheads="1"/>
            </p:cNvSpPr>
            <p:nvPr/>
          </p:nvSpPr>
          <p:spPr bwMode="auto">
            <a:xfrm>
              <a:off x="1902" y="1425"/>
              <a:ext cx="93" cy="126"/>
            </a:xfrm>
            <a:prstGeom prst="rect">
              <a:avLst/>
            </a:prstGeom>
            <a:solidFill>
              <a:schemeClr val="accent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61531" name="Rectangle 296"/>
            <p:cNvSpPr>
              <a:spLocks noChangeArrowheads="1"/>
            </p:cNvSpPr>
            <p:nvPr/>
          </p:nvSpPr>
          <p:spPr bwMode="auto">
            <a:xfrm>
              <a:off x="2004" y="1425"/>
              <a:ext cx="93" cy="126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61532" name="Rectangle 297"/>
            <p:cNvSpPr>
              <a:spLocks noChangeArrowheads="1"/>
            </p:cNvSpPr>
            <p:nvPr/>
          </p:nvSpPr>
          <p:spPr bwMode="auto">
            <a:xfrm>
              <a:off x="2106" y="1425"/>
              <a:ext cx="93" cy="126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</p:grpSp>
      <p:sp>
        <p:nvSpPr>
          <p:cNvPr id="61459" name="Rectangle 298"/>
          <p:cNvSpPr>
            <a:spLocks noChangeArrowheads="1"/>
          </p:cNvSpPr>
          <p:nvPr/>
        </p:nvSpPr>
        <p:spPr bwMode="auto">
          <a:xfrm>
            <a:off x="2128838" y="2162175"/>
            <a:ext cx="147637" cy="200025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endParaRPr lang="en-US" altLang="en-US"/>
          </a:p>
        </p:txBody>
      </p:sp>
      <p:sp>
        <p:nvSpPr>
          <p:cNvPr id="61460" name="Rectangle 299"/>
          <p:cNvSpPr>
            <a:spLocks noChangeArrowheads="1"/>
          </p:cNvSpPr>
          <p:nvPr/>
        </p:nvSpPr>
        <p:spPr bwMode="auto">
          <a:xfrm>
            <a:off x="1909763" y="2733675"/>
            <a:ext cx="147637" cy="200025"/>
          </a:xfrm>
          <a:prstGeom prst="rect">
            <a:avLst/>
          </a:prstGeom>
          <a:solidFill>
            <a:schemeClr val="accent2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endParaRPr lang="en-US" altLang="en-US"/>
          </a:p>
        </p:txBody>
      </p:sp>
      <p:sp>
        <p:nvSpPr>
          <p:cNvPr id="61461" name="Line 300"/>
          <p:cNvSpPr>
            <a:spLocks noChangeShapeType="1"/>
          </p:cNvSpPr>
          <p:nvPr/>
        </p:nvSpPr>
        <p:spPr bwMode="auto">
          <a:xfrm>
            <a:off x="2090738" y="2111375"/>
            <a:ext cx="246062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1462" name="Line 301"/>
          <p:cNvSpPr>
            <a:spLocks noChangeShapeType="1"/>
          </p:cNvSpPr>
          <p:nvPr/>
        </p:nvSpPr>
        <p:spPr bwMode="auto">
          <a:xfrm flipV="1">
            <a:off x="2092325" y="2582863"/>
            <a:ext cx="174625" cy="1809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1463" name="Line 302"/>
          <p:cNvSpPr>
            <a:spLocks noChangeShapeType="1"/>
          </p:cNvSpPr>
          <p:nvPr/>
        </p:nvSpPr>
        <p:spPr bwMode="auto">
          <a:xfrm>
            <a:off x="4011613" y="2076450"/>
            <a:ext cx="1062037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1464" name="Text Box 303"/>
          <p:cNvSpPr txBox="1">
            <a:spLocks noChangeArrowheads="1"/>
          </p:cNvSpPr>
          <p:nvPr/>
        </p:nvSpPr>
        <p:spPr bwMode="auto">
          <a:xfrm>
            <a:off x="749300" y="1633538"/>
            <a:ext cx="3873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>
                <a:solidFill>
                  <a:srgbClr val="006600"/>
                </a:solidFill>
              </a:rPr>
              <a:t>A</a:t>
            </a:r>
          </a:p>
        </p:txBody>
      </p:sp>
      <p:sp>
        <p:nvSpPr>
          <p:cNvPr id="61465" name="Text Box 304"/>
          <p:cNvSpPr txBox="1">
            <a:spLocks noChangeArrowheads="1"/>
          </p:cNvSpPr>
          <p:nvPr/>
        </p:nvSpPr>
        <p:spPr bwMode="auto">
          <a:xfrm>
            <a:off x="889000" y="2608263"/>
            <a:ext cx="3873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>
                <a:solidFill>
                  <a:srgbClr val="000099"/>
                </a:solidFill>
              </a:rPr>
              <a:t>B</a:t>
            </a:r>
          </a:p>
        </p:txBody>
      </p:sp>
      <p:sp>
        <p:nvSpPr>
          <p:cNvPr id="61466" name="Text Box 305"/>
          <p:cNvSpPr txBox="1">
            <a:spLocks noChangeArrowheads="1"/>
          </p:cNvSpPr>
          <p:nvPr/>
        </p:nvSpPr>
        <p:spPr bwMode="auto">
          <a:xfrm>
            <a:off x="6604000" y="1465263"/>
            <a:ext cx="40481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/>
              <a:t>C</a:t>
            </a:r>
            <a:endParaRPr lang="en-US" altLang="en-US">
              <a:solidFill>
                <a:schemeClr val="accent1"/>
              </a:solidFill>
            </a:endParaRPr>
          </a:p>
        </p:txBody>
      </p:sp>
      <p:sp>
        <p:nvSpPr>
          <p:cNvPr id="61467" name="Text Box 308"/>
          <p:cNvSpPr txBox="1">
            <a:spLocks noChangeArrowheads="1"/>
          </p:cNvSpPr>
          <p:nvPr/>
        </p:nvSpPr>
        <p:spPr bwMode="auto">
          <a:xfrm>
            <a:off x="1636713" y="1585913"/>
            <a:ext cx="156368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800" i="1"/>
              <a:t>R</a:t>
            </a:r>
            <a:r>
              <a:rPr lang="en-US" altLang="en-US" sz="1800"/>
              <a:t> = 100 Mb/s</a:t>
            </a:r>
          </a:p>
        </p:txBody>
      </p:sp>
      <p:sp>
        <p:nvSpPr>
          <p:cNvPr id="61468" name="Text Box 309"/>
          <p:cNvSpPr txBox="1">
            <a:spLocks noChangeArrowheads="1"/>
          </p:cNvSpPr>
          <p:nvPr/>
        </p:nvSpPr>
        <p:spPr bwMode="auto">
          <a:xfrm>
            <a:off x="3625850" y="2438400"/>
            <a:ext cx="1641475" cy="401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2000" i="1"/>
              <a:t>R</a:t>
            </a:r>
            <a:r>
              <a:rPr lang="en-US" altLang="en-US" sz="2000"/>
              <a:t> = 1.5 Mb/s</a:t>
            </a:r>
            <a:endParaRPr lang="en-US" altLang="en-US">
              <a:solidFill>
                <a:schemeClr val="accent1"/>
              </a:solidFill>
            </a:endParaRPr>
          </a:p>
        </p:txBody>
      </p:sp>
      <p:sp>
        <p:nvSpPr>
          <p:cNvPr id="61469" name="Text Box 310"/>
          <p:cNvSpPr txBox="1">
            <a:spLocks noChangeArrowheads="1"/>
          </p:cNvSpPr>
          <p:nvPr/>
        </p:nvSpPr>
        <p:spPr bwMode="auto">
          <a:xfrm>
            <a:off x="6022975" y="2994025"/>
            <a:ext cx="1841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endParaRPr lang="en-US" altLang="en-US">
              <a:solidFill>
                <a:schemeClr val="accent1"/>
              </a:solidFill>
            </a:endParaRPr>
          </a:p>
        </p:txBody>
      </p:sp>
      <p:sp>
        <p:nvSpPr>
          <p:cNvPr id="61470" name="Line 281"/>
          <p:cNvSpPr>
            <a:spLocks noChangeShapeType="1"/>
          </p:cNvSpPr>
          <p:nvPr/>
        </p:nvSpPr>
        <p:spPr bwMode="auto">
          <a:xfrm flipV="1">
            <a:off x="6662738" y="3146425"/>
            <a:ext cx="98425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1471" name="Line 283"/>
          <p:cNvSpPr>
            <a:spLocks noChangeShapeType="1"/>
          </p:cNvSpPr>
          <p:nvPr/>
        </p:nvSpPr>
        <p:spPr bwMode="auto">
          <a:xfrm flipH="1">
            <a:off x="6638925" y="2849563"/>
            <a:ext cx="379413" cy="22542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1472" name="Text Box 306"/>
          <p:cNvSpPr txBox="1">
            <a:spLocks noChangeArrowheads="1"/>
          </p:cNvSpPr>
          <p:nvPr/>
        </p:nvSpPr>
        <p:spPr bwMode="auto">
          <a:xfrm>
            <a:off x="7556500" y="2224088"/>
            <a:ext cx="40481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/>
              <a:t>D</a:t>
            </a:r>
            <a:endParaRPr lang="en-US" altLang="en-US">
              <a:solidFill>
                <a:schemeClr val="accent1"/>
              </a:solidFill>
            </a:endParaRPr>
          </a:p>
        </p:txBody>
      </p:sp>
      <p:sp>
        <p:nvSpPr>
          <p:cNvPr id="61473" name="Text Box 307"/>
          <p:cNvSpPr txBox="1">
            <a:spLocks noChangeArrowheads="1"/>
          </p:cNvSpPr>
          <p:nvPr/>
        </p:nvSpPr>
        <p:spPr bwMode="auto">
          <a:xfrm>
            <a:off x="8299450" y="2840038"/>
            <a:ext cx="3873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/>
              <a:t>E</a:t>
            </a:r>
            <a:endParaRPr lang="en-US" altLang="en-US">
              <a:solidFill>
                <a:schemeClr val="accent1"/>
              </a:solidFill>
            </a:endParaRPr>
          </a:p>
        </p:txBody>
      </p:sp>
      <p:sp>
        <p:nvSpPr>
          <p:cNvPr id="61474" name="Text Box 330"/>
          <p:cNvSpPr txBox="1">
            <a:spLocks noChangeArrowheads="1"/>
          </p:cNvSpPr>
          <p:nvPr/>
        </p:nvSpPr>
        <p:spPr bwMode="auto">
          <a:xfrm>
            <a:off x="2051050" y="2984500"/>
            <a:ext cx="2354263" cy="563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 algn="ctr">
              <a:lnSpc>
                <a:spcPct val="85000"/>
              </a:lnSpc>
            </a:pPr>
            <a:r>
              <a:rPr lang="en-US" altLang="en-US" sz="1800"/>
              <a:t>queue of packets</a:t>
            </a:r>
          </a:p>
          <a:p>
            <a:pPr algn="ctr">
              <a:lnSpc>
                <a:spcPct val="85000"/>
              </a:lnSpc>
            </a:pPr>
            <a:r>
              <a:rPr lang="en-US" altLang="en-US" sz="1800"/>
              <a:t>waiting for output link</a:t>
            </a:r>
            <a:endParaRPr lang="en-US" altLang="en-US" sz="1800">
              <a:solidFill>
                <a:schemeClr val="accent1"/>
              </a:solidFill>
            </a:endParaRPr>
          </a:p>
        </p:txBody>
      </p:sp>
      <p:sp>
        <p:nvSpPr>
          <p:cNvPr id="61475" name="Line 332"/>
          <p:cNvSpPr>
            <a:spLocks noChangeShapeType="1"/>
          </p:cNvSpPr>
          <p:nvPr/>
        </p:nvSpPr>
        <p:spPr bwMode="auto">
          <a:xfrm flipV="1">
            <a:off x="2890838" y="2514600"/>
            <a:ext cx="166687" cy="5238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61476" name="Group 96"/>
          <p:cNvGrpSpPr>
            <a:grpSpLocks/>
          </p:cNvGrpSpPr>
          <p:nvPr/>
        </p:nvGrpSpPr>
        <p:grpSpPr bwMode="auto">
          <a:xfrm>
            <a:off x="898525" y="1651000"/>
            <a:ext cx="779463" cy="679450"/>
            <a:chOff x="-44" y="1473"/>
            <a:chExt cx="981" cy="1105"/>
          </a:xfrm>
        </p:grpSpPr>
        <p:pic>
          <p:nvPicPr>
            <p:cNvPr id="61527" name="Picture 97" descr="desktop_computer_stylized_medium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1528" name="Freeform 98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61477" name="Group 99"/>
          <p:cNvGrpSpPr>
            <a:grpSpLocks/>
          </p:cNvGrpSpPr>
          <p:nvPr/>
        </p:nvGrpSpPr>
        <p:grpSpPr bwMode="auto">
          <a:xfrm>
            <a:off x="1085850" y="2625725"/>
            <a:ext cx="779463" cy="679450"/>
            <a:chOff x="-44" y="1473"/>
            <a:chExt cx="981" cy="1105"/>
          </a:xfrm>
        </p:grpSpPr>
        <p:pic>
          <p:nvPicPr>
            <p:cNvPr id="61525" name="Picture 100" descr="desktop_computer_stylized_medium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1526" name="Freeform 101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61478" name="Group 102"/>
          <p:cNvGrpSpPr>
            <a:grpSpLocks/>
          </p:cNvGrpSpPr>
          <p:nvPr/>
        </p:nvGrpSpPr>
        <p:grpSpPr bwMode="auto">
          <a:xfrm>
            <a:off x="7481888" y="2686050"/>
            <a:ext cx="779462" cy="679450"/>
            <a:chOff x="-44" y="1473"/>
            <a:chExt cx="981" cy="1105"/>
          </a:xfrm>
        </p:grpSpPr>
        <p:pic>
          <p:nvPicPr>
            <p:cNvPr id="61523" name="Picture 103" descr="desktop_computer_stylized_medium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1524" name="Freeform 104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61479" name="Group 108"/>
          <p:cNvGrpSpPr>
            <a:grpSpLocks/>
          </p:cNvGrpSpPr>
          <p:nvPr/>
        </p:nvGrpSpPr>
        <p:grpSpPr bwMode="auto">
          <a:xfrm>
            <a:off x="6846888" y="1493838"/>
            <a:ext cx="779462" cy="679450"/>
            <a:chOff x="-44" y="1473"/>
            <a:chExt cx="981" cy="1105"/>
          </a:xfrm>
        </p:grpSpPr>
        <p:pic>
          <p:nvPicPr>
            <p:cNvPr id="61521" name="Picture 109" descr="desktop_computer_stylized_medium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1522" name="Freeform 110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sp>
        <p:nvSpPr>
          <p:cNvPr id="61480" name="Slide Number Placeholder 3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>
                <a:latin typeface="Tahoma" pitchFamily="34" charset="0"/>
              </a:rPr>
              <a:t>1-</a:t>
            </a:r>
            <a:fld id="{FDF1FDD5-AFAE-49CB-8849-819447BB1285}" type="slidenum">
              <a:rPr lang="en-US" altLang="en-US" sz="1200">
                <a:latin typeface="Tahoma" pitchFamily="34" charset="0"/>
              </a:rPr>
              <a:pPr/>
              <a:t>27</a:t>
            </a:fld>
            <a:endParaRPr lang="en-US" altLang="en-US" sz="1200">
              <a:latin typeface="Tahoma" pitchFamily="34" charset="0"/>
            </a:endParaRPr>
          </a:p>
        </p:txBody>
      </p:sp>
      <p:grpSp>
        <p:nvGrpSpPr>
          <p:cNvPr id="61481" name="Group 228"/>
          <p:cNvGrpSpPr>
            <a:grpSpLocks/>
          </p:cNvGrpSpPr>
          <p:nvPr/>
        </p:nvGrpSpPr>
        <p:grpSpPr bwMode="auto">
          <a:xfrm>
            <a:off x="5391150" y="2160588"/>
            <a:ext cx="1128713" cy="439737"/>
            <a:chOff x="4650" y="1129"/>
            <a:chExt cx="246" cy="95"/>
          </a:xfrm>
        </p:grpSpPr>
        <p:sp>
          <p:nvSpPr>
            <p:cNvPr id="61513" name="Oval 407"/>
            <p:cNvSpPr>
              <a:spLocks noChangeArrowheads="1"/>
            </p:cNvSpPr>
            <p:nvPr/>
          </p:nvSpPr>
          <p:spPr bwMode="auto">
            <a:xfrm>
              <a:off x="4651" y="1171"/>
              <a:ext cx="244" cy="53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>
                <a:latin typeface="Times New Roman" pitchFamily="18" charset="0"/>
              </a:endParaRPr>
            </a:p>
          </p:txBody>
        </p:sp>
        <p:sp>
          <p:nvSpPr>
            <p:cNvPr id="61514" name="Rectangle 410"/>
            <p:cNvSpPr>
              <a:spLocks noChangeArrowheads="1"/>
            </p:cNvSpPr>
            <p:nvPr/>
          </p:nvSpPr>
          <p:spPr bwMode="auto">
            <a:xfrm>
              <a:off x="4651" y="1165"/>
              <a:ext cx="245" cy="33"/>
            </a:xfrm>
            <a:prstGeom prst="rect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/>
              <a:endParaRPr lang="en-US" altLang="en-US">
                <a:latin typeface="Times New Roman" pitchFamily="18" charset="0"/>
              </a:endParaRPr>
            </a:p>
          </p:txBody>
        </p:sp>
        <p:sp>
          <p:nvSpPr>
            <p:cNvPr id="61515" name="Oval 411"/>
            <p:cNvSpPr>
              <a:spLocks noChangeArrowheads="1"/>
            </p:cNvSpPr>
            <p:nvPr/>
          </p:nvSpPr>
          <p:spPr bwMode="auto">
            <a:xfrm>
              <a:off x="4650" y="1129"/>
              <a:ext cx="244" cy="62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>
                <a:latin typeface="Times New Roman" pitchFamily="18" charset="0"/>
              </a:endParaRPr>
            </a:p>
          </p:txBody>
        </p:sp>
        <p:grpSp>
          <p:nvGrpSpPr>
            <p:cNvPr id="61516" name="Group 232"/>
            <p:cNvGrpSpPr>
              <a:grpSpLocks/>
            </p:cNvGrpSpPr>
            <p:nvPr/>
          </p:nvGrpSpPr>
          <p:grpSpPr bwMode="auto">
            <a:xfrm>
              <a:off x="4699" y="1145"/>
              <a:ext cx="138" cy="29"/>
              <a:chOff x="2468" y="1332"/>
              <a:chExt cx="310" cy="60"/>
            </a:xfrm>
          </p:grpSpPr>
          <p:sp>
            <p:nvSpPr>
              <p:cNvPr id="61519" name="Freeform 233"/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12700" cmpd="sng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520" name="Freeform 234"/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12700" cmpd="sng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61517" name="Line 235"/>
            <p:cNvSpPr>
              <a:spLocks noChangeShapeType="1"/>
            </p:cNvSpPr>
            <p:nvPr/>
          </p:nvSpPr>
          <p:spPr bwMode="auto">
            <a:xfrm>
              <a:off x="4651" y="1158"/>
              <a:ext cx="0" cy="4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518" name="Line 236"/>
            <p:cNvSpPr>
              <a:spLocks noChangeShapeType="1"/>
            </p:cNvSpPr>
            <p:nvPr/>
          </p:nvSpPr>
          <p:spPr bwMode="auto">
            <a:xfrm>
              <a:off x="4894" y="1160"/>
              <a:ext cx="0" cy="4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74794" name="Rectangle 6"/>
          <p:cNvSpPr>
            <a:spLocks noChangeArrowheads="1"/>
          </p:cNvSpPr>
          <p:nvPr/>
        </p:nvSpPr>
        <p:spPr bwMode="auto">
          <a:xfrm>
            <a:off x="606425" y="3930650"/>
            <a:ext cx="8131175" cy="20304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marL="342900" indent="-342900">
              <a:lnSpc>
                <a:spcPct val="85000"/>
              </a:lnSpc>
              <a:spcBef>
                <a:spcPct val="20000"/>
              </a:spcBef>
              <a:buClr>
                <a:schemeClr val="accent2"/>
              </a:buClr>
              <a:buSzPct val="85000"/>
              <a:buFont typeface="Wingdings" charset="0"/>
              <a:buNone/>
              <a:defRPr/>
            </a:pPr>
            <a:r>
              <a:rPr lang="en-US" sz="2800" dirty="0">
                <a:solidFill>
                  <a:srgbClr val="C00000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queuing and loss: </a:t>
            </a:r>
          </a:p>
          <a:p>
            <a:pPr marL="287338" indent="-287338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dirty="0">
                <a:latin typeface="Gill Sans MT" charset="0"/>
                <a:ea typeface="ＭＳ Ｐゴシック" charset="0"/>
                <a:cs typeface="ＭＳ Ｐゴシック" charset="0"/>
              </a:rPr>
              <a:t>if arrival rate (in bits) to link exceeds transmission rate of link for a period of time:</a:t>
            </a:r>
          </a:p>
          <a:p>
            <a:pPr marL="682625" lvl="1" indent="-225425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Arial"/>
              <a:buChar char="•"/>
              <a:defRPr/>
            </a:pPr>
            <a:r>
              <a:rPr lang="en-US" dirty="0">
                <a:latin typeface="Gill Sans MT" charset="0"/>
                <a:ea typeface="ＭＳ Ｐゴシック" charset="0"/>
                <a:cs typeface="ＭＳ Ｐゴシック" charset="0"/>
              </a:rPr>
              <a:t>packets will queue, wait to be transmitted on link </a:t>
            </a:r>
          </a:p>
          <a:p>
            <a:pPr marL="682625" lvl="1" indent="-225425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/>
              <a:buChar char="•"/>
              <a:defRPr/>
            </a:pPr>
            <a:r>
              <a:rPr lang="en-US" dirty="0">
                <a:latin typeface="Gill Sans MT" charset="0"/>
                <a:ea typeface="ＭＳ Ｐゴシック" charset="0"/>
                <a:cs typeface="ＭＳ Ｐゴシック" charset="0"/>
              </a:rPr>
              <a:t>packets can be dropped (lost) if memory (buffer) fills up</a:t>
            </a:r>
          </a:p>
        </p:txBody>
      </p:sp>
      <p:pic>
        <p:nvPicPr>
          <p:cNvPr id="61483" name="Picture 16" descr="underline_base"/>
          <p:cNvPicPr>
            <a:picLocks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5750" y="901700"/>
            <a:ext cx="7313613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61484" name="Group 228"/>
          <p:cNvGrpSpPr>
            <a:grpSpLocks/>
          </p:cNvGrpSpPr>
          <p:nvPr/>
        </p:nvGrpSpPr>
        <p:grpSpPr bwMode="auto">
          <a:xfrm>
            <a:off x="5530850" y="2930525"/>
            <a:ext cx="1128713" cy="439738"/>
            <a:chOff x="4650" y="1129"/>
            <a:chExt cx="246" cy="95"/>
          </a:xfrm>
        </p:grpSpPr>
        <p:sp>
          <p:nvSpPr>
            <p:cNvPr id="61505" name="Oval 407"/>
            <p:cNvSpPr>
              <a:spLocks noChangeArrowheads="1"/>
            </p:cNvSpPr>
            <p:nvPr/>
          </p:nvSpPr>
          <p:spPr bwMode="auto">
            <a:xfrm>
              <a:off x="4651" y="1171"/>
              <a:ext cx="244" cy="53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>
                <a:latin typeface="Times New Roman" pitchFamily="18" charset="0"/>
              </a:endParaRPr>
            </a:p>
          </p:txBody>
        </p:sp>
        <p:sp>
          <p:nvSpPr>
            <p:cNvPr id="61506" name="Rectangle 410"/>
            <p:cNvSpPr>
              <a:spLocks noChangeArrowheads="1"/>
            </p:cNvSpPr>
            <p:nvPr/>
          </p:nvSpPr>
          <p:spPr bwMode="auto">
            <a:xfrm>
              <a:off x="4651" y="1165"/>
              <a:ext cx="245" cy="33"/>
            </a:xfrm>
            <a:prstGeom prst="rect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/>
              <a:endParaRPr lang="en-US" altLang="en-US">
                <a:latin typeface="Times New Roman" pitchFamily="18" charset="0"/>
              </a:endParaRPr>
            </a:p>
          </p:txBody>
        </p:sp>
        <p:sp>
          <p:nvSpPr>
            <p:cNvPr id="61507" name="Oval 411"/>
            <p:cNvSpPr>
              <a:spLocks noChangeArrowheads="1"/>
            </p:cNvSpPr>
            <p:nvPr/>
          </p:nvSpPr>
          <p:spPr bwMode="auto">
            <a:xfrm>
              <a:off x="4650" y="1129"/>
              <a:ext cx="244" cy="62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>
                <a:latin typeface="Times New Roman" pitchFamily="18" charset="0"/>
              </a:endParaRPr>
            </a:p>
          </p:txBody>
        </p:sp>
        <p:grpSp>
          <p:nvGrpSpPr>
            <p:cNvPr id="61508" name="Group 232"/>
            <p:cNvGrpSpPr>
              <a:grpSpLocks/>
            </p:cNvGrpSpPr>
            <p:nvPr/>
          </p:nvGrpSpPr>
          <p:grpSpPr bwMode="auto">
            <a:xfrm>
              <a:off x="4699" y="1145"/>
              <a:ext cx="138" cy="29"/>
              <a:chOff x="2468" y="1332"/>
              <a:chExt cx="310" cy="60"/>
            </a:xfrm>
          </p:grpSpPr>
          <p:sp>
            <p:nvSpPr>
              <p:cNvPr id="61511" name="Freeform 233"/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12700" cmpd="sng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512" name="Freeform 234"/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12700" cmpd="sng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61509" name="Line 235"/>
            <p:cNvSpPr>
              <a:spLocks noChangeShapeType="1"/>
            </p:cNvSpPr>
            <p:nvPr/>
          </p:nvSpPr>
          <p:spPr bwMode="auto">
            <a:xfrm>
              <a:off x="4651" y="1158"/>
              <a:ext cx="0" cy="4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510" name="Line 236"/>
            <p:cNvSpPr>
              <a:spLocks noChangeShapeType="1"/>
            </p:cNvSpPr>
            <p:nvPr/>
          </p:nvSpPr>
          <p:spPr bwMode="auto">
            <a:xfrm>
              <a:off x="4894" y="1160"/>
              <a:ext cx="0" cy="4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61485" name="Group 347"/>
          <p:cNvGrpSpPr>
            <a:grpSpLocks/>
          </p:cNvGrpSpPr>
          <p:nvPr/>
        </p:nvGrpSpPr>
        <p:grpSpPr bwMode="auto">
          <a:xfrm>
            <a:off x="5516563" y="2897188"/>
            <a:ext cx="1171575" cy="534987"/>
            <a:chOff x="1871277" y="1576300"/>
            <a:chExt cx="1128371" cy="437861"/>
          </a:xfrm>
        </p:grpSpPr>
        <p:sp>
          <p:nvSpPr>
            <p:cNvPr id="85" name="Oval 84"/>
            <p:cNvSpPr>
              <a:spLocks noChangeArrowheads="1"/>
            </p:cNvSpPr>
            <p:nvPr/>
          </p:nvSpPr>
          <p:spPr bwMode="auto">
            <a:xfrm flipV="1">
              <a:off x="1874446" y="1694641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86" name="Rectangle 85"/>
            <p:cNvSpPr/>
            <p:nvPr/>
          </p:nvSpPr>
          <p:spPr bwMode="auto">
            <a:xfrm>
              <a:off x="1871277" y="1740011"/>
              <a:ext cx="1128371" cy="115637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87" name="Oval 86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88" name="Freeform 87"/>
            <p:cNvSpPr/>
            <p:nvPr/>
          </p:nvSpPr>
          <p:spPr bwMode="auto">
            <a:xfrm>
              <a:off x="2160250" y="1673746"/>
              <a:ext cx="547367" cy="161112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89" name="Freeform 88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90" name="Freeform 89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91" name="Freeform 90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92" name="Straight Connector 91"/>
            <p:cNvCxnSpPr>
              <a:cxnSpLocks noChangeShapeType="1"/>
              <a:endCxn id="87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3" name="Straight Connector 92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61486" name="Group 347"/>
          <p:cNvGrpSpPr>
            <a:grpSpLocks/>
          </p:cNvGrpSpPr>
          <p:nvPr/>
        </p:nvGrpSpPr>
        <p:grpSpPr bwMode="auto">
          <a:xfrm>
            <a:off x="5343525" y="2116138"/>
            <a:ext cx="1173163" cy="534987"/>
            <a:chOff x="1871277" y="1576300"/>
            <a:chExt cx="1128371" cy="437861"/>
          </a:xfrm>
        </p:grpSpPr>
        <p:sp>
          <p:nvSpPr>
            <p:cNvPr id="95" name="Oval 94"/>
            <p:cNvSpPr>
              <a:spLocks noChangeArrowheads="1"/>
            </p:cNvSpPr>
            <p:nvPr/>
          </p:nvSpPr>
          <p:spPr bwMode="auto">
            <a:xfrm flipV="1">
              <a:off x="1874446" y="1694641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96" name="Rectangle 95"/>
            <p:cNvSpPr/>
            <p:nvPr/>
          </p:nvSpPr>
          <p:spPr bwMode="auto">
            <a:xfrm>
              <a:off x="1871277" y="1740011"/>
              <a:ext cx="1128371" cy="115637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97" name="Oval 96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98" name="Freeform 97"/>
            <p:cNvSpPr/>
            <p:nvPr/>
          </p:nvSpPr>
          <p:spPr bwMode="auto">
            <a:xfrm>
              <a:off x="2159859" y="1673746"/>
              <a:ext cx="548152" cy="161112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99" name="Freeform 98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00" name="Freeform 99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01" name="Freeform 100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102" name="Straight Connector 101"/>
            <p:cNvCxnSpPr>
              <a:cxnSpLocks noChangeShapeType="1"/>
              <a:endCxn id="97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03" name="Straight Connector 102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489" name="Rectangle 2"/>
          <p:cNvSpPr>
            <a:spLocks noGrp="1" noChangeArrowheads="1"/>
          </p:cNvSpPr>
          <p:nvPr>
            <p:ph type="title"/>
          </p:nvPr>
        </p:nvSpPr>
        <p:spPr>
          <a:xfrm>
            <a:off x="533400" y="120650"/>
            <a:ext cx="7772400" cy="1143000"/>
          </a:xfrm>
        </p:spPr>
        <p:txBody>
          <a:bodyPr/>
          <a:lstStyle/>
          <a:p>
            <a:r>
              <a:rPr lang="en-US" altLang="en-US" smtClean="0">
                <a:ea typeface="ＭＳ Ｐゴシック" charset="-128"/>
              </a:rPr>
              <a:t>Two key network-core functions</a:t>
            </a:r>
          </a:p>
        </p:txBody>
      </p:sp>
      <p:sp>
        <p:nvSpPr>
          <p:cNvPr id="63490" name="Rectangle 3"/>
          <p:cNvSpPr>
            <a:spLocks noGrp="1" noChangeArrowheads="1"/>
          </p:cNvSpPr>
          <p:nvPr>
            <p:ph idx="1"/>
          </p:nvPr>
        </p:nvSpPr>
        <p:spPr>
          <a:xfrm>
            <a:off x="4572000" y="1728788"/>
            <a:ext cx="4192588" cy="4648200"/>
          </a:xfrm>
        </p:spPr>
        <p:txBody>
          <a:bodyPr/>
          <a:lstStyle/>
          <a:p>
            <a:pPr marL="0" indent="0">
              <a:buFont typeface="Wingdings" pitchFamily="2" charset="2"/>
              <a:buNone/>
            </a:pPr>
            <a:r>
              <a:rPr lang="en-US" altLang="en-US" i="1" smtClean="0">
                <a:solidFill>
                  <a:srgbClr val="C00000"/>
                </a:solidFill>
                <a:ea typeface="ＭＳ Ｐゴシック" charset="-128"/>
              </a:rPr>
              <a:t>forwarding</a:t>
            </a:r>
            <a:r>
              <a:rPr lang="en-US" altLang="en-US" sz="2400" i="1" smtClean="0">
                <a:solidFill>
                  <a:srgbClr val="C00000"/>
                </a:solidFill>
                <a:ea typeface="ＭＳ Ｐゴシック" charset="-128"/>
              </a:rPr>
              <a:t>:</a:t>
            </a:r>
            <a:r>
              <a:rPr lang="en-US" altLang="en-US" sz="2400" smtClean="0">
                <a:solidFill>
                  <a:srgbClr val="C00000"/>
                </a:solidFill>
                <a:ea typeface="ＭＳ Ｐゴシック" charset="-128"/>
              </a:rPr>
              <a:t> </a:t>
            </a:r>
            <a:r>
              <a:rPr lang="en-US" altLang="en-US" sz="2400" smtClean="0">
                <a:ea typeface="ＭＳ Ｐゴシック" charset="-128"/>
              </a:rPr>
              <a:t>move packets from router</a:t>
            </a:r>
            <a:r>
              <a:rPr lang="ja-JP" altLang="en-US" sz="2400" smtClean="0">
                <a:ea typeface="ＭＳ Ｐゴシック" charset="-128"/>
              </a:rPr>
              <a:t>’</a:t>
            </a:r>
            <a:r>
              <a:rPr lang="en-US" altLang="ja-JP" sz="2400" smtClean="0">
                <a:ea typeface="ＭＳ Ｐゴシック" charset="-128"/>
              </a:rPr>
              <a:t>s input to appropriate router output</a:t>
            </a:r>
          </a:p>
          <a:p>
            <a:pPr marL="0" indent="0">
              <a:buFont typeface="Wingdings" pitchFamily="2" charset="2"/>
              <a:buNone/>
            </a:pPr>
            <a:endParaRPr lang="en-US" altLang="en-US" smtClean="0">
              <a:ea typeface="ＭＳ Ｐゴシック" charset="-128"/>
            </a:endParaRPr>
          </a:p>
        </p:txBody>
      </p:sp>
      <p:sp>
        <p:nvSpPr>
          <p:cNvPr id="63491" name="Footer Placeholder 2"/>
          <p:cNvSpPr>
            <a:spLocks noGrp="1"/>
          </p:cNvSpPr>
          <p:nvPr>
            <p:ph type="ftr" sz="quarter" idx="11"/>
          </p:nvPr>
        </p:nvSpPr>
        <p:spPr>
          <a:xfrm>
            <a:off x="5591175" y="6453188"/>
            <a:ext cx="2895600" cy="287337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 smtClean="0">
                <a:latin typeface="Tahoma" pitchFamily="34" charset="0"/>
              </a:rPr>
              <a:t>Introduction</a:t>
            </a:r>
          </a:p>
        </p:txBody>
      </p:sp>
      <p:sp>
        <p:nvSpPr>
          <p:cNvPr id="63492" name="Slide Number Placeholder 5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>
                <a:solidFill>
                  <a:srgbClr val="000000"/>
                </a:solidFill>
                <a:latin typeface="Tahoma" pitchFamily="34" charset="0"/>
              </a:rPr>
              <a:t>1-</a:t>
            </a:r>
            <a:fld id="{E06B062F-2C49-4726-B708-9C291D4807B2}" type="slidenum">
              <a:rPr lang="en-US" altLang="en-US" sz="1200">
                <a:solidFill>
                  <a:srgbClr val="000000"/>
                </a:solidFill>
                <a:latin typeface="Tahoma" pitchFamily="34" charset="0"/>
              </a:rPr>
              <a:pPr/>
              <a:t>28</a:t>
            </a:fld>
            <a:endParaRPr lang="en-US" altLang="en-US" sz="1200">
              <a:solidFill>
                <a:srgbClr val="000000"/>
              </a:solidFill>
              <a:latin typeface="Tahoma" pitchFamily="34" charset="0"/>
            </a:endParaRPr>
          </a:p>
        </p:txBody>
      </p:sp>
      <p:pic>
        <p:nvPicPr>
          <p:cNvPr id="63493" name="Picture 6" descr="underline_base"/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31825" y="927100"/>
            <a:ext cx="7769225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3494" name="Rectangle 3"/>
          <p:cNvSpPr txBox="1">
            <a:spLocks noChangeArrowheads="1"/>
          </p:cNvSpPr>
          <p:nvPr/>
        </p:nvSpPr>
        <p:spPr bwMode="auto">
          <a:xfrm>
            <a:off x="384175" y="1385888"/>
            <a:ext cx="4192588" cy="16938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>
              <a:lnSpc>
                <a:spcPct val="85000"/>
              </a:lnSpc>
              <a:spcBef>
                <a:spcPct val="70000"/>
              </a:spcBef>
              <a:buClr>
                <a:srgbClr val="000099"/>
              </a:buClr>
              <a:buSzPct val="65000"/>
              <a:buFont typeface="Wingdings" pitchFamily="2" charset="2"/>
              <a:buNone/>
            </a:pPr>
            <a:r>
              <a:rPr lang="en-US" altLang="en-US" sz="2800" i="1">
                <a:solidFill>
                  <a:srgbClr val="C00000"/>
                </a:solidFill>
                <a:latin typeface="Gill Sans MT" pitchFamily="34" charset="0"/>
              </a:rPr>
              <a:t>routing:</a:t>
            </a:r>
            <a:r>
              <a:rPr lang="en-US" altLang="en-US" sz="2800">
                <a:solidFill>
                  <a:srgbClr val="C00000"/>
                </a:solidFill>
                <a:latin typeface="Gill Sans MT" pitchFamily="34" charset="0"/>
              </a:rPr>
              <a:t> </a:t>
            </a:r>
            <a:r>
              <a:rPr lang="en-US" altLang="en-US">
                <a:latin typeface="Gill Sans MT" pitchFamily="34" charset="0"/>
              </a:rPr>
              <a:t>determines source-destination route taken by packets</a:t>
            </a:r>
          </a:p>
          <a:p>
            <a:pPr lvl="1">
              <a:lnSpc>
                <a:spcPct val="85000"/>
              </a:lnSpc>
              <a:buClr>
                <a:srgbClr val="000099"/>
              </a:buClr>
              <a:buFont typeface="Wingdings" pitchFamily="2" charset="2"/>
              <a:buChar char="§"/>
            </a:pPr>
            <a:r>
              <a:rPr lang="en-US" altLang="en-US" i="1">
                <a:latin typeface="Gill Sans MT" pitchFamily="34" charset="0"/>
              </a:rPr>
              <a:t>routing algorithms</a:t>
            </a:r>
            <a:endParaRPr lang="en-US" altLang="en-US">
              <a:latin typeface="Gill Sans MT" pitchFamily="34" charset="0"/>
            </a:endParaRPr>
          </a:p>
          <a:p>
            <a: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itchFamily="2" charset="2"/>
              <a:buNone/>
            </a:pPr>
            <a:endParaRPr lang="en-US" altLang="en-US" sz="2800">
              <a:latin typeface="Gill Sans MT" pitchFamily="34" charset="0"/>
            </a:endParaRPr>
          </a:p>
        </p:txBody>
      </p:sp>
      <p:sp>
        <p:nvSpPr>
          <p:cNvPr id="11" name="Freeform 3"/>
          <p:cNvSpPr>
            <a:spLocks/>
          </p:cNvSpPr>
          <p:nvPr/>
        </p:nvSpPr>
        <p:spPr bwMode="auto">
          <a:xfrm rot="16200000">
            <a:off x="3289300" y="3600451"/>
            <a:ext cx="2198687" cy="1497012"/>
          </a:xfrm>
          <a:custGeom>
            <a:avLst/>
            <a:gdLst>
              <a:gd name="T0" fmla="*/ 0 w 1443"/>
              <a:gd name="T1" fmla="*/ 0 h 816"/>
              <a:gd name="T2" fmla="*/ 1076 w 1443"/>
              <a:gd name="T3" fmla="*/ 782 h 816"/>
              <a:gd name="T4" fmla="*/ 1320 w 1443"/>
              <a:gd name="T5" fmla="*/ 788 h 816"/>
              <a:gd name="T6" fmla="*/ 1443 w 1443"/>
              <a:gd name="T7" fmla="*/ 5 h 816"/>
              <a:gd name="T8" fmla="*/ 0 w 1443"/>
              <a:gd name="T9" fmla="*/ 0 h 816"/>
              <a:gd name="connsiteX0" fmla="*/ 0 w 10000"/>
              <a:gd name="connsiteY0" fmla="*/ 0 h 9714"/>
              <a:gd name="connsiteX1" fmla="*/ 3718 w 10000"/>
              <a:gd name="connsiteY1" fmla="*/ 8779 h 9714"/>
              <a:gd name="connsiteX2" fmla="*/ 9148 w 10000"/>
              <a:gd name="connsiteY2" fmla="*/ 9657 h 9714"/>
              <a:gd name="connsiteX3" fmla="*/ 10000 w 10000"/>
              <a:gd name="connsiteY3" fmla="*/ 61 h 9714"/>
              <a:gd name="connsiteX4" fmla="*/ 0 w 10000"/>
              <a:gd name="connsiteY4" fmla="*/ 0 h 9714"/>
              <a:gd name="connsiteX0" fmla="*/ 0 w 10000"/>
              <a:gd name="connsiteY0" fmla="*/ 0 h 9095"/>
              <a:gd name="connsiteX1" fmla="*/ 3718 w 10000"/>
              <a:gd name="connsiteY1" fmla="*/ 9037 h 9095"/>
              <a:gd name="connsiteX2" fmla="*/ 5712 w 10000"/>
              <a:gd name="connsiteY2" fmla="*/ 8929 h 9095"/>
              <a:gd name="connsiteX3" fmla="*/ 10000 w 10000"/>
              <a:gd name="connsiteY3" fmla="*/ 63 h 9095"/>
              <a:gd name="connsiteX4" fmla="*/ 0 w 10000"/>
              <a:gd name="connsiteY4" fmla="*/ 0 h 9095"/>
              <a:gd name="connsiteX0" fmla="*/ 0 w 10000"/>
              <a:gd name="connsiteY0" fmla="*/ 0 h 10000"/>
              <a:gd name="connsiteX1" fmla="*/ 3718 w 10000"/>
              <a:gd name="connsiteY1" fmla="*/ 9936 h 10000"/>
              <a:gd name="connsiteX2" fmla="*/ 5712 w 10000"/>
              <a:gd name="connsiteY2" fmla="*/ 9817 h 10000"/>
              <a:gd name="connsiteX3" fmla="*/ 10000 w 10000"/>
              <a:gd name="connsiteY3" fmla="*/ 69 h 10000"/>
              <a:gd name="connsiteX4" fmla="*/ 0 w 10000"/>
              <a:gd name="connsiteY4" fmla="*/ 0 h 10000"/>
              <a:gd name="connsiteX0" fmla="*/ 0 w 10000"/>
              <a:gd name="connsiteY0" fmla="*/ 0 h 10000"/>
              <a:gd name="connsiteX1" fmla="*/ 3718 w 10000"/>
              <a:gd name="connsiteY1" fmla="*/ 9936 h 10000"/>
              <a:gd name="connsiteX2" fmla="*/ 5712 w 10000"/>
              <a:gd name="connsiteY2" fmla="*/ 9817 h 10000"/>
              <a:gd name="connsiteX3" fmla="*/ 10000 w 10000"/>
              <a:gd name="connsiteY3" fmla="*/ 69 h 10000"/>
              <a:gd name="connsiteX4" fmla="*/ 0 w 10000"/>
              <a:gd name="connsiteY4" fmla="*/ 0 h 10000"/>
              <a:gd name="connsiteX0" fmla="*/ 0 w 10000"/>
              <a:gd name="connsiteY0" fmla="*/ 0 h 10000"/>
              <a:gd name="connsiteX1" fmla="*/ 3718 w 10000"/>
              <a:gd name="connsiteY1" fmla="*/ 9936 h 10000"/>
              <a:gd name="connsiteX2" fmla="*/ 5712 w 10000"/>
              <a:gd name="connsiteY2" fmla="*/ 9817 h 10000"/>
              <a:gd name="connsiteX3" fmla="*/ 10000 w 10000"/>
              <a:gd name="connsiteY3" fmla="*/ 69 h 10000"/>
              <a:gd name="connsiteX4" fmla="*/ 0 w 10000"/>
              <a:gd name="connsiteY4" fmla="*/ 0 h 10000"/>
              <a:gd name="connsiteX0" fmla="*/ 0 w 10000"/>
              <a:gd name="connsiteY0" fmla="*/ 0 h 10000"/>
              <a:gd name="connsiteX1" fmla="*/ 3718 w 10000"/>
              <a:gd name="connsiteY1" fmla="*/ 9936 h 10000"/>
              <a:gd name="connsiteX2" fmla="*/ 5712 w 10000"/>
              <a:gd name="connsiteY2" fmla="*/ 9817 h 10000"/>
              <a:gd name="connsiteX3" fmla="*/ 10000 w 10000"/>
              <a:gd name="connsiteY3" fmla="*/ 69 h 10000"/>
              <a:gd name="connsiteX4" fmla="*/ 0 w 10000"/>
              <a:gd name="connsiteY4" fmla="*/ 0 h 10000"/>
              <a:gd name="connsiteX0" fmla="*/ 0 w 8989"/>
              <a:gd name="connsiteY0" fmla="*/ 0 h 11618"/>
              <a:gd name="connsiteX1" fmla="*/ 2707 w 8989"/>
              <a:gd name="connsiteY1" fmla="*/ 11554 h 11618"/>
              <a:gd name="connsiteX2" fmla="*/ 4701 w 8989"/>
              <a:gd name="connsiteY2" fmla="*/ 11435 h 11618"/>
              <a:gd name="connsiteX3" fmla="*/ 8989 w 8989"/>
              <a:gd name="connsiteY3" fmla="*/ 1687 h 11618"/>
              <a:gd name="connsiteX4" fmla="*/ 0 w 8989"/>
              <a:gd name="connsiteY4" fmla="*/ 0 h 11618"/>
              <a:gd name="connsiteX0" fmla="*/ 0 w 9888"/>
              <a:gd name="connsiteY0" fmla="*/ 115 h 10115"/>
              <a:gd name="connsiteX1" fmla="*/ 3011 w 9888"/>
              <a:gd name="connsiteY1" fmla="*/ 10060 h 10115"/>
              <a:gd name="connsiteX2" fmla="*/ 5230 w 9888"/>
              <a:gd name="connsiteY2" fmla="*/ 9957 h 10115"/>
              <a:gd name="connsiteX3" fmla="*/ 9888 w 9888"/>
              <a:gd name="connsiteY3" fmla="*/ 0 h 10115"/>
              <a:gd name="connsiteX4" fmla="*/ 0 w 9888"/>
              <a:gd name="connsiteY4" fmla="*/ 115 h 10115"/>
              <a:gd name="connsiteX0" fmla="*/ 0 w 9829"/>
              <a:gd name="connsiteY0" fmla="*/ 0 h 10833"/>
              <a:gd name="connsiteX1" fmla="*/ 2874 w 9829"/>
              <a:gd name="connsiteY1" fmla="*/ 10779 h 10833"/>
              <a:gd name="connsiteX2" fmla="*/ 5118 w 9829"/>
              <a:gd name="connsiteY2" fmla="*/ 10677 h 10833"/>
              <a:gd name="connsiteX3" fmla="*/ 9829 w 9829"/>
              <a:gd name="connsiteY3" fmla="*/ 833 h 10833"/>
              <a:gd name="connsiteX4" fmla="*/ 0 w 9829"/>
              <a:gd name="connsiteY4" fmla="*/ 0 h 10833"/>
              <a:gd name="connsiteX0" fmla="*/ 0 w 10289"/>
              <a:gd name="connsiteY0" fmla="*/ 0 h 10000"/>
              <a:gd name="connsiteX1" fmla="*/ 2924 w 10289"/>
              <a:gd name="connsiteY1" fmla="*/ 9950 h 10000"/>
              <a:gd name="connsiteX2" fmla="*/ 5207 w 10289"/>
              <a:gd name="connsiteY2" fmla="*/ 9856 h 10000"/>
              <a:gd name="connsiteX3" fmla="*/ 10289 w 10289"/>
              <a:gd name="connsiteY3" fmla="*/ 54 h 10000"/>
              <a:gd name="connsiteX4" fmla="*/ 0 w 10289"/>
              <a:gd name="connsiteY4" fmla="*/ 0 h 10000"/>
              <a:gd name="connsiteX0" fmla="*/ 0 w 10289"/>
              <a:gd name="connsiteY0" fmla="*/ 0 h 10953"/>
              <a:gd name="connsiteX1" fmla="*/ 2924 w 10289"/>
              <a:gd name="connsiteY1" fmla="*/ 9950 h 10953"/>
              <a:gd name="connsiteX2" fmla="*/ 3723 w 10289"/>
              <a:gd name="connsiteY2" fmla="*/ 10695 h 10953"/>
              <a:gd name="connsiteX3" fmla="*/ 5207 w 10289"/>
              <a:gd name="connsiteY3" fmla="*/ 9856 h 10953"/>
              <a:gd name="connsiteX4" fmla="*/ 10289 w 10289"/>
              <a:gd name="connsiteY4" fmla="*/ 54 h 10953"/>
              <a:gd name="connsiteX5" fmla="*/ 0 w 10289"/>
              <a:gd name="connsiteY5" fmla="*/ 0 h 10953"/>
              <a:gd name="connsiteX0" fmla="*/ 0 w 10289"/>
              <a:gd name="connsiteY0" fmla="*/ 0 h 11138"/>
              <a:gd name="connsiteX1" fmla="*/ 2924 w 10289"/>
              <a:gd name="connsiteY1" fmla="*/ 9950 h 11138"/>
              <a:gd name="connsiteX2" fmla="*/ 5207 w 10289"/>
              <a:gd name="connsiteY2" fmla="*/ 9856 h 11138"/>
              <a:gd name="connsiteX3" fmla="*/ 10289 w 10289"/>
              <a:gd name="connsiteY3" fmla="*/ 54 h 11138"/>
              <a:gd name="connsiteX4" fmla="*/ 0 w 10289"/>
              <a:gd name="connsiteY4" fmla="*/ 0 h 11138"/>
              <a:gd name="connsiteX0" fmla="*/ 0 w 10289"/>
              <a:gd name="connsiteY0" fmla="*/ 0 h 10669"/>
              <a:gd name="connsiteX1" fmla="*/ 2924 w 10289"/>
              <a:gd name="connsiteY1" fmla="*/ 9950 h 10669"/>
              <a:gd name="connsiteX2" fmla="*/ 5207 w 10289"/>
              <a:gd name="connsiteY2" fmla="*/ 9856 h 10669"/>
              <a:gd name="connsiteX3" fmla="*/ 10289 w 10289"/>
              <a:gd name="connsiteY3" fmla="*/ 54 h 10669"/>
              <a:gd name="connsiteX4" fmla="*/ 0 w 10289"/>
              <a:gd name="connsiteY4" fmla="*/ 0 h 10669"/>
              <a:gd name="connsiteX0" fmla="*/ 0 w 10289"/>
              <a:gd name="connsiteY0" fmla="*/ 0 h 10734"/>
              <a:gd name="connsiteX1" fmla="*/ 2924 w 10289"/>
              <a:gd name="connsiteY1" fmla="*/ 9950 h 10734"/>
              <a:gd name="connsiteX2" fmla="*/ 4455 w 10289"/>
              <a:gd name="connsiteY2" fmla="*/ 10094 h 10734"/>
              <a:gd name="connsiteX3" fmla="*/ 10289 w 10289"/>
              <a:gd name="connsiteY3" fmla="*/ 54 h 10734"/>
              <a:gd name="connsiteX4" fmla="*/ 0 w 10289"/>
              <a:gd name="connsiteY4" fmla="*/ 0 h 10734"/>
              <a:gd name="connsiteX0" fmla="*/ 0 w 10289"/>
              <a:gd name="connsiteY0" fmla="*/ 0 h 10107"/>
              <a:gd name="connsiteX1" fmla="*/ 2924 w 10289"/>
              <a:gd name="connsiteY1" fmla="*/ 9950 h 10107"/>
              <a:gd name="connsiteX2" fmla="*/ 4455 w 10289"/>
              <a:gd name="connsiteY2" fmla="*/ 10094 h 10107"/>
              <a:gd name="connsiteX3" fmla="*/ 10289 w 10289"/>
              <a:gd name="connsiteY3" fmla="*/ 54 h 10107"/>
              <a:gd name="connsiteX4" fmla="*/ 0 w 10289"/>
              <a:gd name="connsiteY4" fmla="*/ 0 h 10107"/>
              <a:gd name="connsiteX0" fmla="*/ 0 w 10289"/>
              <a:gd name="connsiteY0" fmla="*/ 0 h 10107"/>
              <a:gd name="connsiteX1" fmla="*/ 2924 w 10289"/>
              <a:gd name="connsiteY1" fmla="*/ 9950 h 10107"/>
              <a:gd name="connsiteX2" fmla="*/ 4455 w 10289"/>
              <a:gd name="connsiteY2" fmla="*/ 10094 h 10107"/>
              <a:gd name="connsiteX3" fmla="*/ 10289 w 10289"/>
              <a:gd name="connsiteY3" fmla="*/ 54 h 10107"/>
              <a:gd name="connsiteX4" fmla="*/ 0 w 10289"/>
              <a:gd name="connsiteY4" fmla="*/ 0 h 10107"/>
              <a:gd name="connsiteX0" fmla="*/ 0 w 10289"/>
              <a:gd name="connsiteY0" fmla="*/ 0 h 10107"/>
              <a:gd name="connsiteX1" fmla="*/ 2924 w 10289"/>
              <a:gd name="connsiteY1" fmla="*/ 9950 h 10107"/>
              <a:gd name="connsiteX2" fmla="*/ 4455 w 10289"/>
              <a:gd name="connsiteY2" fmla="*/ 10094 h 10107"/>
              <a:gd name="connsiteX3" fmla="*/ 10289 w 10289"/>
              <a:gd name="connsiteY3" fmla="*/ 54 h 10107"/>
              <a:gd name="connsiteX4" fmla="*/ 0 w 10289"/>
              <a:gd name="connsiteY4" fmla="*/ 0 h 10107"/>
              <a:gd name="connsiteX0" fmla="*/ 0 w 10289"/>
              <a:gd name="connsiteY0" fmla="*/ 0 h 9960"/>
              <a:gd name="connsiteX1" fmla="*/ 2924 w 10289"/>
              <a:gd name="connsiteY1" fmla="*/ 9950 h 9960"/>
              <a:gd name="connsiteX2" fmla="*/ 4166 w 10289"/>
              <a:gd name="connsiteY2" fmla="*/ 9776 h 9960"/>
              <a:gd name="connsiteX3" fmla="*/ 10289 w 10289"/>
              <a:gd name="connsiteY3" fmla="*/ 54 h 9960"/>
              <a:gd name="connsiteX4" fmla="*/ 0 w 10289"/>
              <a:gd name="connsiteY4" fmla="*/ 0 h 9960"/>
              <a:gd name="connsiteX0" fmla="*/ 0 w 10000"/>
              <a:gd name="connsiteY0" fmla="*/ 0 h 10000"/>
              <a:gd name="connsiteX1" fmla="*/ 2842 w 10000"/>
              <a:gd name="connsiteY1" fmla="*/ 9990 h 10000"/>
              <a:gd name="connsiteX2" fmla="*/ 4049 w 10000"/>
              <a:gd name="connsiteY2" fmla="*/ 9815 h 10000"/>
              <a:gd name="connsiteX3" fmla="*/ 10000 w 10000"/>
              <a:gd name="connsiteY3" fmla="*/ 54 h 10000"/>
              <a:gd name="connsiteX4" fmla="*/ 0 w 10000"/>
              <a:gd name="connsiteY4" fmla="*/ 0 h 10000"/>
              <a:gd name="connsiteX0" fmla="*/ 0 w 10000"/>
              <a:gd name="connsiteY0" fmla="*/ 0 h 10400"/>
              <a:gd name="connsiteX1" fmla="*/ 2740 w 10000"/>
              <a:gd name="connsiteY1" fmla="*/ 10397 h 10400"/>
              <a:gd name="connsiteX2" fmla="*/ 4049 w 10000"/>
              <a:gd name="connsiteY2" fmla="*/ 9815 h 10400"/>
              <a:gd name="connsiteX3" fmla="*/ 10000 w 10000"/>
              <a:gd name="connsiteY3" fmla="*/ 54 h 10400"/>
              <a:gd name="connsiteX4" fmla="*/ 0 w 10000"/>
              <a:gd name="connsiteY4" fmla="*/ 0 h 10400"/>
              <a:gd name="connsiteX0" fmla="*/ 0 w 10000"/>
              <a:gd name="connsiteY0" fmla="*/ 0 h 10419"/>
              <a:gd name="connsiteX1" fmla="*/ 2740 w 10000"/>
              <a:gd name="connsiteY1" fmla="*/ 10397 h 10419"/>
              <a:gd name="connsiteX2" fmla="*/ 3599 w 10000"/>
              <a:gd name="connsiteY2" fmla="*/ 10338 h 10419"/>
              <a:gd name="connsiteX3" fmla="*/ 10000 w 10000"/>
              <a:gd name="connsiteY3" fmla="*/ 54 h 10419"/>
              <a:gd name="connsiteX4" fmla="*/ 0 w 10000"/>
              <a:gd name="connsiteY4" fmla="*/ 0 h 10419"/>
              <a:gd name="connsiteX0" fmla="*/ 0 w 10000"/>
              <a:gd name="connsiteY0" fmla="*/ 0 h 10397"/>
              <a:gd name="connsiteX1" fmla="*/ 2740 w 10000"/>
              <a:gd name="connsiteY1" fmla="*/ 10397 h 10397"/>
              <a:gd name="connsiteX2" fmla="*/ 3599 w 10000"/>
              <a:gd name="connsiteY2" fmla="*/ 10338 h 10397"/>
              <a:gd name="connsiteX3" fmla="*/ 10000 w 10000"/>
              <a:gd name="connsiteY3" fmla="*/ 54 h 10397"/>
              <a:gd name="connsiteX4" fmla="*/ 0 w 10000"/>
              <a:gd name="connsiteY4" fmla="*/ 0 h 10397"/>
              <a:gd name="connsiteX0" fmla="*/ 0 w 10614"/>
              <a:gd name="connsiteY0" fmla="*/ 0 h 10397"/>
              <a:gd name="connsiteX1" fmla="*/ 2740 w 10614"/>
              <a:gd name="connsiteY1" fmla="*/ 10397 h 10397"/>
              <a:gd name="connsiteX2" fmla="*/ 3599 w 10614"/>
              <a:gd name="connsiteY2" fmla="*/ 10338 h 10397"/>
              <a:gd name="connsiteX3" fmla="*/ 10614 w 10614"/>
              <a:gd name="connsiteY3" fmla="*/ 112 h 10397"/>
              <a:gd name="connsiteX4" fmla="*/ 0 w 10614"/>
              <a:gd name="connsiteY4" fmla="*/ 0 h 10397"/>
              <a:gd name="connsiteX0" fmla="*/ 0 w 10614"/>
              <a:gd name="connsiteY0" fmla="*/ 0 h 10397"/>
              <a:gd name="connsiteX1" fmla="*/ 2740 w 10614"/>
              <a:gd name="connsiteY1" fmla="*/ 10397 h 10397"/>
              <a:gd name="connsiteX2" fmla="*/ 3599 w 10614"/>
              <a:gd name="connsiteY2" fmla="*/ 10338 h 10397"/>
              <a:gd name="connsiteX3" fmla="*/ 10614 w 10614"/>
              <a:gd name="connsiteY3" fmla="*/ 112 h 10397"/>
              <a:gd name="connsiteX4" fmla="*/ 0 w 10614"/>
              <a:gd name="connsiteY4" fmla="*/ 0 h 10397"/>
              <a:gd name="connsiteX0" fmla="*/ 0 w 10675"/>
              <a:gd name="connsiteY0" fmla="*/ 0 h 10310"/>
              <a:gd name="connsiteX1" fmla="*/ 2801 w 10675"/>
              <a:gd name="connsiteY1" fmla="*/ 10310 h 10310"/>
              <a:gd name="connsiteX2" fmla="*/ 3660 w 10675"/>
              <a:gd name="connsiteY2" fmla="*/ 10251 h 10310"/>
              <a:gd name="connsiteX3" fmla="*/ 10675 w 10675"/>
              <a:gd name="connsiteY3" fmla="*/ 25 h 10310"/>
              <a:gd name="connsiteX4" fmla="*/ 0 w 10675"/>
              <a:gd name="connsiteY4" fmla="*/ 0 h 103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675" h="10310">
                <a:moveTo>
                  <a:pt x="0" y="0"/>
                </a:moveTo>
                <a:cubicBezTo>
                  <a:pt x="3109" y="3835"/>
                  <a:pt x="2511" y="6378"/>
                  <a:pt x="2801" y="10310"/>
                </a:cubicBezTo>
                <a:cubicBezTo>
                  <a:pt x="3337" y="10277"/>
                  <a:pt x="2862" y="10312"/>
                  <a:pt x="3660" y="10251"/>
                </a:cubicBezTo>
                <a:cubicBezTo>
                  <a:pt x="5139" y="5189"/>
                  <a:pt x="6996" y="3438"/>
                  <a:pt x="10675" y="25"/>
                </a:cubicBez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75000">
                <a:srgbClr val="7BE5CA"/>
              </a:gs>
              <a:gs pos="0">
                <a:schemeClr val="accent1"/>
              </a:gs>
              <a:gs pos="100000">
                <a:schemeClr val="bg1"/>
              </a:gs>
            </a:gsLst>
            <a:lin ang="5400000" scaled="1"/>
          </a:gradFill>
          <a:ln>
            <a:noFill/>
          </a:ln>
          <a:effectLst/>
        </p:spPr>
        <p:txBody>
          <a:bodyPr/>
          <a:lstStyle/>
          <a:p>
            <a:pPr>
              <a:defRPr/>
            </a:pPr>
            <a:endParaRPr lang="en-US" sz="1800" dirty="0">
              <a:solidFill>
                <a:srgbClr val="000000"/>
              </a:solidFill>
              <a:latin typeface="Arial" charset="0"/>
              <a:ea typeface="+mn-ea"/>
            </a:endParaRPr>
          </a:p>
        </p:txBody>
      </p:sp>
      <p:grpSp>
        <p:nvGrpSpPr>
          <p:cNvPr id="63496" name="Group 4"/>
          <p:cNvGrpSpPr>
            <a:grpSpLocks/>
          </p:cNvGrpSpPr>
          <p:nvPr/>
        </p:nvGrpSpPr>
        <p:grpSpPr bwMode="auto">
          <a:xfrm>
            <a:off x="1328738" y="3152775"/>
            <a:ext cx="2317750" cy="2333625"/>
            <a:chOff x="272609" y="3015788"/>
            <a:chExt cx="2317750" cy="2333625"/>
          </a:xfrm>
        </p:grpSpPr>
        <p:sp>
          <p:nvSpPr>
            <p:cNvPr id="63710" name="Rectangle 4"/>
            <p:cNvSpPr>
              <a:spLocks noChangeArrowheads="1"/>
            </p:cNvSpPr>
            <p:nvPr/>
          </p:nvSpPr>
          <p:spPr bwMode="auto">
            <a:xfrm>
              <a:off x="272609" y="3015788"/>
              <a:ext cx="2317750" cy="2333625"/>
            </a:xfrm>
            <a:prstGeom prst="rect">
              <a:avLst/>
            </a:prstGeom>
            <a:solidFill>
              <a:schemeClr val="accent1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 sz="1800">
                <a:solidFill>
                  <a:srgbClr val="000000"/>
                </a:solidFill>
              </a:endParaRPr>
            </a:p>
          </p:txBody>
        </p:sp>
        <p:sp>
          <p:nvSpPr>
            <p:cNvPr id="63711" name="Oval 5"/>
            <p:cNvSpPr>
              <a:spLocks noChangeArrowheads="1"/>
            </p:cNvSpPr>
            <p:nvPr/>
          </p:nvSpPr>
          <p:spPr bwMode="auto">
            <a:xfrm>
              <a:off x="398021" y="3068176"/>
              <a:ext cx="2095500" cy="604837"/>
            </a:xfrm>
            <a:prstGeom prst="ellipse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 sz="1800">
                <a:solidFill>
                  <a:srgbClr val="000000"/>
                </a:solidFill>
              </a:endParaRPr>
            </a:p>
          </p:txBody>
        </p:sp>
        <p:sp>
          <p:nvSpPr>
            <p:cNvPr id="63712" name="Text Box 108"/>
            <p:cNvSpPr txBox="1">
              <a:spLocks noChangeArrowheads="1"/>
            </p:cNvSpPr>
            <p:nvPr/>
          </p:nvSpPr>
          <p:spPr bwMode="auto">
            <a:xfrm>
              <a:off x="526609" y="3225338"/>
              <a:ext cx="18637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 eaLnBrk="1" hangingPunct="1"/>
              <a:r>
                <a:rPr lang="en-US" altLang="en-US" sz="1400">
                  <a:solidFill>
                    <a:srgbClr val="000000"/>
                  </a:solidFill>
                </a:rPr>
                <a:t>routing algorithm</a:t>
              </a:r>
            </a:p>
          </p:txBody>
        </p:sp>
        <p:sp>
          <p:nvSpPr>
            <p:cNvPr id="63713" name="Rectangle 109"/>
            <p:cNvSpPr>
              <a:spLocks noChangeArrowheads="1"/>
            </p:cNvSpPr>
            <p:nvPr/>
          </p:nvSpPr>
          <p:spPr bwMode="auto">
            <a:xfrm>
              <a:off x="451996" y="3973051"/>
              <a:ext cx="2005013" cy="127952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 sz="1800">
                <a:solidFill>
                  <a:srgbClr val="000000"/>
                </a:solidFill>
              </a:endParaRPr>
            </a:p>
          </p:txBody>
        </p:sp>
        <p:sp>
          <p:nvSpPr>
            <p:cNvPr id="63714" name="Text Box 110"/>
            <p:cNvSpPr txBox="1">
              <a:spLocks noChangeArrowheads="1"/>
            </p:cNvSpPr>
            <p:nvPr/>
          </p:nvSpPr>
          <p:spPr bwMode="auto">
            <a:xfrm>
              <a:off x="532959" y="3925426"/>
              <a:ext cx="1858962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eaLnBrk="1" hangingPunct="1"/>
              <a:r>
                <a:rPr lang="en-US" altLang="en-US" sz="1400">
                  <a:solidFill>
                    <a:srgbClr val="000000"/>
                  </a:solidFill>
                </a:rPr>
                <a:t>local forwarding table</a:t>
              </a:r>
            </a:p>
          </p:txBody>
        </p:sp>
        <p:sp>
          <p:nvSpPr>
            <p:cNvPr id="63715" name="Text Box 111"/>
            <p:cNvSpPr txBox="1">
              <a:spLocks noChangeArrowheads="1"/>
            </p:cNvSpPr>
            <p:nvPr/>
          </p:nvSpPr>
          <p:spPr bwMode="auto">
            <a:xfrm>
              <a:off x="415484" y="4173076"/>
              <a:ext cx="12128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 eaLnBrk="1" hangingPunct="1"/>
              <a:r>
                <a:rPr lang="en-US" altLang="en-US" sz="1400">
                  <a:solidFill>
                    <a:srgbClr val="000000"/>
                  </a:solidFill>
                </a:rPr>
                <a:t>header value</a:t>
              </a:r>
            </a:p>
          </p:txBody>
        </p:sp>
        <p:sp>
          <p:nvSpPr>
            <p:cNvPr id="63716" name="Text Box 112"/>
            <p:cNvSpPr txBox="1">
              <a:spLocks noChangeArrowheads="1"/>
            </p:cNvSpPr>
            <p:nvPr/>
          </p:nvSpPr>
          <p:spPr bwMode="auto">
            <a:xfrm>
              <a:off x="1482284" y="4174663"/>
              <a:ext cx="10414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 eaLnBrk="1" hangingPunct="1"/>
              <a:r>
                <a:rPr lang="en-US" altLang="en-US" sz="1400">
                  <a:solidFill>
                    <a:srgbClr val="000000"/>
                  </a:solidFill>
                </a:rPr>
                <a:t>output link</a:t>
              </a:r>
            </a:p>
          </p:txBody>
        </p:sp>
        <p:sp>
          <p:nvSpPr>
            <p:cNvPr id="63717" name="Line 113"/>
            <p:cNvSpPr>
              <a:spLocks noChangeShapeType="1"/>
            </p:cNvSpPr>
            <p:nvPr/>
          </p:nvSpPr>
          <p:spPr bwMode="auto">
            <a:xfrm>
              <a:off x="1580709" y="4185776"/>
              <a:ext cx="7937" cy="106680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718" name="Text Box 114"/>
            <p:cNvSpPr txBox="1">
              <a:spLocks noChangeArrowheads="1"/>
            </p:cNvSpPr>
            <p:nvPr/>
          </p:nvSpPr>
          <p:spPr bwMode="auto">
            <a:xfrm>
              <a:off x="1071121" y="4457238"/>
              <a:ext cx="520700" cy="822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r" eaLnBrk="1" hangingPunct="1"/>
              <a:r>
                <a:rPr lang="en-US" altLang="en-US" sz="1200">
                  <a:solidFill>
                    <a:srgbClr val="000000"/>
                  </a:solidFill>
                </a:rPr>
                <a:t>0100</a:t>
              </a:r>
            </a:p>
            <a:p>
              <a:pPr algn="r" eaLnBrk="1" hangingPunct="1"/>
              <a:r>
                <a:rPr lang="en-US" altLang="en-US" sz="1200">
                  <a:solidFill>
                    <a:srgbClr val="000000"/>
                  </a:solidFill>
                </a:rPr>
                <a:t>0101</a:t>
              </a:r>
            </a:p>
            <a:p>
              <a:pPr algn="r" eaLnBrk="1" hangingPunct="1"/>
              <a:r>
                <a:rPr lang="en-US" altLang="en-US" sz="1200">
                  <a:solidFill>
                    <a:srgbClr val="000000"/>
                  </a:solidFill>
                </a:rPr>
                <a:t>0111</a:t>
              </a:r>
            </a:p>
            <a:p>
              <a:pPr algn="r" eaLnBrk="1" hangingPunct="1"/>
              <a:r>
                <a:rPr lang="en-US" altLang="en-US" sz="1200">
                  <a:solidFill>
                    <a:srgbClr val="000000"/>
                  </a:solidFill>
                </a:rPr>
                <a:t>1001</a:t>
              </a:r>
            </a:p>
          </p:txBody>
        </p:sp>
        <p:sp>
          <p:nvSpPr>
            <p:cNvPr id="63719" name="Text Box 115"/>
            <p:cNvSpPr txBox="1">
              <a:spLocks noChangeArrowheads="1"/>
            </p:cNvSpPr>
            <p:nvPr/>
          </p:nvSpPr>
          <p:spPr bwMode="auto">
            <a:xfrm>
              <a:off x="1596584" y="4457238"/>
              <a:ext cx="268287" cy="822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 eaLnBrk="1" hangingPunct="1"/>
              <a:r>
                <a:rPr lang="en-US" altLang="en-US" sz="1200">
                  <a:solidFill>
                    <a:srgbClr val="000000"/>
                  </a:solidFill>
                </a:rPr>
                <a:t>3</a:t>
              </a:r>
            </a:p>
            <a:p>
              <a:pPr algn="ctr" eaLnBrk="1" hangingPunct="1"/>
              <a:r>
                <a:rPr lang="en-US" altLang="en-US" sz="1200">
                  <a:solidFill>
                    <a:srgbClr val="000000"/>
                  </a:solidFill>
                </a:rPr>
                <a:t>2</a:t>
              </a:r>
            </a:p>
            <a:p>
              <a:pPr algn="ctr" eaLnBrk="1" hangingPunct="1"/>
              <a:r>
                <a:rPr lang="en-US" altLang="en-US" sz="1200">
                  <a:solidFill>
                    <a:srgbClr val="000000"/>
                  </a:solidFill>
                </a:rPr>
                <a:t>2</a:t>
              </a:r>
            </a:p>
            <a:p>
              <a:pPr algn="ctr" eaLnBrk="1" hangingPunct="1"/>
              <a:r>
                <a:rPr lang="en-US" altLang="en-US" sz="1200">
                  <a:solidFill>
                    <a:srgbClr val="000000"/>
                  </a:solidFill>
                </a:rPr>
                <a:t>1</a:t>
              </a:r>
            </a:p>
          </p:txBody>
        </p:sp>
        <p:sp>
          <p:nvSpPr>
            <p:cNvPr id="63720" name="Line 116"/>
            <p:cNvSpPr>
              <a:spLocks noChangeShapeType="1"/>
            </p:cNvSpPr>
            <p:nvPr/>
          </p:nvSpPr>
          <p:spPr bwMode="auto">
            <a:xfrm>
              <a:off x="451996" y="4442951"/>
              <a:ext cx="200660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721" name="Line 117"/>
            <p:cNvSpPr>
              <a:spLocks noChangeShapeType="1"/>
            </p:cNvSpPr>
            <p:nvPr/>
          </p:nvSpPr>
          <p:spPr bwMode="auto">
            <a:xfrm>
              <a:off x="444059" y="4195301"/>
              <a:ext cx="200660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722" name="AutoShape 118"/>
            <p:cNvSpPr>
              <a:spLocks noChangeArrowheads="1"/>
            </p:cNvSpPr>
            <p:nvPr/>
          </p:nvSpPr>
          <p:spPr bwMode="auto">
            <a:xfrm rot="5400000">
              <a:off x="1350521" y="3680951"/>
              <a:ext cx="241300" cy="273050"/>
            </a:xfrm>
            <a:prstGeom prst="rightArrow">
              <a:avLst>
                <a:gd name="adj1" fmla="val 51167"/>
                <a:gd name="adj2" fmla="val 39736"/>
              </a:avLst>
            </a:prstGeom>
            <a:solidFill>
              <a:schemeClr val="accent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 sz="1800">
                <a:solidFill>
                  <a:srgbClr val="000000"/>
                </a:solidFill>
              </a:endParaRPr>
            </a:p>
          </p:txBody>
        </p:sp>
      </p:grpSp>
      <p:grpSp>
        <p:nvGrpSpPr>
          <p:cNvPr id="63497" name="Group 3"/>
          <p:cNvGrpSpPr>
            <a:grpSpLocks/>
          </p:cNvGrpSpPr>
          <p:nvPr/>
        </p:nvGrpSpPr>
        <p:grpSpPr bwMode="auto">
          <a:xfrm>
            <a:off x="2749550" y="3632200"/>
            <a:ext cx="5195888" cy="2989263"/>
            <a:chOff x="1638346" y="3641726"/>
            <a:chExt cx="5194254" cy="2989731"/>
          </a:xfrm>
        </p:grpSpPr>
        <p:sp>
          <p:nvSpPr>
            <p:cNvPr id="63560" name="Freeform 2"/>
            <p:cNvSpPr>
              <a:spLocks/>
            </p:cNvSpPr>
            <p:nvPr/>
          </p:nvSpPr>
          <p:spPr bwMode="auto">
            <a:xfrm>
              <a:off x="3894138" y="4260851"/>
              <a:ext cx="2847975" cy="1481138"/>
            </a:xfrm>
            <a:custGeom>
              <a:avLst/>
              <a:gdLst>
                <a:gd name="T0" fmla="*/ 2147483647 w 1794"/>
                <a:gd name="T1" fmla="*/ 2147483647 h 933"/>
                <a:gd name="T2" fmla="*/ 2147483647 w 1794"/>
                <a:gd name="T3" fmla="*/ 2147483647 h 933"/>
                <a:gd name="T4" fmla="*/ 2147483647 w 1794"/>
                <a:gd name="T5" fmla="*/ 2147483647 h 933"/>
                <a:gd name="T6" fmla="*/ 2147483647 w 1794"/>
                <a:gd name="T7" fmla="*/ 2147483647 h 933"/>
                <a:gd name="T8" fmla="*/ 2147483647 w 1794"/>
                <a:gd name="T9" fmla="*/ 2147483647 h 933"/>
                <a:gd name="T10" fmla="*/ 2147483647 w 1794"/>
                <a:gd name="T11" fmla="*/ 2147483647 h 933"/>
                <a:gd name="T12" fmla="*/ 2147483647 w 1794"/>
                <a:gd name="T13" fmla="*/ 2147483647 h 933"/>
                <a:gd name="T14" fmla="*/ 2147483647 w 1794"/>
                <a:gd name="T15" fmla="*/ 2147483647 h 933"/>
                <a:gd name="T16" fmla="*/ 2147483647 w 1794"/>
                <a:gd name="T17" fmla="*/ 2147483647 h 933"/>
                <a:gd name="T18" fmla="*/ 2147483647 w 1794"/>
                <a:gd name="T19" fmla="*/ 2147483647 h 933"/>
                <a:gd name="T20" fmla="*/ 2147483647 w 1794"/>
                <a:gd name="T21" fmla="*/ 2147483647 h 93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794"/>
                <a:gd name="T34" fmla="*/ 0 h 933"/>
                <a:gd name="T35" fmla="*/ 1794 w 1794"/>
                <a:gd name="T36" fmla="*/ 933 h 933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794" h="933">
                  <a:moveTo>
                    <a:pt x="6" y="483"/>
                  </a:moveTo>
                  <a:cubicBezTo>
                    <a:pt x="0" y="365"/>
                    <a:pt x="16" y="189"/>
                    <a:pt x="108" y="125"/>
                  </a:cubicBezTo>
                  <a:cubicBezTo>
                    <a:pt x="200" y="61"/>
                    <a:pt x="389" y="116"/>
                    <a:pt x="559" y="100"/>
                  </a:cubicBezTo>
                  <a:cubicBezTo>
                    <a:pt x="729" y="84"/>
                    <a:pt x="935" y="0"/>
                    <a:pt x="1128" y="29"/>
                  </a:cubicBezTo>
                  <a:cubicBezTo>
                    <a:pt x="1321" y="58"/>
                    <a:pt x="1638" y="142"/>
                    <a:pt x="1716" y="275"/>
                  </a:cubicBezTo>
                  <a:cubicBezTo>
                    <a:pt x="1794" y="408"/>
                    <a:pt x="1652" y="721"/>
                    <a:pt x="1596" y="827"/>
                  </a:cubicBezTo>
                  <a:cubicBezTo>
                    <a:pt x="1540" y="933"/>
                    <a:pt x="1506" y="894"/>
                    <a:pt x="1380" y="911"/>
                  </a:cubicBezTo>
                  <a:cubicBezTo>
                    <a:pt x="1254" y="928"/>
                    <a:pt x="1001" y="929"/>
                    <a:pt x="840" y="929"/>
                  </a:cubicBezTo>
                  <a:cubicBezTo>
                    <a:pt x="679" y="929"/>
                    <a:pt x="530" y="927"/>
                    <a:pt x="414" y="911"/>
                  </a:cubicBezTo>
                  <a:cubicBezTo>
                    <a:pt x="298" y="895"/>
                    <a:pt x="211" y="903"/>
                    <a:pt x="143" y="832"/>
                  </a:cubicBezTo>
                  <a:cubicBezTo>
                    <a:pt x="75" y="761"/>
                    <a:pt x="4" y="624"/>
                    <a:pt x="6" y="483"/>
                  </a:cubicBezTo>
                  <a:close/>
                </a:path>
              </a:pathLst>
            </a:custGeom>
            <a:solidFill>
              <a:srgbClr val="66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3561" name="Freeform 6"/>
            <p:cNvSpPr>
              <a:spLocks/>
            </p:cNvSpPr>
            <p:nvPr/>
          </p:nvSpPr>
          <p:spPr bwMode="auto">
            <a:xfrm>
              <a:off x="4532313" y="4564063"/>
              <a:ext cx="542925" cy="295275"/>
            </a:xfrm>
            <a:custGeom>
              <a:avLst/>
              <a:gdLst>
                <a:gd name="T0" fmla="*/ 0 w 342"/>
                <a:gd name="T1" fmla="*/ 2147483647 h 186"/>
                <a:gd name="T2" fmla="*/ 2147483647 w 342"/>
                <a:gd name="T3" fmla="*/ 0 h 186"/>
                <a:gd name="T4" fmla="*/ 0 60000 65536"/>
                <a:gd name="T5" fmla="*/ 0 60000 65536"/>
                <a:gd name="T6" fmla="*/ 0 w 342"/>
                <a:gd name="T7" fmla="*/ 0 h 186"/>
                <a:gd name="T8" fmla="*/ 342 w 342"/>
                <a:gd name="T9" fmla="*/ 186 h 1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grpSp>
          <p:nvGrpSpPr>
            <p:cNvPr id="63562" name="Group 7"/>
            <p:cNvGrpSpPr>
              <a:grpSpLocks/>
            </p:cNvGrpSpPr>
            <p:nvPr/>
          </p:nvGrpSpPr>
          <p:grpSpPr bwMode="auto">
            <a:xfrm>
              <a:off x="4038600" y="4738688"/>
              <a:ext cx="501650" cy="233363"/>
              <a:chOff x="3600" y="219"/>
              <a:chExt cx="360" cy="175"/>
            </a:xfrm>
          </p:grpSpPr>
          <p:sp>
            <p:nvSpPr>
              <p:cNvPr id="63697" name="Oval 8"/>
              <p:cNvSpPr>
                <a:spLocks noChangeArrowheads="1"/>
              </p:cNvSpPr>
              <p:nvPr/>
            </p:nvSpPr>
            <p:spPr bwMode="auto">
              <a:xfrm>
                <a:off x="3605" y="298"/>
                <a:ext cx="355" cy="96"/>
              </a:xfrm>
              <a:prstGeom prst="ellipse">
                <a:avLst/>
              </a:prstGeom>
              <a:solidFill>
                <a:schemeClr val="hlink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 sz="1800">
                  <a:solidFill>
                    <a:srgbClr val="000000"/>
                  </a:solidFill>
                </a:endParaRPr>
              </a:p>
            </p:txBody>
          </p:sp>
          <p:sp>
            <p:nvSpPr>
              <p:cNvPr id="63698" name="Line 9"/>
              <p:cNvSpPr>
                <a:spLocks noChangeShapeType="1"/>
              </p:cNvSpPr>
              <p:nvPr/>
            </p:nvSpPr>
            <p:spPr bwMode="auto">
              <a:xfrm>
                <a:off x="3605" y="289"/>
                <a:ext cx="0" cy="6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3699" name="Line 10"/>
              <p:cNvSpPr>
                <a:spLocks noChangeShapeType="1"/>
              </p:cNvSpPr>
              <p:nvPr/>
            </p:nvSpPr>
            <p:spPr bwMode="auto">
              <a:xfrm>
                <a:off x="3960" y="289"/>
                <a:ext cx="0" cy="6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3700" name="Rectangle 11"/>
              <p:cNvSpPr>
                <a:spLocks noChangeArrowheads="1"/>
              </p:cNvSpPr>
              <p:nvPr/>
            </p:nvSpPr>
            <p:spPr bwMode="auto">
              <a:xfrm>
                <a:off x="3605" y="289"/>
                <a:ext cx="352" cy="58"/>
              </a:xfrm>
              <a:prstGeom prst="rect">
                <a:avLst/>
              </a:pr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 algn="ctr"/>
                <a:endParaRPr lang="en-US" altLang="en-US">
                  <a:solidFill>
                    <a:srgbClr val="000000"/>
                  </a:solidFill>
                  <a:latin typeface="Times New Roman" pitchFamily="18" charset="0"/>
                </a:endParaRPr>
              </a:p>
            </p:txBody>
          </p:sp>
          <p:sp>
            <p:nvSpPr>
              <p:cNvPr id="63701" name="Oval 12"/>
              <p:cNvSpPr>
                <a:spLocks noChangeArrowheads="1"/>
              </p:cNvSpPr>
              <p:nvPr/>
            </p:nvSpPr>
            <p:spPr bwMode="auto">
              <a:xfrm>
                <a:off x="3603" y="219"/>
                <a:ext cx="354" cy="113"/>
              </a:xfrm>
              <a:prstGeom prst="ellipse">
                <a:avLst/>
              </a:prstGeom>
              <a:solidFill>
                <a:schemeClr val="hlink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 sz="1800">
                  <a:solidFill>
                    <a:srgbClr val="000000"/>
                  </a:solidFill>
                </a:endParaRPr>
              </a:p>
            </p:txBody>
          </p:sp>
          <p:grpSp>
            <p:nvGrpSpPr>
              <p:cNvPr id="63702" name="Group 13"/>
              <p:cNvGrpSpPr>
                <a:grpSpLocks/>
              </p:cNvGrpSpPr>
              <p:nvPr/>
            </p:nvGrpSpPr>
            <p:grpSpPr bwMode="auto">
              <a:xfrm>
                <a:off x="3686" y="244"/>
                <a:ext cx="177" cy="66"/>
                <a:chOff x="2848" y="848"/>
                <a:chExt cx="140" cy="98"/>
              </a:xfrm>
            </p:grpSpPr>
            <p:sp>
              <p:nvSpPr>
                <p:cNvPr id="63707" name="Line 14"/>
                <p:cNvSpPr>
                  <a:spLocks noChangeShapeType="1"/>
                </p:cNvSpPr>
                <p:nvPr/>
              </p:nvSpPr>
              <p:spPr bwMode="auto">
                <a:xfrm flipV="1">
                  <a:off x="2848" y="848"/>
                  <a:ext cx="50" cy="2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3708" name="Line 15"/>
                <p:cNvSpPr>
                  <a:spLocks noChangeShapeType="1"/>
                </p:cNvSpPr>
                <p:nvPr/>
              </p:nvSpPr>
              <p:spPr bwMode="auto">
                <a:xfrm>
                  <a:off x="2944" y="942"/>
                  <a:ext cx="44" cy="0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3709" name="Line 16"/>
                <p:cNvSpPr>
                  <a:spLocks noChangeShapeType="1"/>
                </p:cNvSpPr>
                <p:nvPr/>
              </p:nvSpPr>
              <p:spPr bwMode="auto">
                <a:xfrm>
                  <a:off x="2894" y="850"/>
                  <a:ext cx="52" cy="94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grpSp>
            <p:nvGrpSpPr>
              <p:cNvPr id="63703" name="Group 17"/>
              <p:cNvGrpSpPr>
                <a:grpSpLocks/>
              </p:cNvGrpSpPr>
              <p:nvPr/>
            </p:nvGrpSpPr>
            <p:grpSpPr bwMode="auto">
              <a:xfrm flipV="1">
                <a:off x="3686" y="243"/>
                <a:ext cx="177" cy="66"/>
                <a:chOff x="2848" y="848"/>
                <a:chExt cx="140" cy="98"/>
              </a:xfrm>
            </p:grpSpPr>
            <p:sp>
              <p:nvSpPr>
                <p:cNvPr id="63704" name="Line 18"/>
                <p:cNvSpPr>
                  <a:spLocks noChangeShapeType="1"/>
                </p:cNvSpPr>
                <p:nvPr/>
              </p:nvSpPr>
              <p:spPr bwMode="auto">
                <a:xfrm flipV="1">
                  <a:off x="2848" y="846"/>
                  <a:ext cx="50" cy="4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3705" name="Line 19"/>
                <p:cNvSpPr>
                  <a:spLocks noChangeShapeType="1"/>
                </p:cNvSpPr>
                <p:nvPr/>
              </p:nvSpPr>
              <p:spPr bwMode="auto">
                <a:xfrm>
                  <a:off x="2944" y="946"/>
                  <a:ext cx="44" cy="0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3706" name="Line 20"/>
                <p:cNvSpPr>
                  <a:spLocks noChangeShapeType="1"/>
                </p:cNvSpPr>
                <p:nvPr/>
              </p:nvSpPr>
              <p:spPr bwMode="auto">
                <a:xfrm>
                  <a:off x="2894" y="849"/>
                  <a:ext cx="52" cy="97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</p:grpSp>
        <p:grpSp>
          <p:nvGrpSpPr>
            <p:cNvPr id="63563" name="Group 21"/>
            <p:cNvGrpSpPr>
              <a:grpSpLocks/>
            </p:cNvGrpSpPr>
            <p:nvPr/>
          </p:nvGrpSpPr>
          <p:grpSpPr bwMode="auto">
            <a:xfrm>
              <a:off x="4391025" y="5376863"/>
              <a:ext cx="501650" cy="233363"/>
              <a:chOff x="3600" y="219"/>
              <a:chExt cx="360" cy="175"/>
            </a:xfrm>
          </p:grpSpPr>
          <p:sp>
            <p:nvSpPr>
              <p:cNvPr id="63684" name="Oval 22"/>
              <p:cNvSpPr>
                <a:spLocks noChangeArrowheads="1"/>
              </p:cNvSpPr>
              <p:nvPr/>
            </p:nvSpPr>
            <p:spPr bwMode="auto">
              <a:xfrm>
                <a:off x="3605" y="298"/>
                <a:ext cx="355" cy="96"/>
              </a:xfrm>
              <a:prstGeom prst="ellipse">
                <a:avLst/>
              </a:prstGeom>
              <a:solidFill>
                <a:schemeClr val="hlink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 sz="1800">
                  <a:solidFill>
                    <a:srgbClr val="000000"/>
                  </a:solidFill>
                </a:endParaRPr>
              </a:p>
            </p:txBody>
          </p:sp>
          <p:sp>
            <p:nvSpPr>
              <p:cNvPr id="63685" name="Line 23"/>
              <p:cNvSpPr>
                <a:spLocks noChangeShapeType="1"/>
              </p:cNvSpPr>
              <p:nvPr/>
            </p:nvSpPr>
            <p:spPr bwMode="auto">
              <a:xfrm>
                <a:off x="3605" y="289"/>
                <a:ext cx="0" cy="6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3686" name="Line 24"/>
              <p:cNvSpPr>
                <a:spLocks noChangeShapeType="1"/>
              </p:cNvSpPr>
              <p:nvPr/>
            </p:nvSpPr>
            <p:spPr bwMode="auto">
              <a:xfrm>
                <a:off x="3960" y="289"/>
                <a:ext cx="0" cy="6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3687" name="Rectangle 25"/>
              <p:cNvSpPr>
                <a:spLocks noChangeArrowheads="1"/>
              </p:cNvSpPr>
              <p:nvPr/>
            </p:nvSpPr>
            <p:spPr bwMode="auto">
              <a:xfrm>
                <a:off x="3605" y="289"/>
                <a:ext cx="352" cy="58"/>
              </a:xfrm>
              <a:prstGeom prst="rect">
                <a:avLst/>
              </a:pr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 algn="ctr"/>
                <a:endParaRPr lang="en-US" altLang="en-US">
                  <a:solidFill>
                    <a:srgbClr val="000000"/>
                  </a:solidFill>
                  <a:latin typeface="Times New Roman" pitchFamily="18" charset="0"/>
                </a:endParaRPr>
              </a:p>
            </p:txBody>
          </p:sp>
          <p:sp>
            <p:nvSpPr>
              <p:cNvPr id="63688" name="Oval 26"/>
              <p:cNvSpPr>
                <a:spLocks noChangeArrowheads="1"/>
              </p:cNvSpPr>
              <p:nvPr/>
            </p:nvSpPr>
            <p:spPr bwMode="auto">
              <a:xfrm>
                <a:off x="3600" y="219"/>
                <a:ext cx="355" cy="113"/>
              </a:xfrm>
              <a:prstGeom prst="ellipse">
                <a:avLst/>
              </a:prstGeom>
              <a:solidFill>
                <a:schemeClr val="hlink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 sz="1800">
                  <a:solidFill>
                    <a:srgbClr val="000000"/>
                  </a:solidFill>
                </a:endParaRPr>
              </a:p>
            </p:txBody>
          </p:sp>
          <p:grpSp>
            <p:nvGrpSpPr>
              <p:cNvPr id="63689" name="Group 27"/>
              <p:cNvGrpSpPr>
                <a:grpSpLocks/>
              </p:cNvGrpSpPr>
              <p:nvPr/>
            </p:nvGrpSpPr>
            <p:grpSpPr bwMode="auto">
              <a:xfrm>
                <a:off x="3686" y="244"/>
                <a:ext cx="177" cy="66"/>
                <a:chOff x="2848" y="848"/>
                <a:chExt cx="140" cy="98"/>
              </a:xfrm>
            </p:grpSpPr>
            <p:sp>
              <p:nvSpPr>
                <p:cNvPr id="63694" name="Line 28"/>
                <p:cNvSpPr>
                  <a:spLocks noChangeShapeType="1"/>
                </p:cNvSpPr>
                <p:nvPr/>
              </p:nvSpPr>
              <p:spPr bwMode="auto">
                <a:xfrm flipV="1">
                  <a:off x="2848" y="848"/>
                  <a:ext cx="50" cy="2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3695" name="Line 29"/>
                <p:cNvSpPr>
                  <a:spLocks noChangeShapeType="1"/>
                </p:cNvSpPr>
                <p:nvPr/>
              </p:nvSpPr>
              <p:spPr bwMode="auto">
                <a:xfrm>
                  <a:off x="2944" y="942"/>
                  <a:ext cx="44" cy="0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3696" name="Line 30"/>
                <p:cNvSpPr>
                  <a:spLocks noChangeShapeType="1"/>
                </p:cNvSpPr>
                <p:nvPr/>
              </p:nvSpPr>
              <p:spPr bwMode="auto">
                <a:xfrm>
                  <a:off x="2894" y="850"/>
                  <a:ext cx="52" cy="94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grpSp>
            <p:nvGrpSpPr>
              <p:cNvPr id="63690" name="Group 31"/>
              <p:cNvGrpSpPr>
                <a:grpSpLocks/>
              </p:cNvGrpSpPr>
              <p:nvPr/>
            </p:nvGrpSpPr>
            <p:grpSpPr bwMode="auto">
              <a:xfrm flipV="1">
                <a:off x="3686" y="243"/>
                <a:ext cx="177" cy="66"/>
                <a:chOff x="2848" y="848"/>
                <a:chExt cx="140" cy="98"/>
              </a:xfrm>
            </p:grpSpPr>
            <p:sp>
              <p:nvSpPr>
                <p:cNvPr id="63691" name="Line 32"/>
                <p:cNvSpPr>
                  <a:spLocks noChangeShapeType="1"/>
                </p:cNvSpPr>
                <p:nvPr/>
              </p:nvSpPr>
              <p:spPr bwMode="auto">
                <a:xfrm flipV="1">
                  <a:off x="2848" y="846"/>
                  <a:ext cx="50" cy="4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3692" name="Line 33"/>
                <p:cNvSpPr>
                  <a:spLocks noChangeShapeType="1"/>
                </p:cNvSpPr>
                <p:nvPr/>
              </p:nvSpPr>
              <p:spPr bwMode="auto">
                <a:xfrm>
                  <a:off x="2944" y="946"/>
                  <a:ext cx="44" cy="0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3693" name="Line 34"/>
                <p:cNvSpPr>
                  <a:spLocks noChangeShapeType="1"/>
                </p:cNvSpPr>
                <p:nvPr/>
              </p:nvSpPr>
              <p:spPr bwMode="auto">
                <a:xfrm>
                  <a:off x="2894" y="849"/>
                  <a:ext cx="52" cy="97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</p:grpSp>
        <p:grpSp>
          <p:nvGrpSpPr>
            <p:cNvPr id="63564" name="Group 35"/>
            <p:cNvGrpSpPr>
              <a:grpSpLocks/>
            </p:cNvGrpSpPr>
            <p:nvPr/>
          </p:nvGrpSpPr>
          <p:grpSpPr bwMode="auto">
            <a:xfrm>
              <a:off x="5065713" y="4433888"/>
              <a:ext cx="501650" cy="233363"/>
              <a:chOff x="3600" y="219"/>
              <a:chExt cx="360" cy="175"/>
            </a:xfrm>
          </p:grpSpPr>
          <p:sp>
            <p:nvSpPr>
              <p:cNvPr id="63671" name="Oval 36"/>
              <p:cNvSpPr>
                <a:spLocks noChangeArrowheads="1"/>
              </p:cNvSpPr>
              <p:nvPr/>
            </p:nvSpPr>
            <p:spPr bwMode="auto">
              <a:xfrm>
                <a:off x="3605" y="298"/>
                <a:ext cx="355" cy="96"/>
              </a:xfrm>
              <a:prstGeom prst="ellipse">
                <a:avLst/>
              </a:prstGeom>
              <a:solidFill>
                <a:schemeClr val="hlink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 sz="1800">
                  <a:solidFill>
                    <a:srgbClr val="000000"/>
                  </a:solidFill>
                </a:endParaRPr>
              </a:p>
            </p:txBody>
          </p:sp>
          <p:sp>
            <p:nvSpPr>
              <p:cNvPr id="63672" name="Line 37"/>
              <p:cNvSpPr>
                <a:spLocks noChangeShapeType="1"/>
              </p:cNvSpPr>
              <p:nvPr/>
            </p:nvSpPr>
            <p:spPr bwMode="auto">
              <a:xfrm>
                <a:off x="3605" y="289"/>
                <a:ext cx="0" cy="6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3673" name="Line 38"/>
              <p:cNvSpPr>
                <a:spLocks noChangeShapeType="1"/>
              </p:cNvSpPr>
              <p:nvPr/>
            </p:nvSpPr>
            <p:spPr bwMode="auto">
              <a:xfrm>
                <a:off x="3960" y="289"/>
                <a:ext cx="0" cy="6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3674" name="Rectangle 39"/>
              <p:cNvSpPr>
                <a:spLocks noChangeArrowheads="1"/>
              </p:cNvSpPr>
              <p:nvPr/>
            </p:nvSpPr>
            <p:spPr bwMode="auto">
              <a:xfrm>
                <a:off x="3605" y="289"/>
                <a:ext cx="352" cy="58"/>
              </a:xfrm>
              <a:prstGeom prst="rect">
                <a:avLst/>
              </a:pr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 algn="ctr"/>
                <a:endParaRPr lang="en-US" altLang="en-US">
                  <a:solidFill>
                    <a:srgbClr val="000000"/>
                  </a:solidFill>
                  <a:latin typeface="Times New Roman" pitchFamily="18" charset="0"/>
                </a:endParaRPr>
              </a:p>
            </p:txBody>
          </p:sp>
          <p:sp>
            <p:nvSpPr>
              <p:cNvPr id="63675" name="Oval 40"/>
              <p:cNvSpPr>
                <a:spLocks noChangeArrowheads="1"/>
              </p:cNvSpPr>
              <p:nvPr/>
            </p:nvSpPr>
            <p:spPr bwMode="auto">
              <a:xfrm>
                <a:off x="3600" y="219"/>
                <a:ext cx="355" cy="113"/>
              </a:xfrm>
              <a:prstGeom prst="ellipse">
                <a:avLst/>
              </a:prstGeom>
              <a:solidFill>
                <a:schemeClr val="hlink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 sz="1800">
                  <a:solidFill>
                    <a:srgbClr val="000000"/>
                  </a:solidFill>
                </a:endParaRPr>
              </a:p>
            </p:txBody>
          </p:sp>
          <p:grpSp>
            <p:nvGrpSpPr>
              <p:cNvPr id="63676" name="Group 41"/>
              <p:cNvGrpSpPr>
                <a:grpSpLocks/>
              </p:cNvGrpSpPr>
              <p:nvPr/>
            </p:nvGrpSpPr>
            <p:grpSpPr bwMode="auto">
              <a:xfrm>
                <a:off x="3686" y="244"/>
                <a:ext cx="177" cy="66"/>
                <a:chOff x="2848" y="848"/>
                <a:chExt cx="140" cy="98"/>
              </a:xfrm>
            </p:grpSpPr>
            <p:sp>
              <p:nvSpPr>
                <p:cNvPr id="63681" name="Line 42"/>
                <p:cNvSpPr>
                  <a:spLocks noChangeShapeType="1"/>
                </p:cNvSpPr>
                <p:nvPr/>
              </p:nvSpPr>
              <p:spPr bwMode="auto">
                <a:xfrm flipV="1">
                  <a:off x="2848" y="848"/>
                  <a:ext cx="50" cy="2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3682" name="Line 43"/>
                <p:cNvSpPr>
                  <a:spLocks noChangeShapeType="1"/>
                </p:cNvSpPr>
                <p:nvPr/>
              </p:nvSpPr>
              <p:spPr bwMode="auto">
                <a:xfrm>
                  <a:off x="2944" y="942"/>
                  <a:ext cx="44" cy="0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3683" name="Line 44"/>
                <p:cNvSpPr>
                  <a:spLocks noChangeShapeType="1"/>
                </p:cNvSpPr>
                <p:nvPr/>
              </p:nvSpPr>
              <p:spPr bwMode="auto">
                <a:xfrm>
                  <a:off x="2894" y="850"/>
                  <a:ext cx="52" cy="94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grpSp>
            <p:nvGrpSpPr>
              <p:cNvPr id="63677" name="Group 45"/>
              <p:cNvGrpSpPr>
                <a:grpSpLocks/>
              </p:cNvGrpSpPr>
              <p:nvPr/>
            </p:nvGrpSpPr>
            <p:grpSpPr bwMode="auto">
              <a:xfrm flipV="1">
                <a:off x="3686" y="243"/>
                <a:ext cx="177" cy="66"/>
                <a:chOff x="2848" y="848"/>
                <a:chExt cx="140" cy="98"/>
              </a:xfrm>
            </p:grpSpPr>
            <p:sp>
              <p:nvSpPr>
                <p:cNvPr id="63678" name="Line 46"/>
                <p:cNvSpPr>
                  <a:spLocks noChangeShapeType="1"/>
                </p:cNvSpPr>
                <p:nvPr/>
              </p:nvSpPr>
              <p:spPr bwMode="auto">
                <a:xfrm flipV="1">
                  <a:off x="2848" y="846"/>
                  <a:ext cx="50" cy="4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3679" name="Line 47"/>
                <p:cNvSpPr>
                  <a:spLocks noChangeShapeType="1"/>
                </p:cNvSpPr>
                <p:nvPr/>
              </p:nvSpPr>
              <p:spPr bwMode="auto">
                <a:xfrm>
                  <a:off x="2944" y="946"/>
                  <a:ext cx="44" cy="0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3680" name="Line 48"/>
                <p:cNvSpPr>
                  <a:spLocks noChangeShapeType="1"/>
                </p:cNvSpPr>
                <p:nvPr/>
              </p:nvSpPr>
              <p:spPr bwMode="auto">
                <a:xfrm>
                  <a:off x="2894" y="849"/>
                  <a:ext cx="52" cy="97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</p:grpSp>
        <p:grpSp>
          <p:nvGrpSpPr>
            <p:cNvPr id="63565" name="Group 49"/>
            <p:cNvGrpSpPr>
              <a:grpSpLocks/>
            </p:cNvGrpSpPr>
            <p:nvPr/>
          </p:nvGrpSpPr>
          <p:grpSpPr bwMode="auto">
            <a:xfrm>
              <a:off x="4987925" y="5099051"/>
              <a:ext cx="500063" cy="233363"/>
              <a:chOff x="3600" y="219"/>
              <a:chExt cx="360" cy="175"/>
            </a:xfrm>
          </p:grpSpPr>
          <p:sp>
            <p:nvSpPr>
              <p:cNvPr id="63658" name="Oval 50"/>
              <p:cNvSpPr>
                <a:spLocks noChangeArrowheads="1"/>
              </p:cNvSpPr>
              <p:nvPr/>
            </p:nvSpPr>
            <p:spPr bwMode="auto">
              <a:xfrm>
                <a:off x="3605" y="298"/>
                <a:ext cx="355" cy="96"/>
              </a:xfrm>
              <a:prstGeom prst="ellipse">
                <a:avLst/>
              </a:prstGeom>
              <a:solidFill>
                <a:schemeClr val="hlink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 sz="1800">
                  <a:solidFill>
                    <a:srgbClr val="000000"/>
                  </a:solidFill>
                </a:endParaRPr>
              </a:p>
            </p:txBody>
          </p:sp>
          <p:sp>
            <p:nvSpPr>
              <p:cNvPr id="63659" name="Line 51"/>
              <p:cNvSpPr>
                <a:spLocks noChangeShapeType="1"/>
              </p:cNvSpPr>
              <p:nvPr/>
            </p:nvSpPr>
            <p:spPr bwMode="auto">
              <a:xfrm>
                <a:off x="3605" y="289"/>
                <a:ext cx="0" cy="6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3660" name="Line 52"/>
              <p:cNvSpPr>
                <a:spLocks noChangeShapeType="1"/>
              </p:cNvSpPr>
              <p:nvPr/>
            </p:nvSpPr>
            <p:spPr bwMode="auto">
              <a:xfrm>
                <a:off x="3960" y="289"/>
                <a:ext cx="0" cy="6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3661" name="Rectangle 53"/>
              <p:cNvSpPr>
                <a:spLocks noChangeArrowheads="1"/>
              </p:cNvSpPr>
              <p:nvPr/>
            </p:nvSpPr>
            <p:spPr bwMode="auto">
              <a:xfrm>
                <a:off x="3605" y="289"/>
                <a:ext cx="352" cy="58"/>
              </a:xfrm>
              <a:prstGeom prst="rect">
                <a:avLst/>
              </a:pr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 algn="ctr"/>
                <a:endParaRPr lang="en-US" altLang="en-US">
                  <a:solidFill>
                    <a:srgbClr val="000000"/>
                  </a:solidFill>
                  <a:latin typeface="Times New Roman" pitchFamily="18" charset="0"/>
                </a:endParaRPr>
              </a:p>
            </p:txBody>
          </p:sp>
          <p:sp>
            <p:nvSpPr>
              <p:cNvPr id="63662" name="Oval 54"/>
              <p:cNvSpPr>
                <a:spLocks noChangeArrowheads="1"/>
              </p:cNvSpPr>
              <p:nvPr/>
            </p:nvSpPr>
            <p:spPr bwMode="auto">
              <a:xfrm>
                <a:off x="3600" y="219"/>
                <a:ext cx="356" cy="113"/>
              </a:xfrm>
              <a:prstGeom prst="ellipse">
                <a:avLst/>
              </a:prstGeom>
              <a:solidFill>
                <a:schemeClr val="hlink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 sz="1800">
                  <a:solidFill>
                    <a:srgbClr val="000000"/>
                  </a:solidFill>
                </a:endParaRPr>
              </a:p>
            </p:txBody>
          </p:sp>
          <p:grpSp>
            <p:nvGrpSpPr>
              <p:cNvPr id="63663" name="Group 55"/>
              <p:cNvGrpSpPr>
                <a:grpSpLocks/>
              </p:cNvGrpSpPr>
              <p:nvPr/>
            </p:nvGrpSpPr>
            <p:grpSpPr bwMode="auto">
              <a:xfrm>
                <a:off x="3686" y="244"/>
                <a:ext cx="177" cy="66"/>
                <a:chOff x="2848" y="848"/>
                <a:chExt cx="140" cy="98"/>
              </a:xfrm>
            </p:grpSpPr>
            <p:sp>
              <p:nvSpPr>
                <p:cNvPr id="63668" name="Line 56"/>
                <p:cNvSpPr>
                  <a:spLocks noChangeShapeType="1"/>
                </p:cNvSpPr>
                <p:nvPr/>
              </p:nvSpPr>
              <p:spPr bwMode="auto">
                <a:xfrm flipV="1">
                  <a:off x="2848" y="848"/>
                  <a:ext cx="50" cy="2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3669" name="Line 57"/>
                <p:cNvSpPr>
                  <a:spLocks noChangeShapeType="1"/>
                </p:cNvSpPr>
                <p:nvPr/>
              </p:nvSpPr>
              <p:spPr bwMode="auto">
                <a:xfrm>
                  <a:off x="2944" y="942"/>
                  <a:ext cx="44" cy="0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3670" name="Line 58"/>
                <p:cNvSpPr>
                  <a:spLocks noChangeShapeType="1"/>
                </p:cNvSpPr>
                <p:nvPr/>
              </p:nvSpPr>
              <p:spPr bwMode="auto">
                <a:xfrm>
                  <a:off x="2894" y="850"/>
                  <a:ext cx="52" cy="94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grpSp>
            <p:nvGrpSpPr>
              <p:cNvPr id="63664" name="Group 59"/>
              <p:cNvGrpSpPr>
                <a:grpSpLocks/>
              </p:cNvGrpSpPr>
              <p:nvPr/>
            </p:nvGrpSpPr>
            <p:grpSpPr bwMode="auto">
              <a:xfrm flipV="1">
                <a:off x="3686" y="243"/>
                <a:ext cx="177" cy="66"/>
                <a:chOff x="2848" y="848"/>
                <a:chExt cx="140" cy="98"/>
              </a:xfrm>
            </p:grpSpPr>
            <p:sp>
              <p:nvSpPr>
                <p:cNvPr id="63665" name="Line 60"/>
                <p:cNvSpPr>
                  <a:spLocks noChangeShapeType="1"/>
                </p:cNvSpPr>
                <p:nvPr/>
              </p:nvSpPr>
              <p:spPr bwMode="auto">
                <a:xfrm flipV="1">
                  <a:off x="2848" y="846"/>
                  <a:ext cx="50" cy="4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3666" name="Line 61"/>
                <p:cNvSpPr>
                  <a:spLocks noChangeShapeType="1"/>
                </p:cNvSpPr>
                <p:nvPr/>
              </p:nvSpPr>
              <p:spPr bwMode="auto">
                <a:xfrm>
                  <a:off x="2944" y="946"/>
                  <a:ext cx="44" cy="0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3667" name="Line 62"/>
                <p:cNvSpPr>
                  <a:spLocks noChangeShapeType="1"/>
                </p:cNvSpPr>
                <p:nvPr/>
              </p:nvSpPr>
              <p:spPr bwMode="auto">
                <a:xfrm>
                  <a:off x="2894" y="849"/>
                  <a:ext cx="52" cy="97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</p:grpSp>
        <p:grpSp>
          <p:nvGrpSpPr>
            <p:cNvPr id="63566" name="Group 63"/>
            <p:cNvGrpSpPr>
              <a:grpSpLocks/>
            </p:cNvGrpSpPr>
            <p:nvPr/>
          </p:nvGrpSpPr>
          <p:grpSpPr bwMode="auto">
            <a:xfrm>
              <a:off x="5622925" y="5395913"/>
              <a:ext cx="501650" cy="233363"/>
              <a:chOff x="3600" y="219"/>
              <a:chExt cx="360" cy="175"/>
            </a:xfrm>
          </p:grpSpPr>
          <p:sp>
            <p:nvSpPr>
              <p:cNvPr id="63645" name="Oval 64"/>
              <p:cNvSpPr>
                <a:spLocks noChangeArrowheads="1"/>
              </p:cNvSpPr>
              <p:nvPr/>
            </p:nvSpPr>
            <p:spPr bwMode="auto">
              <a:xfrm>
                <a:off x="3605" y="298"/>
                <a:ext cx="355" cy="96"/>
              </a:xfrm>
              <a:prstGeom prst="ellipse">
                <a:avLst/>
              </a:prstGeom>
              <a:solidFill>
                <a:schemeClr val="hlink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 sz="1800">
                  <a:solidFill>
                    <a:srgbClr val="000000"/>
                  </a:solidFill>
                </a:endParaRPr>
              </a:p>
            </p:txBody>
          </p:sp>
          <p:sp>
            <p:nvSpPr>
              <p:cNvPr id="63646" name="Line 65"/>
              <p:cNvSpPr>
                <a:spLocks noChangeShapeType="1"/>
              </p:cNvSpPr>
              <p:nvPr/>
            </p:nvSpPr>
            <p:spPr bwMode="auto">
              <a:xfrm>
                <a:off x="3605" y="289"/>
                <a:ext cx="0" cy="6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3647" name="Line 66"/>
              <p:cNvSpPr>
                <a:spLocks noChangeShapeType="1"/>
              </p:cNvSpPr>
              <p:nvPr/>
            </p:nvSpPr>
            <p:spPr bwMode="auto">
              <a:xfrm>
                <a:off x="3960" y="289"/>
                <a:ext cx="0" cy="6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3648" name="Rectangle 67"/>
              <p:cNvSpPr>
                <a:spLocks noChangeArrowheads="1"/>
              </p:cNvSpPr>
              <p:nvPr/>
            </p:nvSpPr>
            <p:spPr bwMode="auto">
              <a:xfrm>
                <a:off x="3605" y="289"/>
                <a:ext cx="352" cy="58"/>
              </a:xfrm>
              <a:prstGeom prst="rect">
                <a:avLst/>
              </a:pr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 algn="ctr"/>
                <a:endParaRPr lang="en-US" altLang="en-US">
                  <a:solidFill>
                    <a:srgbClr val="000000"/>
                  </a:solidFill>
                  <a:latin typeface="Times New Roman" pitchFamily="18" charset="0"/>
                </a:endParaRPr>
              </a:p>
            </p:txBody>
          </p:sp>
          <p:sp>
            <p:nvSpPr>
              <p:cNvPr id="63649" name="Oval 68"/>
              <p:cNvSpPr>
                <a:spLocks noChangeArrowheads="1"/>
              </p:cNvSpPr>
              <p:nvPr/>
            </p:nvSpPr>
            <p:spPr bwMode="auto">
              <a:xfrm>
                <a:off x="3600" y="219"/>
                <a:ext cx="355" cy="113"/>
              </a:xfrm>
              <a:prstGeom prst="ellipse">
                <a:avLst/>
              </a:prstGeom>
              <a:solidFill>
                <a:schemeClr val="hlink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 sz="1800">
                  <a:solidFill>
                    <a:srgbClr val="000000"/>
                  </a:solidFill>
                </a:endParaRPr>
              </a:p>
            </p:txBody>
          </p:sp>
          <p:grpSp>
            <p:nvGrpSpPr>
              <p:cNvPr id="63650" name="Group 69"/>
              <p:cNvGrpSpPr>
                <a:grpSpLocks/>
              </p:cNvGrpSpPr>
              <p:nvPr/>
            </p:nvGrpSpPr>
            <p:grpSpPr bwMode="auto">
              <a:xfrm>
                <a:off x="3686" y="244"/>
                <a:ext cx="177" cy="66"/>
                <a:chOff x="2848" y="848"/>
                <a:chExt cx="140" cy="98"/>
              </a:xfrm>
            </p:grpSpPr>
            <p:sp>
              <p:nvSpPr>
                <p:cNvPr id="63655" name="Line 70"/>
                <p:cNvSpPr>
                  <a:spLocks noChangeShapeType="1"/>
                </p:cNvSpPr>
                <p:nvPr/>
              </p:nvSpPr>
              <p:spPr bwMode="auto">
                <a:xfrm flipV="1">
                  <a:off x="2848" y="848"/>
                  <a:ext cx="50" cy="2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3656" name="Line 71"/>
                <p:cNvSpPr>
                  <a:spLocks noChangeShapeType="1"/>
                </p:cNvSpPr>
                <p:nvPr/>
              </p:nvSpPr>
              <p:spPr bwMode="auto">
                <a:xfrm>
                  <a:off x="2944" y="942"/>
                  <a:ext cx="44" cy="0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3657" name="Line 72"/>
                <p:cNvSpPr>
                  <a:spLocks noChangeShapeType="1"/>
                </p:cNvSpPr>
                <p:nvPr/>
              </p:nvSpPr>
              <p:spPr bwMode="auto">
                <a:xfrm>
                  <a:off x="2894" y="850"/>
                  <a:ext cx="52" cy="94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grpSp>
            <p:nvGrpSpPr>
              <p:cNvPr id="63651" name="Group 73"/>
              <p:cNvGrpSpPr>
                <a:grpSpLocks/>
              </p:cNvGrpSpPr>
              <p:nvPr/>
            </p:nvGrpSpPr>
            <p:grpSpPr bwMode="auto">
              <a:xfrm flipV="1">
                <a:off x="3686" y="243"/>
                <a:ext cx="177" cy="66"/>
                <a:chOff x="2848" y="848"/>
                <a:chExt cx="140" cy="98"/>
              </a:xfrm>
            </p:grpSpPr>
            <p:sp>
              <p:nvSpPr>
                <p:cNvPr id="63652" name="Line 74"/>
                <p:cNvSpPr>
                  <a:spLocks noChangeShapeType="1"/>
                </p:cNvSpPr>
                <p:nvPr/>
              </p:nvSpPr>
              <p:spPr bwMode="auto">
                <a:xfrm flipV="1">
                  <a:off x="2848" y="846"/>
                  <a:ext cx="50" cy="4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3653" name="Line 75"/>
                <p:cNvSpPr>
                  <a:spLocks noChangeShapeType="1"/>
                </p:cNvSpPr>
                <p:nvPr/>
              </p:nvSpPr>
              <p:spPr bwMode="auto">
                <a:xfrm>
                  <a:off x="2944" y="946"/>
                  <a:ext cx="44" cy="0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3654" name="Line 76"/>
                <p:cNvSpPr>
                  <a:spLocks noChangeShapeType="1"/>
                </p:cNvSpPr>
                <p:nvPr/>
              </p:nvSpPr>
              <p:spPr bwMode="auto">
                <a:xfrm>
                  <a:off x="2894" y="849"/>
                  <a:ext cx="52" cy="97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</p:grpSp>
        <p:grpSp>
          <p:nvGrpSpPr>
            <p:cNvPr id="63567" name="Group 77"/>
            <p:cNvGrpSpPr>
              <a:grpSpLocks/>
            </p:cNvGrpSpPr>
            <p:nvPr/>
          </p:nvGrpSpPr>
          <p:grpSpPr bwMode="auto">
            <a:xfrm>
              <a:off x="6067425" y="4740276"/>
              <a:ext cx="501650" cy="233363"/>
              <a:chOff x="3600" y="219"/>
              <a:chExt cx="360" cy="175"/>
            </a:xfrm>
          </p:grpSpPr>
          <p:sp>
            <p:nvSpPr>
              <p:cNvPr id="63632" name="Oval 78"/>
              <p:cNvSpPr>
                <a:spLocks noChangeArrowheads="1"/>
              </p:cNvSpPr>
              <p:nvPr/>
            </p:nvSpPr>
            <p:spPr bwMode="auto">
              <a:xfrm>
                <a:off x="3605" y="298"/>
                <a:ext cx="355" cy="96"/>
              </a:xfrm>
              <a:prstGeom prst="ellipse">
                <a:avLst/>
              </a:prstGeom>
              <a:solidFill>
                <a:schemeClr val="hlink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 sz="1800">
                  <a:solidFill>
                    <a:srgbClr val="000000"/>
                  </a:solidFill>
                </a:endParaRPr>
              </a:p>
            </p:txBody>
          </p:sp>
          <p:sp>
            <p:nvSpPr>
              <p:cNvPr id="63633" name="Line 79"/>
              <p:cNvSpPr>
                <a:spLocks noChangeShapeType="1"/>
              </p:cNvSpPr>
              <p:nvPr/>
            </p:nvSpPr>
            <p:spPr bwMode="auto">
              <a:xfrm>
                <a:off x="3605" y="289"/>
                <a:ext cx="0" cy="6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3634" name="Line 80"/>
              <p:cNvSpPr>
                <a:spLocks noChangeShapeType="1"/>
              </p:cNvSpPr>
              <p:nvPr/>
            </p:nvSpPr>
            <p:spPr bwMode="auto">
              <a:xfrm>
                <a:off x="3960" y="289"/>
                <a:ext cx="0" cy="6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3635" name="Rectangle 81"/>
              <p:cNvSpPr>
                <a:spLocks noChangeArrowheads="1"/>
              </p:cNvSpPr>
              <p:nvPr/>
            </p:nvSpPr>
            <p:spPr bwMode="auto">
              <a:xfrm>
                <a:off x="3605" y="289"/>
                <a:ext cx="352" cy="58"/>
              </a:xfrm>
              <a:prstGeom prst="rect">
                <a:avLst/>
              </a:pr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 algn="ctr"/>
                <a:endParaRPr lang="en-US" altLang="en-US">
                  <a:solidFill>
                    <a:srgbClr val="000000"/>
                  </a:solidFill>
                  <a:latin typeface="Times New Roman" pitchFamily="18" charset="0"/>
                </a:endParaRPr>
              </a:p>
            </p:txBody>
          </p:sp>
          <p:sp>
            <p:nvSpPr>
              <p:cNvPr id="63636" name="Oval 82"/>
              <p:cNvSpPr>
                <a:spLocks noChangeArrowheads="1"/>
              </p:cNvSpPr>
              <p:nvPr/>
            </p:nvSpPr>
            <p:spPr bwMode="auto">
              <a:xfrm>
                <a:off x="3600" y="219"/>
                <a:ext cx="355" cy="113"/>
              </a:xfrm>
              <a:prstGeom prst="ellipse">
                <a:avLst/>
              </a:prstGeom>
              <a:solidFill>
                <a:schemeClr val="hlink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 sz="1800">
                  <a:solidFill>
                    <a:srgbClr val="000000"/>
                  </a:solidFill>
                </a:endParaRPr>
              </a:p>
            </p:txBody>
          </p:sp>
          <p:grpSp>
            <p:nvGrpSpPr>
              <p:cNvPr id="63637" name="Group 83"/>
              <p:cNvGrpSpPr>
                <a:grpSpLocks/>
              </p:cNvGrpSpPr>
              <p:nvPr/>
            </p:nvGrpSpPr>
            <p:grpSpPr bwMode="auto">
              <a:xfrm>
                <a:off x="3686" y="244"/>
                <a:ext cx="177" cy="66"/>
                <a:chOff x="2848" y="848"/>
                <a:chExt cx="140" cy="98"/>
              </a:xfrm>
            </p:grpSpPr>
            <p:sp>
              <p:nvSpPr>
                <p:cNvPr id="63642" name="Line 84"/>
                <p:cNvSpPr>
                  <a:spLocks noChangeShapeType="1"/>
                </p:cNvSpPr>
                <p:nvPr/>
              </p:nvSpPr>
              <p:spPr bwMode="auto">
                <a:xfrm flipV="1">
                  <a:off x="2848" y="848"/>
                  <a:ext cx="50" cy="2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3643" name="Line 85"/>
                <p:cNvSpPr>
                  <a:spLocks noChangeShapeType="1"/>
                </p:cNvSpPr>
                <p:nvPr/>
              </p:nvSpPr>
              <p:spPr bwMode="auto">
                <a:xfrm>
                  <a:off x="2944" y="942"/>
                  <a:ext cx="44" cy="0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3644" name="Line 86"/>
                <p:cNvSpPr>
                  <a:spLocks noChangeShapeType="1"/>
                </p:cNvSpPr>
                <p:nvPr/>
              </p:nvSpPr>
              <p:spPr bwMode="auto">
                <a:xfrm>
                  <a:off x="2894" y="850"/>
                  <a:ext cx="52" cy="94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grpSp>
            <p:nvGrpSpPr>
              <p:cNvPr id="63638" name="Group 87"/>
              <p:cNvGrpSpPr>
                <a:grpSpLocks/>
              </p:cNvGrpSpPr>
              <p:nvPr/>
            </p:nvGrpSpPr>
            <p:grpSpPr bwMode="auto">
              <a:xfrm flipV="1">
                <a:off x="3686" y="243"/>
                <a:ext cx="177" cy="66"/>
                <a:chOff x="2848" y="848"/>
                <a:chExt cx="140" cy="98"/>
              </a:xfrm>
            </p:grpSpPr>
            <p:sp>
              <p:nvSpPr>
                <p:cNvPr id="63639" name="Line 88"/>
                <p:cNvSpPr>
                  <a:spLocks noChangeShapeType="1"/>
                </p:cNvSpPr>
                <p:nvPr/>
              </p:nvSpPr>
              <p:spPr bwMode="auto">
                <a:xfrm flipV="1">
                  <a:off x="2848" y="846"/>
                  <a:ext cx="50" cy="4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3640" name="Line 89"/>
                <p:cNvSpPr>
                  <a:spLocks noChangeShapeType="1"/>
                </p:cNvSpPr>
                <p:nvPr/>
              </p:nvSpPr>
              <p:spPr bwMode="auto">
                <a:xfrm>
                  <a:off x="2944" y="946"/>
                  <a:ext cx="44" cy="0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3641" name="Line 90"/>
                <p:cNvSpPr>
                  <a:spLocks noChangeShapeType="1"/>
                </p:cNvSpPr>
                <p:nvPr/>
              </p:nvSpPr>
              <p:spPr bwMode="auto">
                <a:xfrm>
                  <a:off x="2894" y="849"/>
                  <a:ext cx="52" cy="97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</p:grpSp>
        <p:sp>
          <p:nvSpPr>
            <p:cNvPr id="63568" name="Freeform 91"/>
            <p:cNvSpPr>
              <a:spLocks/>
            </p:cNvSpPr>
            <p:nvPr/>
          </p:nvSpPr>
          <p:spPr bwMode="auto">
            <a:xfrm>
              <a:off x="5573713" y="4557713"/>
              <a:ext cx="504825" cy="307975"/>
            </a:xfrm>
            <a:custGeom>
              <a:avLst/>
              <a:gdLst>
                <a:gd name="T0" fmla="*/ 0 w 318"/>
                <a:gd name="T1" fmla="*/ 0 h 194"/>
                <a:gd name="T2" fmla="*/ 2147483647 w 318"/>
                <a:gd name="T3" fmla="*/ 2147483647 h 194"/>
                <a:gd name="T4" fmla="*/ 0 60000 65536"/>
                <a:gd name="T5" fmla="*/ 0 60000 65536"/>
                <a:gd name="T6" fmla="*/ 0 w 318"/>
                <a:gd name="T7" fmla="*/ 0 h 194"/>
                <a:gd name="T8" fmla="*/ 318 w 318"/>
                <a:gd name="T9" fmla="*/ 194 h 19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18" h="194">
                  <a:moveTo>
                    <a:pt x="0" y="0"/>
                  </a:moveTo>
                  <a:lnTo>
                    <a:pt x="318" y="194"/>
                  </a:lnTo>
                </a:path>
              </a:pathLst>
            </a:cu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3569" name="Freeform 92"/>
            <p:cNvSpPr>
              <a:spLocks/>
            </p:cNvSpPr>
            <p:nvPr/>
          </p:nvSpPr>
          <p:spPr bwMode="auto">
            <a:xfrm>
              <a:off x="4508500" y="4949826"/>
              <a:ext cx="481013" cy="238125"/>
            </a:xfrm>
            <a:custGeom>
              <a:avLst/>
              <a:gdLst>
                <a:gd name="T0" fmla="*/ 0 w 294"/>
                <a:gd name="T1" fmla="*/ 0 h 174"/>
                <a:gd name="T2" fmla="*/ 2147483647 w 294"/>
                <a:gd name="T3" fmla="*/ 2147483647 h 174"/>
                <a:gd name="T4" fmla="*/ 0 60000 65536"/>
                <a:gd name="T5" fmla="*/ 0 60000 65536"/>
                <a:gd name="T6" fmla="*/ 0 w 294"/>
                <a:gd name="T7" fmla="*/ 0 h 174"/>
                <a:gd name="T8" fmla="*/ 294 w 294"/>
                <a:gd name="T9" fmla="*/ 174 h 17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294" h="174">
                  <a:moveTo>
                    <a:pt x="0" y="0"/>
                  </a:moveTo>
                  <a:lnTo>
                    <a:pt x="294" y="174"/>
                  </a:lnTo>
                </a:path>
              </a:pathLst>
            </a:cu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3570" name="Freeform 93"/>
            <p:cNvSpPr>
              <a:spLocks/>
            </p:cNvSpPr>
            <p:nvPr/>
          </p:nvSpPr>
          <p:spPr bwMode="auto">
            <a:xfrm>
              <a:off x="5456238" y="4926013"/>
              <a:ext cx="628650" cy="247650"/>
            </a:xfrm>
            <a:custGeom>
              <a:avLst/>
              <a:gdLst>
                <a:gd name="T0" fmla="*/ 0 w 378"/>
                <a:gd name="T1" fmla="*/ 2147483647 h 174"/>
                <a:gd name="T2" fmla="*/ 2147483647 w 378"/>
                <a:gd name="T3" fmla="*/ 0 h 174"/>
                <a:gd name="T4" fmla="*/ 0 60000 65536"/>
                <a:gd name="T5" fmla="*/ 0 60000 65536"/>
                <a:gd name="T6" fmla="*/ 0 w 378"/>
                <a:gd name="T7" fmla="*/ 0 h 174"/>
                <a:gd name="T8" fmla="*/ 378 w 378"/>
                <a:gd name="T9" fmla="*/ 174 h 17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78" h="174">
                  <a:moveTo>
                    <a:pt x="0" y="174"/>
                  </a:moveTo>
                  <a:lnTo>
                    <a:pt x="378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3571" name="Freeform 94"/>
            <p:cNvSpPr>
              <a:spLocks/>
            </p:cNvSpPr>
            <p:nvPr/>
          </p:nvSpPr>
          <p:spPr bwMode="auto">
            <a:xfrm>
              <a:off x="6122988" y="4979988"/>
              <a:ext cx="206375" cy="508000"/>
            </a:xfrm>
            <a:custGeom>
              <a:avLst/>
              <a:gdLst>
                <a:gd name="T0" fmla="*/ 0 w 118"/>
                <a:gd name="T1" fmla="*/ 2147483647 h 500"/>
                <a:gd name="T2" fmla="*/ 2147483647 w 118"/>
                <a:gd name="T3" fmla="*/ 0 h 500"/>
                <a:gd name="T4" fmla="*/ 0 60000 65536"/>
                <a:gd name="T5" fmla="*/ 0 60000 65536"/>
                <a:gd name="T6" fmla="*/ 0 w 118"/>
                <a:gd name="T7" fmla="*/ 0 h 500"/>
                <a:gd name="T8" fmla="*/ 118 w 118"/>
                <a:gd name="T9" fmla="*/ 500 h 500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18" h="500">
                  <a:moveTo>
                    <a:pt x="0" y="500"/>
                  </a:moveTo>
                  <a:lnTo>
                    <a:pt x="118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3572" name="Freeform 95"/>
            <p:cNvSpPr>
              <a:spLocks/>
            </p:cNvSpPr>
            <p:nvPr/>
          </p:nvSpPr>
          <p:spPr bwMode="auto">
            <a:xfrm>
              <a:off x="4887913" y="5513388"/>
              <a:ext cx="736600" cy="74613"/>
            </a:xfrm>
            <a:custGeom>
              <a:avLst/>
              <a:gdLst>
                <a:gd name="T0" fmla="*/ 2147483647 w 370"/>
                <a:gd name="T1" fmla="*/ 2147483647 h 32"/>
                <a:gd name="T2" fmla="*/ 0 w 370"/>
                <a:gd name="T3" fmla="*/ 0 h 32"/>
                <a:gd name="T4" fmla="*/ 0 60000 65536"/>
                <a:gd name="T5" fmla="*/ 0 60000 65536"/>
                <a:gd name="T6" fmla="*/ 0 w 370"/>
                <a:gd name="T7" fmla="*/ 0 h 32"/>
                <a:gd name="T8" fmla="*/ 370 w 370"/>
                <a:gd name="T9" fmla="*/ 32 h 32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70" h="32">
                  <a:moveTo>
                    <a:pt x="370" y="32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3573" name="Freeform 96"/>
            <p:cNvSpPr>
              <a:spLocks/>
            </p:cNvSpPr>
            <p:nvPr/>
          </p:nvSpPr>
          <p:spPr bwMode="auto">
            <a:xfrm>
              <a:off x="4351338" y="4973638"/>
              <a:ext cx="193675" cy="425450"/>
            </a:xfrm>
            <a:custGeom>
              <a:avLst/>
              <a:gdLst>
                <a:gd name="T0" fmla="*/ 2147483647 w 176"/>
                <a:gd name="T1" fmla="*/ 2147483647 h 412"/>
                <a:gd name="T2" fmla="*/ 2147483647 w 176"/>
                <a:gd name="T3" fmla="*/ 2147483647 h 412"/>
                <a:gd name="T4" fmla="*/ 0 w 176"/>
                <a:gd name="T5" fmla="*/ 0 h 412"/>
                <a:gd name="T6" fmla="*/ 0 60000 65536"/>
                <a:gd name="T7" fmla="*/ 0 60000 65536"/>
                <a:gd name="T8" fmla="*/ 0 60000 65536"/>
                <a:gd name="T9" fmla="*/ 0 w 176"/>
                <a:gd name="T10" fmla="*/ 0 h 412"/>
                <a:gd name="T11" fmla="*/ 176 w 176"/>
                <a:gd name="T12" fmla="*/ 412 h 41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76" h="412">
                  <a:moveTo>
                    <a:pt x="162" y="408"/>
                  </a:moveTo>
                  <a:lnTo>
                    <a:pt x="176" y="412"/>
                  </a:lnTo>
                  <a:lnTo>
                    <a:pt x="0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3574" name="Text Box 100"/>
            <p:cNvSpPr txBox="1">
              <a:spLocks noChangeArrowheads="1"/>
            </p:cNvSpPr>
            <p:nvPr/>
          </p:nvSpPr>
          <p:spPr bwMode="auto">
            <a:xfrm>
              <a:off x="4440876" y="4483071"/>
              <a:ext cx="311067" cy="3667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eaLnBrk="1" hangingPunct="1"/>
              <a:r>
                <a:rPr lang="en-US" altLang="en-US" sz="1800">
                  <a:solidFill>
                    <a:srgbClr val="000000"/>
                  </a:solidFill>
                </a:rPr>
                <a:t>1</a:t>
              </a:r>
            </a:p>
          </p:txBody>
        </p:sp>
        <p:sp>
          <p:nvSpPr>
            <p:cNvPr id="63575" name="Text Box 101"/>
            <p:cNvSpPr txBox="1">
              <a:spLocks noChangeArrowheads="1"/>
            </p:cNvSpPr>
            <p:nvPr/>
          </p:nvSpPr>
          <p:spPr bwMode="auto">
            <a:xfrm>
              <a:off x="4378980" y="4897394"/>
              <a:ext cx="296783" cy="3365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eaLnBrk="1" hangingPunct="1"/>
              <a:r>
                <a:rPr lang="en-US" altLang="en-US" sz="1600">
                  <a:solidFill>
                    <a:srgbClr val="000000"/>
                  </a:solidFill>
                </a:rPr>
                <a:t>2</a:t>
              </a:r>
            </a:p>
          </p:txBody>
        </p:sp>
        <p:sp>
          <p:nvSpPr>
            <p:cNvPr id="63576" name="Text Box 102"/>
            <p:cNvSpPr txBox="1">
              <a:spLocks noChangeArrowheads="1"/>
            </p:cNvSpPr>
            <p:nvPr/>
          </p:nvSpPr>
          <p:spPr bwMode="auto">
            <a:xfrm>
              <a:off x="4128222" y="4970416"/>
              <a:ext cx="296783" cy="3365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eaLnBrk="1" hangingPunct="1"/>
              <a:r>
                <a:rPr lang="en-US" altLang="en-US" sz="1600">
                  <a:solidFill>
                    <a:srgbClr val="000000"/>
                  </a:solidFill>
                </a:rPr>
                <a:t>3</a:t>
              </a:r>
            </a:p>
          </p:txBody>
        </p:sp>
        <p:grpSp>
          <p:nvGrpSpPr>
            <p:cNvPr id="63577" name="Group 1"/>
            <p:cNvGrpSpPr>
              <a:grpSpLocks/>
            </p:cNvGrpSpPr>
            <p:nvPr/>
          </p:nvGrpSpPr>
          <p:grpSpPr bwMode="auto">
            <a:xfrm rot="-2012368">
              <a:off x="2645158" y="5398104"/>
              <a:ext cx="1447800" cy="274638"/>
              <a:chOff x="2436813" y="4587876"/>
              <a:chExt cx="1447800" cy="274638"/>
            </a:xfrm>
          </p:grpSpPr>
          <p:sp>
            <p:nvSpPr>
              <p:cNvPr id="63627" name="Rectangle 97"/>
              <p:cNvSpPr>
                <a:spLocks noChangeArrowheads="1"/>
              </p:cNvSpPr>
              <p:nvPr/>
            </p:nvSpPr>
            <p:spPr bwMode="auto">
              <a:xfrm>
                <a:off x="2461850" y="4583083"/>
                <a:ext cx="1155391" cy="238116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 sz="1800">
                  <a:solidFill>
                    <a:srgbClr val="000000"/>
                  </a:solidFill>
                </a:endParaRPr>
              </a:p>
            </p:txBody>
          </p:sp>
          <p:sp>
            <p:nvSpPr>
              <p:cNvPr id="63628" name="Rectangle 98"/>
              <p:cNvSpPr>
                <a:spLocks noChangeArrowheads="1"/>
              </p:cNvSpPr>
              <p:nvPr/>
            </p:nvSpPr>
            <p:spPr bwMode="auto">
              <a:xfrm>
                <a:off x="2437928" y="4606491"/>
                <a:ext cx="1147455" cy="238116"/>
              </a:xfrm>
              <a:prstGeom prst="rect">
                <a:avLst/>
              </a:prstGeom>
              <a:solidFill>
                <a:schemeClr val="accent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 sz="1800">
                  <a:solidFill>
                    <a:srgbClr val="000000"/>
                  </a:solidFill>
                </a:endParaRPr>
              </a:p>
            </p:txBody>
          </p:sp>
          <p:sp>
            <p:nvSpPr>
              <p:cNvPr id="63629" name="Line 99"/>
              <p:cNvSpPr>
                <a:spLocks noChangeShapeType="1"/>
              </p:cNvSpPr>
              <p:nvPr/>
            </p:nvSpPr>
            <p:spPr bwMode="auto">
              <a:xfrm>
                <a:off x="3462418" y="4739659"/>
                <a:ext cx="422162" cy="0"/>
              </a:xfrm>
              <a:prstGeom prst="line">
                <a:avLst/>
              </a:prstGeom>
              <a:noFill/>
              <a:ln w="9525">
                <a:solidFill>
                  <a:schemeClr val="accent2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3630" name="Rectangle 104"/>
              <p:cNvSpPr>
                <a:spLocks noChangeArrowheads="1"/>
              </p:cNvSpPr>
              <p:nvPr/>
            </p:nvSpPr>
            <p:spPr bwMode="auto">
              <a:xfrm>
                <a:off x="3067594" y="4610052"/>
                <a:ext cx="426923" cy="239704"/>
              </a:xfrm>
              <a:prstGeom prst="rect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 sz="1800">
                  <a:solidFill>
                    <a:srgbClr val="000000"/>
                  </a:solidFill>
                </a:endParaRPr>
              </a:p>
            </p:txBody>
          </p:sp>
          <p:sp>
            <p:nvSpPr>
              <p:cNvPr id="63631" name="Text Box 105"/>
              <p:cNvSpPr txBox="1">
                <a:spLocks noChangeArrowheads="1"/>
              </p:cNvSpPr>
              <p:nvPr/>
            </p:nvSpPr>
            <p:spPr bwMode="auto">
              <a:xfrm rot="289934">
                <a:off x="3019653" y="4584228"/>
                <a:ext cx="520561" cy="27462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 eaLnBrk="1" hangingPunct="1"/>
                <a:r>
                  <a:rPr lang="en-US" altLang="en-US" sz="1200">
                    <a:solidFill>
                      <a:srgbClr val="000000"/>
                    </a:solidFill>
                  </a:rPr>
                  <a:t>0111</a:t>
                </a:r>
              </a:p>
            </p:txBody>
          </p:sp>
        </p:grpSp>
        <p:sp>
          <p:nvSpPr>
            <p:cNvPr id="63578" name="Text Box 106"/>
            <p:cNvSpPr txBox="1">
              <a:spLocks noChangeArrowheads="1"/>
            </p:cNvSpPr>
            <p:nvPr/>
          </p:nvSpPr>
          <p:spPr bwMode="auto">
            <a:xfrm>
              <a:off x="1638346" y="6046702"/>
              <a:ext cx="2909795" cy="5847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eaLnBrk="1" hangingPunct="1"/>
              <a:r>
                <a:rPr lang="en-US" altLang="en-US" sz="1600">
                  <a:solidFill>
                    <a:srgbClr val="000000"/>
                  </a:solidFill>
                </a:rPr>
                <a:t>destination address in arriving</a:t>
              </a:r>
            </a:p>
            <a:p>
              <a:pPr eaLnBrk="1" hangingPunct="1"/>
              <a:r>
                <a:rPr lang="en-US" altLang="en-US" sz="1600">
                  <a:solidFill>
                    <a:srgbClr val="000000"/>
                  </a:solidFill>
                </a:rPr>
                <a:t>packet</a:t>
              </a:r>
              <a:r>
                <a:rPr lang="ja-JP" altLang="en-US" sz="1600">
                  <a:solidFill>
                    <a:srgbClr val="000000"/>
                  </a:solidFill>
                </a:rPr>
                <a:t>’</a:t>
              </a:r>
              <a:r>
                <a:rPr lang="en-US" altLang="ja-JP" sz="1600">
                  <a:solidFill>
                    <a:srgbClr val="000000"/>
                  </a:solidFill>
                </a:rPr>
                <a:t>s header</a:t>
              </a:r>
              <a:endParaRPr lang="en-US" altLang="en-US" sz="1600">
                <a:solidFill>
                  <a:srgbClr val="000000"/>
                </a:solidFill>
              </a:endParaRPr>
            </a:p>
          </p:txBody>
        </p:sp>
        <p:sp>
          <p:nvSpPr>
            <p:cNvPr id="63579" name="Line 107"/>
            <p:cNvSpPr>
              <a:spLocks noChangeShapeType="1"/>
            </p:cNvSpPr>
            <p:nvPr/>
          </p:nvSpPr>
          <p:spPr bwMode="auto">
            <a:xfrm flipH="1">
              <a:off x="2626848" y="4873581"/>
              <a:ext cx="1407736" cy="914367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80" name="Line 119"/>
            <p:cNvSpPr>
              <a:spLocks noChangeShapeType="1"/>
            </p:cNvSpPr>
            <p:nvPr/>
          </p:nvSpPr>
          <p:spPr bwMode="auto">
            <a:xfrm flipH="1" flipV="1">
              <a:off x="3588616" y="5648254"/>
              <a:ext cx="22219" cy="45083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81" name="Freeform 121"/>
            <p:cNvSpPr>
              <a:spLocks/>
            </p:cNvSpPr>
            <p:nvPr/>
          </p:nvSpPr>
          <p:spPr bwMode="auto">
            <a:xfrm flipH="1">
              <a:off x="6254750" y="4370388"/>
              <a:ext cx="577850" cy="371475"/>
            </a:xfrm>
            <a:custGeom>
              <a:avLst/>
              <a:gdLst>
                <a:gd name="T0" fmla="*/ 0 w 1443"/>
                <a:gd name="T1" fmla="*/ 0 h 816"/>
                <a:gd name="T2" fmla="*/ 2147483647 w 1443"/>
                <a:gd name="T3" fmla="*/ 2147483647 h 816"/>
                <a:gd name="T4" fmla="*/ 2147483647 w 1443"/>
                <a:gd name="T5" fmla="*/ 2147483647 h 816"/>
                <a:gd name="T6" fmla="*/ 2147483647 w 1443"/>
                <a:gd name="T7" fmla="*/ 2147483647 h 816"/>
                <a:gd name="T8" fmla="*/ 0 w 1443"/>
                <a:gd name="T9" fmla="*/ 0 h 8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3"/>
                <a:gd name="T16" fmla="*/ 0 h 816"/>
                <a:gd name="T17" fmla="*/ 1443 w 1443"/>
                <a:gd name="T18" fmla="*/ 816 h 81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3" h="816">
                  <a:moveTo>
                    <a:pt x="0" y="0"/>
                  </a:moveTo>
                  <a:cubicBezTo>
                    <a:pt x="571" y="285"/>
                    <a:pt x="856" y="408"/>
                    <a:pt x="1076" y="782"/>
                  </a:cubicBezTo>
                  <a:cubicBezTo>
                    <a:pt x="1185" y="775"/>
                    <a:pt x="1220" y="816"/>
                    <a:pt x="1320" y="788"/>
                  </a:cubicBezTo>
                  <a:cubicBezTo>
                    <a:pt x="1264" y="347"/>
                    <a:pt x="1276" y="352"/>
                    <a:pt x="1443" y="5"/>
                  </a:cubicBezTo>
                  <a:cubicBezTo>
                    <a:pt x="867" y="5"/>
                    <a:pt x="233" y="0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chemeClr val="accent1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82" name="Freeform 122"/>
            <p:cNvSpPr>
              <a:spLocks/>
            </p:cNvSpPr>
            <p:nvPr/>
          </p:nvSpPr>
          <p:spPr bwMode="auto">
            <a:xfrm flipH="1">
              <a:off x="5243513" y="4086226"/>
              <a:ext cx="577850" cy="371475"/>
            </a:xfrm>
            <a:custGeom>
              <a:avLst/>
              <a:gdLst>
                <a:gd name="T0" fmla="*/ 0 w 1443"/>
                <a:gd name="T1" fmla="*/ 0 h 816"/>
                <a:gd name="T2" fmla="*/ 2147483647 w 1443"/>
                <a:gd name="T3" fmla="*/ 2147483647 h 816"/>
                <a:gd name="T4" fmla="*/ 2147483647 w 1443"/>
                <a:gd name="T5" fmla="*/ 2147483647 h 816"/>
                <a:gd name="T6" fmla="*/ 2147483647 w 1443"/>
                <a:gd name="T7" fmla="*/ 2147483647 h 816"/>
                <a:gd name="T8" fmla="*/ 0 w 1443"/>
                <a:gd name="T9" fmla="*/ 0 h 8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3"/>
                <a:gd name="T16" fmla="*/ 0 h 816"/>
                <a:gd name="T17" fmla="*/ 1443 w 1443"/>
                <a:gd name="T18" fmla="*/ 816 h 81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3" h="816">
                  <a:moveTo>
                    <a:pt x="0" y="0"/>
                  </a:moveTo>
                  <a:cubicBezTo>
                    <a:pt x="571" y="285"/>
                    <a:pt x="856" y="408"/>
                    <a:pt x="1076" y="782"/>
                  </a:cubicBezTo>
                  <a:cubicBezTo>
                    <a:pt x="1185" y="775"/>
                    <a:pt x="1220" y="816"/>
                    <a:pt x="1320" y="788"/>
                  </a:cubicBezTo>
                  <a:cubicBezTo>
                    <a:pt x="1264" y="347"/>
                    <a:pt x="1276" y="352"/>
                    <a:pt x="1443" y="5"/>
                  </a:cubicBezTo>
                  <a:cubicBezTo>
                    <a:pt x="867" y="5"/>
                    <a:pt x="233" y="0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chemeClr val="accent1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83" name="Freeform 123"/>
            <p:cNvSpPr>
              <a:spLocks/>
            </p:cNvSpPr>
            <p:nvPr/>
          </p:nvSpPr>
          <p:spPr bwMode="auto">
            <a:xfrm flipH="1" flipV="1">
              <a:off x="5911850" y="5632451"/>
              <a:ext cx="542925" cy="371475"/>
            </a:xfrm>
            <a:custGeom>
              <a:avLst/>
              <a:gdLst>
                <a:gd name="T0" fmla="*/ 0 w 1443"/>
                <a:gd name="T1" fmla="*/ 0 h 816"/>
                <a:gd name="T2" fmla="*/ 2147483647 w 1443"/>
                <a:gd name="T3" fmla="*/ 2147483647 h 816"/>
                <a:gd name="T4" fmla="*/ 2147483647 w 1443"/>
                <a:gd name="T5" fmla="*/ 2147483647 h 816"/>
                <a:gd name="T6" fmla="*/ 2147483647 w 1443"/>
                <a:gd name="T7" fmla="*/ 2147483647 h 816"/>
                <a:gd name="T8" fmla="*/ 0 w 1443"/>
                <a:gd name="T9" fmla="*/ 0 h 8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3"/>
                <a:gd name="T16" fmla="*/ 0 h 816"/>
                <a:gd name="T17" fmla="*/ 1443 w 1443"/>
                <a:gd name="T18" fmla="*/ 816 h 81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3" h="816">
                  <a:moveTo>
                    <a:pt x="0" y="0"/>
                  </a:moveTo>
                  <a:cubicBezTo>
                    <a:pt x="571" y="285"/>
                    <a:pt x="856" y="408"/>
                    <a:pt x="1076" y="782"/>
                  </a:cubicBezTo>
                  <a:cubicBezTo>
                    <a:pt x="1185" y="775"/>
                    <a:pt x="1220" y="816"/>
                    <a:pt x="1320" y="788"/>
                  </a:cubicBezTo>
                  <a:cubicBezTo>
                    <a:pt x="1264" y="347"/>
                    <a:pt x="1276" y="352"/>
                    <a:pt x="1443" y="5"/>
                  </a:cubicBezTo>
                  <a:cubicBezTo>
                    <a:pt x="867" y="5"/>
                    <a:pt x="233" y="0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chemeClr val="accent1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84" name="Freeform 124"/>
            <p:cNvSpPr>
              <a:spLocks/>
            </p:cNvSpPr>
            <p:nvPr/>
          </p:nvSpPr>
          <p:spPr bwMode="auto">
            <a:xfrm flipH="1" flipV="1">
              <a:off x="4562475" y="5616576"/>
              <a:ext cx="542925" cy="371475"/>
            </a:xfrm>
            <a:custGeom>
              <a:avLst/>
              <a:gdLst>
                <a:gd name="T0" fmla="*/ 0 w 1443"/>
                <a:gd name="T1" fmla="*/ 0 h 816"/>
                <a:gd name="T2" fmla="*/ 2147483647 w 1443"/>
                <a:gd name="T3" fmla="*/ 2147483647 h 816"/>
                <a:gd name="T4" fmla="*/ 2147483647 w 1443"/>
                <a:gd name="T5" fmla="*/ 2147483647 h 816"/>
                <a:gd name="T6" fmla="*/ 2147483647 w 1443"/>
                <a:gd name="T7" fmla="*/ 2147483647 h 816"/>
                <a:gd name="T8" fmla="*/ 0 w 1443"/>
                <a:gd name="T9" fmla="*/ 0 h 8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3"/>
                <a:gd name="T16" fmla="*/ 0 h 816"/>
                <a:gd name="T17" fmla="*/ 1443 w 1443"/>
                <a:gd name="T18" fmla="*/ 816 h 81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3" h="816">
                  <a:moveTo>
                    <a:pt x="0" y="0"/>
                  </a:moveTo>
                  <a:cubicBezTo>
                    <a:pt x="571" y="285"/>
                    <a:pt x="856" y="408"/>
                    <a:pt x="1076" y="782"/>
                  </a:cubicBezTo>
                  <a:cubicBezTo>
                    <a:pt x="1185" y="775"/>
                    <a:pt x="1220" y="816"/>
                    <a:pt x="1320" y="788"/>
                  </a:cubicBezTo>
                  <a:cubicBezTo>
                    <a:pt x="1264" y="347"/>
                    <a:pt x="1276" y="352"/>
                    <a:pt x="1443" y="5"/>
                  </a:cubicBezTo>
                  <a:cubicBezTo>
                    <a:pt x="867" y="5"/>
                    <a:pt x="233" y="0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chemeClr val="accent1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85" name="Freeform 125"/>
            <p:cNvSpPr>
              <a:spLocks/>
            </p:cNvSpPr>
            <p:nvPr/>
          </p:nvSpPr>
          <p:spPr bwMode="auto">
            <a:xfrm flipH="1" flipV="1">
              <a:off x="5202238" y="5324476"/>
              <a:ext cx="542925" cy="452438"/>
            </a:xfrm>
            <a:custGeom>
              <a:avLst/>
              <a:gdLst>
                <a:gd name="T0" fmla="*/ 0 w 1443"/>
                <a:gd name="T1" fmla="*/ 0 h 816"/>
                <a:gd name="T2" fmla="*/ 2147483647 w 1443"/>
                <a:gd name="T3" fmla="*/ 2147483647 h 816"/>
                <a:gd name="T4" fmla="*/ 2147483647 w 1443"/>
                <a:gd name="T5" fmla="*/ 2147483647 h 816"/>
                <a:gd name="T6" fmla="*/ 2147483647 w 1443"/>
                <a:gd name="T7" fmla="*/ 2147483647 h 816"/>
                <a:gd name="T8" fmla="*/ 0 w 1443"/>
                <a:gd name="T9" fmla="*/ 0 h 8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3"/>
                <a:gd name="T16" fmla="*/ 0 h 816"/>
                <a:gd name="T17" fmla="*/ 1443 w 1443"/>
                <a:gd name="T18" fmla="*/ 816 h 81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3" h="816">
                  <a:moveTo>
                    <a:pt x="0" y="0"/>
                  </a:moveTo>
                  <a:cubicBezTo>
                    <a:pt x="571" y="285"/>
                    <a:pt x="856" y="408"/>
                    <a:pt x="1076" y="782"/>
                  </a:cubicBezTo>
                  <a:cubicBezTo>
                    <a:pt x="1185" y="775"/>
                    <a:pt x="1220" y="816"/>
                    <a:pt x="1320" y="788"/>
                  </a:cubicBezTo>
                  <a:cubicBezTo>
                    <a:pt x="1264" y="347"/>
                    <a:pt x="1276" y="352"/>
                    <a:pt x="1443" y="5"/>
                  </a:cubicBezTo>
                  <a:cubicBezTo>
                    <a:pt x="867" y="5"/>
                    <a:pt x="233" y="0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chemeClr val="accent1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63586" name="Group 126"/>
            <p:cNvGrpSpPr>
              <a:grpSpLocks/>
            </p:cNvGrpSpPr>
            <p:nvPr/>
          </p:nvGrpSpPr>
          <p:grpSpPr bwMode="auto">
            <a:xfrm>
              <a:off x="5251450" y="3641726"/>
              <a:ext cx="550863" cy="452438"/>
              <a:chOff x="2886" y="1668"/>
              <a:chExt cx="347" cy="285"/>
            </a:xfrm>
          </p:grpSpPr>
          <p:sp>
            <p:nvSpPr>
              <p:cNvPr id="63620" name="Rectangle 127"/>
              <p:cNvSpPr>
                <a:spLocks noChangeArrowheads="1"/>
              </p:cNvSpPr>
              <p:nvPr/>
            </p:nvSpPr>
            <p:spPr bwMode="auto">
              <a:xfrm>
                <a:off x="2886" y="1668"/>
                <a:ext cx="347" cy="285"/>
              </a:xfrm>
              <a:prstGeom prst="rect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 sz="1800">
                  <a:solidFill>
                    <a:srgbClr val="000000"/>
                  </a:solidFill>
                </a:endParaRPr>
              </a:p>
            </p:txBody>
          </p:sp>
          <p:sp>
            <p:nvSpPr>
              <p:cNvPr id="63621" name="Oval 128"/>
              <p:cNvSpPr>
                <a:spLocks noChangeArrowheads="1"/>
              </p:cNvSpPr>
              <p:nvPr/>
            </p:nvSpPr>
            <p:spPr bwMode="auto">
              <a:xfrm>
                <a:off x="2905" y="1674"/>
                <a:ext cx="314" cy="74"/>
              </a:xfrm>
              <a:prstGeom prst="ellipse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 sz="1800">
                  <a:solidFill>
                    <a:srgbClr val="000000"/>
                  </a:solidFill>
                </a:endParaRPr>
              </a:p>
            </p:txBody>
          </p:sp>
          <p:sp>
            <p:nvSpPr>
              <p:cNvPr id="63622" name="Rectangle 129"/>
              <p:cNvSpPr>
                <a:spLocks noChangeArrowheads="1"/>
              </p:cNvSpPr>
              <p:nvPr/>
            </p:nvSpPr>
            <p:spPr bwMode="auto">
              <a:xfrm>
                <a:off x="2913" y="1785"/>
                <a:ext cx="300" cy="156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 sz="1800">
                  <a:solidFill>
                    <a:srgbClr val="000000"/>
                  </a:solidFill>
                </a:endParaRPr>
              </a:p>
            </p:txBody>
          </p:sp>
          <p:sp>
            <p:nvSpPr>
              <p:cNvPr id="63623" name="Line 130"/>
              <p:cNvSpPr>
                <a:spLocks noChangeShapeType="1"/>
              </p:cNvSpPr>
              <p:nvPr/>
            </p:nvSpPr>
            <p:spPr bwMode="auto">
              <a:xfrm>
                <a:off x="3082" y="1811"/>
                <a:ext cx="1" cy="13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624" name="Line 131"/>
              <p:cNvSpPr>
                <a:spLocks noChangeShapeType="1"/>
              </p:cNvSpPr>
              <p:nvPr/>
            </p:nvSpPr>
            <p:spPr bwMode="auto">
              <a:xfrm>
                <a:off x="2913" y="1842"/>
                <a:ext cx="300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625" name="Line 132"/>
              <p:cNvSpPr>
                <a:spLocks noChangeShapeType="1"/>
              </p:cNvSpPr>
              <p:nvPr/>
            </p:nvSpPr>
            <p:spPr bwMode="auto">
              <a:xfrm>
                <a:off x="2912" y="1812"/>
                <a:ext cx="300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626" name="AutoShape 133"/>
              <p:cNvSpPr>
                <a:spLocks noChangeArrowheads="1"/>
              </p:cNvSpPr>
              <p:nvPr/>
            </p:nvSpPr>
            <p:spPr bwMode="auto">
              <a:xfrm rot="5400000">
                <a:off x="3051" y="1745"/>
                <a:ext cx="29" cy="41"/>
              </a:xfrm>
              <a:prstGeom prst="rightArrow">
                <a:avLst>
                  <a:gd name="adj1" fmla="val 51167"/>
                  <a:gd name="adj2" fmla="val 39736"/>
                </a:avLst>
              </a:prstGeom>
              <a:solidFill>
                <a:schemeClr val="accent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 sz="1800">
                  <a:solidFill>
                    <a:srgbClr val="000000"/>
                  </a:solidFill>
                </a:endParaRPr>
              </a:p>
            </p:txBody>
          </p:sp>
        </p:grpSp>
        <p:grpSp>
          <p:nvGrpSpPr>
            <p:cNvPr id="63587" name="Group 134"/>
            <p:cNvGrpSpPr>
              <a:grpSpLocks/>
            </p:cNvGrpSpPr>
            <p:nvPr/>
          </p:nvGrpSpPr>
          <p:grpSpPr bwMode="auto">
            <a:xfrm>
              <a:off x="6264275" y="3914776"/>
              <a:ext cx="550863" cy="452438"/>
              <a:chOff x="2886" y="1668"/>
              <a:chExt cx="347" cy="285"/>
            </a:xfrm>
          </p:grpSpPr>
          <p:sp>
            <p:nvSpPr>
              <p:cNvPr id="63613" name="Rectangle 135"/>
              <p:cNvSpPr>
                <a:spLocks noChangeArrowheads="1"/>
              </p:cNvSpPr>
              <p:nvPr/>
            </p:nvSpPr>
            <p:spPr bwMode="auto">
              <a:xfrm>
                <a:off x="2886" y="1668"/>
                <a:ext cx="347" cy="285"/>
              </a:xfrm>
              <a:prstGeom prst="rect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 sz="1800">
                  <a:solidFill>
                    <a:srgbClr val="000000"/>
                  </a:solidFill>
                </a:endParaRPr>
              </a:p>
            </p:txBody>
          </p:sp>
          <p:sp>
            <p:nvSpPr>
              <p:cNvPr id="63614" name="Oval 136"/>
              <p:cNvSpPr>
                <a:spLocks noChangeArrowheads="1"/>
              </p:cNvSpPr>
              <p:nvPr/>
            </p:nvSpPr>
            <p:spPr bwMode="auto">
              <a:xfrm>
                <a:off x="2905" y="1674"/>
                <a:ext cx="314" cy="74"/>
              </a:xfrm>
              <a:prstGeom prst="ellipse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 sz="1800">
                  <a:solidFill>
                    <a:srgbClr val="000000"/>
                  </a:solidFill>
                </a:endParaRPr>
              </a:p>
            </p:txBody>
          </p:sp>
          <p:sp>
            <p:nvSpPr>
              <p:cNvPr id="63615" name="Rectangle 137"/>
              <p:cNvSpPr>
                <a:spLocks noChangeArrowheads="1"/>
              </p:cNvSpPr>
              <p:nvPr/>
            </p:nvSpPr>
            <p:spPr bwMode="auto">
              <a:xfrm>
                <a:off x="2913" y="1785"/>
                <a:ext cx="300" cy="156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 sz="1800">
                  <a:solidFill>
                    <a:srgbClr val="000000"/>
                  </a:solidFill>
                </a:endParaRPr>
              </a:p>
            </p:txBody>
          </p:sp>
          <p:sp>
            <p:nvSpPr>
              <p:cNvPr id="63616" name="Line 138"/>
              <p:cNvSpPr>
                <a:spLocks noChangeShapeType="1"/>
              </p:cNvSpPr>
              <p:nvPr/>
            </p:nvSpPr>
            <p:spPr bwMode="auto">
              <a:xfrm>
                <a:off x="3082" y="1811"/>
                <a:ext cx="1" cy="13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617" name="Line 139"/>
              <p:cNvSpPr>
                <a:spLocks noChangeShapeType="1"/>
              </p:cNvSpPr>
              <p:nvPr/>
            </p:nvSpPr>
            <p:spPr bwMode="auto">
              <a:xfrm>
                <a:off x="2913" y="1842"/>
                <a:ext cx="300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618" name="Line 140"/>
              <p:cNvSpPr>
                <a:spLocks noChangeShapeType="1"/>
              </p:cNvSpPr>
              <p:nvPr/>
            </p:nvSpPr>
            <p:spPr bwMode="auto">
              <a:xfrm>
                <a:off x="2912" y="1812"/>
                <a:ext cx="300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619" name="AutoShape 141"/>
              <p:cNvSpPr>
                <a:spLocks noChangeArrowheads="1"/>
              </p:cNvSpPr>
              <p:nvPr/>
            </p:nvSpPr>
            <p:spPr bwMode="auto">
              <a:xfrm rot="5400000">
                <a:off x="3051" y="1745"/>
                <a:ext cx="29" cy="41"/>
              </a:xfrm>
              <a:prstGeom prst="rightArrow">
                <a:avLst>
                  <a:gd name="adj1" fmla="val 51167"/>
                  <a:gd name="adj2" fmla="val 39736"/>
                </a:avLst>
              </a:prstGeom>
              <a:solidFill>
                <a:schemeClr val="accent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 sz="1800">
                  <a:solidFill>
                    <a:srgbClr val="000000"/>
                  </a:solidFill>
                </a:endParaRPr>
              </a:p>
            </p:txBody>
          </p:sp>
        </p:grpSp>
        <p:grpSp>
          <p:nvGrpSpPr>
            <p:cNvPr id="63588" name="Group 142"/>
            <p:cNvGrpSpPr>
              <a:grpSpLocks/>
            </p:cNvGrpSpPr>
            <p:nvPr/>
          </p:nvGrpSpPr>
          <p:grpSpPr bwMode="auto">
            <a:xfrm>
              <a:off x="5894388" y="5991226"/>
              <a:ext cx="550863" cy="452438"/>
              <a:chOff x="2886" y="1668"/>
              <a:chExt cx="347" cy="285"/>
            </a:xfrm>
          </p:grpSpPr>
          <p:sp>
            <p:nvSpPr>
              <p:cNvPr id="63606" name="Rectangle 143"/>
              <p:cNvSpPr>
                <a:spLocks noChangeArrowheads="1"/>
              </p:cNvSpPr>
              <p:nvPr/>
            </p:nvSpPr>
            <p:spPr bwMode="auto">
              <a:xfrm>
                <a:off x="2886" y="1668"/>
                <a:ext cx="347" cy="285"/>
              </a:xfrm>
              <a:prstGeom prst="rect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 sz="1800">
                  <a:solidFill>
                    <a:srgbClr val="000000"/>
                  </a:solidFill>
                </a:endParaRPr>
              </a:p>
            </p:txBody>
          </p:sp>
          <p:sp>
            <p:nvSpPr>
              <p:cNvPr id="63607" name="Oval 144"/>
              <p:cNvSpPr>
                <a:spLocks noChangeArrowheads="1"/>
              </p:cNvSpPr>
              <p:nvPr/>
            </p:nvSpPr>
            <p:spPr bwMode="auto">
              <a:xfrm>
                <a:off x="2905" y="1674"/>
                <a:ext cx="314" cy="74"/>
              </a:xfrm>
              <a:prstGeom prst="ellipse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 sz="1800">
                  <a:solidFill>
                    <a:srgbClr val="000000"/>
                  </a:solidFill>
                </a:endParaRPr>
              </a:p>
            </p:txBody>
          </p:sp>
          <p:sp>
            <p:nvSpPr>
              <p:cNvPr id="63608" name="Rectangle 145"/>
              <p:cNvSpPr>
                <a:spLocks noChangeArrowheads="1"/>
              </p:cNvSpPr>
              <p:nvPr/>
            </p:nvSpPr>
            <p:spPr bwMode="auto">
              <a:xfrm>
                <a:off x="2913" y="1785"/>
                <a:ext cx="300" cy="156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 sz="1800">
                  <a:solidFill>
                    <a:srgbClr val="000000"/>
                  </a:solidFill>
                </a:endParaRPr>
              </a:p>
            </p:txBody>
          </p:sp>
          <p:sp>
            <p:nvSpPr>
              <p:cNvPr id="63609" name="Line 146"/>
              <p:cNvSpPr>
                <a:spLocks noChangeShapeType="1"/>
              </p:cNvSpPr>
              <p:nvPr/>
            </p:nvSpPr>
            <p:spPr bwMode="auto">
              <a:xfrm>
                <a:off x="3082" y="1811"/>
                <a:ext cx="1" cy="13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610" name="Line 147"/>
              <p:cNvSpPr>
                <a:spLocks noChangeShapeType="1"/>
              </p:cNvSpPr>
              <p:nvPr/>
            </p:nvSpPr>
            <p:spPr bwMode="auto">
              <a:xfrm>
                <a:off x="2913" y="1842"/>
                <a:ext cx="300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611" name="Line 148"/>
              <p:cNvSpPr>
                <a:spLocks noChangeShapeType="1"/>
              </p:cNvSpPr>
              <p:nvPr/>
            </p:nvSpPr>
            <p:spPr bwMode="auto">
              <a:xfrm>
                <a:off x="2912" y="1812"/>
                <a:ext cx="300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612" name="AutoShape 149"/>
              <p:cNvSpPr>
                <a:spLocks noChangeArrowheads="1"/>
              </p:cNvSpPr>
              <p:nvPr/>
            </p:nvSpPr>
            <p:spPr bwMode="auto">
              <a:xfrm rot="5400000">
                <a:off x="3051" y="1745"/>
                <a:ext cx="29" cy="41"/>
              </a:xfrm>
              <a:prstGeom prst="rightArrow">
                <a:avLst>
                  <a:gd name="adj1" fmla="val 51167"/>
                  <a:gd name="adj2" fmla="val 39736"/>
                </a:avLst>
              </a:prstGeom>
              <a:solidFill>
                <a:schemeClr val="accent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 sz="1800">
                  <a:solidFill>
                    <a:srgbClr val="000000"/>
                  </a:solidFill>
                </a:endParaRPr>
              </a:p>
            </p:txBody>
          </p:sp>
        </p:grpSp>
        <p:grpSp>
          <p:nvGrpSpPr>
            <p:cNvPr id="63589" name="Group 150"/>
            <p:cNvGrpSpPr>
              <a:grpSpLocks/>
            </p:cNvGrpSpPr>
            <p:nvPr/>
          </p:nvGrpSpPr>
          <p:grpSpPr bwMode="auto">
            <a:xfrm>
              <a:off x="5199063" y="5772151"/>
              <a:ext cx="550863" cy="452438"/>
              <a:chOff x="2886" y="1668"/>
              <a:chExt cx="347" cy="285"/>
            </a:xfrm>
          </p:grpSpPr>
          <p:sp>
            <p:nvSpPr>
              <p:cNvPr id="63599" name="Rectangle 151"/>
              <p:cNvSpPr>
                <a:spLocks noChangeArrowheads="1"/>
              </p:cNvSpPr>
              <p:nvPr/>
            </p:nvSpPr>
            <p:spPr bwMode="auto">
              <a:xfrm>
                <a:off x="2886" y="1668"/>
                <a:ext cx="347" cy="285"/>
              </a:xfrm>
              <a:prstGeom prst="rect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 sz="1800">
                  <a:solidFill>
                    <a:srgbClr val="000000"/>
                  </a:solidFill>
                </a:endParaRPr>
              </a:p>
            </p:txBody>
          </p:sp>
          <p:sp>
            <p:nvSpPr>
              <p:cNvPr id="63600" name="Oval 152"/>
              <p:cNvSpPr>
                <a:spLocks noChangeArrowheads="1"/>
              </p:cNvSpPr>
              <p:nvPr/>
            </p:nvSpPr>
            <p:spPr bwMode="auto">
              <a:xfrm>
                <a:off x="2905" y="1674"/>
                <a:ext cx="314" cy="74"/>
              </a:xfrm>
              <a:prstGeom prst="ellipse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 sz="1800">
                  <a:solidFill>
                    <a:srgbClr val="000000"/>
                  </a:solidFill>
                </a:endParaRPr>
              </a:p>
            </p:txBody>
          </p:sp>
          <p:sp>
            <p:nvSpPr>
              <p:cNvPr id="63601" name="Rectangle 153"/>
              <p:cNvSpPr>
                <a:spLocks noChangeArrowheads="1"/>
              </p:cNvSpPr>
              <p:nvPr/>
            </p:nvSpPr>
            <p:spPr bwMode="auto">
              <a:xfrm>
                <a:off x="2913" y="1785"/>
                <a:ext cx="300" cy="156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 sz="1800">
                  <a:solidFill>
                    <a:srgbClr val="000000"/>
                  </a:solidFill>
                </a:endParaRPr>
              </a:p>
            </p:txBody>
          </p:sp>
          <p:sp>
            <p:nvSpPr>
              <p:cNvPr id="63602" name="Line 154"/>
              <p:cNvSpPr>
                <a:spLocks noChangeShapeType="1"/>
              </p:cNvSpPr>
              <p:nvPr/>
            </p:nvSpPr>
            <p:spPr bwMode="auto">
              <a:xfrm>
                <a:off x="3082" y="1811"/>
                <a:ext cx="1" cy="13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603" name="Line 155"/>
              <p:cNvSpPr>
                <a:spLocks noChangeShapeType="1"/>
              </p:cNvSpPr>
              <p:nvPr/>
            </p:nvSpPr>
            <p:spPr bwMode="auto">
              <a:xfrm>
                <a:off x="2913" y="1842"/>
                <a:ext cx="300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604" name="Line 156"/>
              <p:cNvSpPr>
                <a:spLocks noChangeShapeType="1"/>
              </p:cNvSpPr>
              <p:nvPr/>
            </p:nvSpPr>
            <p:spPr bwMode="auto">
              <a:xfrm>
                <a:off x="2912" y="1812"/>
                <a:ext cx="300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605" name="AutoShape 157"/>
              <p:cNvSpPr>
                <a:spLocks noChangeArrowheads="1"/>
              </p:cNvSpPr>
              <p:nvPr/>
            </p:nvSpPr>
            <p:spPr bwMode="auto">
              <a:xfrm rot="5400000">
                <a:off x="3051" y="1745"/>
                <a:ext cx="29" cy="41"/>
              </a:xfrm>
              <a:prstGeom prst="rightArrow">
                <a:avLst>
                  <a:gd name="adj1" fmla="val 51167"/>
                  <a:gd name="adj2" fmla="val 39736"/>
                </a:avLst>
              </a:prstGeom>
              <a:solidFill>
                <a:schemeClr val="accent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 sz="1800">
                  <a:solidFill>
                    <a:srgbClr val="000000"/>
                  </a:solidFill>
                </a:endParaRPr>
              </a:p>
            </p:txBody>
          </p:sp>
        </p:grpSp>
        <p:grpSp>
          <p:nvGrpSpPr>
            <p:cNvPr id="63590" name="Group 158"/>
            <p:cNvGrpSpPr>
              <a:grpSpLocks/>
            </p:cNvGrpSpPr>
            <p:nvPr/>
          </p:nvGrpSpPr>
          <p:grpSpPr bwMode="auto">
            <a:xfrm>
              <a:off x="4543425" y="5964238"/>
              <a:ext cx="550863" cy="452438"/>
              <a:chOff x="2886" y="1668"/>
              <a:chExt cx="347" cy="285"/>
            </a:xfrm>
          </p:grpSpPr>
          <p:sp>
            <p:nvSpPr>
              <p:cNvPr id="63592" name="Rectangle 159"/>
              <p:cNvSpPr>
                <a:spLocks noChangeArrowheads="1"/>
              </p:cNvSpPr>
              <p:nvPr/>
            </p:nvSpPr>
            <p:spPr bwMode="auto">
              <a:xfrm>
                <a:off x="2886" y="1668"/>
                <a:ext cx="347" cy="285"/>
              </a:xfrm>
              <a:prstGeom prst="rect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 sz="1800">
                  <a:solidFill>
                    <a:srgbClr val="000000"/>
                  </a:solidFill>
                </a:endParaRPr>
              </a:p>
            </p:txBody>
          </p:sp>
          <p:sp>
            <p:nvSpPr>
              <p:cNvPr id="63593" name="Oval 160"/>
              <p:cNvSpPr>
                <a:spLocks noChangeArrowheads="1"/>
              </p:cNvSpPr>
              <p:nvPr/>
            </p:nvSpPr>
            <p:spPr bwMode="auto">
              <a:xfrm>
                <a:off x="2905" y="1674"/>
                <a:ext cx="314" cy="74"/>
              </a:xfrm>
              <a:prstGeom prst="ellipse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 sz="1800">
                  <a:solidFill>
                    <a:srgbClr val="000000"/>
                  </a:solidFill>
                </a:endParaRPr>
              </a:p>
            </p:txBody>
          </p:sp>
          <p:sp>
            <p:nvSpPr>
              <p:cNvPr id="63594" name="Rectangle 161"/>
              <p:cNvSpPr>
                <a:spLocks noChangeArrowheads="1"/>
              </p:cNvSpPr>
              <p:nvPr/>
            </p:nvSpPr>
            <p:spPr bwMode="auto">
              <a:xfrm>
                <a:off x="2913" y="1785"/>
                <a:ext cx="300" cy="156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 sz="1800">
                  <a:solidFill>
                    <a:srgbClr val="000000"/>
                  </a:solidFill>
                </a:endParaRPr>
              </a:p>
            </p:txBody>
          </p:sp>
          <p:sp>
            <p:nvSpPr>
              <p:cNvPr id="63595" name="Line 162"/>
              <p:cNvSpPr>
                <a:spLocks noChangeShapeType="1"/>
              </p:cNvSpPr>
              <p:nvPr/>
            </p:nvSpPr>
            <p:spPr bwMode="auto">
              <a:xfrm>
                <a:off x="3082" y="1811"/>
                <a:ext cx="1" cy="13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596" name="Line 163"/>
              <p:cNvSpPr>
                <a:spLocks noChangeShapeType="1"/>
              </p:cNvSpPr>
              <p:nvPr/>
            </p:nvSpPr>
            <p:spPr bwMode="auto">
              <a:xfrm>
                <a:off x="2913" y="1842"/>
                <a:ext cx="300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597" name="Line 164"/>
              <p:cNvSpPr>
                <a:spLocks noChangeShapeType="1"/>
              </p:cNvSpPr>
              <p:nvPr/>
            </p:nvSpPr>
            <p:spPr bwMode="auto">
              <a:xfrm>
                <a:off x="2912" y="1812"/>
                <a:ext cx="300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598" name="AutoShape 165"/>
              <p:cNvSpPr>
                <a:spLocks noChangeArrowheads="1"/>
              </p:cNvSpPr>
              <p:nvPr/>
            </p:nvSpPr>
            <p:spPr bwMode="auto">
              <a:xfrm rot="5400000">
                <a:off x="3051" y="1745"/>
                <a:ext cx="29" cy="41"/>
              </a:xfrm>
              <a:prstGeom prst="rightArrow">
                <a:avLst>
                  <a:gd name="adj1" fmla="val 51167"/>
                  <a:gd name="adj2" fmla="val 39736"/>
                </a:avLst>
              </a:prstGeom>
              <a:solidFill>
                <a:schemeClr val="accent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 sz="1800">
                  <a:solidFill>
                    <a:srgbClr val="000000"/>
                  </a:solidFill>
                </a:endParaRPr>
              </a:p>
            </p:txBody>
          </p:sp>
        </p:grpSp>
        <p:sp>
          <p:nvSpPr>
            <p:cNvPr id="63591" name="Freeform 120"/>
            <p:cNvSpPr>
              <a:spLocks/>
            </p:cNvSpPr>
            <p:nvPr/>
          </p:nvSpPr>
          <p:spPr bwMode="auto">
            <a:xfrm>
              <a:off x="3757473" y="4834039"/>
              <a:ext cx="1041539" cy="336504"/>
            </a:xfrm>
            <a:custGeom>
              <a:avLst/>
              <a:gdLst>
                <a:gd name="T0" fmla="*/ 0 w 10844"/>
                <a:gd name="T1" fmla="*/ 2147483647 h 14797"/>
                <a:gd name="T2" fmla="*/ 2147483647 w 10844"/>
                <a:gd name="T3" fmla="*/ 2147483647 h 14797"/>
                <a:gd name="T4" fmla="*/ 2147483647 w 10844"/>
                <a:gd name="T5" fmla="*/ 2147483647 h 14797"/>
                <a:gd name="T6" fmla="*/ 0 60000 65536"/>
                <a:gd name="T7" fmla="*/ 0 60000 65536"/>
                <a:gd name="T8" fmla="*/ 0 60000 65536"/>
                <a:gd name="T9" fmla="*/ 0 w 10844"/>
                <a:gd name="T10" fmla="*/ 0 h 14797"/>
                <a:gd name="T11" fmla="*/ 10844 w 10844"/>
                <a:gd name="T12" fmla="*/ 14797 h 14797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0844" h="14797">
                  <a:moveTo>
                    <a:pt x="0" y="14797"/>
                  </a:moveTo>
                  <a:cubicBezTo>
                    <a:pt x="2168" y="9517"/>
                    <a:pt x="5654" y="-1331"/>
                    <a:pt x="7042" y="135"/>
                  </a:cubicBezTo>
                  <a:cubicBezTo>
                    <a:pt x="8563" y="1950"/>
                    <a:pt x="9984" y="6698"/>
                    <a:pt x="10844" y="9978"/>
                  </a:cubicBezTo>
                </a:path>
              </a:pathLst>
            </a:custGeom>
            <a:noFill/>
            <a:ln w="57150" cmpd="sng">
              <a:solidFill>
                <a:srgbClr val="FF3300"/>
              </a:solidFill>
              <a:round/>
              <a:headEnd type="non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cxnSp>
        <p:nvCxnSpPr>
          <p:cNvPr id="63498" name="Straight Connector 421888"/>
          <p:cNvCxnSpPr>
            <a:cxnSpLocks noChangeShapeType="1"/>
          </p:cNvCxnSpPr>
          <p:nvPr/>
        </p:nvCxnSpPr>
        <p:spPr bwMode="auto">
          <a:xfrm>
            <a:off x="2197100" y="2743200"/>
            <a:ext cx="209550" cy="5746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63499" name="Straight Connector 421894"/>
          <p:cNvCxnSpPr>
            <a:cxnSpLocks noChangeShapeType="1"/>
          </p:cNvCxnSpPr>
          <p:nvPr/>
        </p:nvCxnSpPr>
        <p:spPr bwMode="auto">
          <a:xfrm flipH="1">
            <a:off x="3552825" y="2822575"/>
            <a:ext cx="2393950" cy="132556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63500" name="Group 347"/>
          <p:cNvGrpSpPr>
            <a:grpSpLocks/>
          </p:cNvGrpSpPr>
          <p:nvPr/>
        </p:nvGrpSpPr>
        <p:grpSpPr bwMode="auto">
          <a:xfrm>
            <a:off x="6099175" y="5089525"/>
            <a:ext cx="523875" cy="261938"/>
            <a:chOff x="1871277" y="1576300"/>
            <a:chExt cx="1128371" cy="437861"/>
          </a:xfrm>
        </p:grpSpPr>
        <p:sp>
          <p:nvSpPr>
            <p:cNvPr id="177" name="Oval 176"/>
            <p:cNvSpPr>
              <a:spLocks noChangeArrowheads="1"/>
            </p:cNvSpPr>
            <p:nvPr/>
          </p:nvSpPr>
          <p:spPr bwMode="auto">
            <a:xfrm flipV="1">
              <a:off x="1874446" y="1694641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178" name="Rectangle 177"/>
            <p:cNvSpPr/>
            <p:nvPr/>
          </p:nvSpPr>
          <p:spPr bwMode="auto">
            <a:xfrm>
              <a:off x="1871277" y="1740829"/>
              <a:ext cx="1128371" cy="114110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79" name="Oval 178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180" name="Freeform 179"/>
            <p:cNvSpPr/>
            <p:nvPr/>
          </p:nvSpPr>
          <p:spPr bwMode="auto">
            <a:xfrm>
              <a:off x="2158499" y="1674488"/>
              <a:ext cx="550509" cy="159222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81" name="Freeform 180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82" name="Freeform 181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83" name="Freeform 182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184" name="Straight Connector 183"/>
            <p:cNvCxnSpPr>
              <a:cxnSpLocks noChangeShapeType="1"/>
              <a:endCxn id="179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85" name="Straight Connector 184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63501" name="Group 347"/>
          <p:cNvGrpSpPr>
            <a:grpSpLocks/>
          </p:cNvGrpSpPr>
          <p:nvPr/>
        </p:nvGrpSpPr>
        <p:grpSpPr bwMode="auto">
          <a:xfrm>
            <a:off x="5481638" y="5353050"/>
            <a:ext cx="523875" cy="263525"/>
            <a:chOff x="1871277" y="1576300"/>
            <a:chExt cx="1128371" cy="437861"/>
          </a:xfrm>
        </p:grpSpPr>
        <p:sp>
          <p:nvSpPr>
            <p:cNvPr id="187" name="Oval 186"/>
            <p:cNvSpPr>
              <a:spLocks noChangeArrowheads="1"/>
            </p:cNvSpPr>
            <p:nvPr/>
          </p:nvSpPr>
          <p:spPr bwMode="auto">
            <a:xfrm flipV="1">
              <a:off x="1874446" y="1694641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188" name="Rectangle 187"/>
            <p:cNvSpPr/>
            <p:nvPr/>
          </p:nvSpPr>
          <p:spPr bwMode="auto">
            <a:xfrm>
              <a:off x="1871277" y="1739838"/>
              <a:ext cx="1128371" cy="116060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89" name="Oval 188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190" name="Freeform 189"/>
            <p:cNvSpPr/>
            <p:nvPr/>
          </p:nvSpPr>
          <p:spPr bwMode="auto">
            <a:xfrm>
              <a:off x="2158499" y="1673896"/>
              <a:ext cx="550507" cy="160900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91" name="Freeform 190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92" name="Freeform 191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93" name="Freeform 192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194" name="Straight Connector 193"/>
            <p:cNvCxnSpPr>
              <a:cxnSpLocks noChangeShapeType="1"/>
              <a:endCxn id="189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95" name="Straight Connector 194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63502" name="Group 347"/>
          <p:cNvGrpSpPr>
            <a:grpSpLocks/>
          </p:cNvGrpSpPr>
          <p:nvPr/>
        </p:nvGrpSpPr>
        <p:grpSpPr bwMode="auto">
          <a:xfrm>
            <a:off x="6723063" y="5376863"/>
            <a:ext cx="523875" cy="261937"/>
            <a:chOff x="1871277" y="1576300"/>
            <a:chExt cx="1128371" cy="437861"/>
          </a:xfrm>
        </p:grpSpPr>
        <p:sp>
          <p:nvSpPr>
            <p:cNvPr id="197" name="Oval 196"/>
            <p:cNvSpPr>
              <a:spLocks noChangeArrowheads="1"/>
            </p:cNvSpPr>
            <p:nvPr/>
          </p:nvSpPr>
          <p:spPr bwMode="auto">
            <a:xfrm flipV="1">
              <a:off x="1874446" y="1694641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198" name="Rectangle 197"/>
            <p:cNvSpPr/>
            <p:nvPr/>
          </p:nvSpPr>
          <p:spPr bwMode="auto">
            <a:xfrm>
              <a:off x="1871277" y="1740830"/>
              <a:ext cx="1128371" cy="114109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99" name="Oval 198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200" name="Freeform 199"/>
            <p:cNvSpPr/>
            <p:nvPr/>
          </p:nvSpPr>
          <p:spPr bwMode="auto">
            <a:xfrm>
              <a:off x="2158499" y="1674486"/>
              <a:ext cx="550507" cy="159222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201" name="Freeform 200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202" name="Freeform 201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203" name="Freeform 202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204" name="Straight Connector 203"/>
            <p:cNvCxnSpPr>
              <a:cxnSpLocks noChangeShapeType="1"/>
              <a:endCxn id="199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05" name="Straight Connector 204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63503" name="Group 347"/>
          <p:cNvGrpSpPr>
            <a:grpSpLocks/>
          </p:cNvGrpSpPr>
          <p:nvPr/>
        </p:nvGrpSpPr>
        <p:grpSpPr bwMode="auto">
          <a:xfrm>
            <a:off x="7165975" y="4721225"/>
            <a:ext cx="522288" cy="263525"/>
            <a:chOff x="1871277" y="1576300"/>
            <a:chExt cx="1128371" cy="437861"/>
          </a:xfrm>
        </p:grpSpPr>
        <p:sp>
          <p:nvSpPr>
            <p:cNvPr id="207" name="Oval 206"/>
            <p:cNvSpPr>
              <a:spLocks noChangeArrowheads="1"/>
            </p:cNvSpPr>
            <p:nvPr/>
          </p:nvSpPr>
          <p:spPr bwMode="auto">
            <a:xfrm flipV="1">
              <a:off x="1874446" y="1694641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208" name="Rectangle 207"/>
            <p:cNvSpPr/>
            <p:nvPr/>
          </p:nvSpPr>
          <p:spPr bwMode="auto">
            <a:xfrm>
              <a:off x="1871277" y="1739838"/>
              <a:ext cx="1128371" cy="116060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209" name="Oval 208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210" name="Freeform 209"/>
            <p:cNvSpPr/>
            <p:nvPr/>
          </p:nvSpPr>
          <p:spPr bwMode="auto">
            <a:xfrm>
              <a:off x="2159371" y="1673896"/>
              <a:ext cx="548751" cy="160900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211" name="Freeform 210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212" name="Freeform 211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213" name="Freeform 212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214" name="Straight Connector 213"/>
            <p:cNvCxnSpPr>
              <a:cxnSpLocks noChangeShapeType="1"/>
              <a:endCxn id="209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5" name="Straight Connector 214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63504" name="Group 347"/>
          <p:cNvGrpSpPr>
            <a:grpSpLocks/>
          </p:cNvGrpSpPr>
          <p:nvPr/>
        </p:nvGrpSpPr>
        <p:grpSpPr bwMode="auto">
          <a:xfrm>
            <a:off x="6169025" y="4416425"/>
            <a:ext cx="522288" cy="261938"/>
            <a:chOff x="1871277" y="1576300"/>
            <a:chExt cx="1128371" cy="437861"/>
          </a:xfrm>
        </p:grpSpPr>
        <p:sp>
          <p:nvSpPr>
            <p:cNvPr id="217" name="Oval 216"/>
            <p:cNvSpPr>
              <a:spLocks noChangeArrowheads="1"/>
            </p:cNvSpPr>
            <p:nvPr/>
          </p:nvSpPr>
          <p:spPr bwMode="auto">
            <a:xfrm flipV="1">
              <a:off x="1874446" y="1694641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218" name="Rectangle 217"/>
            <p:cNvSpPr/>
            <p:nvPr/>
          </p:nvSpPr>
          <p:spPr bwMode="auto">
            <a:xfrm>
              <a:off x="1871277" y="1740829"/>
              <a:ext cx="1128371" cy="114110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219" name="Oval 218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220" name="Freeform 219"/>
            <p:cNvSpPr/>
            <p:nvPr/>
          </p:nvSpPr>
          <p:spPr bwMode="auto">
            <a:xfrm>
              <a:off x="2159371" y="1674488"/>
              <a:ext cx="548751" cy="159222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221" name="Freeform 220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222" name="Freeform 221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223" name="Freeform 222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224" name="Straight Connector 223"/>
            <p:cNvCxnSpPr>
              <a:cxnSpLocks noChangeShapeType="1"/>
              <a:endCxn id="219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25" name="Straight Connector 224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63505" name="Group 347"/>
          <p:cNvGrpSpPr>
            <a:grpSpLocks/>
          </p:cNvGrpSpPr>
          <p:nvPr/>
        </p:nvGrpSpPr>
        <p:grpSpPr bwMode="auto">
          <a:xfrm>
            <a:off x="5149850" y="4714875"/>
            <a:ext cx="523875" cy="263525"/>
            <a:chOff x="1871277" y="1576300"/>
            <a:chExt cx="1128371" cy="437861"/>
          </a:xfrm>
        </p:grpSpPr>
        <p:sp>
          <p:nvSpPr>
            <p:cNvPr id="227" name="Oval 226"/>
            <p:cNvSpPr>
              <a:spLocks noChangeArrowheads="1"/>
            </p:cNvSpPr>
            <p:nvPr/>
          </p:nvSpPr>
          <p:spPr bwMode="auto">
            <a:xfrm flipV="1">
              <a:off x="1874446" y="1694641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228" name="Rectangle 227"/>
            <p:cNvSpPr/>
            <p:nvPr/>
          </p:nvSpPr>
          <p:spPr bwMode="auto">
            <a:xfrm>
              <a:off x="1871277" y="1739838"/>
              <a:ext cx="1128371" cy="116060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229" name="Oval 228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230" name="Freeform 229"/>
            <p:cNvSpPr/>
            <p:nvPr/>
          </p:nvSpPr>
          <p:spPr bwMode="auto">
            <a:xfrm>
              <a:off x="2158499" y="1673896"/>
              <a:ext cx="550509" cy="160900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231" name="Freeform 230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232" name="Freeform 231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233" name="Freeform 232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234" name="Straight Connector 233"/>
            <p:cNvCxnSpPr>
              <a:cxnSpLocks noChangeShapeType="1"/>
              <a:endCxn id="229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35" name="Straight Connector 234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80" name="Straight Connector 379"/>
          <p:cNvCxnSpPr/>
          <p:nvPr/>
        </p:nvCxnSpPr>
        <p:spPr bwMode="auto">
          <a:xfrm rot="16200000" flipH="1">
            <a:off x="5373687" y="2093913"/>
            <a:ext cx="557213" cy="26988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1" name="Straight Connector 380"/>
          <p:cNvCxnSpPr/>
          <p:nvPr/>
        </p:nvCxnSpPr>
        <p:spPr bwMode="auto">
          <a:xfrm rot="5400000">
            <a:off x="5768182" y="1988344"/>
            <a:ext cx="444500" cy="350837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2" name="Straight Connector 381"/>
          <p:cNvCxnSpPr/>
          <p:nvPr/>
        </p:nvCxnSpPr>
        <p:spPr bwMode="auto">
          <a:xfrm>
            <a:off x="5043488" y="2374900"/>
            <a:ext cx="468312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64516" name="Group 347"/>
          <p:cNvGrpSpPr>
            <a:grpSpLocks/>
          </p:cNvGrpSpPr>
          <p:nvPr/>
        </p:nvGrpSpPr>
        <p:grpSpPr bwMode="auto">
          <a:xfrm>
            <a:off x="5443538" y="2192338"/>
            <a:ext cx="815975" cy="449262"/>
            <a:chOff x="1871277" y="1576300"/>
            <a:chExt cx="1128371" cy="437861"/>
          </a:xfrm>
        </p:grpSpPr>
        <p:sp>
          <p:nvSpPr>
            <p:cNvPr id="129" name="Oval 128"/>
            <p:cNvSpPr>
              <a:spLocks noChangeArrowheads="1"/>
            </p:cNvSpPr>
            <p:nvPr/>
          </p:nvSpPr>
          <p:spPr bwMode="auto">
            <a:xfrm flipV="1">
              <a:off x="1874446" y="1694641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130" name="Rectangle 129"/>
            <p:cNvSpPr/>
            <p:nvPr/>
          </p:nvSpPr>
          <p:spPr bwMode="auto">
            <a:xfrm>
              <a:off x="1871277" y="1740305"/>
              <a:ext cx="1128371" cy="116041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31" name="Oval 130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132" name="Freeform 131"/>
            <p:cNvSpPr/>
            <p:nvPr/>
          </p:nvSpPr>
          <p:spPr bwMode="auto">
            <a:xfrm>
              <a:off x="2158857" y="1673774"/>
              <a:ext cx="548819" cy="160910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33" name="Freeform 132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34" name="Freeform 133"/>
            <p:cNvSpPr>
              <a:spLocks/>
            </p:cNvSpPr>
            <p:nvPr/>
          </p:nvSpPr>
          <p:spPr bwMode="auto">
            <a:xfrm>
              <a:off x="2553833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35" name="Freeform 134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136" name="Straight Connector 135"/>
            <p:cNvCxnSpPr>
              <a:cxnSpLocks noChangeShapeType="1"/>
              <a:endCxn id="131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37" name="Straight Connector 136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64517" name="Group 347"/>
          <p:cNvGrpSpPr>
            <a:grpSpLocks/>
          </p:cNvGrpSpPr>
          <p:nvPr/>
        </p:nvGrpSpPr>
        <p:grpSpPr bwMode="auto">
          <a:xfrm>
            <a:off x="7618413" y="2201863"/>
            <a:ext cx="815975" cy="449262"/>
            <a:chOff x="1871277" y="1576300"/>
            <a:chExt cx="1128371" cy="437861"/>
          </a:xfrm>
        </p:grpSpPr>
        <p:sp>
          <p:nvSpPr>
            <p:cNvPr id="119" name="Oval 118"/>
            <p:cNvSpPr>
              <a:spLocks noChangeArrowheads="1"/>
            </p:cNvSpPr>
            <p:nvPr/>
          </p:nvSpPr>
          <p:spPr bwMode="auto">
            <a:xfrm flipV="1">
              <a:off x="1874446" y="1694641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120" name="Rectangle 119"/>
            <p:cNvSpPr/>
            <p:nvPr/>
          </p:nvSpPr>
          <p:spPr bwMode="auto">
            <a:xfrm>
              <a:off x="1871277" y="1740305"/>
              <a:ext cx="1128371" cy="116041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21" name="Oval 120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122" name="Freeform 121"/>
            <p:cNvSpPr/>
            <p:nvPr/>
          </p:nvSpPr>
          <p:spPr bwMode="auto">
            <a:xfrm>
              <a:off x="2158857" y="1673774"/>
              <a:ext cx="548819" cy="160910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23" name="Freeform 122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24" name="Freeform 123"/>
            <p:cNvSpPr>
              <a:spLocks/>
            </p:cNvSpPr>
            <p:nvPr/>
          </p:nvSpPr>
          <p:spPr bwMode="auto">
            <a:xfrm>
              <a:off x="2553833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25" name="Freeform 124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126" name="Straight Connector 125"/>
            <p:cNvCxnSpPr>
              <a:cxnSpLocks noChangeShapeType="1"/>
              <a:endCxn id="121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27" name="Straight Connector 126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cxnSp>
        <p:nvCxnSpPr>
          <p:cNvPr id="388" name="Straight Connector 387"/>
          <p:cNvCxnSpPr/>
          <p:nvPr/>
        </p:nvCxnSpPr>
        <p:spPr bwMode="auto">
          <a:xfrm rot="16200000" flipV="1">
            <a:off x="7853363" y="4473575"/>
            <a:ext cx="557212" cy="147638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9" name="Straight Connector 388"/>
          <p:cNvCxnSpPr/>
          <p:nvPr/>
        </p:nvCxnSpPr>
        <p:spPr bwMode="auto">
          <a:xfrm rot="5400000" flipH="1" flipV="1">
            <a:off x="7604126" y="4460875"/>
            <a:ext cx="501650" cy="117475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64520" name="Group 347"/>
          <p:cNvGrpSpPr>
            <a:grpSpLocks/>
          </p:cNvGrpSpPr>
          <p:nvPr/>
        </p:nvGrpSpPr>
        <p:grpSpPr bwMode="auto">
          <a:xfrm>
            <a:off x="7667625" y="3878263"/>
            <a:ext cx="815975" cy="449262"/>
            <a:chOff x="1871277" y="1576300"/>
            <a:chExt cx="1128371" cy="437861"/>
          </a:xfrm>
        </p:grpSpPr>
        <p:sp>
          <p:nvSpPr>
            <p:cNvPr id="109" name="Oval 108"/>
            <p:cNvSpPr>
              <a:spLocks noChangeArrowheads="1"/>
            </p:cNvSpPr>
            <p:nvPr/>
          </p:nvSpPr>
          <p:spPr bwMode="auto">
            <a:xfrm flipV="1">
              <a:off x="1874446" y="1694641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110" name="Rectangle 109"/>
            <p:cNvSpPr/>
            <p:nvPr/>
          </p:nvSpPr>
          <p:spPr bwMode="auto">
            <a:xfrm>
              <a:off x="1871277" y="1740305"/>
              <a:ext cx="1128371" cy="116041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11" name="Oval 110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112" name="Freeform 111"/>
            <p:cNvSpPr/>
            <p:nvPr/>
          </p:nvSpPr>
          <p:spPr bwMode="auto">
            <a:xfrm>
              <a:off x="2158859" y="1673774"/>
              <a:ext cx="548819" cy="160910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13" name="Freeform 112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14" name="Freeform 113"/>
            <p:cNvSpPr>
              <a:spLocks/>
            </p:cNvSpPr>
            <p:nvPr/>
          </p:nvSpPr>
          <p:spPr bwMode="auto">
            <a:xfrm>
              <a:off x="2553833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15" name="Freeform 114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116" name="Straight Connector 115"/>
            <p:cNvCxnSpPr>
              <a:cxnSpLocks noChangeShapeType="1"/>
              <a:endCxn id="111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7" name="Straight Connector 116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64521" name="Footer Placeholder 2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 smtClean="0">
                <a:latin typeface="Tahoma" pitchFamily="34" charset="0"/>
              </a:rPr>
              <a:t>Introduction</a:t>
            </a:r>
          </a:p>
        </p:txBody>
      </p:sp>
      <p:sp>
        <p:nvSpPr>
          <p:cNvPr id="64522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465138" y="274638"/>
            <a:ext cx="7772400" cy="719137"/>
          </a:xfrm>
        </p:spPr>
        <p:txBody>
          <a:bodyPr/>
          <a:lstStyle/>
          <a:p>
            <a:pPr eaLnBrk="1" hangingPunct="1"/>
            <a:r>
              <a:rPr lang="en-US" altLang="en-US" sz="4000" smtClean="0">
                <a:ea typeface="ＭＳ Ｐゴシック" charset="-128"/>
              </a:rPr>
              <a:t>Alternative core: circuit switching</a:t>
            </a:r>
            <a:endParaRPr lang="en-US" altLang="en-US" smtClean="0">
              <a:ea typeface="ＭＳ Ｐゴシック" charset="-128"/>
            </a:endParaRPr>
          </a:p>
        </p:txBody>
      </p:sp>
      <p:sp>
        <p:nvSpPr>
          <p:cNvPr id="77827" name="Rectangle 1027"/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415925" y="1236663"/>
            <a:ext cx="4465638" cy="4648200"/>
          </a:xfrm>
        </p:spPr>
        <p:txBody>
          <a:bodyPr/>
          <a:lstStyle/>
          <a:p>
            <a:pPr eaLnBrk="1" hangingPunct="1">
              <a:buFont typeface="Wingdings" pitchFamily="2" charset="2"/>
              <a:buNone/>
            </a:pPr>
            <a:r>
              <a:rPr lang="en-US" altLang="en-US" smtClean="0">
                <a:solidFill>
                  <a:srgbClr val="CC0000"/>
                </a:solidFill>
                <a:ea typeface="ＭＳ Ｐゴシック" charset="-128"/>
              </a:rPr>
              <a:t>end-end resources allocated to, reserved for </a:t>
            </a:r>
            <a:r>
              <a:rPr lang="ja-JP" altLang="en-US" smtClean="0">
                <a:solidFill>
                  <a:srgbClr val="CC0000"/>
                </a:solidFill>
                <a:ea typeface="ＭＳ Ｐゴシック" charset="-128"/>
              </a:rPr>
              <a:t>“</a:t>
            </a:r>
            <a:r>
              <a:rPr lang="en-US" altLang="ja-JP" smtClean="0">
                <a:solidFill>
                  <a:srgbClr val="CC0000"/>
                </a:solidFill>
                <a:ea typeface="ＭＳ Ｐゴシック" charset="-128"/>
              </a:rPr>
              <a:t>call</a:t>
            </a:r>
            <a:r>
              <a:rPr lang="ja-JP" altLang="en-US" smtClean="0">
                <a:solidFill>
                  <a:srgbClr val="CC0000"/>
                </a:solidFill>
                <a:ea typeface="ＭＳ Ｐゴシック" charset="-128"/>
              </a:rPr>
              <a:t>”</a:t>
            </a:r>
            <a:r>
              <a:rPr lang="en-US" altLang="ja-JP" smtClean="0">
                <a:solidFill>
                  <a:srgbClr val="CC0000"/>
                </a:solidFill>
                <a:ea typeface="ＭＳ Ｐゴシック" charset="-128"/>
              </a:rPr>
              <a:t> between source &amp; dest:</a:t>
            </a:r>
          </a:p>
          <a:p>
            <a:pPr eaLnBrk="1" hangingPunct="1"/>
            <a:r>
              <a:rPr lang="en-US" altLang="en-US" sz="2400" smtClean="0">
                <a:ea typeface="ＭＳ Ｐゴシック" charset="-128"/>
              </a:rPr>
              <a:t>in diagram, each link has four circuits. </a:t>
            </a:r>
          </a:p>
          <a:p>
            <a:pPr marL="682625" lvl="1" indent="-225425" eaLnBrk="1" hangingPunct="1"/>
            <a:r>
              <a:rPr lang="en-US" altLang="en-US" smtClean="0">
                <a:ea typeface="ＭＳ Ｐゴシック" charset="-128"/>
              </a:rPr>
              <a:t>call gets 2</a:t>
            </a:r>
            <a:r>
              <a:rPr lang="en-US" altLang="en-US" baseline="30000" smtClean="0">
                <a:ea typeface="ＭＳ Ｐゴシック" charset="-128"/>
              </a:rPr>
              <a:t>nd</a:t>
            </a:r>
            <a:r>
              <a:rPr lang="en-US" altLang="en-US" smtClean="0">
                <a:ea typeface="ＭＳ Ｐゴシック" charset="-128"/>
              </a:rPr>
              <a:t> circuit in top link and 1</a:t>
            </a:r>
            <a:r>
              <a:rPr lang="en-US" altLang="en-US" baseline="30000" smtClean="0">
                <a:ea typeface="ＭＳ Ｐゴシック" charset="-128"/>
              </a:rPr>
              <a:t>st</a:t>
            </a:r>
            <a:r>
              <a:rPr lang="en-US" altLang="en-US" smtClean="0">
                <a:ea typeface="ＭＳ Ｐゴシック" charset="-128"/>
              </a:rPr>
              <a:t> circuit in right link.</a:t>
            </a:r>
          </a:p>
          <a:p>
            <a:pPr eaLnBrk="1" hangingPunct="1"/>
            <a:r>
              <a:rPr lang="en-US" altLang="en-US" sz="2400" smtClean="0">
                <a:ea typeface="ＭＳ Ｐゴシック" charset="-128"/>
              </a:rPr>
              <a:t>dedicated resources: no sharing</a:t>
            </a:r>
          </a:p>
          <a:p>
            <a:pPr marL="682625" lvl="1" indent="-225425" eaLnBrk="1" hangingPunct="1"/>
            <a:r>
              <a:rPr lang="en-US" altLang="en-US" smtClean="0">
                <a:ea typeface="Arial" pitchFamily="34" charset="0"/>
              </a:rPr>
              <a:t>circuit-like (guaranteed) performance</a:t>
            </a:r>
          </a:p>
          <a:p>
            <a:pPr eaLnBrk="1" hangingPunct="1"/>
            <a:r>
              <a:rPr lang="en-US" altLang="en-US" sz="2400" smtClean="0">
                <a:ea typeface="ＭＳ Ｐゴシック" charset="-128"/>
              </a:rPr>
              <a:t>circuit segment idle if not used by call </a:t>
            </a:r>
            <a:r>
              <a:rPr lang="en-US" altLang="en-US" sz="2400" i="1" smtClean="0">
                <a:solidFill>
                  <a:srgbClr val="000099"/>
                </a:solidFill>
                <a:ea typeface="ＭＳ Ｐゴシック" charset="-128"/>
              </a:rPr>
              <a:t>(no sharing)</a:t>
            </a:r>
          </a:p>
          <a:p>
            <a:pPr eaLnBrk="1" hangingPunct="1"/>
            <a:r>
              <a:rPr lang="en-US" altLang="en-US" sz="2400" smtClean="0">
                <a:ea typeface="ＭＳ Ｐゴシック" charset="-128"/>
              </a:rPr>
              <a:t>commonly used in traditional telephone networks</a:t>
            </a:r>
          </a:p>
        </p:txBody>
      </p:sp>
      <p:pic>
        <p:nvPicPr>
          <p:cNvPr id="64524" name="Picture 691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14350" y="852488"/>
            <a:ext cx="6856413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4525" name="Slide Number Placeholder 3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>
                <a:latin typeface="Tahoma" pitchFamily="34" charset="0"/>
              </a:rPr>
              <a:t>1-</a:t>
            </a:r>
            <a:fld id="{56DAB047-4105-410A-9420-FDD607D0065B}" type="slidenum">
              <a:rPr lang="en-US" altLang="en-US" sz="1200">
                <a:latin typeface="Tahoma" pitchFamily="34" charset="0"/>
              </a:rPr>
              <a:pPr/>
              <a:t>29</a:t>
            </a:fld>
            <a:endParaRPr lang="en-US" altLang="en-US" sz="1200">
              <a:latin typeface="Tahoma" pitchFamily="34" charset="0"/>
            </a:endParaRPr>
          </a:p>
        </p:txBody>
      </p:sp>
      <p:grpSp>
        <p:nvGrpSpPr>
          <p:cNvPr id="64526" name="Group 100"/>
          <p:cNvGrpSpPr>
            <a:grpSpLocks/>
          </p:cNvGrpSpPr>
          <p:nvPr/>
        </p:nvGrpSpPr>
        <p:grpSpPr bwMode="auto">
          <a:xfrm>
            <a:off x="4749800" y="1371600"/>
            <a:ext cx="631825" cy="503238"/>
            <a:chOff x="-44" y="1473"/>
            <a:chExt cx="981" cy="1105"/>
          </a:xfrm>
        </p:grpSpPr>
        <p:pic>
          <p:nvPicPr>
            <p:cNvPr id="64582" name="Picture 101" descr="desktop_computer_stylized_medium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4583" name="Freeform 102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117 w 356"/>
                <a:gd name="T3" fmla="*/ 180 h 368"/>
                <a:gd name="T4" fmla="*/ 3697 w 356"/>
                <a:gd name="T5" fmla="*/ 3750 h 368"/>
                <a:gd name="T6" fmla="*/ 815 w 356"/>
                <a:gd name="T7" fmla="*/ 4705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64527" name="Group 100"/>
          <p:cNvGrpSpPr>
            <a:grpSpLocks/>
          </p:cNvGrpSpPr>
          <p:nvPr/>
        </p:nvGrpSpPr>
        <p:grpSpPr bwMode="auto">
          <a:xfrm>
            <a:off x="8499475" y="4603750"/>
            <a:ext cx="631825" cy="503238"/>
            <a:chOff x="-44" y="1473"/>
            <a:chExt cx="981" cy="1105"/>
          </a:xfrm>
        </p:grpSpPr>
        <p:pic>
          <p:nvPicPr>
            <p:cNvPr id="64580" name="Picture 101" descr="desktop_computer_stylized_medium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4581" name="Freeform 102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117 w 356"/>
                <a:gd name="T3" fmla="*/ 180 h 368"/>
                <a:gd name="T4" fmla="*/ 3697 w 356"/>
                <a:gd name="T5" fmla="*/ 3750 h 368"/>
                <a:gd name="T6" fmla="*/ 815 w 356"/>
                <a:gd name="T7" fmla="*/ 4705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sp>
        <p:nvSpPr>
          <p:cNvPr id="365" name="Rectangle 364"/>
          <p:cNvSpPr/>
          <p:nvPr/>
        </p:nvSpPr>
        <p:spPr bwMode="auto">
          <a:xfrm>
            <a:off x="6273800" y="2319338"/>
            <a:ext cx="1346200" cy="55562"/>
          </a:xfrm>
          <a:prstGeom prst="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dirty="0">
              <a:solidFill>
                <a:srgbClr val="FFFFFF"/>
              </a:solidFill>
              <a:ea typeface="ＭＳ Ｐゴシック" charset="0"/>
              <a:cs typeface="ＭＳ Ｐゴシック" charset="0"/>
            </a:endParaRPr>
          </a:p>
        </p:txBody>
      </p:sp>
      <p:sp>
        <p:nvSpPr>
          <p:cNvPr id="366" name="Rectangle 365"/>
          <p:cNvSpPr/>
          <p:nvPr/>
        </p:nvSpPr>
        <p:spPr bwMode="auto">
          <a:xfrm>
            <a:off x="6273800" y="2374900"/>
            <a:ext cx="1346200" cy="55563"/>
          </a:xfrm>
          <a:prstGeom prst="rect">
            <a:avLst/>
          </a:prstGeom>
          <a:solidFill>
            <a:srgbClr val="00B05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dirty="0">
              <a:solidFill>
                <a:srgbClr val="FFFFFF"/>
              </a:solidFill>
              <a:ea typeface="ＭＳ Ｐゴシック" charset="0"/>
              <a:cs typeface="ＭＳ Ｐゴシック" charset="0"/>
            </a:endParaRPr>
          </a:p>
        </p:txBody>
      </p:sp>
      <p:sp>
        <p:nvSpPr>
          <p:cNvPr id="367" name="Rectangle 366"/>
          <p:cNvSpPr/>
          <p:nvPr/>
        </p:nvSpPr>
        <p:spPr bwMode="auto">
          <a:xfrm>
            <a:off x="6273800" y="2430463"/>
            <a:ext cx="1346200" cy="55562"/>
          </a:xfrm>
          <a:prstGeom prst="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dirty="0">
              <a:solidFill>
                <a:srgbClr val="FFFFFF"/>
              </a:solidFill>
              <a:ea typeface="ＭＳ Ｐゴシック" charset="0"/>
              <a:cs typeface="ＭＳ Ｐゴシック" charset="0"/>
            </a:endParaRPr>
          </a:p>
        </p:txBody>
      </p:sp>
      <p:sp>
        <p:nvSpPr>
          <p:cNvPr id="368" name="Rectangle 367"/>
          <p:cNvSpPr/>
          <p:nvPr/>
        </p:nvSpPr>
        <p:spPr bwMode="auto">
          <a:xfrm>
            <a:off x="6273800" y="2486025"/>
            <a:ext cx="1346200" cy="55563"/>
          </a:xfrm>
          <a:prstGeom prst="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dirty="0">
              <a:solidFill>
                <a:srgbClr val="FFFFFF"/>
              </a:solidFill>
              <a:ea typeface="ＭＳ Ｐゴシック" charset="0"/>
              <a:cs typeface="ＭＳ Ｐゴシック" charset="0"/>
            </a:endParaRPr>
          </a:p>
        </p:txBody>
      </p:sp>
      <p:grpSp>
        <p:nvGrpSpPr>
          <p:cNvPr id="64532" name="Group 142"/>
          <p:cNvGrpSpPr>
            <a:grpSpLocks/>
          </p:cNvGrpSpPr>
          <p:nvPr/>
        </p:nvGrpSpPr>
        <p:grpSpPr bwMode="auto">
          <a:xfrm>
            <a:off x="5570538" y="3878263"/>
            <a:ext cx="760412" cy="390525"/>
            <a:chOff x="2356" y="1300"/>
            <a:chExt cx="555" cy="194"/>
          </a:xfrm>
        </p:grpSpPr>
        <p:sp>
          <p:nvSpPr>
            <p:cNvPr id="64572" name="Oval 407"/>
            <p:cNvSpPr>
              <a:spLocks noChangeArrowheads="1"/>
            </p:cNvSpPr>
            <p:nvPr/>
          </p:nvSpPr>
          <p:spPr bwMode="auto">
            <a:xfrm>
              <a:off x="2357" y="1385"/>
              <a:ext cx="551" cy="109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>
                <a:latin typeface="Times New Roman" pitchFamily="18" charset="0"/>
              </a:endParaRPr>
            </a:p>
          </p:txBody>
        </p:sp>
        <p:sp>
          <p:nvSpPr>
            <p:cNvPr id="64573" name="Rectangle 410"/>
            <p:cNvSpPr>
              <a:spLocks noChangeArrowheads="1"/>
            </p:cNvSpPr>
            <p:nvPr/>
          </p:nvSpPr>
          <p:spPr bwMode="auto">
            <a:xfrm>
              <a:off x="2357" y="1374"/>
              <a:ext cx="554" cy="66"/>
            </a:xfrm>
            <a:prstGeom prst="rect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/>
              <a:endParaRPr lang="en-US" altLang="en-US">
                <a:latin typeface="Times New Roman" pitchFamily="18" charset="0"/>
              </a:endParaRPr>
            </a:p>
          </p:txBody>
        </p:sp>
        <p:sp>
          <p:nvSpPr>
            <p:cNvPr id="64574" name="Oval 411"/>
            <p:cNvSpPr>
              <a:spLocks noChangeArrowheads="1"/>
            </p:cNvSpPr>
            <p:nvPr/>
          </p:nvSpPr>
          <p:spPr bwMode="auto">
            <a:xfrm>
              <a:off x="2356" y="1300"/>
              <a:ext cx="551" cy="127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>
                <a:latin typeface="Times New Roman" pitchFamily="18" charset="0"/>
              </a:endParaRPr>
            </a:p>
          </p:txBody>
        </p:sp>
        <p:grpSp>
          <p:nvGrpSpPr>
            <p:cNvPr id="64575" name="Group 146"/>
            <p:cNvGrpSpPr>
              <a:grpSpLocks/>
            </p:cNvGrpSpPr>
            <p:nvPr/>
          </p:nvGrpSpPr>
          <p:grpSpPr bwMode="auto">
            <a:xfrm>
              <a:off x="2468" y="1332"/>
              <a:ext cx="310" cy="60"/>
              <a:chOff x="2468" y="1332"/>
              <a:chExt cx="310" cy="60"/>
            </a:xfrm>
          </p:grpSpPr>
          <p:sp>
            <p:nvSpPr>
              <p:cNvPr id="64578" name="Freeform 147"/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28575" cmpd="sng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4579" name="Freeform 148"/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28575" cmpd="sng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64576" name="Line 149"/>
            <p:cNvSpPr>
              <a:spLocks noChangeShapeType="1"/>
            </p:cNvSpPr>
            <p:nvPr/>
          </p:nvSpPr>
          <p:spPr bwMode="auto">
            <a:xfrm>
              <a:off x="2357" y="1361"/>
              <a:ext cx="0" cy="8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77" name="Line 150"/>
            <p:cNvSpPr>
              <a:spLocks noChangeShapeType="1"/>
            </p:cNvSpPr>
            <p:nvPr/>
          </p:nvSpPr>
          <p:spPr bwMode="auto">
            <a:xfrm>
              <a:off x="2907" y="1363"/>
              <a:ext cx="0" cy="8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64533" name="Group 75"/>
          <p:cNvGrpSpPr>
            <a:grpSpLocks/>
          </p:cNvGrpSpPr>
          <p:nvPr/>
        </p:nvGrpSpPr>
        <p:grpSpPr bwMode="auto">
          <a:xfrm rot="5400000">
            <a:off x="5280818" y="3120232"/>
            <a:ext cx="1281113" cy="234950"/>
            <a:chOff x="4876800" y="1143000"/>
            <a:chExt cx="1752600" cy="304800"/>
          </a:xfrm>
        </p:grpSpPr>
        <p:sp>
          <p:nvSpPr>
            <p:cNvPr id="402" name="Rectangle 401"/>
            <p:cNvSpPr/>
            <p:nvPr/>
          </p:nvSpPr>
          <p:spPr>
            <a:xfrm>
              <a:off x="4865941" y="1169772"/>
              <a:ext cx="1752599" cy="76201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solidFill>
                  <a:srgbClr val="FFFFFF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403" name="Rectangle 402"/>
            <p:cNvSpPr/>
            <p:nvPr/>
          </p:nvSpPr>
          <p:spPr>
            <a:xfrm>
              <a:off x="4865941" y="1245972"/>
              <a:ext cx="1752599" cy="76199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solidFill>
                  <a:srgbClr val="FFFFFF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404" name="Rectangle 403"/>
            <p:cNvSpPr/>
            <p:nvPr/>
          </p:nvSpPr>
          <p:spPr>
            <a:xfrm>
              <a:off x="4865941" y="1322172"/>
              <a:ext cx="1752599" cy="76201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solidFill>
                  <a:srgbClr val="FFFFFF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405" name="Rectangle 404"/>
            <p:cNvSpPr/>
            <p:nvPr/>
          </p:nvSpPr>
          <p:spPr>
            <a:xfrm>
              <a:off x="4865941" y="1398372"/>
              <a:ext cx="1752599" cy="76199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solidFill>
                  <a:srgbClr val="FFFFFF"/>
                </a:solidFill>
                <a:ea typeface="ＭＳ Ｐゴシック" charset="0"/>
                <a:cs typeface="ＭＳ Ｐゴシック" charset="0"/>
              </a:endParaRPr>
            </a:p>
          </p:txBody>
        </p:sp>
      </p:grpSp>
      <p:grpSp>
        <p:nvGrpSpPr>
          <p:cNvPr id="64534" name="Group 80"/>
          <p:cNvGrpSpPr>
            <a:grpSpLocks/>
          </p:cNvGrpSpPr>
          <p:nvPr/>
        </p:nvGrpSpPr>
        <p:grpSpPr bwMode="auto">
          <a:xfrm>
            <a:off x="6350000" y="3990975"/>
            <a:ext cx="1328738" cy="222250"/>
            <a:chOff x="4876800" y="1143000"/>
            <a:chExt cx="1752600" cy="304800"/>
          </a:xfrm>
        </p:grpSpPr>
        <p:sp>
          <p:nvSpPr>
            <p:cNvPr id="398" name="Rectangle 397"/>
            <p:cNvSpPr/>
            <p:nvPr/>
          </p:nvSpPr>
          <p:spPr>
            <a:xfrm>
              <a:off x="4876800" y="1143000"/>
              <a:ext cx="1752600" cy="76201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solidFill>
                  <a:srgbClr val="FFFFFF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399" name="Rectangle 398"/>
            <p:cNvSpPr/>
            <p:nvPr/>
          </p:nvSpPr>
          <p:spPr>
            <a:xfrm>
              <a:off x="4876800" y="1219201"/>
              <a:ext cx="1752600" cy="76199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solidFill>
                  <a:srgbClr val="FFFFFF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400" name="Rectangle 399"/>
            <p:cNvSpPr/>
            <p:nvPr/>
          </p:nvSpPr>
          <p:spPr>
            <a:xfrm>
              <a:off x="4876800" y="1295400"/>
              <a:ext cx="1752600" cy="76201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solidFill>
                  <a:srgbClr val="FFFFFF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401" name="Rectangle 400"/>
            <p:cNvSpPr/>
            <p:nvPr/>
          </p:nvSpPr>
          <p:spPr>
            <a:xfrm>
              <a:off x="4876800" y="1371601"/>
              <a:ext cx="1752600" cy="76199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solidFill>
                  <a:srgbClr val="FFFFFF"/>
                </a:solidFill>
                <a:ea typeface="ＭＳ Ｐゴシック" charset="0"/>
                <a:cs typeface="ＭＳ Ｐゴシック" charset="0"/>
              </a:endParaRPr>
            </a:p>
          </p:txBody>
        </p:sp>
      </p:grpSp>
      <p:sp>
        <p:nvSpPr>
          <p:cNvPr id="374" name="Rectangle 373"/>
          <p:cNvSpPr/>
          <p:nvPr/>
        </p:nvSpPr>
        <p:spPr bwMode="auto">
          <a:xfrm rot="5400000">
            <a:off x="7478712" y="3208338"/>
            <a:ext cx="1281113" cy="58738"/>
          </a:xfrm>
          <a:prstGeom prst="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dirty="0">
              <a:solidFill>
                <a:srgbClr val="FFFFFF"/>
              </a:solidFill>
              <a:ea typeface="ＭＳ Ｐゴシック" charset="0"/>
              <a:cs typeface="ＭＳ Ｐゴシック" charset="0"/>
            </a:endParaRPr>
          </a:p>
        </p:txBody>
      </p:sp>
      <p:sp>
        <p:nvSpPr>
          <p:cNvPr id="375" name="Rectangle 374"/>
          <p:cNvSpPr/>
          <p:nvPr/>
        </p:nvSpPr>
        <p:spPr bwMode="auto">
          <a:xfrm rot="5400000">
            <a:off x="7419975" y="3208338"/>
            <a:ext cx="1281113" cy="58737"/>
          </a:xfrm>
          <a:prstGeom prst="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dirty="0">
              <a:solidFill>
                <a:srgbClr val="FFFFFF"/>
              </a:solidFill>
              <a:ea typeface="ＭＳ Ｐゴシック" charset="0"/>
              <a:cs typeface="ＭＳ Ｐゴシック" charset="0"/>
            </a:endParaRPr>
          </a:p>
        </p:txBody>
      </p:sp>
      <p:sp>
        <p:nvSpPr>
          <p:cNvPr id="376" name="Rectangle 375"/>
          <p:cNvSpPr/>
          <p:nvPr/>
        </p:nvSpPr>
        <p:spPr bwMode="auto">
          <a:xfrm rot="5400000">
            <a:off x="7361237" y="3208338"/>
            <a:ext cx="1281113" cy="58738"/>
          </a:xfrm>
          <a:prstGeom prst="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dirty="0">
              <a:solidFill>
                <a:srgbClr val="FFFFFF"/>
              </a:solidFill>
              <a:ea typeface="ＭＳ Ｐゴシック" charset="0"/>
              <a:cs typeface="ＭＳ Ｐゴシック" charset="0"/>
            </a:endParaRPr>
          </a:p>
        </p:txBody>
      </p:sp>
      <p:sp>
        <p:nvSpPr>
          <p:cNvPr id="377" name="Rectangle 376"/>
          <p:cNvSpPr/>
          <p:nvPr/>
        </p:nvSpPr>
        <p:spPr bwMode="auto">
          <a:xfrm rot="5400000">
            <a:off x="7302500" y="3208338"/>
            <a:ext cx="1281113" cy="58737"/>
          </a:xfrm>
          <a:prstGeom prst="rect">
            <a:avLst/>
          </a:prstGeom>
          <a:solidFill>
            <a:srgbClr val="00B05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dirty="0">
              <a:solidFill>
                <a:srgbClr val="FFFFFF"/>
              </a:solidFill>
              <a:ea typeface="ＭＳ Ｐゴシック" charset="0"/>
              <a:cs typeface="ＭＳ Ｐゴシック" charset="0"/>
            </a:endParaRPr>
          </a:p>
        </p:txBody>
      </p:sp>
      <p:sp>
        <p:nvSpPr>
          <p:cNvPr id="378" name="Rectangle 377"/>
          <p:cNvSpPr/>
          <p:nvPr/>
        </p:nvSpPr>
        <p:spPr bwMode="auto">
          <a:xfrm rot="3198033">
            <a:off x="5179219" y="1955006"/>
            <a:ext cx="654050" cy="58738"/>
          </a:xfrm>
          <a:prstGeom prst="rect">
            <a:avLst/>
          </a:prstGeom>
          <a:solidFill>
            <a:srgbClr val="00B05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dirty="0">
              <a:solidFill>
                <a:srgbClr val="FFFFFF"/>
              </a:solidFill>
              <a:ea typeface="ＭＳ Ｐゴシック" charset="0"/>
              <a:cs typeface="ＭＳ Ｐゴシック" charset="0"/>
            </a:endParaRPr>
          </a:p>
        </p:txBody>
      </p:sp>
      <p:sp>
        <p:nvSpPr>
          <p:cNvPr id="379" name="Rectangle 378"/>
          <p:cNvSpPr/>
          <p:nvPr/>
        </p:nvSpPr>
        <p:spPr bwMode="auto">
          <a:xfrm rot="3198033">
            <a:off x="8226425" y="4462463"/>
            <a:ext cx="652463" cy="58737"/>
          </a:xfrm>
          <a:prstGeom prst="rect">
            <a:avLst/>
          </a:prstGeom>
          <a:solidFill>
            <a:srgbClr val="00B05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dirty="0">
              <a:solidFill>
                <a:srgbClr val="FFFFFF"/>
              </a:solidFill>
              <a:ea typeface="ＭＳ Ｐゴシック" charset="0"/>
              <a:cs typeface="ＭＳ Ｐゴシック" charset="0"/>
            </a:endParaRPr>
          </a:p>
        </p:txBody>
      </p:sp>
      <p:cxnSp>
        <p:nvCxnSpPr>
          <p:cNvPr id="383" name="Straight Connector 382"/>
          <p:cNvCxnSpPr>
            <a:endCxn id="64576" idx="0"/>
          </p:cNvCxnSpPr>
          <p:nvPr/>
        </p:nvCxnSpPr>
        <p:spPr bwMode="auto">
          <a:xfrm>
            <a:off x="5043488" y="3990975"/>
            <a:ext cx="528637" cy="1111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4" name="Straight Connector 383"/>
          <p:cNvCxnSpPr>
            <a:endCxn id="64574" idx="1"/>
          </p:cNvCxnSpPr>
          <p:nvPr/>
        </p:nvCxnSpPr>
        <p:spPr bwMode="auto">
          <a:xfrm>
            <a:off x="5218113" y="3600450"/>
            <a:ext cx="461962" cy="31591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5" name="Straight Connector 384"/>
          <p:cNvCxnSpPr>
            <a:endCxn id="64572" idx="3"/>
          </p:cNvCxnSpPr>
          <p:nvPr/>
        </p:nvCxnSpPr>
        <p:spPr bwMode="auto">
          <a:xfrm flipV="1">
            <a:off x="5159375" y="4237038"/>
            <a:ext cx="522288" cy="31115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6" name="Straight Connector 385"/>
          <p:cNvCxnSpPr/>
          <p:nvPr/>
        </p:nvCxnSpPr>
        <p:spPr bwMode="auto">
          <a:xfrm rot="5400000" flipH="1" flipV="1">
            <a:off x="5495132" y="4461669"/>
            <a:ext cx="501650" cy="115887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7" name="Straight Connector 386"/>
          <p:cNvCxnSpPr/>
          <p:nvPr/>
        </p:nvCxnSpPr>
        <p:spPr bwMode="auto">
          <a:xfrm rot="10800000">
            <a:off x="8440738" y="4102100"/>
            <a:ext cx="703262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0" name="Straight Connector 389"/>
          <p:cNvCxnSpPr/>
          <p:nvPr/>
        </p:nvCxnSpPr>
        <p:spPr bwMode="auto">
          <a:xfrm rot="16200000" flipH="1">
            <a:off x="7707313" y="1914525"/>
            <a:ext cx="557212" cy="26988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64547" name="Group 100"/>
          <p:cNvGrpSpPr>
            <a:grpSpLocks/>
          </p:cNvGrpSpPr>
          <p:nvPr/>
        </p:nvGrpSpPr>
        <p:grpSpPr bwMode="auto">
          <a:xfrm>
            <a:off x="7972425" y="1371600"/>
            <a:ext cx="630238" cy="503238"/>
            <a:chOff x="-44" y="1473"/>
            <a:chExt cx="981" cy="1105"/>
          </a:xfrm>
        </p:grpSpPr>
        <p:pic>
          <p:nvPicPr>
            <p:cNvPr id="64562" name="Picture 101" descr="desktop_computer_stylized_medium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4563" name="Freeform 102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117 w 356"/>
                <a:gd name="T3" fmla="*/ 180 h 368"/>
                <a:gd name="T4" fmla="*/ 3697 w 356"/>
                <a:gd name="T5" fmla="*/ 3750 h 368"/>
                <a:gd name="T6" fmla="*/ 815 w 356"/>
                <a:gd name="T7" fmla="*/ 4705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cxnSp>
        <p:nvCxnSpPr>
          <p:cNvPr id="392" name="Straight Connector 391"/>
          <p:cNvCxnSpPr/>
          <p:nvPr/>
        </p:nvCxnSpPr>
        <p:spPr bwMode="auto">
          <a:xfrm rot="5400000">
            <a:off x="8161338" y="1751013"/>
            <a:ext cx="500062" cy="411162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93" name="Rectangle 392"/>
          <p:cNvSpPr/>
          <p:nvPr/>
        </p:nvSpPr>
        <p:spPr bwMode="auto">
          <a:xfrm rot="1015003">
            <a:off x="5665788" y="2289175"/>
            <a:ext cx="601662" cy="58738"/>
          </a:xfrm>
          <a:prstGeom prst="rect">
            <a:avLst/>
          </a:prstGeom>
          <a:solidFill>
            <a:srgbClr val="00B05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dirty="0">
              <a:solidFill>
                <a:srgbClr val="FFFFFF"/>
              </a:solidFill>
              <a:ea typeface="ＭＳ Ｐゴシック" charset="0"/>
              <a:cs typeface="ＭＳ Ｐゴシック" charset="0"/>
            </a:endParaRPr>
          </a:p>
        </p:txBody>
      </p:sp>
      <p:sp>
        <p:nvSpPr>
          <p:cNvPr id="394" name="Rectangle 393"/>
          <p:cNvSpPr/>
          <p:nvPr/>
        </p:nvSpPr>
        <p:spPr bwMode="auto">
          <a:xfrm rot="2465437" flipV="1">
            <a:off x="7880350" y="4048125"/>
            <a:ext cx="522288" cy="57150"/>
          </a:xfrm>
          <a:prstGeom prst="rect">
            <a:avLst/>
          </a:prstGeom>
          <a:solidFill>
            <a:srgbClr val="00B05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dirty="0">
              <a:solidFill>
                <a:srgbClr val="FFFFFF"/>
              </a:solidFill>
              <a:ea typeface="ＭＳ Ｐゴシック" charset="0"/>
              <a:cs typeface="ＭＳ Ｐゴシック" charset="0"/>
            </a:endParaRPr>
          </a:p>
        </p:txBody>
      </p:sp>
      <p:sp>
        <p:nvSpPr>
          <p:cNvPr id="395" name="Rectangle 394"/>
          <p:cNvSpPr/>
          <p:nvPr/>
        </p:nvSpPr>
        <p:spPr bwMode="auto">
          <a:xfrm rot="2177866" flipV="1">
            <a:off x="7605713" y="2474913"/>
            <a:ext cx="382587" cy="69850"/>
          </a:xfrm>
          <a:prstGeom prst="rect">
            <a:avLst/>
          </a:prstGeom>
          <a:solidFill>
            <a:srgbClr val="00B05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dirty="0">
              <a:solidFill>
                <a:srgbClr val="FFFFFF"/>
              </a:solidFill>
              <a:ea typeface="ＭＳ Ｐゴシック" charset="0"/>
              <a:cs typeface="ＭＳ Ｐゴシック" charset="0"/>
            </a:endParaRPr>
          </a:p>
        </p:txBody>
      </p:sp>
      <p:grpSp>
        <p:nvGrpSpPr>
          <p:cNvPr id="64552" name="Group 347"/>
          <p:cNvGrpSpPr>
            <a:grpSpLocks/>
          </p:cNvGrpSpPr>
          <p:nvPr/>
        </p:nvGrpSpPr>
        <p:grpSpPr bwMode="auto">
          <a:xfrm>
            <a:off x="5529263" y="3871913"/>
            <a:ext cx="815975" cy="449262"/>
            <a:chOff x="1871277" y="1576300"/>
            <a:chExt cx="1128371" cy="437861"/>
          </a:xfrm>
        </p:grpSpPr>
        <p:sp>
          <p:nvSpPr>
            <p:cNvPr id="89" name="Oval 88"/>
            <p:cNvSpPr>
              <a:spLocks noChangeArrowheads="1"/>
            </p:cNvSpPr>
            <p:nvPr/>
          </p:nvSpPr>
          <p:spPr bwMode="auto">
            <a:xfrm flipV="1">
              <a:off x="1874446" y="1694641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90" name="Rectangle 89"/>
            <p:cNvSpPr/>
            <p:nvPr/>
          </p:nvSpPr>
          <p:spPr bwMode="auto">
            <a:xfrm>
              <a:off x="1871277" y="1740305"/>
              <a:ext cx="1128371" cy="116041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91" name="Oval 90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92" name="Freeform 91"/>
            <p:cNvSpPr/>
            <p:nvPr/>
          </p:nvSpPr>
          <p:spPr bwMode="auto">
            <a:xfrm>
              <a:off x="2158857" y="1673774"/>
              <a:ext cx="548819" cy="160910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93" name="Freeform 92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94" name="Freeform 93"/>
            <p:cNvSpPr>
              <a:spLocks/>
            </p:cNvSpPr>
            <p:nvPr/>
          </p:nvSpPr>
          <p:spPr bwMode="auto">
            <a:xfrm>
              <a:off x="2553833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95" name="Freeform 94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96" name="Straight Connector 95"/>
            <p:cNvCxnSpPr>
              <a:cxnSpLocks noChangeShapeType="1"/>
              <a:endCxn id="91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7" name="Straight Connector 96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09" name="Footer Placeholder 2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 dirty="0" smtClean="0">
                <a:latin typeface="Tahoma" pitchFamily="34" charset="0"/>
              </a:rPr>
              <a:t>Introduction</a:t>
            </a:r>
          </a:p>
        </p:txBody>
      </p:sp>
      <p:sp>
        <p:nvSpPr>
          <p:cNvPr id="17410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457200" y="2413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 dirty="0" smtClean="0">
                <a:ea typeface="ＭＳ Ｐゴシック" charset="-128"/>
              </a:rPr>
              <a:t>Chapter 1: introduction</a:t>
            </a:r>
          </a:p>
        </p:txBody>
      </p:sp>
      <p:sp>
        <p:nvSpPr>
          <p:cNvPr id="30723" name="Rectangle 3"/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533400" y="1371600"/>
            <a:ext cx="3581400" cy="4648200"/>
          </a:xfrm>
        </p:spPr>
        <p:txBody>
          <a:bodyPr/>
          <a:lstStyle/>
          <a:p>
            <a:pPr eaLnBrk="1" hangingPunct="1">
              <a:lnSpc>
                <a:spcPct val="90000"/>
              </a:lnSpc>
              <a:buFont typeface="Wingdings" pitchFamily="2" charset="2"/>
              <a:buNone/>
            </a:pPr>
            <a:r>
              <a:rPr lang="en-US" altLang="en-US" i="1" smtClean="0">
                <a:solidFill>
                  <a:srgbClr val="CC0000"/>
                </a:solidFill>
                <a:ea typeface="ＭＳ Ｐゴシック" charset="-128"/>
              </a:rPr>
              <a:t>our goal:</a:t>
            </a:r>
            <a:r>
              <a:rPr lang="en-US" altLang="en-US" smtClean="0">
                <a:ea typeface="ＭＳ Ｐゴシック" charset="-128"/>
              </a:rPr>
              <a:t> </a:t>
            </a:r>
          </a:p>
          <a:p>
            <a:pPr eaLnBrk="1" hangingPunct="1">
              <a:lnSpc>
                <a:spcPct val="90000"/>
              </a:lnSpc>
            </a:pPr>
            <a:r>
              <a:rPr lang="en-US" altLang="en-US" smtClean="0">
                <a:ea typeface="ＭＳ Ｐゴシック" charset="-128"/>
              </a:rPr>
              <a:t>get </a:t>
            </a:r>
            <a:r>
              <a:rPr lang="ja-JP" altLang="en-US" smtClean="0">
                <a:ea typeface="ＭＳ Ｐゴシック" charset="-128"/>
              </a:rPr>
              <a:t>“</a:t>
            </a:r>
            <a:r>
              <a:rPr lang="en-US" altLang="ja-JP" smtClean="0">
                <a:ea typeface="ＭＳ Ｐゴシック" charset="-128"/>
              </a:rPr>
              <a:t>feel</a:t>
            </a:r>
            <a:r>
              <a:rPr lang="ja-JP" altLang="en-US" smtClean="0">
                <a:ea typeface="ＭＳ Ｐゴシック" charset="-128"/>
              </a:rPr>
              <a:t>”</a:t>
            </a:r>
            <a:r>
              <a:rPr lang="en-US" altLang="ja-JP" smtClean="0">
                <a:ea typeface="ＭＳ Ｐゴシック" charset="-128"/>
              </a:rPr>
              <a:t> and terminology</a:t>
            </a:r>
          </a:p>
          <a:p>
            <a:pPr eaLnBrk="1" hangingPunct="1">
              <a:lnSpc>
                <a:spcPct val="90000"/>
              </a:lnSpc>
            </a:pPr>
            <a:r>
              <a:rPr lang="en-US" altLang="en-US" smtClean="0">
                <a:ea typeface="ＭＳ Ｐゴシック" charset="-128"/>
              </a:rPr>
              <a:t>more depth, detail </a:t>
            </a:r>
            <a:r>
              <a:rPr lang="en-US" altLang="en-US" i="1" smtClean="0">
                <a:ea typeface="ＭＳ Ｐゴシック" charset="-128"/>
              </a:rPr>
              <a:t>later</a:t>
            </a:r>
            <a:r>
              <a:rPr lang="en-US" altLang="en-US" smtClean="0">
                <a:ea typeface="ＭＳ Ｐゴシック" charset="-128"/>
              </a:rPr>
              <a:t> in course</a:t>
            </a:r>
          </a:p>
          <a:p>
            <a:pPr eaLnBrk="1" hangingPunct="1">
              <a:lnSpc>
                <a:spcPct val="90000"/>
              </a:lnSpc>
            </a:pPr>
            <a:r>
              <a:rPr lang="en-US" altLang="en-US" smtClean="0">
                <a:ea typeface="ＭＳ Ｐゴシック" charset="-128"/>
              </a:rPr>
              <a:t>approach:</a:t>
            </a:r>
          </a:p>
          <a:p>
            <a:pPr lvl="1" eaLnBrk="1" hangingPunct="1">
              <a:lnSpc>
                <a:spcPct val="90000"/>
              </a:lnSpc>
              <a:buSzPct val="85000"/>
            </a:pPr>
            <a:r>
              <a:rPr lang="en-US" altLang="en-US" sz="2800" smtClean="0">
                <a:ea typeface="Arial" pitchFamily="34" charset="0"/>
              </a:rPr>
              <a:t>use Internet as example</a:t>
            </a:r>
          </a:p>
          <a:p>
            <a:pPr lvl="1" eaLnBrk="1" hangingPunct="1">
              <a:lnSpc>
                <a:spcPct val="90000"/>
              </a:lnSpc>
            </a:pPr>
            <a:endParaRPr lang="en-US" altLang="en-US" sz="2800" smtClean="0">
              <a:ea typeface="Arial" pitchFamily="34" charset="0"/>
            </a:endParaRPr>
          </a:p>
        </p:txBody>
      </p:sp>
      <p:sp>
        <p:nvSpPr>
          <p:cNvPr id="30724" name="Rectangle 4"/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4114800" y="1371600"/>
            <a:ext cx="5029200" cy="5245100"/>
          </a:xfrm>
        </p:spPr>
        <p:txBody>
          <a:bodyPr/>
          <a:lstStyle/>
          <a:p>
            <a:pPr eaLnBrk="1" hangingPunct="1">
              <a:buFont typeface="Wingdings" pitchFamily="2" charset="2"/>
              <a:buNone/>
            </a:pPr>
            <a:r>
              <a:rPr lang="en-US" altLang="en-US" i="1" smtClean="0">
                <a:solidFill>
                  <a:srgbClr val="CC0000"/>
                </a:solidFill>
                <a:ea typeface="ＭＳ Ｐゴシック" charset="-128"/>
              </a:rPr>
              <a:t>overview</a:t>
            </a:r>
            <a:r>
              <a:rPr lang="en-US" altLang="en-US" smtClean="0">
                <a:solidFill>
                  <a:srgbClr val="CC0000"/>
                </a:solidFill>
                <a:ea typeface="ＭＳ Ｐゴシック" charset="-128"/>
              </a:rPr>
              <a:t>:</a:t>
            </a:r>
          </a:p>
          <a:p>
            <a:pPr eaLnBrk="1" hangingPunct="1"/>
            <a:r>
              <a:rPr lang="en-US" altLang="en-US" sz="2400" smtClean="0">
                <a:ea typeface="ＭＳ Ｐゴシック" charset="-128"/>
              </a:rPr>
              <a:t>what</a:t>
            </a:r>
            <a:r>
              <a:rPr lang="ja-JP" altLang="en-US" sz="2400" smtClean="0">
                <a:ea typeface="ＭＳ Ｐゴシック" charset="-128"/>
              </a:rPr>
              <a:t>’</a:t>
            </a:r>
            <a:r>
              <a:rPr lang="en-US" altLang="ja-JP" sz="2400" smtClean="0">
                <a:ea typeface="ＭＳ Ｐゴシック" charset="-128"/>
              </a:rPr>
              <a:t>s the Internet?</a:t>
            </a:r>
          </a:p>
          <a:p>
            <a:pPr eaLnBrk="1" hangingPunct="1"/>
            <a:r>
              <a:rPr lang="en-US" altLang="en-US" sz="2400" smtClean="0">
                <a:ea typeface="ＭＳ Ｐゴシック" charset="-128"/>
              </a:rPr>
              <a:t>what</a:t>
            </a:r>
            <a:r>
              <a:rPr lang="ja-JP" altLang="en-US" sz="2400" smtClean="0">
                <a:ea typeface="ＭＳ Ｐゴシック" charset="-128"/>
              </a:rPr>
              <a:t>’</a:t>
            </a:r>
            <a:r>
              <a:rPr lang="en-US" altLang="ja-JP" sz="2400" smtClean="0">
                <a:ea typeface="ＭＳ Ｐゴシック" charset="-128"/>
              </a:rPr>
              <a:t>s a protocol?</a:t>
            </a:r>
          </a:p>
          <a:p>
            <a:pPr eaLnBrk="1" hangingPunct="1"/>
            <a:r>
              <a:rPr lang="en-US" altLang="en-US" sz="2400" smtClean="0">
                <a:ea typeface="ＭＳ Ｐゴシック" charset="-128"/>
              </a:rPr>
              <a:t>network edge; hosts, access net, physical media</a:t>
            </a:r>
          </a:p>
          <a:p>
            <a:pPr eaLnBrk="1" hangingPunct="1"/>
            <a:r>
              <a:rPr lang="en-US" altLang="en-US" sz="2400" smtClean="0">
                <a:ea typeface="ＭＳ Ｐゴシック" charset="-128"/>
              </a:rPr>
              <a:t>network core: packet/circuit switching, Internet structure</a:t>
            </a:r>
          </a:p>
          <a:p>
            <a:pPr eaLnBrk="1" hangingPunct="1"/>
            <a:r>
              <a:rPr lang="en-US" altLang="en-US" sz="2400" smtClean="0">
                <a:ea typeface="ＭＳ Ｐゴシック" charset="-128"/>
              </a:rPr>
              <a:t>performance: loss, delay, throughput</a:t>
            </a:r>
          </a:p>
          <a:p>
            <a:pPr eaLnBrk="1" hangingPunct="1"/>
            <a:r>
              <a:rPr lang="en-US" altLang="en-US" sz="2400" smtClean="0">
                <a:ea typeface="ＭＳ Ｐゴシック" charset="-128"/>
              </a:rPr>
              <a:t>security</a:t>
            </a:r>
          </a:p>
          <a:p>
            <a:pPr eaLnBrk="1" hangingPunct="1"/>
            <a:r>
              <a:rPr lang="en-US" altLang="en-US" sz="2400" smtClean="0">
                <a:ea typeface="ＭＳ Ｐゴシック" charset="-128"/>
              </a:rPr>
              <a:t>protocol layers, service models</a:t>
            </a:r>
          </a:p>
          <a:p>
            <a:pPr eaLnBrk="1" hangingPunct="1"/>
            <a:r>
              <a:rPr lang="en-US" altLang="en-US" sz="2400" smtClean="0">
                <a:ea typeface="ＭＳ Ｐゴシック" charset="-128"/>
              </a:rPr>
              <a:t>history</a:t>
            </a:r>
          </a:p>
          <a:p>
            <a:pPr eaLnBrk="1" hangingPunct="1">
              <a:buFont typeface="Wingdings" pitchFamily="2" charset="2"/>
              <a:buNone/>
            </a:pPr>
            <a:endParaRPr lang="en-US" altLang="en-US" sz="2400" smtClean="0">
              <a:ea typeface="ＭＳ Ｐゴシック" charset="-128"/>
            </a:endParaRPr>
          </a:p>
        </p:txBody>
      </p:sp>
      <p:pic>
        <p:nvPicPr>
          <p:cNvPr id="17413" name="Picture 12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31825" y="1030288"/>
            <a:ext cx="5484813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7414" name="Slide Number Placeholder 3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>
                <a:latin typeface="Tahoma" pitchFamily="34" charset="0"/>
              </a:rPr>
              <a:t>1-</a:t>
            </a:r>
            <a:fld id="{C4401162-C2D9-46EF-8CC1-7E3581853696}" type="slidenum">
              <a:rPr lang="en-US" altLang="en-US" sz="1200">
                <a:latin typeface="Tahoma" pitchFamily="34" charset="0"/>
              </a:rPr>
              <a:pPr/>
              <a:t>3</a:t>
            </a:fld>
            <a:endParaRPr lang="en-US" altLang="en-US" sz="1200">
              <a:latin typeface="Tahoma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561" name="Footer Placeholder 2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 smtClean="0">
                <a:latin typeface="Tahoma" pitchFamily="34" charset="0"/>
              </a:rPr>
              <a:t>Introduction</a:t>
            </a:r>
          </a:p>
        </p:txBody>
      </p:sp>
      <p:pic>
        <p:nvPicPr>
          <p:cNvPr id="66562" name="Picture 108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73063" y="760413"/>
            <a:ext cx="7313612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6563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274638" y="71438"/>
            <a:ext cx="8462962" cy="947737"/>
          </a:xfrm>
        </p:spPr>
        <p:txBody>
          <a:bodyPr/>
          <a:lstStyle/>
          <a:p>
            <a:pPr eaLnBrk="1" hangingPunct="1"/>
            <a:r>
              <a:rPr lang="en-US" altLang="en-US" sz="4000" smtClean="0">
                <a:ea typeface="ＭＳ Ｐゴシック" charset="-128"/>
              </a:rPr>
              <a:t>Circuit switching: FDM </a:t>
            </a:r>
            <a:r>
              <a:rPr lang="en-US" altLang="en-US" sz="3600" smtClean="0">
                <a:ea typeface="ＭＳ Ｐゴシック" charset="-128"/>
              </a:rPr>
              <a:t>versus</a:t>
            </a:r>
            <a:r>
              <a:rPr lang="en-US" altLang="en-US" sz="4000" smtClean="0">
                <a:ea typeface="ＭＳ Ｐゴシック" charset="-128"/>
              </a:rPr>
              <a:t> TDM</a:t>
            </a:r>
            <a:endParaRPr lang="fr-FR" altLang="en-US" sz="4000" smtClean="0">
              <a:ea typeface="ＭＳ Ｐゴシック" charset="-128"/>
            </a:endParaRPr>
          </a:p>
        </p:txBody>
      </p:sp>
      <p:grpSp>
        <p:nvGrpSpPr>
          <p:cNvPr id="2" name="Group 3"/>
          <p:cNvGrpSpPr>
            <a:grpSpLocks/>
          </p:cNvGrpSpPr>
          <p:nvPr/>
        </p:nvGrpSpPr>
        <p:grpSpPr bwMode="auto">
          <a:xfrm>
            <a:off x="393700" y="1585913"/>
            <a:ext cx="7239000" cy="2438400"/>
            <a:chOff x="288" y="1007"/>
            <a:chExt cx="4560" cy="1536"/>
          </a:xfrm>
        </p:grpSpPr>
        <p:sp>
          <p:nvSpPr>
            <p:cNvPr id="66659" name="Text Box 4"/>
            <p:cNvSpPr txBox="1">
              <a:spLocks noChangeArrowheads="1"/>
            </p:cNvSpPr>
            <p:nvPr/>
          </p:nvSpPr>
          <p:spPr bwMode="auto">
            <a:xfrm>
              <a:off x="288" y="1007"/>
              <a:ext cx="532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eaLnBrk="1" hangingPunct="1"/>
              <a:r>
                <a:rPr lang="en-US" altLang="en-US"/>
                <a:t>FDM</a:t>
              </a:r>
              <a:endParaRPr lang="fr-FR" altLang="en-US"/>
            </a:p>
          </p:txBody>
        </p:sp>
        <p:grpSp>
          <p:nvGrpSpPr>
            <p:cNvPr id="66660" name="Group 5"/>
            <p:cNvGrpSpPr>
              <a:grpSpLocks/>
            </p:cNvGrpSpPr>
            <p:nvPr/>
          </p:nvGrpSpPr>
          <p:grpSpPr bwMode="auto">
            <a:xfrm>
              <a:off x="720" y="1392"/>
              <a:ext cx="4128" cy="1151"/>
              <a:chOff x="720" y="1392"/>
              <a:chExt cx="4128" cy="1151"/>
            </a:xfrm>
          </p:grpSpPr>
          <p:sp>
            <p:nvSpPr>
              <p:cNvPr id="66661" name="Line 6"/>
              <p:cNvSpPr>
                <a:spLocks noChangeShapeType="1"/>
              </p:cNvSpPr>
              <p:nvPr/>
            </p:nvSpPr>
            <p:spPr bwMode="auto">
              <a:xfrm flipV="1">
                <a:off x="1728" y="1392"/>
                <a:ext cx="0" cy="816"/>
              </a:xfrm>
              <a:prstGeom prst="line">
                <a:avLst/>
              </a:prstGeom>
              <a:noFill/>
              <a:ln w="38100">
                <a:solidFill>
                  <a:schemeClr val="tx1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662" name="Text Box 7"/>
              <p:cNvSpPr txBox="1">
                <a:spLocks noChangeArrowheads="1"/>
              </p:cNvSpPr>
              <p:nvPr/>
            </p:nvSpPr>
            <p:spPr bwMode="auto">
              <a:xfrm>
                <a:off x="720" y="1680"/>
                <a:ext cx="960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 eaLnBrk="1" hangingPunct="1"/>
                <a:r>
                  <a:rPr lang="en-US" altLang="en-US"/>
                  <a:t>frequency</a:t>
                </a:r>
                <a:endParaRPr lang="fr-FR" altLang="en-US"/>
              </a:p>
            </p:txBody>
          </p:sp>
          <p:sp>
            <p:nvSpPr>
              <p:cNvPr id="66663" name="Line 8"/>
              <p:cNvSpPr>
                <a:spLocks noChangeShapeType="1"/>
              </p:cNvSpPr>
              <p:nvPr/>
            </p:nvSpPr>
            <p:spPr bwMode="auto">
              <a:xfrm>
                <a:off x="1728" y="2208"/>
                <a:ext cx="3120" cy="0"/>
              </a:xfrm>
              <a:prstGeom prst="line">
                <a:avLst/>
              </a:prstGeom>
              <a:noFill/>
              <a:ln w="38100">
                <a:solidFill>
                  <a:schemeClr val="tx1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664" name="Text Box 9"/>
              <p:cNvSpPr txBox="1">
                <a:spLocks noChangeArrowheads="1"/>
              </p:cNvSpPr>
              <p:nvPr/>
            </p:nvSpPr>
            <p:spPr bwMode="auto">
              <a:xfrm>
                <a:off x="3048" y="2255"/>
                <a:ext cx="479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 eaLnBrk="1" hangingPunct="1"/>
                <a:r>
                  <a:rPr lang="en-US" altLang="en-US"/>
                  <a:t>time</a:t>
                </a:r>
                <a:endParaRPr lang="fr-FR" altLang="en-US"/>
              </a:p>
            </p:txBody>
          </p:sp>
          <p:sp>
            <p:nvSpPr>
              <p:cNvPr id="66665" name="Rectangle 10"/>
              <p:cNvSpPr>
                <a:spLocks noChangeArrowheads="1"/>
              </p:cNvSpPr>
              <p:nvPr/>
            </p:nvSpPr>
            <p:spPr bwMode="auto">
              <a:xfrm>
                <a:off x="1776" y="1584"/>
                <a:ext cx="2880" cy="576"/>
              </a:xfrm>
              <a:prstGeom prst="rect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</p:grpSp>
      </p:grpSp>
      <p:sp>
        <p:nvSpPr>
          <p:cNvPr id="55307" name="Rectangle 11"/>
          <p:cNvSpPr>
            <a:spLocks noChangeArrowheads="1"/>
          </p:cNvSpPr>
          <p:nvPr/>
        </p:nvSpPr>
        <p:spPr bwMode="auto">
          <a:xfrm>
            <a:off x="2743200" y="2514600"/>
            <a:ext cx="4572000" cy="228600"/>
          </a:xfrm>
          <a:prstGeom prst="rect">
            <a:avLst/>
          </a:prstGeom>
          <a:solidFill>
            <a:srgbClr val="3366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endParaRPr lang="en-US" altLang="en-US">
              <a:latin typeface="Times New Roman" pitchFamily="18" charset="0"/>
            </a:endParaRPr>
          </a:p>
        </p:txBody>
      </p:sp>
      <p:sp>
        <p:nvSpPr>
          <p:cNvPr id="55308" name="Rectangle 12"/>
          <p:cNvSpPr>
            <a:spLocks noChangeArrowheads="1"/>
          </p:cNvSpPr>
          <p:nvPr/>
        </p:nvSpPr>
        <p:spPr bwMode="auto">
          <a:xfrm>
            <a:off x="2743200" y="2743200"/>
            <a:ext cx="4572000" cy="228600"/>
          </a:xfrm>
          <a:prstGeom prst="rect">
            <a:avLst/>
          </a:prstGeom>
          <a:solidFill>
            <a:srgbClr val="99CC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endParaRPr lang="en-US" altLang="en-US">
              <a:latin typeface="Times New Roman" pitchFamily="18" charset="0"/>
            </a:endParaRPr>
          </a:p>
        </p:txBody>
      </p:sp>
      <p:sp>
        <p:nvSpPr>
          <p:cNvPr id="55309" name="Rectangle 13"/>
          <p:cNvSpPr>
            <a:spLocks noChangeArrowheads="1"/>
          </p:cNvSpPr>
          <p:nvPr/>
        </p:nvSpPr>
        <p:spPr bwMode="auto">
          <a:xfrm>
            <a:off x="2743200" y="2971800"/>
            <a:ext cx="4572000" cy="228600"/>
          </a:xfrm>
          <a:prstGeom prst="rect">
            <a:avLst/>
          </a:prstGeom>
          <a:solidFill>
            <a:srgbClr val="FFCC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endParaRPr lang="en-US" altLang="en-US">
              <a:latin typeface="Times New Roman" pitchFamily="18" charset="0"/>
            </a:endParaRPr>
          </a:p>
        </p:txBody>
      </p:sp>
      <p:sp>
        <p:nvSpPr>
          <p:cNvPr id="55310" name="Rectangle 14"/>
          <p:cNvSpPr>
            <a:spLocks noChangeArrowheads="1"/>
          </p:cNvSpPr>
          <p:nvPr/>
        </p:nvSpPr>
        <p:spPr bwMode="auto">
          <a:xfrm>
            <a:off x="2743200" y="3200400"/>
            <a:ext cx="4572000" cy="228600"/>
          </a:xfrm>
          <a:prstGeom prst="rect">
            <a:avLst/>
          </a:prstGeom>
          <a:solidFill>
            <a:srgbClr val="FF00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endParaRPr lang="en-US" altLang="en-US">
              <a:latin typeface="Times New Roman" pitchFamily="18" charset="0"/>
            </a:endParaRPr>
          </a:p>
        </p:txBody>
      </p:sp>
      <p:grpSp>
        <p:nvGrpSpPr>
          <p:cNvPr id="4" name="Group 15"/>
          <p:cNvGrpSpPr>
            <a:grpSpLocks/>
          </p:cNvGrpSpPr>
          <p:nvPr/>
        </p:nvGrpSpPr>
        <p:grpSpPr bwMode="auto">
          <a:xfrm>
            <a:off x="381000" y="3748088"/>
            <a:ext cx="7239000" cy="2516187"/>
            <a:chOff x="288" y="2543"/>
            <a:chExt cx="4560" cy="1585"/>
          </a:xfrm>
        </p:grpSpPr>
        <p:sp>
          <p:nvSpPr>
            <p:cNvPr id="66653" name="Text Box 16"/>
            <p:cNvSpPr txBox="1">
              <a:spLocks noChangeArrowheads="1"/>
            </p:cNvSpPr>
            <p:nvPr/>
          </p:nvSpPr>
          <p:spPr bwMode="auto">
            <a:xfrm>
              <a:off x="288" y="2543"/>
              <a:ext cx="532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eaLnBrk="1" hangingPunct="1"/>
              <a:r>
                <a:rPr lang="en-US" altLang="en-US"/>
                <a:t>TDM</a:t>
              </a:r>
              <a:endParaRPr lang="fr-FR" altLang="en-US"/>
            </a:p>
          </p:txBody>
        </p:sp>
        <p:sp>
          <p:nvSpPr>
            <p:cNvPr id="66654" name="Line 17"/>
            <p:cNvSpPr>
              <a:spLocks noChangeShapeType="1"/>
            </p:cNvSpPr>
            <p:nvPr/>
          </p:nvSpPr>
          <p:spPr bwMode="auto">
            <a:xfrm flipV="1">
              <a:off x="1728" y="2977"/>
              <a:ext cx="0" cy="816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55" name="Text Box 18"/>
            <p:cNvSpPr txBox="1">
              <a:spLocks noChangeArrowheads="1"/>
            </p:cNvSpPr>
            <p:nvPr/>
          </p:nvSpPr>
          <p:spPr bwMode="auto">
            <a:xfrm>
              <a:off x="720" y="3265"/>
              <a:ext cx="960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eaLnBrk="1" hangingPunct="1"/>
              <a:r>
                <a:rPr lang="en-US" altLang="en-US"/>
                <a:t>frequency</a:t>
              </a:r>
              <a:endParaRPr lang="fr-FR" altLang="en-US"/>
            </a:p>
          </p:txBody>
        </p:sp>
        <p:sp>
          <p:nvSpPr>
            <p:cNvPr id="66656" name="Line 19"/>
            <p:cNvSpPr>
              <a:spLocks noChangeShapeType="1"/>
            </p:cNvSpPr>
            <p:nvPr/>
          </p:nvSpPr>
          <p:spPr bwMode="auto">
            <a:xfrm>
              <a:off x="1728" y="3793"/>
              <a:ext cx="3120" cy="0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57" name="Text Box 20"/>
            <p:cNvSpPr txBox="1">
              <a:spLocks noChangeArrowheads="1"/>
            </p:cNvSpPr>
            <p:nvPr/>
          </p:nvSpPr>
          <p:spPr bwMode="auto">
            <a:xfrm>
              <a:off x="3048" y="3840"/>
              <a:ext cx="479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eaLnBrk="1" hangingPunct="1"/>
              <a:r>
                <a:rPr lang="en-US" altLang="en-US"/>
                <a:t>time</a:t>
              </a:r>
              <a:endParaRPr lang="fr-FR" altLang="en-US"/>
            </a:p>
          </p:txBody>
        </p:sp>
        <p:sp>
          <p:nvSpPr>
            <p:cNvPr id="66658" name="Rectangle 21"/>
            <p:cNvSpPr>
              <a:spLocks noChangeArrowheads="1"/>
            </p:cNvSpPr>
            <p:nvPr/>
          </p:nvSpPr>
          <p:spPr bwMode="auto">
            <a:xfrm>
              <a:off x="1776" y="3168"/>
              <a:ext cx="2880" cy="576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>
                <a:latin typeface="Times New Roman" pitchFamily="18" charset="0"/>
              </a:endParaRPr>
            </a:p>
          </p:txBody>
        </p:sp>
      </p:grpSp>
      <p:grpSp>
        <p:nvGrpSpPr>
          <p:cNvPr id="5" name="Group 22"/>
          <p:cNvGrpSpPr>
            <a:grpSpLocks/>
          </p:cNvGrpSpPr>
          <p:nvPr/>
        </p:nvGrpSpPr>
        <p:grpSpPr bwMode="auto">
          <a:xfrm>
            <a:off x="2743200" y="4740275"/>
            <a:ext cx="3886200" cy="914400"/>
            <a:chOff x="1776" y="3168"/>
            <a:chExt cx="2448" cy="576"/>
          </a:xfrm>
        </p:grpSpPr>
        <p:sp>
          <p:nvSpPr>
            <p:cNvPr id="66648" name="Rectangle 23"/>
            <p:cNvSpPr>
              <a:spLocks noChangeArrowheads="1"/>
            </p:cNvSpPr>
            <p:nvPr/>
          </p:nvSpPr>
          <p:spPr bwMode="auto">
            <a:xfrm>
              <a:off x="1776" y="3168"/>
              <a:ext cx="144" cy="576"/>
            </a:xfrm>
            <a:prstGeom prst="rect">
              <a:avLst/>
            </a:prstGeom>
            <a:solidFill>
              <a:srgbClr val="3366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>
                <a:latin typeface="Times New Roman" pitchFamily="18" charset="0"/>
              </a:endParaRPr>
            </a:p>
          </p:txBody>
        </p:sp>
        <p:sp>
          <p:nvSpPr>
            <p:cNvPr id="66649" name="Rectangle 24"/>
            <p:cNvSpPr>
              <a:spLocks noChangeArrowheads="1"/>
            </p:cNvSpPr>
            <p:nvPr/>
          </p:nvSpPr>
          <p:spPr bwMode="auto">
            <a:xfrm>
              <a:off x="2352" y="3168"/>
              <a:ext cx="144" cy="576"/>
            </a:xfrm>
            <a:prstGeom prst="rect">
              <a:avLst/>
            </a:prstGeom>
            <a:solidFill>
              <a:srgbClr val="3366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>
                <a:latin typeface="Times New Roman" pitchFamily="18" charset="0"/>
              </a:endParaRPr>
            </a:p>
          </p:txBody>
        </p:sp>
        <p:sp>
          <p:nvSpPr>
            <p:cNvPr id="66650" name="Rectangle 25"/>
            <p:cNvSpPr>
              <a:spLocks noChangeArrowheads="1"/>
            </p:cNvSpPr>
            <p:nvPr/>
          </p:nvSpPr>
          <p:spPr bwMode="auto">
            <a:xfrm>
              <a:off x="2928" y="3168"/>
              <a:ext cx="144" cy="576"/>
            </a:xfrm>
            <a:prstGeom prst="rect">
              <a:avLst/>
            </a:prstGeom>
            <a:solidFill>
              <a:srgbClr val="3366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>
                <a:latin typeface="Times New Roman" pitchFamily="18" charset="0"/>
              </a:endParaRPr>
            </a:p>
          </p:txBody>
        </p:sp>
        <p:sp>
          <p:nvSpPr>
            <p:cNvPr id="66651" name="Rectangle 26"/>
            <p:cNvSpPr>
              <a:spLocks noChangeArrowheads="1"/>
            </p:cNvSpPr>
            <p:nvPr/>
          </p:nvSpPr>
          <p:spPr bwMode="auto">
            <a:xfrm>
              <a:off x="3504" y="3168"/>
              <a:ext cx="144" cy="576"/>
            </a:xfrm>
            <a:prstGeom prst="rect">
              <a:avLst/>
            </a:prstGeom>
            <a:solidFill>
              <a:srgbClr val="3366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>
                <a:latin typeface="Times New Roman" pitchFamily="18" charset="0"/>
              </a:endParaRPr>
            </a:p>
          </p:txBody>
        </p:sp>
        <p:sp>
          <p:nvSpPr>
            <p:cNvPr id="66652" name="Rectangle 27"/>
            <p:cNvSpPr>
              <a:spLocks noChangeArrowheads="1"/>
            </p:cNvSpPr>
            <p:nvPr/>
          </p:nvSpPr>
          <p:spPr bwMode="auto">
            <a:xfrm>
              <a:off x="4080" y="3168"/>
              <a:ext cx="144" cy="576"/>
            </a:xfrm>
            <a:prstGeom prst="rect">
              <a:avLst/>
            </a:prstGeom>
            <a:solidFill>
              <a:srgbClr val="3366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>
                <a:latin typeface="Times New Roman" pitchFamily="18" charset="0"/>
              </a:endParaRPr>
            </a:p>
          </p:txBody>
        </p:sp>
      </p:grpSp>
      <p:grpSp>
        <p:nvGrpSpPr>
          <p:cNvPr id="6" name="Group 28"/>
          <p:cNvGrpSpPr>
            <a:grpSpLocks/>
          </p:cNvGrpSpPr>
          <p:nvPr/>
        </p:nvGrpSpPr>
        <p:grpSpPr bwMode="auto">
          <a:xfrm>
            <a:off x="2971800" y="4740275"/>
            <a:ext cx="3886200" cy="914400"/>
            <a:chOff x="1920" y="3168"/>
            <a:chExt cx="2448" cy="576"/>
          </a:xfrm>
        </p:grpSpPr>
        <p:sp>
          <p:nvSpPr>
            <p:cNvPr id="66643" name="Rectangle 29"/>
            <p:cNvSpPr>
              <a:spLocks noChangeArrowheads="1"/>
            </p:cNvSpPr>
            <p:nvPr/>
          </p:nvSpPr>
          <p:spPr bwMode="auto">
            <a:xfrm>
              <a:off x="1920" y="3168"/>
              <a:ext cx="144" cy="576"/>
            </a:xfrm>
            <a:prstGeom prst="rect">
              <a:avLst/>
            </a:prstGeom>
            <a:solidFill>
              <a:srgbClr val="99CC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>
                <a:latin typeface="Times New Roman" pitchFamily="18" charset="0"/>
              </a:endParaRPr>
            </a:p>
          </p:txBody>
        </p:sp>
        <p:sp>
          <p:nvSpPr>
            <p:cNvPr id="66644" name="Rectangle 30"/>
            <p:cNvSpPr>
              <a:spLocks noChangeArrowheads="1"/>
            </p:cNvSpPr>
            <p:nvPr/>
          </p:nvSpPr>
          <p:spPr bwMode="auto">
            <a:xfrm>
              <a:off x="2496" y="3168"/>
              <a:ext cx="144" cy="576"/>
            </a:xfrm>
            <a:prstGeom prst="rect">
              <a:avLst/>
            </a:prstGeom>
            <a:solidFill>
              <a:srgbClr val="99CC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>
                <a:latin typeface="Times New Roman" pitchFamily="18" charset="0"/>
              </a:endParaRPr>
            </a:p>
          </p:txBody>
        </p:sp>
        <p:sp>
          <p:nvSpPr>
            <p:cNvPr id="66645" name="Rectangle 31"/>
            <p:cNvSpPr>
              <a:spLocks noChangeArrowheads="1"/>
            </p:cNvSpPr>
            <p:nvPr/>
          </p:nvSpPr>
          <p:spPr bwMode="auto">
            <a:xfrm>
              <a:off x="3072" y="3168"/>
              <a:ext cx="144" cy="576"/>
            </a:xfrm>
            <a:prstGeom prst="rect">
              <a:avLst/>
            </a:prstGeom>
            <a:solidFill>
              <a:srgbClr val="99CC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>
                <a:latin typeface="Times New Roman" pitchFamily="18" charset="0"/>
              </a:endParaRPr>
            </a:p>
          </p:txBody>
        </p:sp>
        <p:sp>
          <p:nvSpPr>
            <p:cNvPr id="66646" name="Rectangle 32"/>
            <p:cNvSpPr>
              <a:spLocks noChangeArrowheads="1"/>
            </p:cNvSpPr>
            <p:nvPr/>
          </p:nvSpPr>
          <p:spPr bwMode="auto">
            <a:xfrm>
              <a:off x="3648" y="3168"/>
              <a:ext cx="144" cy="576"/>
            </a:xfrm>
            <a:prstGeom prst="rect">
              <a:avLst/>
            </a:prstGeom>
            <a:solidFill>
              <a:srgbClr val="99CC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>
                <a:latin typeface="Times New Roman" pitchFamily="18" charset="0"/>
              </a:endParaRPr>
            </a:p>
          </p:txBody>
        </p:sp>
        <p:sp>
          <p:nvSpPr>
            <p:cNvPr id="66647" name="Rectangle 33"/>
            <p:cNvSpPr>
              <a:spLocks noChangeArrowheads="1"/>
            </p:cNvSpPr>
            <p:nvPr/>
          </p:nvSpPr>
          <p:spPr bwMode="auto">
            <a:xfrm>
              <a:off x="4224" y="3168"/>
              <a:ext cx="144" cy="576"/>
            </a:xfrm>
            <a:prstGeom prst="rect">
              <a:avLst/>
            </a:prstGeom>
            <a:solidFill>
              <a:srgbClr val="99CC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>
                <a:latin typeface="Times New Roman" pitchFamily="18" charset="0"/>
              </a:endParaRPr>
            </a:p>
          </p:txBody>
        </p:sp>
      </p:grpSp>
      <p:grpSp>
        <p:nvGrpSpPr>
          <p:cNvPr id="7" name="Group 34"/>
          <p:cNvGrpSpPr>
            <a:grpSpLocks/>
          </p:cNvGrpSpPr>
          <p:nvPr/>
        </p:nvGrpSpPr>
        <p:grpSpPr bwMode="auto">
          <a:xfrm>
            <a:off x="3200400" y="4740275"/>
            <a:ext cx="3886200" cy="914400"/>
            <a:chOff x="2064" y="3168"/>
            <a:chExt cx="2448" cy="576"/>
          </a:xfrm>
        </p:grpSpPr>
        <p:sp>
          <p:nvSpPr>
            <p:cNvPr id="66638" name="Rectangle 35"/>
            <p:cNvSpPr>
              <a:spLocks noChangeArrowheads="1"/>
            </p:cNvSpPr>
            <p:nvPr/>
          </p:nvSpPr>
          <p:spPr bwMode="auto">
            <a:xfrm>
              <a:off x="2064" y="3168"/>
              <a:ext cx="144" cy="576"/>
            </a:xfrm>
            <a:prstGeom prst="rect">
              <a:avLst/>
            </a:prstGeom>
            <a:solidFill>
              <a:srgbClr val="FFCC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>
                <a:latin typeface="Times New Roman" pitchFamily="18" charset="0"/>
              </a:endParaRPr>
            </a:p>
          </p:txBody>
        </p:sp>
        <p:sp>
          <p:nvSpPr>
            <p:cNvPr id="66639" name="Rectangle 36"/>
            <p:cNvSpPr>
              <a:spLocks noChangeArrowheads="1"/>
            </p:cNvSpPr>
            <p:nvPr/>
          </p:nvSpPr>
          <p:spPr bwMode="auto">
            <a:xfrm>
              <a:off x="2640" y="3168"/>
              <a:ext cx="144" cy="576"/>
            </a:xfrm>
            <a:prstGeom prst="rect">
              <a:avLst/>
            </a:prstGeom>
            <a:solidFill>
              <a:srgbClr val="FFCC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>
                <a:latin typeface="Times New Roman" pitchFamily="18" charset="0"/>
              </a:endParaRPr>
            </a:p>
          </p:txBody>
        </p:sp>
        <p:sp>
          <p:nvSpPr>
            <p:cNvPr id="66640" name="Rectangle 37"/>
            <p:cNvSpPr>
              <a:spLocks noChangeArrowheads="1"/>
            </p:cNvSpPr>
            <p:nvPr/>
          </p:nvSpPr>
          <p:spPr bwMode="auto">
            <a:xfrm>
              <a:off x="3216" y="3168"/>
              <a:ext cx="144" cy="576"/>
            </a:xfrm>
            <a:prstGeom prst="rect">
              <a:avLst/>
            </a:prstGeom>
            <a:solidFill>
              <a:srgbClr val="FFCC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>
                <a:latin typeface="Times New Roman" pitchFamily="18" charset="0"/>
              </a:endParaRPr>
            </a:p>
          </p:txBody>
        </p:sp>
        <p:sp>
          <p:nvSpPr>
            <p:cNvPr id="66641" name="Rectangle 38"/>
            <p:cNvSpPr>
              <a:spLocks noChangeArrowheads="1"/>
            </p:cNvSpPr>
            <p:nvPr/>
          </p:nvSpPr>
          <p:spPr bwMode="auto">
            <a:xfrm>
              <a:off x="3792" y="3168"/>
              <a:ext cx="144" cy="576"/>
            </a:xfrm>
            <a:prstGeom prst="rect">
              <a:avLst/>
            </a:prstGeom>
            <a:solidFill>
              <a:srgbClr val="FFCC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>
                <a:latin typeface="Times New Roman" pitchFamily="18" charset="0"/>
              </a:endParaRPr>
            </a:p>
          </p:txBody>
        </p:sp>
        <p:sp>
          <p:nvSpPr>
            <p:cNvPr id="66642" name="Rectangle 39"/>
            <p:cNvSpPr>
              <a:spLocks noChangeArrowheads="1"/>
            </p:cNvSpPr>
            <p:nvPr/>
          </p:nvSpPr>
          <p:spPr bwMode="auto">
            <a:xfrm>
              <a:off x="4368" y="3168"/>
              <a:ext cx="144" cy="576"/>
            </a:xfrm>
            <a:prstGeom prst="rect">
              <a:avLst/>
            </a:prstGeom>
            <a:solidFill>
              <a:srgbClr val="FFCC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>
                <a:latin typeface="Times New Roman" pitchFamily="18" charset="0"/>
              </a:endParaRPr>
            </a:p>
          </p:txBody>
        </p:sp>
      </p:grpSp>
      <p:grpSp>
        <p:nvGrpSpPr>
          <p:cNvPr id="8" name="Group 40"/>
          <p:cNvGrpSpPr>
            <a:grpSpLocks/>
          </p:cNvGrpSpPr>
          <p:nvPr/>
        </p:nvGrpSpPr>
        <p:grpSpPr bwMode="auto">
          <a:xfrm>
            <a:off x="3429000" y="4740275"/>
            <a:ext cx="3886200" cy="914400"/>
            <a:chOff x="2208" y="3168"/>
            <a:chExt cx="2448" cy="576"/>
          </a:xfrm>
        </p:grpSpPr>
        <p:sp>
          <p:nvSpPr>
            <p:cNvPr id="66633" name="Rectangle 41"/>
            <p:cNvSpPr>
              <a:spLocks noChangeArrowheads="1"/>
            </p:cNvSpPr>
            <p:nvPr/>
          </p:nvSpPr>
          <p:spPr bwMode="auto">
            <a:xfrm>
              <a:off x="2208" y="3168"/>
              <a:ext cx="144" cy="576"/>
            </a:xfrm>
            <a:prstGeom prst="rect">
              <a:avLst/>
            </a:prstGeom>
            <a:solidFill>
              <a:srgbClr val="FF00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>
                <a:latin typeface="Times New Roman" pitchFamily="18" charset="0"/>
              </a:endParaRPr>
            </a:p>
          </p:txBody>
        </p:sp>
        <p:sp>
          <p:nvSpPr>
            <p:cNvPr id="66634" name="Rectangle 42"/>
            <p:cNvSpPr>
              <a:spLocks noChangeArrowheads="1"/>
            </p:cNvSpPr>
            <p:nvPr/>
          </p:nvSpPr>
          <p:spPr bwMode="auto">
            <a:xfrm>
              <a:off x="2784" y="3168"/>
              <a:ext cx="144" cy="576"/>
            </a:xfrm>
            <a:prstGeom prst="rect">
              <a:avLst/>
            </a:prstGeom>
            <a:solidFill>
              <a:srgbClr val="FF00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>
                <a:latin typeface="Times New Roman" pitchFamily="18" charset="0"/>
              </a:endParaRPr>
            </a:p>
          </p:txBody>
        </p:sp>
        <p:sp>
          <p:nvSpPr>
            <p:cNvPr id="66635" name="Rectangle 43"/>
            <p:cNvSpPr>
              <a:spLocks noChangeArrowheads="1"/>
            </p:cNvSpPr>
            <p:nvPr/>
          </p:nvSpPr>
          <p:spPr bwMode="auto">
            <a:xfrm>
              <a:off x="3360" y="3168"/>
              <a:ext cx="144" cy="576"/>
            </a:xfrm>
            <a:prstGeom prst="rect">
              <a:avLst/>
            </a:prstGeom>
            <a:solidFill>
              <a:srgbClr val="FF00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>
                <a:latin typeface="Times New Roman" pitchFamily="18" charset="0"/>
              </a:endParaRPr>
            </a:p>
          </p:txBody>
        </p:sp>
        <p:sp>
          <p:nvSpPr>
            <p:cNvPr id="66636" name="Rectangle 44"/>
            <p:cNvSpPr>
              <a:spLocks noChangeArrowheads="1"/>
            </p:cNvSpPr>
            <p:nvPr/>
          </p:nvSpPr>
          <p:spPr bwMode="auto">
            <a:xfrm>
              <a:off x="3936" y="3168"/>
              <a:ext cx="144" cy="576"/>
            </a:xfrm>
            <a:prstGeom prst="rect">
              <a:avLst/>
            </a:prstGeom>
            <a:solidFill>
              <a:srgbClr val="FF00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>
                <a:latin typeface="Times New Roman" pitchFamily="18" charset="0"/>
              </a:endParaRPr>
            </a:p>
          </p:txBody>
        </p:sp>
        <p:sp>
          <p:nvSpPr>
            <p:cNvPr id="66637" name="Rectangle 45"/>
            <p:cNvSpPr>
              <a:spLocks noChangeArrowheads="1"/>
            </p:cNvSpPr>
            <p:nvPr/>
          </p:nvSpPr>
          <p:spPr bwMode="auto">
            <a:xfrm>
              <a:off x="4512" y="3168"/>
              <a:ext cx="144" cy="576"/>
            </a:xfrm>
            <a:prstGeom prst="rect">
              <a:avLst/>
            </a:prstGeom>
            <a:solidFill>
              <a:srgbClr val="FF00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>
                <a:latin typeface="Times New Roman" pitchFamily="18" charset="0"/>
              </a:endParaRPr>
            </a:p>
          </p:txBody>
        </p:sp>
      </p:grpSp>
      <p:grpSp>
        <p:nvGrpSpPr>
          <p:cNvPr id="9" name="Group 46"/>
          <p:cNvGrpSpPr>
            <a:grpSpLocks/>
          </p:cNvGrpSpPr>
          <p:nvPr/>
        </p:nvGrpSpPr>
        <p:grpSpPr bwMode="auto">
          <a:xfrm>
            <a:off x="2743200" y="2743200"/>
            <a:ext cx="4572000" cy="457200"/>
            <a:chOff x="1776" y="1728"/>
            <a:chExt cx="2880" cy="288"/>
          </a:xfrm>
        </p:grpSpPr>
        <p:sp>
          <p:nvSpPr>
            <p:cNvPr id="66630" name="Line 47"/>
            <p:cNvSpPr>
              <a:spLocks noChangeShapeType="1"/>
            </p:cNvSpPr>
            <p:nvPr/>
          </p:nvSpPr>
          <p:spPr bwMode="auto">
            <a:xfrm flipV="1">
              <a:off x="1776" y="1728"/>
              <a:ext cx="288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31" name="Line 48"/>
            <p:cNvSpPr>
              <a:spLocks noChangeShapeType="1"/>
            </p:cNvSpPr>
            <p:nvPr/>
          </p:nvSpPr>
          <p:spPr bwMode="auto">
            <a:xfrm flipV="1">
              <a:off x="1776" y="1872"/>
              <a:ext cx="288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32" name="Line 49"/>
            <p:cNvSpPr>
              <a:spLocks noChangeShapeType="1"/>
            </p:cNvSpPr>
            <p:nvPr/>
          </p:nvSpPr>
          <p:spPr bwMode="auto">
            <a:xfrm flipV="1">
              <a:off x="1776" y="2016"/>
              <a:ext cx="288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0" name="Group 50"/>
          <p:cNvGrpSpPr>
            <a:grpSpLocks/>
          </p:cNvGrpSpPr>
          <p:nvPr/>
        </p:nvGrpSpPr>
        <p:grpSpPr bwMode="auto">
          <a:xfrm>
            <a:off x="2971800" y="4740275"/>
            <a:ext cx="4114800" cy="914400"/>
            <a:chOff x="1920" y="3168"/>
            <a:chExt cx="2592" cy="576"/>
          </a:xfrm>
        </p:grpSpPr>
        <p:sp>
          <p:nvSpPr>
            <p:cNvPr id="66611" name="Line 51"/>
            <p:cNvSpPr>
              <a:spLocks noChangeShapeType="1"/>
            </p:cNvSpPr>
            <p:nvPr/>
          </p:nvSpPr>
          <p:spPr bwMode="auto">
            <a:xfrm>
              <a:off x="1920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12" name="Line 52"/>
            <p:cNvSpPr>
              <a:spLocks noChangeShapeType="1"/>
            </p:cNvSpPr>
            <p:nvPr/>
          </p:nvSpPr>
          <p:spPr bwMode="auto">
            <a:xfrm>
              <a:off x="2064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13" name="Line 53"/>
            <p:cNvSpPr>
              <a:spLocks noChangeShapeType="1"/>
            </p:cNvSpPr>
            <p:nvPr/>
          </p:nvSpPr>
          <p:spPr bwMode="auto">
            <a:xfrm>
              <a:off x="2208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14" name="Line 54"/>
            <p:cNvSpPr>
              <a:spLocks noChangeShapeType="1"/>
            </p:cNvSpPr>
            <p:nvPr/>
          </p:nvSpPr>
          <p:spPr bwMode="auto">
            <a:xfrm>
              <a:off x="2352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15" name="Line 55"/>
            <p:cNvSpPr>
              <a:spLocks noChangeShapeType="1"/>
            </p:cNvSpPr>
            <p:nvPr/>
          </p:nvSpPr>
          <p:spPr bwMode="auto">
            <a:xfrm>
              <a:off x="2496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16" name="Line 56"/>
            <p:cNvSpPr>
              <a:spLocks noChangeShapeType="1"/>
            </p:cNvSpPr>
            <p:nvPr/>
          </p:nvSpPr>
          <p:spPr bwMode="auto">
            <a:xfrm>
              <a:off x="2640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17" name="Line 57"/>
            <p:cNvSpPr>
              <a:spLocks noChangeShapeType="1"/>
            </p:cNvSpPr>
            <p:nvPr/>
          </p:nvSpPr>
          <p:spPr bwMode="auto">
            <a:xfrm>
              <a:off x="2784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18" name="Line 58"/>
            <p:cNvSpPr>
              <a:spLocks noChangeShapeType="1"/>
            </p:cNvSpPr>
            <p:nvPr/>
          </p:nvSpPr>
          <p:spPr bwMode="auto">
            <a:xfrm>
              <a:off x="2928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19" name="Line 59"/>
            <p:cNvSpPr>
              <a:spLocks noChangeShapeType="1"/>
            </p:cNvSpPr>
            <p:nvPr/>
          </p:nvSpPr>
          <p:spPr bwMode="auto">
            <a:xfrm>
              <a:off x="3072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20" name="Line 60"/>
            <p:cNvSpPr>
              <a:spLocks noChangeShapeType="1"/>
            </p:cNvSpPr>
            <p:nvPr/>
          </p:nvSpPr>
          <p:spPr bwMode="auto">
            <a:xfrm>
              <a:off x="3216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21" name="Line 61"/>
            <p:cNvSpPr>
              <a:spLocks noChangeShapeType="1"/>
            </p:cNvSpPr>
            <p:nvPr/>
          </p:nvSpPr>
          <p:spPr bwMode="auto">
            <a:xfrm>
              <a:off x="3360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22" name="Line 62"/>
            <p:cNvSpPr>
              <a:spLocks noChangeShapeType="1"/>
            </p:cNvSpPr>
            <p:nvPr/>
          </p:nvSpPr>
          <p:spPr bwMode="auto">
            <a:xfrm>
              <a:off x="3504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23" name="Line 63"/>
            <p:cNvSpPr>
              <a:spLocks noChangeShapeType="1"/>
            </p:cNvSpPr>
            <p:nvPr/>
          </p:nvSpPr>
          <p:spPr bwMode="auto">
            <a:xfrm>
              <a:off x="3648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24" name="Line 64"/>
            <p:cNvSpPr>
              <a:spLocks noChangeShapeType="1"/>
            </p:cNvSpPr>
            <p:nvPr/>
          </p:nvSpPr>
          <p:spPr bwMode="auto">
            <a:xfrm>
              <a:off x="3792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25" name="Line 65"/>
            <p:cNvSpPr>
              <a:spLocks noChangeShapeType="1"/>
            </p:cNvSpPr>
            <p:nvPr/>
          </p:nvSpPr>
          <p:spPr bwMode="auto">
            <a:xfrm>
              <a:off x="3936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26" name="Line 66"/>
            <p:cNvSpPr>
              <a:spLocks noChangeShapeType="1"/>
            </p:cNvSpPr>
            <p:nvPr/>
          </p:nvSpPr>
          <p:spPr bwMode="auto">
            <a:xfrm>
              <a:off x="4080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27" name="Line 67"/>
            <p:cNvSpPr>
              <a:spLocks noChangeShapeType="1"/>
            </p:cNvSpPr>
            <p:nvPr/>
          </p:nvSpPr>
          <p:spPr bwMode="auto">
            <a:xfrm>
              <a:off x="4224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28" name="Line 68"/>
            <p:cNvSpPr>
              <a:spLocks noChangeShapeType="1"/>
            </p:cNvSpPr>
            <p:nvPr/>
          </p:nvSpPr>
          <p:spPr bwMode="auto">
            <a:xfrm>
              <a:off x="4368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29" name="Line 69"/>
            <p:cNvSpPr>
              <a:spLocks noChangeShapeType="1"/>
            </p:cNvSpPr>
            <p:nvPr/>
          </p:nvSpPr>
          <p:spPr bwMode="auto">
            <a:xfrm>
              <a:off x="4512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1" name="Group 70"/>
          <p:cNvGrpSpPr>
            <a:grpSpLocks/>
          </p:cNvGrpSpPr>
          <p:nvPr/>
        </p:nvGrpSpPr>
        <p:grpSpPr bwMode="auto">
          <a:xfrm>
            <a:off x="2743200" y="2628900"/>
            <a:ext cx="4572000" cy="685800"/>
            <a:chOff x="1776" y="1656"/>
            <a:chExt cx="2880" cy="432"/>
          </a:xfrm>
        </p:grpSpPr>
        <p:sp>
          <p:nvSpPr>
            <p:cNvPr id="66607" name="Line 71"/>
            <p:cNvSpPr>
              <a:spLocks noChangeShapeType="1"/>
            </p:cNvSpPr>
            <p:nvPr/>
          </p:nvSpPr>
          <p:spPr bwMode="auto">
            <a:xfrm>
              <a:off x="1776" y="1656"/>
              <a:ext cx="288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08" name="Line 72"/>
            <p:cNvSpPr>
              <a:spLocks noChangeShapeType="1"/>
            </p:cNvSpPr>
            <p:nvPr/>
          </p:nvSpPr>
          <p:spPr bwMode="auto">
            <a:xfrm>
              <a:off x="1776" y="1800"/>
              <a:ext cx="288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09" name="Line 73"/>
            <p:cNvSpPr>
              <a:spLocks noChangeShapeType="1"/>
            </p:cNvSpPr>
            <p:nvPr/>
          </p:nvSpPr>
          <p:spPr bwMode="auto">
            <a:xfrm>
              <a:off x="1776" y="1944"/>
              <a:ext cx="288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10" name="Line 74"/>
            <p:cNvSpPr>
              <a:spLocks noChangeShapeType="1"/>
            </p:cNvSpPr>
            <p:nvPr/>
          </p:nvSpPr>
          <p:spPr bwMode="auto">
            <a:xfrm>
              <a:off x="1776" y="2088"/>
              <a:ext cx="288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2" name="Group 75"/>
          <p:cNvGrpSpPr>
            <a:grpSpLocks/>
          </p:cNvGrpSpPr>
          <p:nvPr/>
        </p:nvGrpSpPr>
        <p:grpSpPr bwMode="auto">
          <a:xfrm>
            <a:off x="2857500" y="4740275"/>
            <a:ext cx="4343400" cy="914400"/>
            <a:chOff x="1848" y="3168"/>
            <a:chExt cx="2736" cy="576"/>
          </a:xfrm>
        </p:grpSpPr>
        <p:sp>
          <p:nvSpPr>
            <p:cNvPr id="66587" name="Line 76"/>
            <p:cNvSpPr>
              <a:spLocks noChangeShapeType="1"/>
            </p:cNvSpPr>
            <p:nvPr/>
          </p:nvSpPr>
          <p:spPr bwMode="auto">
            <a:xfrm>
              <a:off x="1848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88" name="Line 77"/>
            <p:cNvSpPr>
              <a:spLocks noChangeShapeType="1"/>
            </p:cNvSpPr>
            <p:nvPr/>
          </p:nvSpPr>
          <p:spPr bwMode="auto">
            <a:xfrm>
              <a:off x="1992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89" name="Line 78"/>
            <p:cNvSpPr>
              <a:spLocks noChangeShapeType="1"/>
            </p:cNvSpPr>
            <p:nvPr/>
          </p:nvSpPr>
          <p:spPr bwMode="auto">
            <a:xfrm>
              <a:off x="2136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90" name="Line 79"/>
            <p:cNvSpPr>
              <a:spLocks noChangeShapeType="1"/>
            </p:cNvSpPr>
            <p:nvPr/>
          </p:nvSpPr>
          <p:spPr bwMode="auto">
            <a:xfrm>
              <a:off x="2280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91" name="Line 80"/>
            <p:cNvSpPr>
              <a:spLocks noChangeShapeType="1"/>
            </p:cNvSpPr>
            <p:nvPr/>
          </p:nvSpPr>
          <p:spPr bwMode="auto">
            <a:xfrm>
              <a:off x="2424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92" name="Line 81"/>
            <p:cNvSpPr>
              <a:spLocks noChangeShapeType="1"/>
            </p:cNvSpPr>
            <p:nvPr/>
          </p:nvSpPr>
          <p:spPr bwMode="auto">
            <a:xfrm>
              <a:off x="2568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93" name="Line 82"/>
            <p:cNvSpPr>
              <a:spLocks noChangeShapeType="1"/>
            </p:cNvSpPr>
            <p:nvPr/>
          </p:nvSpPr>
          <p:spPr bwMode="auto">
            <a:xfrm>
              <a:off x="2712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94" name="Line 83"/>
            <p:cNvSpPr>
              <a:spLocks noChangeShapeType="1"/>
            </p:cNvSpPr>
            <p:nvPr/>
          </p:nvSpPr>
          <p:spPr bwMode="auto">
            <a:xfrm>
              <a:off x="2856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95" name="Line 84"/>
            <p:cNvSpPr>
              <a:spLocks noChangeShapeType="1"/>
            </p:cNvSpPr>
            <p:nvPr/>
          </p:nvSpPr>
          <p:spPr bwMode="auto">
            <a:xfrm>
              <a:off x="3000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96" name="Line 85"/>
            <p:cNvSpPr>
              <a:spLocks noChangeShapeType="1"/>
            </p:cNvSpPr>
            <p:nvPr/>
          </p:nvSpPr>
          <p:spPr bwMode="auto">
            <a:xfrm>
              <a:off x="3144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97" name="Line 86"/>
            <p:cNvSpPr>
              <a:spLocks noChangeShapeType="1"/>
            </p:cNvSpPr>
            <p:nvPr/>
          </p:nvSpPr>
          <p:spPr bwMode="auto">
            <a:xfrm>
              <a:off x="3288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98" name="Line 87"/>
            <p:cNvSpPr>
              <a:spLocks noChangeShapeType="1"/>
            </p:cNvSpPr>
            <p:nvPr/>
          </p:nvSpPr>
          <p:spPr bwMode="auto">
            <a:xfrm>
              <a:off x="3432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99" name="Line 88"/>
            <p:cNvSpPr>
              <a:spLocks noChangeShapeType="1"/>
            </p:cNvSpPr>
            <p:nvPr/>
          </p:nvSpPr>
          <p:spPr bwMode="auto">
            <a:xfrm>
              <a:off x="3576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00" name="Line 89"/>
            <p:cNvSpPr>
              <a:spLocks noChangeShapeType="1"/>
            </p:cNvSpPr>
            <p:nvPr/>
          </p:nvSpPr>
          <p:spPr bwMode="auto">
            <a:xfrm>
              <a:off x="3720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01" name="Line 90"/>
            <p:cNvSpPr>
              <a:spLocks noChangeShapeType="1"/>
            </p:cNvSpPr>
            <p:nvPr/>
          </p:nvSpPr>
          <p:spPr bwMode="auto">
            <a:xfrm>
              <a:off x="3864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02" name="Line 91"/>
            <p:cNvSpPr>
              <a:spLocks noChangeShapeType="1"/>
            </p:cNvSpPr>
            <p:nvPr/>
          </p:nvSpPr>
          <p:spPr bwMode="auto">
            <a:xfrm>
              <a:off x="4008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03" name="Line 92"/>
            <p:cNvSpPr>
              <a:spLocks noChangeShapeType="1"/>
            </p:cNvSpPr>
            <p:nvPr/>
          </p:nvSpPr>
          <p:spPr bwMode="auto">
            <a:xfrm>
              <a:off x="4152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04" name="Line 93"/>
            <p:cNvSpPr>
              <a:spLocks noChangeShapeType="1"/>
            </p:cNvSpPr>
            <p:nvPr/>
          </p:nvSpPr>
          <p:spPr bwMode="auto">
            <a:xfrm>
              <a:off x="4296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05" name="Line 94"/>
            <p:cNvSpPr>
              <a:spLocks noChangeShapeType="1"/>
            </p:cNvSpPr>
            <p:nvPr/>
          </p:nvSpPr>
          <p:spPr bwMode="auto">
            <a:xfrm>
              <a:off x="4440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06" name="Line 95"/>
            <p:cNvSpPr>
              <a:spLocks noChangeShapeType="1"/>
            </p:cNvSpPr>
            <p:nvPr/>
          </p:nvSpPr>
          <p:spPr bwMode="auto">
            <a:xfrm>
              <a:off x="4584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3" name="Group 99"/>
          <p:cNvGrpSpPr>
            <a:grpSpLocks/>
          </p:cNvGrpSpPr>
          <p:nvPr/>
        </p:nvGrpSpPr>
        <p:grpSpPr bwMode="auto">
          <a:xfrm>
            <a:off x="5368925" y="1257300"/>
            <a:ext cx="2709863" cy="952500"/>
            <a:chOff x="3477" y="216"/>
            <a:chExt cx="1707" cy="600"/>
          </a:xfrm>
        </p:grpSpPr>
        <p:grpSp>
          <p:nvGrpSpPr>
            <p:cNvPr id="66580" name="Group 100"/>
            <p:cNvGrpSpPr>
              <a:grpSpLocks/>
            </p:cNvGrpSpPr>
            <p:nvPr/>
          </p:nvGrpSpPr>
          <p:grpSpPr bwMode="auto">
            <a:xfrm>
              <a:off x="3477" y="528"/>
              <a:ext cx="1707" cy="288"/>
              <a:chOff x="3477" y="288"/>
              <a:chExt cx="1707" cy="288"/>
            </a:xfrm>
          </p:grpSpPr>
          <p:sp>
            <p:nvSpPr>
              <p:cNvPr id="66582" name="Text Box 101"/>
              <p:cNvSpPr txBox="1">
                <a:spLocks noChangeArrowheads="1"/>
              </p:cNvSpPr>
              <p:nvPr/>
            </p:nvSpPr>
            <p:spPr bwMode="auto">
              <a:xfrm>
                <a:off x="3477" y="288"/>
                <a:ext cx="746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 eaLnBrk="1" hangingPunct="1"/>
                <a:r>
                  <a:rPr lang="en-US" altLang="en-US"/>
                  <a:t>4 users</a:t>
                </a:r>
                <a:endParaRPr lang="fr-FR" altLang="en-US"/>
              </a:p>
            </p:txBody>
          </p:sp>
          <p:sp>
            <p:nvSpPr>
              <p:cNvPr id="66583" name="Rectangle 102"/>
              <p:cNvSpPr>
                <a:spLocks noChangeArrowheads="1"/>
              </p:cNvSpPr>
              <p:nvPr/>
            </p:nvSpPr>
            <p:spPr bwMode="auto">
              <a:xfrm>
                <a:off x="4464" y="352"/>
                <a:ext cx="144" cy="144"/>
              </a:xfrm>
              <a:prstGeom prst="rect">
                <a:avLst/>
              </a:prstGeom>
              <a:solidFill>
                <a:srgbClr val="3366FF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66584" name="Rectangle 103"/>
              <p:cNvSpPr>
                <a:spLocks noChangeArrowheads="1"/>
              </p:cNvSpPr>
              <p:nvPr/>
            </p:nvSpPr>
            <p:spPr bwMode="auto">
              <a:xfrm>
                <a:off x="4656" y="352"/>
                <a:ext cx="144" cy="144"/>
              </a:xfrm>
              <a:prstGeom prst="rect">
                <a:avLst/>
              </a:prstGeom>
              <a:solidFill>
                <a:srgbClr val="99CC00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66585" name="Rectangle 104"/>
              <p:cNvSpPr>
                <a:spLocks noChangeArrowheads="1"/>
              </p:cNvSpPr>
              <p:nvPr/>
            </p:nvSpPr>
            <p:spPr bwMode="auto">
              <a:xfrm>
                <a:off x="4848" y="352"/>
                <a:ext cx="144" cy="144"/>
              </a:xfrm>
              <a:prstGeom prst="rect">
                <a:avLst/>
              </a:prstGeom>
              <a:solidFill>
                <a:srgbClr val="FFCC00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66586" name="Rectangle 105"/>
              <p:cNvSpPr>
                <a:spLocks noChangeArrowheads="1"/>
              </p:cNvSpPr>
              <p:nvPr/>
            </p:nvSpPr>
            <p:spPr bwMode="auto">
              <a:xfrm>
                <a:off x="5040" y="352"/>
                <a:ext cx="144" cy="144"/>
              </a:xfrm>
              <a:prstGeom prst="rect">
                <a:avLst/>
              </a:prstGeom>
              <a:solidFill>
                <a:srgbClr val="FF00FF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</p:grpSp>
        <p:sp>
          <p:nvSpPr>
            <p:cNvPr id="66581" name="Text Box 106"/>
            <p:cNvSpPr txBox="1">
              <a:spLocks noChangeArrowheads="1"/>
            </p:cNvSpPr>
            <p:nvPr/>
          </p:nvSpPr>
          <p:spPr bwMode="auto">
            <a:xfrm>
              <a:off x="3480" y="216"/>
              <a:ext cx="917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eaLnBrk="1" hangingPunct="1"/>
              <a:r>
                <a:rPr lang="en-US" altLang="en-US"/>
                <a:t>Example:</a:t>
              </a:r>
              <a:endParaRPr lang="fr-FR" altLang="en-US"/>
            </a:p>
          </p:txBody>
        </p:sp>
      </p:grpSp>
      <p:sp>
        <p:nvSpPr>
          <p:cNvPr id="66579" name="Slide Number Placeholder 3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>
                <a:latin typeface="Tahoma" pitchFamily="34" charset="0"/>
              </a:rPr>
              <a:t>1-</a:t>
            </a:r>
            <a:fld id="{2567288A-4D29-4379-BC2F-5CF5299E52C7}" type="slidenum">
              <a:rPr lang="en-US" altLang="en-US" sz="1200">
                <a:latin typeface="Tahoma" pitchFamily="34" charset="0"/>
              </a:rPr>
              <a:pPr/>
              <a:t>30</a:t>
            </a:fld>
            <a:endParaRPr lang="en-US" altLang="en-US" sz="1200">
              <a:latin typeface="Tahoma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 nodeType="clickPar">
                      <p:stCondLst>
                        <p:cond delay="indefinite"/>
                      </p:stCondLst>
                      <p:childTnLst>
                        <p:par>
                          <p:cTn id="1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4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 nodeType="clickPar">
                      <p:stCondLst>
                        <p:cond delay="indefinite"/>
                      </p:stCondLst>
                      <p:childTnLst>
                        <p:par>
                          <p:cTn id="1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9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3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1" dur="500"/>
                                        <p:tgtEl>
                                          <p:spTgt spid="553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2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3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5" dur="500"/>
                                        <p:tgtEl>
                                          <p:spTgt spid="553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2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3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9" dur="500"/>
                                        <p:tgtEl>
                                          <p:spTgt spid="553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3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3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3" dur="500"/>
                                        <p:tgtEl>
                                          <p:spTgt spid="553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 nodeType="clickPar">
                      <p:stCondLst>
                        <p:cond delay="indefinite"/>
                      </p:stCondLst>
                      <p:childTnLst>
                        <p:par>
                          <p:cTn id="3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6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 nodeType="clickPar">
                      <p:stCondLst>
                        <p:cond delay="indefinite"/>
                      </p:stCondLst>
                      <p:childTnLst>
                        <p:par>
                          <p:cTn id="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0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 nodeType="clickPar">
                      <p:stCondLst>
                        <p:cond delay="indefinite"/>
                      </p:stCondLst>
                      <p:childTnLst>
                        <p:par>
                          <p:cTn id="4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5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49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1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53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5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57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9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0" fill="hold" nodeType="clickPar">
                      <p:stCondLst>
                        <p:cond delay="indefinite"/>
                      </p:stCondLst>
                      <p:childTnLst>
                        <p:par>
                          <p:cTn id="6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2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4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 nodeType="clickPar">
                      <p:stCondLst>
                        <p:cond delay="indefinite"/>
                      </p:stCondLst>
                      <p:childTnLst>
                        <p:par>
                          <p:cTn id="6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7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9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5307" grpId="0" animBg="1"/>
      <p:bldP spid="55308" grpId="0" animBg="1"/>
      <p:bldP spid="55309" grpId="0" animBg="1"/>
      <p:bldP spid="55310" grpId="0" animBg="1"/>
    </p:bld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8609" name="Group 347"/>
          <p:cNvGrpSpPr>
            <a:grpSpLocks/>
          </p:cNvGrpSpPr>
          <p:nvPr/>
        </p:nvGrpSpPr>
        <p:grpSpPr bwMode="auto">
          <a:xfrm>
            <a:off x="6327775" y="2809875"/>
            <a:ext cx="1162050" cy="714375"/>
            <a:chOff x="1871277" y="1576300"/>
            <a:chExt cx="1128371" cy="437861"/>
          </a:xfrm>
        </p:grpSpPr>
        <p:sp>
          <p:nvSpPr>
            <p:cNvPr id="42" name="Oval 41"/>
            <p:cNvSpPr>
              <a:spLocks noChangeArrowheads="1"/>
            </p:cNvSpPr>
            <p:nvPr/>
          </p:nvSpPr>
          <p:spPr bwMode="auto">
            <a:xfrm flipV="1">
              <a:off x="1874446" y="1694641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3" name="Rectangle 42"/>
            <p:cNvSpPr/>
            <p:nvPr/>
          </p:nvSpPr>
          <p:spPr bwMode="auto">
            <a:xfrm>
              <a:off x="1871277" y="1739768"/>
              <a:ext cx="1128371" cy="115790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4" name="Oval 43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5" name="Freeform 44"/>
            <p:cNvSpPr/>
            <p:nvPr/>
          </p:nvSpPr>
          <p:spPr bwMode="auto">
            <a:xfrm>
              <a:off x="2159536" y="1673602"/>
              <a:ext cx="548771" cy="160549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6" name="Freeform 45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7" name="Freeform 46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8" name="Freeform 47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49" name="Straight Connector 48"/>
            <p:cNvCxnSpPr>
              <a:cxnSpLocks noChangeShapeType="1"/>
              <a:endCxn id="44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0" name="Straight Connector 49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68610" name="Footer Placeholder 2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 smtClean="0">
                <a:latin typeface="Tahoma" pitchFamily="34" charset="0"/>
              </a:rPr>
              <a:t>Introduction</a:t>
            </a:r>
          </a:p>
        </p:txBody>
      </p:sp>
      <p:pic>
        <p:nvPicPr>
          <p:cNvPr id="68611" name="Picture 36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4175" y="752475"/>
            <a:ext cx="7769225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8612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325438" y="177800"/>
            <a:ext cx="8001000" cy="768350"/>
          </a:xfrm>
        </p:spPr>
        <p:txBody>
          <a:bodyPr/>
          <a:lstStyle/>
          <a:p>
            <a:pPr eaLnBrk="1" hangingPunct="1"/>
            <a:r>
              <a:rPr lang="en-US" altLang="en-US" sz="3600" smtClean="0">
                <a:ea typeface="ＭＳ Ｐゴシック" charset="-128"/>
              </a:rPr>
              <a:t>Packet switching versus circuit switching</a:t>
            </a:r>
            <a:endParaRPr lang="en-US" altLang="en-US" smtClean="0">
              <a:ea typeface="ＭＳ Ｐゴシック" charset="-128"/>
            </a:endParaRPr>
          </a:p>
        </p:txBody>
      </p:sp>
      <p:sp>
        <p:nvSpPr>
          <p:cNvPr id="68613" name="Rectangle 3"/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533400" y="1981200"/>
            <a:ext cx="3810000" cy="4648200"/>
          </a:xfrm>
        </p:spPr>
        <p:txBody>
          <a:bodyPr/>
          <a:lstStyle/>
          <a:p>
            <a:pPr marL="231775" indent="-231775" eaLnBrk="1" hangingPunct="1">
              <a:buSzPct val="75000"/>
              <a:buFont typeface="Wingdings" pitchFamily="2" charset="2"/>
              <a:buNone/>
              <a:tabLst>
                <a:tab pos="566738" algn="l"/>
              </a:tabLst>
            </a:pPr>
            <a:r>
              <a:rPr lang="en-US" altLang="en-US" sz="2400" smtClean="0">
                <a:solidFill>
                  <a:srgbClr val="000099"/>
                </a:solidFill>
                <a:ea typeface="ＭＳ Ｐゴシック" charset="-128"/>
              </a:rPr>
              <a:t>example:</a:t>
            </a:r>
          </a:p>
          <a:p>
            <a:pPr marL="231775" indent="-231775" eaLnBrk="1" hangingPunct="1">
              <a:buSzTx/>
              <a:tabLst>
                <a:tab pos="566738" algn="l"/>
              </a:tabLst>
            </a:pPr>
            <a:r>
              <a:rPr lang="en-US" altLang="en-US" sz="2400" smtClean="0">
                <a:ea typeface="ＭＳ Ｐゴシック" charset="-128"/>
              </a:rPr>
              <a:t>1 Mb/s link</a:t>
            </a:r>
          </a:p>
          <a:p>
            <a:pPr marL="231775" indent="-231775" eaLnBrk="1" hangingPunct="1">
              <a:buSzTx/>
              <a:tabLst>
                <a:tab pos="566738" algn="l"/>
              </a:tabLst>
            </a:pPr>
            <a:r>
              <a:rPr lang="en-US" altLang="en-US" sz="2400" smtClean="0">
                <a:ea typeface="ＭＳ Ｐゴシック" charset="-128"/>
              </a:rPr>
              <a:t>each user: </a:t>
            </a:r>
          </a:p>
          <a:p>
            <a:pPr marL="566738" lvl="1" indent="-219075" eaLnBrk="1" hangingPunct="1">
              <a:buClr>
                <a:schemeClr val="tx1"/>
              </a:buClr>
              <a:buFontTx/>
              <a:buChar char="•"/>
              <a:tabLst>
                <a:tab pos="566738" algn="l"/>
              </a:tabLst>
            </a:pPr>
            <a:r>
              <a:rPr lang="en-US" altLang="en-US" sz="2000" smtClean="0">
                <a:ea typeface="Arial" pitchFamily="34" charset="0"/>
              </a:rPr>
              <a:t>100 kb/s when </a:t>
            </a:r>
            <a:r>
              <a:rPr lang="ja-JP" altLang="en-US" sz="2000" smtClean="0">
                <a:ea typeface="ＭＳ Ｐゴシック" charset="-128"/>
              </a:rPr>
              <a:t>“</a:t>
            </a:r>
            <a:r>
              <a:rPr lang="en-US" altLang="ja-JP" sz="2000" smtClean="0">
                <a:ea typeface="ＭＳ Ｐゴシック" charset="-128"/>
              </a:rPr>
              <a:t>active</a:t>
            </a:r>
            <a:r>
              <a:rPr lang="ja-JP" altLang="en-US" sz="2000" smtClean="0">
                <a:ea typeface="ＭＳ Ｐゴシック" charset="-128"/>
              </a:rPr>
              <a:t>”</a:t>
            </a:r>
            <a:endParaRPr lang="en-US" altLang="ja-JP" sz="2000" smtClean="0">
              <a:ea typeface="ＭＳ Ｐゴシック" charset="-128"/>
            </a:endParaRPr>
          </a:p>
          <a:p>
            <a:pPr marL="566738" lvl="1" indent="-219075" eaLnBrk="1" hangingPunct="1">
              <a:buClr>
                <a:schemeClr val="tx1"/>
              </a:buClr>
              <a:buFontTx/>
              <a:buChar char="•"/>
              <a:tabLst>
                <a:tab pos="566738" algn="l"/>
              </a:tabLst>
            </a:pPr>
            <a:r>
              <a:rPr lang="en-US" altLang="en-US" sz="2000" smtClean="0">
                <a:ea typeface="Arial" pitchFamily="34" charset="0"/>
              </a:rPr>
              <a:t>active 10% of time</a:t>
            </a:r>
          </a:p>
          <a:p>
            <a:pPr marL="566738" lvl="1" indent="-219075" eaLnBrk="1" hangingPunct="1">
              <a:tabLst>
                <a:tab pos="566738" algn="l"/>
              </a:tabLst>
            </a:pPr>
            <a:endParaRPr lang="en-US" altLang="en-US" sz="2000" smtClean="0">
              <a:ea typeface="Arial" pitchFamily="34" charset="0"/>
            </a:endParaRPr>
          </a:p>
          <a:p>
            <a:pPr marL="231775" indent="-231775" eaLnBrk="1" hangingPunct="1">
              <a:tabLst>
                <a:tab pos="566738" algn="l"/>
              </a:tabLst>
            </a:pPr>
            <a:r>
              <a:rPr lang="en-US" altLang="en-US" sz="2400" i="1" smtClean="0">
                <a:solidFill>
                  <a:srgbClr val="CC0000"/>
                </a:solidFill>
                <a:ea typeface="ＭＳ Ｐゴシック" charset="-128"/>
              </a:rPr>
              <a:t>circuit-switching:</a:t>
            </a:r>
            <a:r>
              <a:rPr lang="en-US" altLang="en-US" sz="2400" smtClean="0">
                <a:ea typeface="ＭＳ Ｐゴシック" charset="-128"/>
              </a:rPr>
              <a:t> </a:t>
            </a:r>
          </a:p>
          <a:p>
            <a:pPr marL="566738" lvl="1" indent="-219075" eaLnBrk="1" hangingPunct="1">
              <a:tabLst>
                <a:tab pos="566738" algn="l"/>
              </a:tabLst>
            </a:pPr>
            <a:r>
              <a:rPr lang="en-US" altLang="en-US" sz="2000" smtClean="0">
                <a:ea typeface="Arial" pitchFamily="34" charset="0"/>
              </a:rPr>
              <a:t>10 users</a:t>
            </a:r>
          </a:p>
          <a:p>
            <a:pPr marL="231775" indent="-231775" eaLnBrk="1" hangingPunct="1">
              <a:tabLst>
                <a:tab pos="566738" algn="l"/>
              </a:tabLst>
            </a:pPr>
            <a:r>
              <a:rPr lang="en-US" altLang="en-US" sz="2400" i="1" smtClean="0">
                <a:solidFill>
                  <a:srgbClr val="CC0000"/>
                </a:solidFill>
                <a:ea typeface="ＭＳ Ｐゴシック" charset="-128"/>
              </a:rPr>
              <a:t>packet switching:</a:t>
            </a:r>
            <a:r>
              <a:rPr lang="en-US" altLang="en-US" sz="2400" smtClean="0">
                <a:ea typeface="ＭＳ Ｐゴシック" charset="-128"/>
              </a:rPr>
              <a:t> </a:t>
            </a:r>
          </a:p>
          <a:p>
            <a:pPr marL="566738" lvl="1" indent="-219075" eaLnBrk="1" hangingPunct="1">
              <a:tabLst>
                <a:tab pos="566738" algn="l"/>
              </a:tabLst>
            </a:pPr>
            <a:r>
              <a:rPr lang="en-US" altLang="en-US" sz="2000" smtClean="0">
                <a:ea typeface="Arial" pitchFamily="34" charset="0"/>
              </a:rPr>
              <a:t>with 35 users, probability &gt; 10 active at same time is less than .0004 *</a:t>
            </a:r>
          </a:p>
          <a:p>
            <a:pPr marL="231775" indent="-231775" eaLnBrk="1" hangingPunct="1">
              <a:tabLst>
                <a:tab pos="566738" algn="l"/>
              </a:tabLst>
            </a:pPr>
            <a:endParaRPr lang="en-US" altLang="en-US" sz="2400" smtClean="0">
              <a:ea typeface="ＭＳ Ｐゴシック" charset="-128"/>
            </a:endParaRPr>
          </a:p>
        </p:txBody>
      </p:sp>
      <p:sp>
        <p:nvSpPr>
          <p:cNvPr id="68614" name="Rectangle 4"/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368300" y="1122363"/>
            <a:ext cx="8715375" cy="609600"/>
          </a:xfrm>
        </p:spPr>
        <p:txBody>
          <a:bodyPr/>
          <a:lstStyle/>
          <a:p>
            <a:pPr eaLnBrk="1" hangingPunct="1">
              <a:buFont typeface="Wingdings" pitchFamily="2" charset="2"/>
              <a:buNone/>
            </a:pPr>
            <a:r>
              <a:rPr lang="en-US" altLang="en-US" i="1" smtClean="0">
                <a:solidFill>
                  <a:srgbClr val="CC0000"/>
                </a:solidFill>
                <a:ea typeface="ＭＳ Ｐゴシック" charset="-128"/>
              </a:rPr>
              <a:t>packet switching allows more users to use network!</a:t>
            </a:r>
          </a:p>
        </p:txBody>
      </p:sp>
      <p:sp>
        <p:nvSpPr>
          <p:cNvPr id="68615" name="Line 15"/>
          <p:cNvSpPr>
            <a:spLocks noChangeShapeType="1"/>
          </p:cNvSpPr>
          <p:nvPr/>
        </p:nvSpPr>
        <p:spPr bwMode="auto">
          <a:xfrm>
            <a:off x="5380038" y="2562225"/>
            <a:ext cx="838200" cy="457200"/>
          </a:xfrm>
          <a:prstGeom prst="line">
            <a:avLst/>
          </a:prstGeom>
          <a:noFill/>
          <a:ln w="28575">
            <a:solidFill>
              <a:srgbClr val="000099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16" name="Line 16"/>
          <p:cNvSpPr>
            <a:spLocks noChangeShapeType="1"/>
          </p:cNvSpPr>
          <p:nvPr/>
        </p:nvSpPr>
        <p:spPr bwMode="auto">
          <a:xfrm>
            <a:off x="6218238" y="3019425"/>
            <a:ext cx="2038350" cy="0"/>
          </a:xfrm>
          <a:prstGeom prst="line">
            <a:avLst/>
          </a:prstGeom>
          <a:noFill/>
          <a:ln w="28575">
            <a:solidFill>
              <a:srgbClr val="000099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17" name="Line 17"/>
          <p:cNvSpPr>
            <a:spLocks noChangeShapeType="1"/>
          </p:cNvSpPr>
          <p:nvPr/>
        </p:nvSpPr>
        <p:spPr bwMode="auto">
          <a:xfrm>
            <a:off x="6218238" y="3171825"/>
            <a:ext cx="2038350" cy="0"/>
          </a:xfrm>
          <a:prstGeom prst="line">
            <a:avLst/>
          </a:prstGeom>
          <a:noFill/>
          <a:ln w="28575">
            <a:solidFill>
              <a:schemeClr val="accent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18" name="Line 18"/>
          <p:cNvSpPr>
            <a:spLocks noChangeShapeType="1"/>
          </p:cNvSpPr>
          <p:nvPr/>
        </p:nvSpPr>
        <p:spPr bwMode="auto">
          <a:xfrm flipV="1">
            <a:off x="5456238" y="3171825"/>
            <a:ext cx="762000" cy="609600"/>
          </a:xfrm>
          <a:prstGeom prst="line">
            <a:avLst/>
          </a:prstGeom>
          <a:noFill/>
          <a:ln w="28575">
            <a:solidFill>
              <a:srgbClr val="000099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19" name="Text Box 19"/>
          <p:cNvSpPr txBox="1">
            <a:spLocks noChangeArrowheads="1"/>
          </p:cNvSpPr>
          <p:nvPr/>
        </p:nvSpPr>
        <p:spPr bwMode="auto">
          <a:xfrm>
            <a:off x="5145088" y="2740025"/>
            <a:ext cx="730250" cy="58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 algn="ctr">
              <a:lnSpc>
                <a:spcPct val="80000"/>
              </a:lnSpc>
            </a:pPr>
            <a:r>
              <a:rPr lang="en-US" altLang="en-US" sz="2000" i="1">
                <a:solidFill>
                  <a:srgbClr val="000099"/>
                </a:solidFill>
                <a:latin typeface="Gill Sans MT" pitchFamily="34" charset="0"/>
              </a:rPr>
              <a:t>N</a:t>
            </a:r>
            <a:r>
              <a:rPr lang="en-US" altLang="en-US" sz="2000">
                <a:solidFill>
                  <a:srgbClr val="000099"/>
                </a:solidFill>
                <a:latin typeface="Gill Sans MT" pitchFamily="34" charset="0"/>
              </a:rPr>
              <a:t> </a:t>
            </a:r>
          </a:p>
          <a:p>
            <a:pPr algn="ctr">
              <a:lnSpc>
                <a:spcPct val="80000"/>
              </a:lnSpc>
            </a:pPr>
            <a:r>
              <a:rPr lang="en-US" altLang="en-US" sz="2000">
                <a:solidFill>
                  <a:srgbClr val="000099"/>
                </a:solidFill>
                <a:latin typeface="Gill Sans MT" pitchFamily="34" charset="0"/>
              </a:rPr>
              <a:t>users</a:t>
            </a:r>
          </a:p>
        </p:txBody>
      </p:sp>
      <p:sp>
        <p:nvSpPr>
          <p:cNvPr id="68620" name="Text Box 20"/>
          <p:cNvSpPr txBox="1">
            <a:spLocks noChangeArrowheads="1"/>
          </p:cNvSpPr>
          <p:nvPr/>
        </p:nvSpPr>
        <p:spPr bwMode="auto">
          <a:xfrm>
            <a:off x="7542213" y="3303588"/>
            <a:ext cx="1468437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2000"/>
              <a:t>1 Mbps link</a:t>
            </a:r>
          </a:p>
        </p:txBody>
      </p:sp>
      <p:sp>
        <p:nvSpPr>
          <p:cNvPr id="68621" name="Line 47"/>
          <p:cNvSpPr>
            <a:spLocks noChangeShapeType="1"/>
          </p:cNvSpPr>
          <p:nvPr/>
        </p:nvSpPr>
        <p:spPr bwMode="auto">
          <a:xfrm>
            <a:off x="7491413" y="3100388"/>
            <a:ext cx="1409700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68622" name="Group 35"/>
          <p:cNvGrpSpPr>
            <a:grpSpLocks/>
          </p:cNvGrpSpPr>
          <p:nvPr/>
        </p:nvGrpSpPr>
        <p:grpSpPr bwMode="auto">
          <a:xfrm>
            <a:off x="4719638" y="4767263"/>
            <a:ext cx="4168775" cy="985837"/>
            <a:chOff x="3016" y="3097"/>
            <a:chExt cx="2626" cy="621"/>
          </a:xfrm>
        </p:grpSpPr>
        <p:sp>
          <p:nvSpPr>
            <p:cNvPr id="68632" name="Text Box 48"/>
            <p:cNvSpPr txBox="1">
              <a:spLocks noChangeArrowheads="1"/>
            </p:cNvSpPr>
            <p:nvPr/>
          </p:nvSpPr>
          <p:spPr bwMode="auto">
            <a:xfrm>
              <a:off x="3016" y="3097"/>
              <a:ext cx="262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r>
                <a:rPr lang="en-US" altLang="en-US" i="1">
                  <a:solidFill>
                    <a:srgbClr val="CC0000"/>
                  </a:solidFill>
                  <a:latin typeface="Gill Sans MT" pitchFamily="34" charset="0"/>
                </a:rPr>
                <a:t>Q:</a:t>
              </a:r>
              <a:r>
                <a:rPr lang="en-US" altLang="en-US">
                  <a:latin typeface="Gill Sans MT" pitchFamily="34" charset="0"/>
                </a:rPr>
                <a:t> how did we get value 0.0004?</a:t>
              </a:r>
            </a:p>
          </p:txBody>
        </p:sp>
        <p:sp>
          <p:nvSpPr>
            <p:cNvPr id="68633" name="Text Box 48"/>
            <p:cNvSpPr txBox="1">
              <a:spLocks noChangeArrowheads="1"/>
            </p:cNvSpPr>
            <p:nvPr/>
          </p:nvSpPr>
          <p:spPr bwMode="auto">
            <a:xfrm>
              <a:off x="3031" y="3430"/>
              <a:ext cx="2533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r>
                <a:rPr lang="en-US" altLang="en-US" i="1">
                  <a:solidFill>
                    <a:srgbClr val="CC0000"/>
                  </a:solidFill>
                  <a:latin typeface="Gill Sans MT" pitchFamily="34" charset="0"/>
                </a:rPr>
                <a:t>Q:</a:t>
              </a:r>
              <a:r>
                <a:rPr lang="en-US" altLang="en-US">
                  <a:latin typeface="Gill Sans MT" pitchFamily="34" charset="0"/>
                </a:rPr>
                <a:t> what happens if &gt; 35 users ?</a:t>
              </a:r>
            </a:p>
          </p:txBody>
        </p:sp>
      </p:grpSp>
      <p:sp>
        <p:nvSpPr>
          <p:cNvPr id="68623" name="Text Box 34"/>
          <p:cNvSpPr txBox="1">
            <a:spLocks noChangeArrowheads="1"/>
          </p:cNvSpPr>
          <p:nvPr/>
        </p:nvSpPr>
        <p:spPr bwMode="auto">
          <a:xfrm rot="5273514">
            <a:off x="4791869" y="2780507"/>
            <a:ext cx="736600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2800" b="1"/>
              <a:t>…..</a:t>
            </a:r>
          </a:p>
        </p:txBody>
      </p:sp>
      <p:grpSp>
        <p:nvGrpSpPr>
          <p:cNvPr id="68624" name="Group 37"/>
          <p:cNvGrpSpPr>
            <a:grpSpLocks/>
          </p:cNvGrpSpPr>
          <p:nvPr/>
        </p:nvGrpSpPr>
        <p:grpSpPr bwMode="auto">
          <a:xfrm>
            <a:off x="4646613" y="2066925"/>
            <a:ext cx="779462" cy="679450"/>
            <a:chOff x="-44" y="1473"/>
            <a:chExt cx="981" cy="1105"/>
          </a:xfrm>
        </p:grpSpPr>
        <p:pic>
          <p:nvPicPr>
            <p:cNvPr id="68630" name="Picture 38" descr="desktop_computer_stylized_medium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8631" name="Freeform 39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68625" name="Group 40"/>
          <p:cNvGrpSpPr>
            <a:grpSpLocks/>
          </p:cNvGrpSpPr>
          <p:nvPr/>
        </p:nvGrpSpPr>
        <p:grpSpPr bwMode="auto">
          <a:xfrm>
            <a:off x="4651375" y="3392488"/>
            <a:ext cx="779463" cy="679450"/>
            <a:chOff x="-44" y="1473"/>
            <a:chExt cx="981" cy="1105"/>
          </a:xfrm>
        </p:grpSpPr>
        <p:pic>
          <p:nvPicPr>
            <p:cNvPr id="68628" name="Picture 41" descr="desktop_computer_stylized_medium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8629" name="Freeform 42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sp>
        <p:nvSpPr>
          <p:cNvPr id="68626" name="Slide Number Placeholder 3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>
                <a:latin typeface="Tahoma" pitchFamily="34" charset="0"/>
              </a:rPr>
              <a:t>1-</a:t>
            </a:r>
            <a:fld id="{A2F2A821-16E8-4456-AAD6-4FBB92DFC669}" type="slidenum">
              <a:rPr lang="en-US" altLang="en-US" sz="1200">
                <a:latin typeface="Tahoma" pitchFamily="34" charset="0"/>
              </a:rPr>
              <a:pPr/>
              <a:t>31</a:t>
            </a:fld>
            <a:endParaRPr lang="en-US" altLang="en-US" sz="1200">
              <a:latin typeface="Tahoma" pitchFamily="34" charset="0"/>
            </a:endParaRPr>
          </a:p>
        </p:txBody>
      </p:sp>
      <p:sp>
        <p:nvSpPr>
          <p:cNvPr id="68627" name="TextBox 1"/>
          <p:cNvSpPr txBox="1">
            <a:spLocks noChangeArrowheads="1"/>
          </p:cNvSpPr>
          <p:nvPr/>
        </p:nvSpPr>
        <p:spPr bwMode="auto">
          <a:xfrm>
            <a:off x="422275" y="6127750"/>
            <a:ext cx="914717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400"/>
              <a:t>* Check out the online interactive exercises for more examples: h</a:t>
            </a:r>
            <a:r>
              <a:rPr lang="en-US" altLang="en-US" sz="1200"/>
              <a:t>ttp://gaia.cs.umass.edu/kurose_ross/interactive/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657" name="Footer Placeholder 2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 smtClean="0">
                <a:latin typeface="Tahoma" pitchFamily="34" charset="0"/>
              </a:rPr>
              <a:t>Introduction</a:t>
            </a:r>
          </a:p>
        </p:txBody>
      </p:sp>
      <p:sp>
        <p:nvSpPr>
          <p:cNvPr id="70658" name="Rectangle 3"/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431800" y="1720850"/>
            <a:ext cx="8196263" cy="4648200"/>
          </a:xfrm>
        </p:spPr>
        <p:txBody>
          <a:bodyPr/>
          <a:lstStyle/>
          <a:p>
            <a:pPr marL="287338" indent="-287338" eaLnBrk="1" hangingPunct="1"/>
            <a:r>
              <a:rPr lang="en-US" altLang="en-US" sz="2400" smtClean="0">
                <a:ea typeface="ＭＳ Ｐゴシック" charset="-128"/>
              </a:rPr>
              <a:t>great for bursty data</a:t>
            </a:r>
          </a:p>
          <a:p>
            <a:pPr marL="682625" lvl="1" indent="-225425" eaLnBrk="1" hangingPunct="1"/>
            <a:r>
              <a:rPr lang="en-US" altLang="en-US" smtClean="0">
                <a:ea typeface="Arial" pitchFamily="34" charset="0"/>
              </a:rPr>
              <a:t>resource sharing</a:t>
            </a:r>
          </a:p>
          <a:p>
            <a:pPr marL="682625" lvl="1" indent="-225425" eaLnBrk="1" hangingPunct="1"/>
            <a:r>
              <a:rPr lang="en-US" altLang="en-US" smtClean="0">
                <a:ea typeface="Arial" pitchFamily="34" charset="0"/>
              </a:rPr>
              <a:t>simpler, no call setup</a:t>
            </a:r>
            <a:endParaRPr lang="en-US" altLang="en-US" sz="2000" smtClean="0">
              <a:ea typeface="Arial" pitchFamily="34" charset="0"/>
            </a:endParaRPr>
          </a:p>
          <a:p>
            <a:pPr marL="287338" indent="-287338" eaLnBrk="1" hangingPunct="1"/>
            <a:r>
              <a:rPr lang="en-US" altLang="en-US" sz="2400" smtClean="0">
                <a:solidFill>
                  <a:srgbClr val="CC0000"/>
                </a:solidFill>
                <a:ea typeface="ＭＳ Ｐゴシック" charset="-128"/>
              </a:rPr>
              <a:t>excessive congestion possible:</a:t>
            </a:r>
            <a:r>
              <a:rPr lang="en-US" altLang="en-US" sz="2400" smtClean="0">
                <a:ea typeface="ＭＳ Ｐゴシック" charset="-128"/>
              </a:rPr>
              <a:t> packet delay and loss</a:t>
            </a:r>
          </a:p>
          <a:p>
            <a:pPr marL="682625" lvl="1" indent="-225425" eaLnBrk="1" hangingPunct="1"/>
            <a:r>
              <a:rPr lang="en-US" altLang="en-US" smtClean="0">
                <a:ea typeface="Arial" pitchFamily="34" charset="0"/>
              </a:rPr>
              <a:t>protocols needed for reliable data transfer, congestion control</a:t>
            </a:r>
            <a:endParaRPr lang="en-US" altLang="en-US" sz="2000" smtClean="0">
              <a:ea typeface="Arial" pitchFamily="34" charset="0"/>
            </a:endParaRPr>
          </a:p>
          <a:p>
            <a:pPr marL="287338" indent="-287338" eaLnBrk="1" hangingPunct="1"/>
            <a:r>
              <a:rPr lang="en-US" altLang="en-US" sz="2400" i="1" smtClean="0">
                <a:solidFill>
                  <a:srgbClr val="CC0000"/>
                </a:solidFill>
                <a:ea typeface="ＭＳ Ｐゴシック" charset="-128"/>
              </a:rPr>
              <a:t>Q:</a:t>
            </a:r>
            <a:r>
              <a:rPr lang="en-US" altLang="en-US" sz="2400" smtClean="0">
                <a:solidFill>
                  <a:srgbClr val="CC0000"/>
                </a:solidFill>
                <a:ea typeface="ＭＳ Ｐゴシック" charset="-128"/>
              </a:rPr>
              <a:t> How to provide circuit-like behavior?</a:t>
            </a:r>
          </a:p>
          <a:p>
            <a:pPr marL="682625" lvl="1" indent="-225425" eaLnBrk="1" hangingPunct="1"/>
            <a:r>
              <a:rPr lang="en-US" altLang="en-US" smtClean="0">
                <a:ea typeface="Arial" pitchFamily="34" charset="0"/>
              </a:rPr>
              <a:t>bandwidth guarantees needed for audio/video apps</a:t>
            </a:r>
          </a:p>
          <a:p>
            <a:pPr marL="682625" lvl="1" indent="-225425" eaLnBrk="1" hangingPunct="1"/>
            <a:r>
              <a:rPr lang="en-US" altLang="en-US" smtClean="0">
                <a:ea typeface="Arial" pitchFamily="34" charset="0"/>
              </a:rPr>
              <a:t>still an unsolved problem (chapter 7)</a:t>
            </a:r>
            <a:endParaRPr lang="en-US" altLang="en-US" sz="2000" smtClean="0">
              <a:ea typeface="Arial" pitchFamily="34" charset="0"/>
            </a:endParaRPr>
          </a:p>
        </p:txBody>
      </p:sp>
      <p:sp>
        <p:nvSpPr>
          <p:cNvPr id="70659" name="Rectangle 4"/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274638" y="1196975"/>
            <a:ext cx="7620000" cy="609600"/>
          </a:xfrm>
        </p:spPr>
        <p:txBody>
          <a:bodyPr/>
          <a:lstStyle/>
          <a:p>
            <a:pPr eaLnBrk="1" hangingPunct="1">
              <a:buFont typeface="Wingdings" pitchFamily="2" charset="2"/>
              <a:buNone/>
            </a:pPr>
            <a:r>
              <a:rPr lang="en-US" altLang="en-US" smtClean="0">
                <a:solidFill>
                  <a:srgbClr val="CC0000"/>
                </a:solidFill>
                <a:ea typeface="ＭＳ Ｐゴシック" charset="-128"/>
              </a:rPr>
              <a:t>is packet switching a </a:t>
            </a:r>
            <a:r>
              <a:rPr lang="ja-JP" altLang="en-US" smtClean="0">
                <a:solidFill>
                  <a:srgbClr val="CC0000"/>
                </a:solidFill>
                <a:ea typeface="ＭＳ Ｐゴシック" charset="-128"/>
              </a:rPr>
              <a:t>“</a:t>
            </a:r>
            <a:r>
              <a:rPr lang="en-US" altLang="ja-JP" smtClean="0">
                <a:solidFill>
                  <a:srgbClr val="CC0000"/>
                </a:solidFill>
                <a:ea typeface="ＭＳ Ｐゴシック" charset="-128"/>
              </a:rPr>
              <a:t>slam dunk winner?</a:t>
            </a:r>
            <a:r>
              <a:rPr lang="ja-JP" altLang="en-US" smtClean="0">
                <a:solidFill>
                  <a:srgbClr val="CC0000"/>
                </a:solidFill>
                <a:ea typeface="ＭＳ Ｐゴシック" charset="-128"/>
              </a:rPr>
              <a:t>”</a:t>
            </a:r>
            <a:endParaRPr lang="en-US" altLang="en-US" smtClean="0">
              <a:solidFill>
                <a:srgbClr val="CC0000"/>
              </a:solidFill>
              <a:ea typeface="ＭＳ Ｐゴシック" charset="-128"/>
            </a:endParaRPr>
          </a:p>
        </p:txBody>
      </p:sp>
      <p:sp>
        <p:nvSpPr>
          <p:cNvPr id="70660" name="Text Box 20"/>
          <p:cNvSpPr txBox="1">
            <a:spLocks noChangeArrowheads="1"/>
          </p:cNvSpPr>
          <p:nvPr/>
        </p:nvSpPr>
        <p:spPr bwMode="auto">
          <a:xfrm>
            <a:off x="352425" y="5472113"/>
            <a:ext cx="8234363" cy="822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i="1">
                <a:solidFill>
                  <a:srgbClr val="CC0000"/>
                </a:solidFill>
                <a:latin typeface="Gill Sans MT" pitchFamily="34" charset="0"/>
              </a:rPr>
              <a:t>Q:</a:t>
            </a:r>
            <a:r>
              <a:rPr lang="en-US" altLang="en-US">
                <a:latin typeface="Gill Sans MT" pitchFamily="34" charset="0"/>
              </a:rPr>
              <a:t>  human analogies of reserved resources (circuit switching) versus on-demand allocation (packet-switching)?</a:t>
            </a:r>
          </a:p>
        </p:txBody>
      </p:sp>
      <p:pic>
        <p:nvPicPr>
          <p:cNvPr id="70661" name="Picture 10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4175" y="752475"/>
            <a:ext cx="7769225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0662" name="Rectangle 2"/>
          <p:cNvSpPr>
            <a:spLocks noChangeArrowheads="1"/>
          </p:cNvSpPr>
          <p:nvPr/>
        </p:nvSpPr>
        <p:spPr bwMode="auto">
          <a:xfrm>
            <a:off x="325438" y="177800"/>
            <a:ext cx="8001000" cy="768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 eaLnBrk="1" hangingPunct="1"/>
            <a:r>
              <a:rPr lang="en-US" altLang="en-US" sz="3600">
                <a:solidFill>
                  <a:srgbClr val="000099"/>
                </a:solidFill>
                <a:latin typeface="Gill Sans MT" pitchFamily="34" charset="0"/>
              </a:rPr>
              <a:t>Packet switching versus circuit switching</a:t>
            </a:r>
            <a:endParaRPr lang="en-US" altLang="en-US" sz="4400">
              <a:solidFill>
                <a:srgbClr val="000099"/>
              </a:solidFill>
              <a:latin typeface="Gill Sans MT" pitchFamily="34" charset="0"/>
            </a:endParaRPr>
          </a:p>
        </p:txBody>
      </p:sp>
      <p:sp>
        <p:nvSpPr>
          <p:cNvPr id="70663" name="Slide Number Placeholder 3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>
                <a:latin typeface="Tahoma" pitchFamily="34" charset="0"/>
              </a:rPr>
              <a:t>1-</a:t>
            </a:r>
            <a:fld id="{A930C01E-711A-44ED-9C94-4BC320D6532C}" type="slidenum">
              <a:rPr lang="en-US" altLang="en-US" sz="1200">
                <a:latin typeface="Tahoma" pitchFamily="34" charset="0"/>
              </a:rPr>
              <a:pPr/>
              <a:t>32</a:t>
            </a:fld>
            <a:endParaRPr lang="en-US" altLang="en-US" sz="1200">
              <a:latin typeface="Tahoma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705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255588" y="165100"/>
            <a:ext cx="8096250" cy="650875"/>
          </a:xfrm>
        </p:spPr>
        <p:txBody>
          <a:bodyPr/>
          <a:lstStyle/>
          <a:p>
            <a:pPr eaLnBrk="1" hangingPunct="1"/>
            <a:r>
              <a:rPr lang="en-US" altLang="en-US" sz="3600" smtClean="0">
                <a:ea typeface="ＭＳ Ｐゴシック" charset="-128"/>
              </a:rPr>
              <a:t>Internet structure: network of networks</a:t>
            </a:r>
            <a:endParaRPr lang="en-US" altLang="en-US" smtClean="0">
              <a:ea typeface="ＭＳ Ｐゴシック" charset="-128"/>
            </a:endParaRPr>
          </a:p>
        </p:txBody>
      </p:sp>
      <p:pic>
        <p:nvPicPr>
          <p:cNvPr id="72706" name="Picture 76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7025" y="674688"/>
            <a:ext cx="7769225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2707" name="Rectangle 3"/>
          <p:cNvSpPr txBox="1">
            <a:spLocks noChangeArrowheads="1"/>
          </p:cNvSpPr>
          <p:nvPr/>
        </p:nvSpPr>
        <p:spPr bwMode="auto">
          <a:xfrm>
            <a:off x="481013" y="1263650"/>
            <a:ext cx="8196262" cy="4648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287338" indent="-287338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682625" indent="-225425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 eaLnBrk="1" hangingPunct="1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itchFamily="2" charset="2"/>
              <a:buChar char="§"/>
            </a:pPr>
            <a:r>
              <a:rPr lang="en-US" altLang="en-US">
                <a:latin typeface="Gill Sans MT" pitchFamily="34" charset="0"/>
              </a:rPr>
              <a:t>End systems connect to Internet via </a:t>
            </a:r>
            <a:r>
              <a:rPr lang="en-US" altLang="en-US">
                <a:solidFill>
                  <a:srgbClr val="C00000"/>
                </a:solidFill>
                <a:latin typeface="Gill Sans MT" pitchFamily="34" charset="0"/>
              </a:rPr>
              <a:t>access ISPs </a:t>
            </a:r>
            <a:r>
              <a:rPr lang="en-US" altLang="en-US">
                <a:latin typeface="Gill Sans MT" pitchFamily="34" charset="0"/>
              </a:rPr>
              <a:t>(Internet Service Providers)</a:t>
            </a:r>
          </a:p>
          <a:p>
            <a:pPr lvl="1" eaLnBrk="1" hangingPunct="1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Arial" pitchFamily="34" charset="0"/>
              <a:buChar char="•"/>
            </a:pPr>
            <a:r>
              <a:rPr lang="en-US" altLang="en-US">
                <a:latin typeface="Gill Sans MT" pitchFamily="34" charset="0"/>
              </a:rPr>
              <a:t>residential, company and university ISPs</a:t>
            </a:r>
          </a:p>
          <a:p>
            <a:pPr eaLnBrk="1" hangingPunct="1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itchFamily="2" charset="2"/>
              <a:buChar char="§"/>
            </a:pPr>
            <a:r>
              <a:rPr lang="en-US" altLang="en-US">
                <a:latin typeface="Gill Sans MT" pitchFamily="34" charset="0"/>
              </a:rPr>
              <a:t>Access ISPs in turn must be interconnected. </a:t>
            </a:r>
          </a:p>
          <a:p>
            <a:pPr lvl="1" eaLnBrk="1" hangingPunct="1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Arial" pitchFamily="34" charset="0"/>
              <a:buChar char="•"/>
            </a:pPr>
            <a:r>
              <a:rPr lang="en-US" altLang="en-US">
                <a:latin typeface="Gill Sans MT" pitchFamily="34" charset="0"/>
              </a:rPr>
              <a:t>so that any two hosts can send packets to each other</a:t>
            </a:r>
          </a:p>
          <a:p>
            <a:pPr eaLnBrk="1" hangingPunct="1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itchFamily="2" charset="2"/>
              <a:buChar char="§"/>
            </a:pPr>
            <a:r>
              <a:rPr lang="en-US" altLang="en-US">
                <a:latin typeface="Gill Sans MT" pitchFamily="34" charset="0"/>
              </a:rPr>
              <a:t>Resulting network of networks is very complex</a:t>
            </a:r>
          </a:p>
          <a:p>
            <a:pPr lvl="1" eaLnBrk="1" hangingPunct="1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Arial" pitchFamily="34" charset="0"/>
              <a:buChar char="•"/>
            </a:pPr>
            <a:r>
              <a:rPr lang="en-US" altLang="en-US">
                <a:latin typeface="Gill Sans MT" pitchFamily="34" charset="0"/>
              </a:rPr>
              <a:t>evolution was driven by </a:t>
            </a:r>
            <a:r>
              <a:rPr lang="en-US" altLang="en-US">
                <a:solidFill>
                  <a:srgbClr val="C00000"/>
                </a:solidFill>
                <a:latin typeface="Gill Sans MT" pitchFamily="34" charset="0"/>
              </a:rPr>
              <a:t>economics</a:t>
            </a:r>
            <a:r>
              <a:rPr lang="en-US" altLang="en-US">
                <a:latin typeface="Gill Sans MT" pitchFamily="34" charset="0"/>
              </a:rPr>
              <a:t> and </a:t>
            </a:r>
            <a:r>
              <a:rPr lang="en-US" altLang="en-US">
                <a:solidFill>
                  <a:srgbClr val="C00000"/>
                </a:solidFill>
                <a:latin typeface="Gill Sans MT" pitchFamily="34" charset="0"/>
              </a:rPr>
              <a:t>national policies</a:t>
            </a:r>
          </a:p>
          <a:p>
            <a:pPr eaLnBrk="1" hangingPunct="1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itchFamily="2" charset="2"/>
              <a:buChar char="§"/>
            </a:pPr>
            <a:r>
              <a:rPr lang="en-US" altLang="en-US">
                <a:latin typeface="Gill Sans MT" pitchFamily="34" charset="0"/>
              </a:rPr>
              <a:t>Let</a:t>
            </a:r>
            <a:r>
              <a:rPr lang="ja-JP" altLang="en-US">
                <a:latin typeface="Gill Sans MT" pitchFamily="34" charset="0"/>
              </a:rPr>
              <a:t>’</a:t>
            </a:r>
            <a:r>
              <a:rPr lang="en-US" altLang="ja-JP">
                <a:latin typeface="Gill Sans MT" pitchFamily="34" charset="0"/>
              </a:rPr>
              <a:t>s take a stepwise approach to describe current Internet structure</a:t>
            </a:r>
            <a:endParaRPr lang="en-US" altLang="en-US">
              <a:latin typeface="Gill Sans MT" pitchFamily="34" charset="0"/>
            </a:endParaRPr>
          </a:p>
        </p:txBody>
      </p:sp>
      <p:sp>
        <p:nvSpPr>
          <p:cNvPr id="72708" name="Footer Placeholder 2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 smtClean="0">
                <a:latin typeface="Tahoma" pitchFamily="34" charset="0"/>
              </a:rPr>
              <a:t>Introduction</a:t>
            </a:r>
          </a:p>
        </p:txBody>
      </p:sp>
      <p:sp>
        <p:nvSpPr>
          <p:cNvPr id="72709" name="Slide Number Placeholder 3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>
                <a:latin typeface="Tahoma" pitchFamily="34" charset="0"/>
              </a:rPr>
              <a:t>1-</a:t>
            </a:r>
            <a:fld id="{E19684A2-00D0-4DAF-A9F4-BCCA2B507C6A}" type="slidenum">
              <a:rPr lang="en-US" altLang="en-US" sz="1200">
                <a:latin typeface="Tahoma" pitchFamily="34" charset="0"/>
              </a:rPr>
              <a:pPr/>
              <a:t>33</a:t>
            </a:fld>
            <a:endParaRPr lang="en-US" altLang="en-US" sz="1200">
              <a:latin typeface="Tahoma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753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255588" y="165100"/>
            <a:ext cx="8096250" cy="650875"/>
          </a:xfrm>
        </p:spPr>
        <p:txBody>
          <a:bodyPr/>
          <a:lstStyle/>
          <a:p>
            <a:pPr eaLnBrk="1" hangingPunct="1"/>
            <a:r>
              <a:rPr lang="en-US" altLang="en-US" sz="3600" smtClean="0">
                <a:ea typeface="ＭＳ Ｐゴシック" charset="-128"/>
              </a:rPr>
              <a:t>Internet structure: network of networks</a:t>
            </a:r>
            <a:endParaRPr lang="en-US" altLang="en-US" smtClean="0">
              <a:ea typeface="ＭＳ Ｐゴシック" charset="-128"/>
            </a:endParaRPr>
          </a:p>
        </p:txBody>
      </p:sp>
      <p:sp>
        <p:nvSpPr>
          <p:cNvPr id="74754" name="Rectangle 3"/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473075" y="1073150"/>
            <a:ext cx="8204200" cy="906463"/>
          </a:xfrm>
        </p:spPr>
        <p:txBody>
          <a:bodyPr/>
          <a:lstStyle/>
          <a:p>
            <a:pPr marL="0" indent="0" eaLnBrk="1" hangingPunct="1">
              <a:buSzPct val="75000"/>
              <a:buFont typeface="Wingdings" pitchFamily="2" charset="2"/>
              <a:buNone/>
            </a:pPr>
            <a:r>
              <a:rPr lang="en-US" altLang="en-US" sz="2400" i="1" smtClean="0">
                <a:solidFill>
                  <a:srgbClr val="CC0000"/>
                </a:solidFill>
                <a:ea typeface="ＭＳ Ｐゴシック" charset="-128"/>
              </a:rPr>
              <a:t>Question: </a:t>
            </a:r>
            <a:r>
              <a:rPr lang="en-US" altLang="en-US" sz="2400" smtClean="0">
                <a:ea typeface="ＭＳ Ｐゴシック" charset="-128"/>
              </a:rPr>
              <a:t>given </a:t>
            </a:r>
            <a:r>
              <a:rPr lang="en-US" altLang="en-US" sz="2400" i="1" smtClean="0">
                <a:ea typeface="ＭＳ Ｐゴシック" charset="-128"/>
              </a:rPr>
              <a:t>millions</a:t>
            </a:r>
            <a:r>
              <a:rPr lang="en-US" altLang="en-US" sz="2400" smtClean="0">
                <a:ea typeface="ＭＳ Ｐゴシック" charset="-128"/>
              </a:rPr>
              <a:t> of access ISPs, how to connect them together?</a:t>
            </a:r>
          </a:p>
          <a:p>
            <a:pPr marL="0" indent="0" eaLnBrk="1" hangingPunct="1">
              <a:buSzPct val="75000"/>
              <a:buFont typeface="Wingdings" pitchFamily="2" charset="2"/>
              <a:buNone/>
            </a:pPr>
            <a:endParaRPr lang="en-US" altLang="en-US" sz="2400" smtClean="0">
              <a:ea typeface="ＭＳ Ｐゴシック" charset="-128"/>
            </a:endParaRPr>
          </a:p>
        </p:txBody>
      </p:sp>
      <p:pic>
        <p:nvPicPr>
          <p:cNvPr id="74755" name="Picture 76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7025" y="674688"/>
            <a:ext cx="7769225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74756" name="Group 5"/>
          <p:cNvGrpSpPr>
            <a:grpSpLocks/>
          </p:cNvGrpSpPr>
          <p:nvPr/>
        </p:nvGrpSpPr>
        <p:grpSpPr bwMode="auto">
          <a:xfrm>
            <a:off x="450850" y="1849438"/>
            <a:ext cx="8437563" cy="4559300"/>
            <a:chOff x="154891" y="1905681"/>
            <a:chExt cx="8436427" cy="4559651"/>
          </a:xfrm>
        </p:grpSpPr>
        <p:grpSp>
          <p:nvGrpSpPr>
            <p:cNvPr id="74759" name="Group 2"/>
            <p:cNvGrpSpPr>
              <a:grpSpLocks/>
            </p:cNvGrpSpPr>
            <p:nvPr/>
          </p:nvGrpSpPr>
          <p:grpSpPr bwMode="auto">
            <a:xfrm>
              <a:off x="1529396" y="2297655"/>
              <a:ext cx="648422" cy="418253"/>
              <a:chOff x="3053396" y="4304255"/>
              <a:chExt cx="648422" cy="418253"/>
            </a:xfrm>
          </p:grpSpPr>
          <p:sp>
            <p:nvSpPr>
              <p:cNvPr id="74811" name="Freeform 84"/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812" name="TextBox 1"/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grpSp>
          <p:nvGrpSpPr>
            <p:cNvPr id="74760" name="Group 131"/>
            <p:cNvGrpSpPr>
              <a:grpSpLocks/>
            </p:cNvGrpSpPr>
            <p:nvPr/>
          </p:nvGrpSpPr>
          <p:grpSpPr bwMode="auto">
            <a:xfrm>
              <a:off x="373696" y="3097755"/>
              <a:ext cx="648422" cy="418253"/>
              <a:chOff x="3053396" y="4304255"/>
              <a:chExt cx="648422" cy="418253"/>
            </a:xfrm>
          </p:grpSpPr>
          <p:sp>
            <p:nvSpPr>
              <p:cNvPr id="74809" name="Freeform 84"/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810" name="TextBox 133"/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grpSp>
          <p:nvGrpSpPr>
            <p:cNvPr id="74761" name="Group 135"/>
            <p:cNvGrpSpPr>
              <a:grpSpLocks/>
            </p:cNvGrpSpPr>
            <p:nvPr/>
          </p:nvGrpSpPr>
          <p:grpSpPr bwMode="auto">
            <a:xfrm>
              <a:off x="6037896" y="2551655"/>
              <a:ext cx="648422" cy="418253"/>
              <a:chOff x="3053396" y="4304255"/>
              <a:chExt cx="648422" cy="418253"/>
            </a:xfrm>
          </p:grpSpPr>
          <p:sp>
            <p:nvSpPr>
              <p:cNvPr id="74807" name="Freeform 84"/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808" name="TextBox 137"/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grpSp>
          <p:nvGrpSpPr>
            <p:cNvPr id="74762" name="Group 138"/>
            <p:cNvGrpSpPr>
              <a:grpSpLocks/>
            </p:cNvGrpSpPr>
            <p:nvPr/>
          </p:nvGrpSpPr>
          <p:grpSpPr bwMode="auto">
            <a:xfrm>
              <a:off x="945196" y="5409155"/>
              <a:ext cx="648422" cy="418253"/>
              <a:chOff x="3053396" y="4304255"/>
              <a:chExt cx="648422" cy="418253"/>
            </a:xfrm>
          </p:grpSpPr>
          <p:sp>
            <p:nvSpPr>
              <p:cNvPr id="74805" name="Freeform 84"/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806" name="TextBox 140"/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grpSp>
          <p:nvGrpSpPr>
            <p:cNvPr id="74763" name="Group 141"/>
            <p:cNvGrpSpPr>
              <a:grpSpLocks/>
            </p:cNvGrpSpPr>
            <p:nvPr/>
          </p:nvGrpSpPr>
          <p:grpSpPr bwMode="auto">
            <a:xfrm>
              <a:off x="526096" y="4786855"/>
              <a:ext cx="648422" cy="418253"/>
              <a:chOff x="3053396" y="4304255"/>
              <a:chExt cx="648422" cy="418253"/>
            </a:xfrm>
          </p:grpSpPr>
          <p:sp>
            <p:nvSpPr>
              <p:cNvPr id="74803" name="Freeform 84"/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804" name="TextBox 143"/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grpSp>
          <p:nvGrpSpPr>
            <p:cNvPr id="74764" name="Group 144"/>
            <p:cNvGrpSpPr>
              <a:grpSpLocks/>
            </p:cNvGrpSpPr>
            <p:nvPr/>
          </p:nvGrpSpPr>
          <p:grpSpPr bwMode="auto">
            <a:xfrm>
              <a:off x="297496" y="4126455"/>
              <a:ext cx="648422" cy="418253"/>
              <a:chOff x="3053396" y="4304255"/>
              <a:chExt cx="648422" cy="418253"/>
            </a:xfrm>
          </p:grpSpPr>
          <p:sp>
            <p:nvSpPr>
              <p:cNvPr id="74801" name="Freeform 84"/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802" name="TextBox 146"/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grpSp>
          <p:nvGrpSpPr>
            <p:cNvPr id="74765" name="Group 147"/>
            <p:cNvGrpSpPr>
              <a:grpSpLocks/>
            </p:cNvGrpSpPr>
            <p:nvPr/>
          </p:nvGrpSpPr>
          <p:grpSpPr bwMode="auto">
            <a:xfrm>
              <a:off x="6787196" y="2983455"/>
              <a:ext cx="648422" cy="418253"/>
              <a:chOff x="3053396" y="4304255"/>
              <a:chExt cx="648422" cy="418253"/>
            </a:xfrm>
          </p:grpSpPr>
          <p:sp>
            <p:nvSpPr>
              <p:cNvPr id="74799" name="Freeform 84"/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800" name="TextBox 149"/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grpSp>
          <p:nvGrpSpPr>
            <p:cNvPr id="74766" name="Group 150"/>
            <p:cNvGrpSpPr>
              <a:grpSpLocks/>
            </p:cNvGrpSpPr>
            <p:nvPr/>
          </p:nvGrpSpPr>
          <p:grpSpPr bwMode="auto">
            <a:xfrm>
              <a:off x="3129596" y="2056355"/>
              <a:ext cx="648422" cy="418253"/>
              <a:chOff x="3053396" y="4304255"/>
              <a:chExt cx="648422" cy="418253"/>
            </a:xfrm>
          </p:grpSpPr>
          <p:sp>
            <p:nvSpPr>
              <p:cNvPr id="74797" name="Freeform 84"/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798" name="TextBox 152"/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grpSp>
          <p:nvGrpSpPr>
            <p:cNvPr id="74767" name="Group 153"/>
            <p:cNvGrpSpPr>
              <a:grpSpLocks/>
            </p:cNvGrpSpPr>
            <p:nvPr/>
          </p:nvGrpSpPr>
          <p:grpSpPr bwMode="auto">
            <a:xfrm>
              <a:off x="754696" y="2704055"/>
              <a:ext cx="648422" cy="418253"/>
              <a:chOff x="3053396" y="4304255"/>
              <a:chExt cx="648422" cy="418253"/>
            </a:xfrm>
          </p:grpSpPr>
          <p:sp>
            <p:nvSpPr>
              <p:cNvPr id="74795" name="Freeform 84"/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796" name="TextBox 155"/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grpSp>
          <p:nvGrpSpPr>
            <p:cNvPr id="74768" name="Group 156"/>
            <p:cNvGrpSpPr>
              <a:grpSpLocks/>
            </p:cNvGrpSpPr>
            <p:nvPr/>
          </p:nvGrpSpPr>
          <p:grpSpPr bwMode="auto">
            <a:xfrm>
              <a:off x="4043996" y="2030955"/>
              <a:ext cx="648422" cy="418253"/>
              <a:chOff x="3053396" y="4304255"/>
              <a:chExt cx="648422" cy="418253"/>
            </a:xfrm>
          </p:grpSpPr>
          <p:sp>
            <p:nvSpPr>
              <p:cNvPr id="74793" name="Freeform 84"/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794" name="TextBox 158"/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grpSp>
          <p:nvGrpSpPr>
            <p:cNvPr id="74769" name="Group 160"/>
            <p:cNvGrpSpPr>
              <a:grpSpLocks/>
            </p:cNvGrpSpPr>
            <p:nvPr/>
          </p:nvGrpSpPr>
          <p:grpSpPr bwMode="auto">
            <a:xfrm>
              <a:off x="7104696" y="5663155"/>
              <a:ext cx="648422" cy="418253"/>
              <a:chOff x="3053396" y="4304255"/>
              <a:chExt cx="648422" cy="418253"/>
            </a:xfrm>
          </p:grpSpPr>
          <p:sp>
            <p:nvSpPr>
              <p:cNvPr id="74791" name="Freeform 84"/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792" name="TextBox 162"/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grpSp>
          <p:nvGrpSpPr>
            <p:cNvPr id="74770" name="Group 163"/>
            <p:cNvGrpSpPr>
              <a:grpSpLocks/>
            </p:cNvGrpSpPr>
            <p:nvPr/>
          </p:nvGrpSpPr>
          <p:grpSpPr bwMode="auto">
            <a:xfrm>
              <a:off x="7942896" y="5015455"/>
              <a:ext cx="648422" cy="418253"/>
              <a:chOff x="3053396" y="4304255"/>
              <a:chExt cx="648422" cy="418253"/>
            </a:xfrm>
          </p:grpSpPr>
          <p:sp>
            <p:nvSpPr>
              <p:cNvPr id="74789" name="Freeform 84"/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790" name="TextBox 165"/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grpSp>
          <p:nvGrpSpPr>
            <p:cNvPr id="74771" name="Group 166"/>
            <p:cNvGrpSpPr>
              <a:grpSpLocks/>
            </p:cNvGrpSpPr>
            <p:nvPr/>
          </p:nvGrpSpPr>
          <p:grpSpPr bwMode="auto">
            <a:xfrm>
              <a:off x="7714296" y="4101055"/>
              <a:ext cx="648422" cy="418253"/>
              <a:chOff x="3053396" y="4304255"/>
              <a:chExt cx="648422" cy="418253"/>
            </a:xfrm>
          </p:grpSpPr>
          <p:sp>
            <p:nvSpPr>
              <p:cNvPr id="74787" name="Freeform 84"/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788" name="TextBox 168"/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grpSp>
          <p:nvGrpSpPr>
            <p:cNvPr id="74772" name="Group 169"/>
            <p:cNvGrpSpPr>
              <a:grpSpLocks/>
            </p:cNvGrpSpPr>
            <p:nvPr/>
          </p:nvGrpSpPr>
          <p:grpSpPr bwMode="auto">
            <a:xfrm>
              <a:off x="4869496" y="5904455"/>
              <a:ext cx="648422" cy="418253"/>
              <a:chOff x="3053396" y="4304255"/>
              <a:chExt cx="648422" cy="418253"/>
            </a:xfrm>
          </p:grpSpPr>
          <p:sp>
            <p:nvSpPr>
              <p:cNvPr id="74785" name="Freeform 84"/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786" name="TextBox 171"/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grpSp>
          <p:nvGrpSpPr>
            <p:cNvPr id="74773" name="Group 172"/>
            <p:cNvGrpSpPr>
              <a:grpSpLocks/>
            </p:cNvGrpSpPr>
            <p:nvPr/>
          </p:nvGrpSpPr>
          <p:grpSpPr bwMode="auto">
            <a:xfrm>
              <a:off x="3955096" y="6044155"/>
              <a:ext cx="648422" cy="418253"/>
              <a:chOff x="3053396" y="4304255"/>
              <a:chExt cx="648422" cy="418253"/>
            </a:xfrm>
          </p:grpSpPr>
          <p:sp>
            <p:nvSpPr>
              <p:cNvPr id="74783" name="Freeform 84"/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784" name="TextBox 174"/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grpSp>
          <p:nvGrpSpPr>
            <p:cNvPr id="74774" name="Group 175"/>
            <p:cNvGrpSpPr>
              <a:grpSpLocks/>
            </p:cNvGrpSpPr>
            <p:nvPr/>
          </p:nvGrpSpPr>
          <p:grpSpPr bwMode="auto">
            <a:xfrm>
              <a:off x="2735896" y="5891755"/>
              <a:ext cx="648422" cy="418253"/>
              <a:chOff x="3053396" y="4304255"/>
              <a:chExt cx="648422" cy="418253"/>
            </a:xfrm>
          </p:grpSpPr>
          <p:sp>
            <p:nvSpPr>
              <p:cNvPr id="74781" name="Freeform 84"/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782" name="TextBox 177"/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sp>
          <p:nvSpPr>
            <p:cNvPr id="74775" name="TextBox 4"/>
            <p:cNvSpPr txBox="1">
              <a:spLocks noChangeArrowheads="1"/>
            </p:cNvSpPr>
            <p:nvPr/>
          </p:nvSpPr>
          <p:spPr bwMode="auto">
            <a:xfrm rot="1053502">
              <a:off x="5143500" y="1955800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r>
                <a:rPr lang="en-US" altLang="en-US" sz="2800">
                  <a:solidFill>
                    <a:srgbClr val="0000FF"/>
                  </a:solidFill>
                </a:rPr>
                <a:t>…</a:t>
              </a:r>
            </a:p>
          </p:txBody>
        </p:sp>
        <p:sp>
          <p:nvSpPr>
            <p:cNvPr id="74776" name="TextBox 179"/>
            <p:cNvSpPr txBox="1">
              <a:spLocks noChangeArrowheads="1"/>
            </p:cNvSpPr>
            <p:nvPr/>
          </p:nvSpPr>
          <p:spPr bwMode="auto">
            <a:xfrm rot="2829263">
              <a:off x="7429500" y="3429000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r>
                <a:rPr lang="en-US" altLang="en-US" sz="2800">
                  <a:solidFill>
                    <a:srgbClr val="0000FF"/>
                  </a:solidFill>
                </a:rPr>
                <a:t>…</a:t>
              </a:r>
            </a:p>
          </p:txBody>
        </p:sp>
        <p:sp>
          <p:nvSpPr>
            <p:cNvPr id="74777" name="TextBox 180"/>
            <p:cNvSpPr txBox="1">
              <a:spLocks noChangeArrowheads="1"/>
            </p:cNvSpPr>
            <p:nvPr/>
          </p:nvSpPr>
          <p:spPr bwMode="auto">
            <a:xfrm rot="9845918">
              <a:off x="6098241" y="5942112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r>
                <a:rPr lang="en-US" altLang="en-US" sz="2800">
                  <a:solidFill>
                    <a:srgbClr val="0000FF"/>
                  </a:solidFill>
                </a:rPr>
                <a:t>…</a:t>
              </a:r>
            </a:p>
          </p:txBody>
        </p:sp>
        <p:sp>
          <p:nvSpPr>
            <p:cNvPr id="74778" name="TextBox 181"/>
            <p:cNvSpPr txBox="1">
              <a:spLocks noChangeArrowheads="1"/>
            </p:cNvSpPr>
            <p:nvPr/>
          </p:nvSpPr>
          <p:spPr bwMode="auto">
            <a:xfrm rot="-9948738">
              <a:off x="1730786" y="5845469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r>
                <a:rPr lang="en-US" altLang="en-US" sz="2800">
                  <a:solidFill>
                    <a:srgbClr val="0000FF"/>
                  </a:solidFill>
                </a:rPr>
                <a:t>…</a:t>
              </a:r>
            </a:p>
          </p:txBody>
        </p:sp>
        <p:sp>
          <p:nvSpPr>
            <p:cNvPr id="74779" name="TextBox 182"/>
            <p:cNvSpPr txBox="1">
              <a:spLocks noChangeArrowheads="1"/>
            </p:cNvSpPr>
            <p:nvPr/>
          </p:nvSpPr>
          <p:spPr bwMode="auto">
            <a:xfrm rot="-4992697">
              <a:off x="144631" y="3539025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r>
                <a:rPr lang="en-US" altLang="en-US" sz="2800">
                  <a:solidFill>
                    <a:srgbClr val="0000FF"/>
                  </a:solidFill>
                </a:rPr>
                <a:t>…</a:t>
              </a:r>
            </a:p>
          </p:txBody>
        </p:sp>
        <p:sp>
          <p:nvSpPr>
            <p:cNvPr id="74780" name="TextBox 183"/>
            <p:cNvSpPr txBox="1">
              <a:spLocks noChangeArrowheads="1"/>
            </p:cNvSpPr>
            <p:nvPr/>
          </p:nvSpPr>
          <p:spPr bwMode="auto">
            <a:xfrm rot="-1017263">
              <a:off x="2330376" y="1905681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r>
                <a:rPr lang="en-US" altLang="en-US" sz="2800">
                  <a:solidFill>
                    <a:srgbClr val="0000FF"/>
                  </a:solidFill>
                </a:rPr>
                <a:t>…</a:t>
              </a:r>
            </a:p>
          </p:txBody>
        </p:sp>
      </p:grpSp>
      <p:sp>
        <p:nvSpPr>
          <p:cNvPr id="74757" name="Footer Placeholder 2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 smtClean="0">
                <a:latin typeface="Tahoma" pitchFamily="34" charset="0"/>
              </a:rPr>
              <a:t>Introduction</a:t>
            </a:r>
          </a:p>
        </p:txBody>
      </p:sp>
      <p:sp>
        <p:nvSpPr>
          <p:cNvPr id="74758" name="Slide Number Placeholder 3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>
                <a:latin typeface="Tahoma" pitchFamily="34" charset="0"/>
              </a:rPr>
              <a:t>1-</a:t>
            </a:r>
            <a:fld id="{E88FA675-DE2D-424B-B7AE-4496A98A8995}" type="slidenum">
              <a:rPr lang="en-US" altLang="en-US" sz="1200">
                <a:latin typeface="Tahoma" pitchFamily="34" charset="0"/>
              </a:rPr>
              <a:pPr/>
              <a:t>34</a:t>
            </a:fld>
            <a:endParaRPr lang="en-US" altLang="en-US" sz="1200">
              <a:latin typeface="Tahoma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801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255588" y="165100"/>
            <a:ext cx="8096250" cy="650875"/>
          </a:xfrm>
        </p:spPr>
        <p:txBody>
          <a:bodyPr/>
          <a:lstStyle/>
          <a:p>
            <a:pPr eaLnBrk="1" hangingPunct="1"/>
            <a:r>
              <a:rPr lang="en-US" altLang="en-US" sz="3600" smtClean="0">
                <a:ea typeface="ＭＳ Ｐゴシック" charset="-128"/>
              </a:rPr>
              <a:t>Internet structure: network of networks</a:t>
            </a:r>
            <a:endParaRPr lang="en-US" altLang="en-US" smtClean="0">
              <a:ea typeface="ＭＳ Ｐゴシック" charset="-128"/>
            </a:endParaRPr>
          </a:p>
        </p:txBody>
      </p:sp>
      <p:sp>
        <p:nvSpPr>
          <p:cNvPr id="76802" name="Rectangle 3"/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473075" y="1073150"/>
            <a:ext cx="8204200" cy="673100"/>
          </a:xfrm>
        </p:spPr>
        <p:txBody>
          <a:bodyPr/>
          <a:lstStyle/>
          <a:p>
            <a:pPr marL="0" indent="0" eaLnBrk="1" hangingPunct="1">
              <a:buSzPct val="75000"/>
              <a:buFont typeface="Wingdings" pitchFamily="2" charset="2"/>
              <a:buNone/>
            </a:pPr>
            <a:r>
              <a:rPr lang="en-US" altLang="en-US" sz="2400" i="1" smtClean="0">
                <a:solidFill>
                  <a:srgbClr val="CC0000"/>
                </a:solidFill>
                <a:ea typeface="ＭＳ Ｐゴシック" charset="-128"/>
              </a:rPr>
              <a:t>Option: </a:t>
            </a:r>
            <a:r>
              <a:rPr lang="en-US" altLang="en-US" sz="2400" i="1" smtClean="0">
                <a:ea typeface="ＭＳ Ｐゴシック" charset="-128"/>
              </a:rPr>
              <a:t>connect each access ISP to every other access ISP? </a:t>
            </a:r>
          </a:p>
          <a:p>
            <a:pPr marL="0" indent="0" eaLnBrk="1" hangingPunct="1">
              <a:buSzPct val="75000"/>
              <a:buFont typeface="Wingdings" pitchFamily="2" charset="2"/>
              <a:buNone/>
            </a:pPr>
            <a:endParaRPr lang="en-US" altLang="en-US" sz="2400" smtClean="0">
              <a:ea typeface="ＭＳ Ｐゴシック" charset="-128"/>
            </a:endParaRPr>
          </a:p>
        </p:txBody>
      </p:sp>
      <p:pic>
        <p:nvPicPr>
          <p:cNvPr id="76803" name="Picture 76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7025" y="674688"/>
            <a:ext cx="7769225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76804" name="Group 141"/>
          <p:cNvGrpSpPr>
            <a:grpSpLocks/>
          </p:cNvGrpSpPr>
          <p:nvPr/>
        </p:nvGrpSpPr>
        <p:grpSpPr bwMode="auto">
          <a:xfrm>
            <a:off x="822325" y="4730750"/>
            <a:ext cx="647700" cy="417513"/>
            <a:chOff x="3053396" y="4304255"/>
            <a:chExt cx="648422" cy="418253"/>
          </a:xfrm>
        </p:grpSpPr>
        <p:sp>
          <p:nvSpPr>
            <p:cNvPr id="76912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913" name="TextBox 143"/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76805" name="Group 144"/>
          <p:cNvGrpSpPr>
            <a:grpSpLocks/>
          </p:cNvGrpSpPr>
          <p:nvPr/>
        </p:nvGrpSpPr>
        <p:grpSpPr bwMode="auto">
          <a:xfrm>
            <a:off x="593725" y="4070350"/>
            <a:ext cx="647700" cy="417513"/>
            <a:chOff x="3053396" y="4304255"/>
            <a:chExt cx="648422" cy="418253"/>
          </a:xfrm>
        </p:grpSpPr>
        <p:sp>
          <p:nvSpPr>
            <p:cNvPr id="76910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911" name="TextBox 146"/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sp>
        <p:nvSpPr>
          <p:cNvPr id="76806" name="TextBox 181"/>
          <p:cNvSpPr txBox="1">
            <a:spLocks noChangeArrowheads="1"/>
          </p:cNvSpPr>
          <p:nvPr/>
        </p:nvSpPr>
        <p:spPr bwMode="auto">
          <a:xfrm rot="-9948738">
            <a:off x="2027238" y="5789613"/>
            <a:ext cx="542925" cy="5222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2800">
                <a:solidFill>
                  <a:srgbClr val="0000FF"/>
                </a:solidFill>
              </a:rPr>
              <a:t>…</a:t>
            </a:r>
          </a:p>
        </p:txBody>
      </p:sp>
      <p:sp>
        <p:nvSpPr>
          <p:cNvPr id="76807" name="TextBox 182"/>
          <p:cNvSpPr txBox="1">
            <a:spLocks noChangeArrowheads="1"/>
          </p:cNvSpPr>
          <p:nvPr/>
        </p:nvSpPr>
        <p:spPr bwMode="auto">
          <a:xfrm rot="-4992697">
            <a:off x="440532" y="3482181"/>
            <a:ext cx="544512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2800">
                <a:solidFill>
                  <a:srgbClr val="0000FF"/>
                </a:solidFill>
              </a:rPr>
              <a:t>…</a:t>
            </a:r>
          </a:p>
        </p:txBody>
      </p:sp>
      <p:sp>
        <p:nvSpPr>
          <p:cNvPr id="76808" name="TextBox 183"/>
          <p:cNvSpPr txBox="1">
            <a:spLocks noChangeArrowheads="1"/>
          </p:cNvSpPr>
          <p:nvPr/>
        </p:nvSpPr>
        <p:spPr bwMode="auto">
          <a:xfrm rot="-1017263">
            <a:off x="2627313" y="1849438"/>
            <a:ext cx="542925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2800">
                <a:solidFill>
                  <a:srgbClr val="0000FF"/>
                </a:solidFill>
              </a:rPr>
              <a:t>…</a:t>
            </a:r>
          </a:p>
        </p:txBody>
      </p:sp>
      <p:grpSp>
        <p:nvGrpSpPr>
          <p:cNvPr id="19" name="Group 25"/>
          <p:cNvGrpSpPr>
            <a:grpSpLocks/>
          </p:cNvGrpSpPr>
          <p:nvPr/>
        </p:nvGrpSpPr>
        <p:grpSpPr bwMode="auto">
          <a:xfrm>
            <a:off x="908050" y="2281238"/>
            <a:ext cx="7361238" cy="3768725"/>
            <a:chOff x="888125" y="2295063"/>
            <a:chExt cx="7361771" cy="3769689"/>
          </a:xfrm>
        </p:grpSpPr>
        <p:cxnSp>
          <p:nvCxnSpPr>
            <p:cNvPr id="76890" name="Straight Connector 7"/>
            <p:cNvCxnSpPr>
              <a:cxnSpLocks noChangeShapeType="1"/>
              <a:stCxn id="76852" idx="0"/>
            </p:cNvCxnSpPr>
            <p:nvPr/>
          </p:nvCxnSpPr>
          <p:spPr bwMode="auto">
            <a:xfrm flipV="1">
              <a:off x="1661409" y="2570969"/>
              <a:ext cx="577293" cy="280266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6891" name="Straight Connector 188"/>
            <p:cNvCxnSpPr>
              <a:cxnSpLocks noChangeShapeType="1"/>
              <a:stCxn id="76852" idx="0"/>
            </p:cNvCxnSpPr>
            <p:nvPr/>
          </p:nvCxnSpPr>
          <p:spPr bwMode="auto">
            <a:xfrm flipH="1" flipV="1">
              <a:off x="1509155" y="3032403"/>
              <a:ext cx="171469" cy="232712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6892" name="Straight Connector 190"/>
            <p:cNvCxnSpPr>
              <a:cxnSpLocks noChangeShapeType="1"/>
              <a:stCxn id="76852" idx="0"/>
            </p:cNvCxnSpPr>
            <p:nvPr/>
          </p:nvCxnSpPr>
          <p:spPr bwMode="auto">
            <a:xfrm flipH="1" flipV="1">
              <a:off x="1185287" y="3451504"/>
              <a:ext cx="495337" cy="19080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6893" name="Straight Connector 192"/>
            <p:cNvCxnSpPr>
              <a:cxnSpLocks noChangeShapeType="1"/>
              <a:stCxn id="76852" idx="0"/>
            </p:cNvCxnSpPr>
            <p:nvPr/>
          </p:nvCxnSpPr>
          <p:spPr bwMode="auto">
            <a:xfrm flipH="1" flipV="1">
              <a:off x="1181567" y="4298698"/>
              <a:ext cx="499057" cy="1060829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6894" name="Straight Connector 195"/>
            <p:cNvCxnSpPr>
              <a:cxnSpLocks noChangeShapeType="1"/>
              <a:stCxn id="76852" idx="0"/>
            </p:cNvCxnSpPr>
            <p:nvPr/>
          </p:nvCxnSpPr>
          <p:spPr bwMode="auto">
            <a:xfrm flipH="1" flipV="1">
              <a:off x="1386886" y="4980292"/>
              <a:ext cx="293738" cy="37923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6895" name="Straight Connector 197"/>
            <p:cNvCxnSpPr>
              <a:cxnSpLocks noChangeShapeType="1"/>
              <a:endCxn id="76852" idx="0"/>
            </p:cNvCxnSpPr>
            <p:nvPr/>
          </p:nvCxnSpPr>
          <p:spPr bwMode="auto">
            <a:xfrm flipH="1" flipV="1">
              <a:off x="1661409" y="5373637"/>
              <a:ext cx="1526432" cy="59300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6896" name="Straight Connector 199"/>
            <p:cNvCxnSpPr>
              <a:cxnSpLocks noChangeShapeType="1"/>
              <a:endCxn id="76852" idx="0"/>
            </p:cNvCxnSpPr>
            <p:nvPr/>
          </p:nvCxnSpPr>
          <p:spPr bwMode="auto">
            <a:xfrm flipH="1" flipV="1">
              <a:off x="1680624" y="5359527"/>
              <a:ext cx="2723702" cy="70307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6897" name="Straight Connector 201"/>
            <p:cNvCxnSpPr>
              <a:cxnSpLocks noChangeShapeType="1"/>
              <a:endCxn id="76852" idx="0"/>
            </p:cNvCxnSpPr>
            <p:nvPr/>
          </p:nvCxnSpPr>
          <p:spPr bwMode="auto">
            <a:xfrm flipH="1" flipV="1">
              <a:off x="1680624" y="5359527"/>
              <a:ext cx="3605885" cy="61900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6898" name="Straight Connector 203"/>
            <p:cNvCxnSpPr>
              <a:cxnSpLocks noChangeShapeType="1"/>
              <a:endCxn id="76852" idx="0"/>
            </p:cNvCxnSpPr>
            <p:nvPr/>
          </p:nvCxnSpPr>
          <p:spPr bwMode="auto">
            <a:xfrm flipH="1">
              <a:off x="1680624" y="5184745"/>
              <a:ext cx="6569272" cy="17478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6899" name="Straight Connector 204"/>
            <p:cNvCxnSpPr>
              <a:cxnSpLocks noChangeShapeType="1"/>
              <a:endCxn id="76852" idx="0"/>
            </p:cNvCxnSpPr>
            <p:nvPr/>
          </p:nvCxnSpPr>
          <p:spPr bwMode="auto">
            <a:xfrm flipH="1" flipV="1">
              <a:off x="1680624" y="5359527"/>
              <a:ext cx="5742435" cy="48670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6900" name="Straight Connector 207"/>
            <p:cNvCxnSpPr>
              <a:cxnSpLocks noChangeShapeType="1"/>
              <a:endCxn id="76852" idx="0"/>
            </p:cNvCxnSpPr>
            <p:nvPr/>
          </p:nvCxnSpPr>
          <p:spPr bwMode="auto">
            <a:xfrm flipH="1">
              <a:off x="1680624" y="4311835"/>
              <a:ext cx="6338019" cy="104769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6901" name="Straight Connector 209"/>
            <p:cNvCxnSpPr>
              <a:cxnSpLocks noChangeShapeType="1"/>
              <a:endCxn id="76852" idx="0"/>
            </p:cNvCxnSpPr>
            <p:nvPr/>
          </p:nvCxnSpPr>
          <p:spPr bwMode="auto">
            <a:xfrm flipH="1">
              <a:off x="1680624" y="3273553"/>
              <a:ext cx="5749312" cy="208597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6902" name="Straight Connector 211"/>
            <p:cNvCxnSpPr>
              <a:cxnSpLocks noChangeShapeType="1"/>
              <a:endCxn id="76852" idx="0"/>
            </p:cNvCxnSpPr>
            <p:nvPr/>
          </p:nvCxnSpPr>
          <p:spPr bwMode="auto">
            <a:xfrm flipH="1">
              <a:off x="1680624" y="2784308"/>
              <a:ext cx="4942318" cy="2575219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6903" name="Straight Connector 213"/>
            <p:cNvCxnSpPr>
              <a:cxnSpLocks noChangeShapeType="1"/>
              <a:endCxn id="76852" idx="0"/>
            </p:cNvCxnSpPr>
            <p:nvPr/>
          </p:nvCxnSpPr>
          <p:spPr bwMode="auto">
            <a:xfrm flipH="1">
              <a:off x="1680624" y="2295063"/>
              <a:ext cx="2971398" cy="306446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6904" name="Straight Connector 215"/>
            <p:cNvCxnSpPr>
              <a:cxnSpLocks noChangeShapeType="1"/>
              <a:endCxn id="76852" idx="0"/>
            </p:cNvCxnSpPr>
            <p:nvPr/>
          </p:nvCxnSpPr>
          <p:spPr bwMode="auto">
            <a:xfrm flipH="1">
              <a:off x="1680624" y="2295321"/>
              <a:ext cx="2025496" cy="306420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76905" name="TextBox 24"/>
            <p:cNvSpPr txBox="1">
              <a:spLocks noChangeArrowheads="1"/>
            </p:cNvSpPr>
            <p:nvPr/>
          </p:nvSpPr>
          <p:spPr bwMode="auto">
            <a:xfrm rot="5710989">
              <a:off x="859913" y="4114468"/>
              <a:ext cx="36420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r>
                <a:rPr lang="en-US" altLang="en-US" sz="1400"/>
                <a:t>…</a:t>
              </a:r>
            </a:p>
          </p:txBody>
        </p:sp>
        <p:sp>
          <p:nvSpPr>
            <p:cNvPr id="76906" name="TextBox 218"/>
            <p:cNvSpPr txBox="1">
              <a:spLocks noChangeArrowheads="1"/>
            </p:cNvSpPr>
            <p:nvPr/>
          </p:nvSpPr>
          <p:spPr bwMode="auto">
            <a:xfrm rot="7515077">
              <a:off x="4511491" y="5728762"/>
              <a:ext cx="36420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r>
                <a:rPr lang="en-US" altLang="en-US" sz="1400"/>
                <a:t>…</a:t>
              </a:r>
            </a:p>
          </p:txBody>
        </p:sp>
        <p:sp>
          <p:nvSpPr>
            <p:cNvPr id="76907" name="TextBox 219"/>
            <p:cNvSpPr txBox="1">
              <a:spLocks noChangeArrowheads="1"/>
            </p:cNvSpPr>
            <p:nvPr/>
          </p:nvSpPr>
          <p:spPr bwMode="auto">
            <a:xfrm rot="3940343">
              <a:off x="6392354" y="3846211"/>
              <a:ext cx="492443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r>
                <a:rPr lang="en-US" altLang="en-US"/>
                <a:t>…</a:t>
              </a:r>
            </a:p>
          </p:txBody>
        </p:sp>
        <p:sp>
          <p:nvSpPr>
            <p:cNvPr id="76908" name="TextBox 220"/>
            <p:cNvSpPr txBox="1">
              <a:spLocks noChangeArrowheads="1"/>
            </p:cNvSpPr>
            <p:nvPr/>
          </p:nvSpPr>
          <p:spPr bwMode="auto">
            <a:xfrm rot="2048420">
              <a:off x="4482993" y="2684685"/>
              <a:ext cx="492443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r>
                <a:rPr lang="en-US" altLang="en-US"/>
                <a:t>…</a:t>
              </a:r>
            </a:p>
          </p:txBody>
        </p:sp>
        <p:sp>
          <p:nvSpPr>
            <p:cNvPr id="76909" name="TextBox 221"/>
            <p:cNvSpPr txBox="1">
              <a:spLocks noChangeArrowheads="1"/>
            </p:cNvSpPr>
            <p:nvPr/>
          </p:nvSpPr>
          <p:spPr bwMode="auto">
            <a:xfrm rot="-316136">
              <a:off x="2189980" y="2687381"/>
              <a:ext cx="492443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r>
                <a:rPr lang="en-US" altLang="en-US"/>
                <a:t>…</a:t>
              </a:r>
            </a:p>
          </p:txBody>
        </p:sp>
      </p:grpSp>
      <p:grpSp>
        <p:nvGrpSpPr>
          <p:cNvPr id="20" name="Group 223"/>
          <p:cNvGrpSpPr>
            <a:grpSpLocks/>
          </p:cNvGrpSpPr>
          <p:nvPr/>
        </p:nvGrpSpPr>
        <p:grpSpPr bwMode="auto">
          <a:xfrm>
            <a:off x="1158875" y="2305050"/>
            <a:ext cx="7094538" cy="3695700"/>
            <a:chOff x="862570" y="2361120"/>
            <a:chExt cx="7094553" cy="3695520"/>
          </a:xfrm>
        </p:grpSpPr>
        <p:cxnSp>
          <p:nvCxnSpPr>
            <p:cNvPr id="76875" name="Straight Connector 224"/>
            <p:cNvCxnSpPr>
              <a:cxnSpLocks noChangeShapeType="1"/>
            </p:cNvCxnSpPr>
            <p:nvPr/>
          </p:nvCxnSpPr>
          <p:spPr bwMode="auto">
            <a:xfrm flipH="1">
              <a:off x="1446332" y="2897188"/>
              <a:ext cx="4736982" cy="25351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6876" name="Straight Connector 225"/>
            <p:cNvCxnSpPr>
              <a:cxnSpLocks noChangeShapeType="1"/>
            </p:cNvCxnSpPr>
            <p:nvPr/>
          </p:nvCxnSpPr>
          <p:spPr bwMode="auto">
            <a:xfrm flipH="1">
              <a:off x="2972043" y="2885760"/>
              <a:ext cx="3213953" cy="304128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6877" name="Straight Connector 226"/>
            <p:cNvCxnSpPr>
              <a:cxnSpLocks noChangeShapeType="1"/>
            </p:cNvCxnSpPr>
            <p:nvPr/>
          </p:nvCxnSpPr>
          <p:spPr bwMode="auto">
            <a:xfrm flipH="1">
              <a:off x="4328465" y="2877120"/>
              <a:ext cx="1866171" cy="317952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6878" name="Straight Connector 227"/>
            <p:cNvCxnSpPr>
              <a:cxnSpLocks noChangeShapeType="1"/>
            </p:cNvCxnSpPr>
            <p:nvPr/>
          </p:nvCxnSpPr>
          <p:spPr bwMode="auto">
            <a:xfrm flipH="1">
              <a:off x="5270184" y="2877120"/>
              <a:ext cx="915812" cy="305856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6879" name="Straight Connector 228"/>
            <p:cNvCxnSpPr>
              <a:cxnSpLocks noChangeShapeType="1"/>
            </p:cNvCxnSpPr>
            <p:nvPr/>
          </p:nvCxnSpPr>
          <p:spPr bwMode="auto">
            <a:xfrm>
              <a:off x="6167438" y="2901156"/>
              <a:ext cx="1141702" cy="280124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6880" name="Straight Connector 229"/>
            <p:cNvCxnSpPr>
              <a:cxnSpLocks noChangeShapeType="1"/>
            </p:cNvCxnSpPr>
            <p:nvPr/>
          </p:nvCxnSpPr>
          <p:spPr bwMode="auto">
            <a:xfrm>
              <a:off x="6171406" y="2889250"/>
              <a:ext cx="1785717" cy="235523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6881" name="Straight Connector 230"/>
            <p:cNvCxnSpPr>
              <a:cxnSpLocks noChangeShapeType="1"/>
            </p:cNvCxnSpPr>
            <p:nvPr/>
          </p:nvCxnSpPr>
          <p:spPr bwMode="auto">
            <a:xfrm>
              <a:off x="6179344" y="2881313"/>
              <a:ext cx="1587707" cy="1386847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6882" name="Straight Connector 231"/>
            <p:cNvCxnSpPr>
              <a:cxnSpLocks noChangeShapeType="1"/>
            </p:cNvCxnSpPr>
            <p:nvPr/>
          </p:nvCxnSpPr>
          <p:spPr bwMode="auto">
            <a:xfrm>
              <a:off x="6179344" y="2897188"/>
              <a:ext cx="602786" cy="29097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6883" name="Straight Connector 232"/>
            <p:cNvCxnSpPr>
              <a:cxnSpLocks noChangeShapeType="1"/>
            </p:cNvCxnSpPr>
            <p:nvPr/>
          </p:nvCxnSpPr>
          <p:spPr bwMode="auto">
            <a:xfrm>
              <a:off x="4584546" y="2364240"/>
              <a:ext cx="1558252" cy="51288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6884" name="Straight Connector 233"/>
            <p:cNvCxnSpPr>
              <a:cxnSpLocks noChangeShapeType="1"/>
            </p:cNvCxnSpPr>
            <p:nvPr/>
          </p:nvCxnSpPr>
          <p:spPr bwMode="auto">
            <a:xfrm>
              <a:off x="3691549" y="2361120"/>
              <a:ext cx="2485808" cy="53328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6885" name="Straight Connector 234"/>
            <p:cNvCxnSpPr>
              <a:cxnSpLocks noChangeShapeType="1"/>
            </p:cNvCxnSpPr>
            <p:nvPr/>
          </p:nvCxnSpPr>
          <p:spPr bwMode="auto">
            <a:xfrm>
              <a:off x="2081460" y="2548080"/>
              <a:ext cx="4078617" cy="33768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6886" name="Straight Connector 235"/>
            <p:cNvCxnSpPr>
              <a:cxnSpLocks noChangeShapeType="1"/>
            </p:cNvCxnSpPr>
            <p:nvPr/>
          </p:nvCxnSpPr>
          <p:spPr bwMode="auto">
            <a:xfrm flipV="1">
              <a:off x="1309418" y="2903040"/>
              <a:ext cx="4842020" cy="3072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6887" name="Straight Connector 236"/>
            <p:cNvCxnSpPr>
              <a:cxnSpLocks noChangeShapeType="1"/>
            </p:cNvCxnSpPr>
            <p:nvPr/>
          </p:nvCxnSpPr>
          <p:spPr bwMode="auto">
            <a:xfrm flipV="1">
              <a:off x="934801" y="2894400"/>
              <a:ext cx="5242556" cy="37704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6888" name="Straight Connector 237"/>
            <p:cNvCxnSpPr>
              <a:cxnSpLocks noChangeShapeType="1"/>
            </p:cNvCxnSpPr>
            <p:nvPr/>
          </p:nvCxnSpPr>
          <p:spPr bwMode="auto">
            <a:xfrm flipV="1">
              <a:off x="862570" y="2901156"/>
              <a:ext cx="5296930" cy="138668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6889" name="Straight Connector 238"/>
            <p:cNvCxnSpPr>
              <a:cxnSpLocks noChangeShapeType="1"/>
            </p:cNvCxnSpPr>
            <p:nvPr/>
          </p:nvCxnSpPr>
          <p:spPr bwMode="auto">
            <a:xfrm flipV="1">
              <a:off x="1101367" y="2901156"/>
              <a:ext cx="5077977" cy="202604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21" name="Group 239"/>
          <p:cNvGrpSpPr>
            <a:grpSpLocks/>
          </p:cNvGrpSpPr>
          <p:nvPr/>
        </p:nvGrpSpPr>
        <p:grpSpPr bwMode="auto">
          <a:xfrm>
            <a:off x="1095375" y="2195513"/>
            <a:ext cx="7158038" cy="3798887"/>
            <a:chOff x="799176" y="2251902"/>
            <a:chExt cx="7158126" cy="3799069"/>
          </a:xfrm>
        </p:grpSpPr>
        <p:cxnSp>
          <p:nvCxnSpPr>
            <p:cNvPr id="76860" name="Straight Connector 240"/>
            <p:cNvCxnSpPr>
              <a:cxnSpLocks noChangeShapeType="1"/>
            </p:cNvCxnSpPr>
            <p:nvPr/>
          </p:nvCxnSpPr>
          <p:spPr bwMode="auto">
            <a:xfrm>
              <a:off x="2012365" y="2732956"/>
              <a:ext cx="3121627" cy="320434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6861" name="Straight Connector 241"/>
            <p:cNvCxnSpPr>
              <a:cxnSpLocks noChangeShapeType="1"/>
            </p:cNvCxnSpPr>
            <p:nvPr/>
          </p:nvCxnSpPr>
          <p:spPr bwMode="auto">
            <a:xfrm>
              <a:off x="2009682" y="2721528"/>
              <a:ext cx="2384511" cy="332944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6862" name="Straight Connector 242"/>
            <p:cNvCxnSpPr>
              <a:cxnSpLocks noChangeShapeType="1"/>
            </p:cNvCxnSpPr>
            <p:nvPr/>
          </p:nvCxnSpPr>
          <p:spPr bwMode="auto">
            <a:xfrm>
              <a:off x="2001042" y="2712888"/>
              <a:ext cx="1091382" cy="319787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6863" name="Straight Connector 243"/>
            <p:cNvCxnSpPr>
              <a:cxnSpLocks noChangeShapeType="1"/>
            </p:cNvCxnSpPr>
            <p:nvPr/>
          </p:nvCxnSpPr>
          <p:spPr bwMode="auto">
            <a:xfrm flipH="1">
              <a:off x="1471306" y="2712888"/>
              <a:ext cx="538376" cy="269812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6864" name="Straight Connector 244"/>
            <p:cNvCxnSpPr>
              <a:cxnSpLocks noChangeShapeType="1"/>
            </p:cNvCxnSpPr>
            <p:nvPr/>
          </p:nvCxnSpPr>
          <p:spPr bwMode="auto">
            <a:xfrm flipH="1">
              <a:off x="1007181" y="2736924"/>
              <a:ext cx="1021059" cy="206956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6865" name="Straight Connector 245"/>
            <p:cNvCxnSpPr>
              <a:cxnSpLocks noChangeShapeType="1"/>
            </p:cNvCxnSpPr>
            <p:nvPr/>
          </p:nvCxnSpPr>
          <p:spPr bwMode="auto">
            <a:xfrm flipH="1">
              <a:off x="799176" y="2725018"/>
              <a:ext cx="1225097" cy="141359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6866" name="Straight Connector 246"/>
            <p:cNvCxnSpPr>
              <a:cxnSpLocks noChangeShapeType="1"/>
            </p:cNvCxnSpPr>
            <p:nvPr/>
          </p:nvCxnSpPr>
          <p:spPr bwMode="auto">
            <a:xfrm flipH="1">
              <a:off x="932218" y="2704755"/>
              <a:ext cx="1107153" cy="58896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6867" name="Straight Connector 247"/>
            <p:cNvCxnSpPr>
              <a:cxnSpLocks noChangeShapeType="1"/>
            </p:cNvCxnSpPr>
            <p:nvPr/>
          </p:nvCxnSpPr>
          <p:spPr bwMode="auto">
            <a:xfrm flipH="1">
              <a:off x="1293642" y="2704755"/>
              <a:ext cx="745729" cy="21674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6868" name="Straight Connector 248"/>
            <p:cNvCxnSpPr>
              <a:cxnSpLocks noChangeShapeType="1"/>
            </p:cNvCxnSpPr>
            <p:nvPr/>
          </p:nvCxnSpPr>
          <p:spPr bwMode="auto">
            <a:xfrm flipH="1">
              <a:off x="2052880" y="2251902"/>
              <a:ext cx="1141349" cy="46098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6869" name="Straight Connector 249"/>
            <p:cNvCxnSpPr>
              <a:cxnSpLocks noChangeShapeType="1"/>
            </p:cNvCxnSpPr>
            <p:nvPr/>
          </p:nvCxnSpPr>
          <p:spPr bwMode="auto">
            <a:xfrm flipH="1">
              <a:off x="2018321" y="2332076"/>
              <a:ext cx="2284094" cy="39809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6870" name="Straight Connector 250"/>
            <p:cNvCxnSpPr>
              <a:cxnSpLocks noChangeShapeType="1"/>
            </p:cNvCxnSpPr>
            <p:nvPr/>
          </p:nvCxnSpPr>
          <p:spPr bwMode="auto">
            <a:xfrm flipH="1" flipV="1">
              <a:off x="2035602" y="2721528"/>
              <a:ext cx="4016700" cy="1415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6871" name="Straight Connector 251"/>
            <p:cNvCxnSpPr>
              <a:cxnSpLocks noChangeShapeType="1"/>
            </p:cNvCxnSpPr>
            <p:nvPr/>
          </p:nvCxnSpPr>
          <p:spPr bwMode="auto">
            <a:xfrm flipH="1" flipV="1">
              <a:off x="2044240" y="2738808"/>
              <a:ext cx="4755057" cy="529059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6872" name="Straight Connector 252"/>
            <p:cNvCxnSpPr>
              <a:cxnSpLocks noChangeShapeType="1"/>
            </p:cNvCxnSpPr>
            <p:nvPr/>
          </p:nvCxnSpPr>
          <p:spPr bwMode="auto">
            <a:xfrm flipH="1" flipV="1">
              <a:off x="2018321" y="2730168"/>
              <a:ext cx="5710381" cy="155491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6873" name="Straight Connector 253"/>
            <p:cNvCxnSpPr>
              <a:cxnSpLocks noChangeShapeType="1"/>
            </p:cNvCxnSpPr>
            <p:nvPr/>
          </p:nvCxnSpPr>
          <p:spPr bwMode="auto">
            <a:xfrm flipH="1" flipV="1">
              <a:off x="2036178" y="2736924"/>
              <a:ext cx="5921124" cy="246256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6874" name="Straight Connector 254"/>
            <p:cNvCxnSpPr>
              <a:cxnSpLocks noChangeShapeType="1"/>
            </p:cNvCxnSpPr>
            <p:nvPr/>
          </p:nvCxnSpPr>
          <p:spPr bwMode="auto">
            <a:xfrm flipH="1" flipV="1">
              <a:off x="2016335" y="2736924"/>
              <a:ext cx="5165304" cy="300020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27" name="TextBox 26"/>
          <p:cNvSpPr txBox="1">
            <a:spLocks noChangeArrowheads="1"/>
          </p:cNvSpPr>
          <p:nvPr/>
        </p:nvSpPr>
        <p:spPr bwMode="auto">
          <a:xfrm>
            <a:off x="2497138" y="3403600"/>
            <a:ext cx="4268787" cy="120015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 algn="ctr"/>
            <a:r>
              <a:rPr lang="en-US" altLang="en-US"/>
              <a:t>connecting each access ISP to each other directly </a:t>
            </a:r>
            <a:r>
              <a:rPr lang="en-US" altLang="en-US" i="1">
                <a:solidFill>
                  <a:srgbClr val="CC0000"/>
                </a:solidFill>
              </a:rPr>
              <a:t>doesn’t scale: </a:t>
            </a:r>
            <a:r>
              <a:rPr lang="en-US" altLang="en-US"/>
              <a:t>O(</a:t>
            </a:r>
            <a:r>
              <a:rPr lang="en-US" altLang="en-US" i="1"/>
              <a:t>N</a:t>
            </a:r>
            <a:r>
              <a:rPr lang="en-US" altLang="en-US" baseline="30000"/>
              <a:t>2</a:t>
            </a:r>
            <a:r>
              <a:rPr lang="en-US" altLang="en-US"/>
              <a:t>) connections.</a:t>
            </a:r>
          </a:p>
        </p:txBody>
      </p:sp>
      <p:sp>
        <p:nvSpPr>
          <p:cNvPr id="76813" name="Footer Placeholder 2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 smtClean="0">
                <a:latin typeface="Tahoma" pitchFamily="34" charset="0"/>
              </a:rPr>
              <a:t>Introduction</a:t>
            </a:r>
          </a:p>
        </p:txBody>
      </p:sp>
      <p:sp>
        <p:nvSpPr>
          <p:cNvPr id="76814" name="Slide Number Placeholder 3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>
                <a:latin typeface="Tahoma" pitchFamily="34" charset="0"/>
              </a:rPr>
              <a:t>1-</a:t>
            </a:r>
            <a:fld id="{7D9936A0-FD7F-4355-848F-7BA7DE94EB97}" type="slidenum">
              <a:rPr lang="en-US" altLang="en-US" sz="1200">
                <a:latin typeface="Tahoma" pitchFamily="34" charset="0"/>
              </a:rPr>
              <a:pPr/>
              <a:t>35</a:t>
            </a:fld>
            <a:endParaRPr lang="en-US" altLang="en-US" sz="1200">
              <a:latin typeface="Tahoma" pitchFamily="34" charset="0"/>
            </a:endParaRPr>
          </a:p>
        </p:txBody>
      </p:sp>
      <p:grpSp>
        <p:nvGrpSpPr>
          <p:cNvPr id="76815" name="Group 2"/>
          <p:cNvGrpSpPr>
            <a:grpSpLocks/>
          </p:cNvGrpSpPr>
          <p:nvPr/>
        </p:nvGrpSpPr>
        <p:grpSpPr bwMode="auto">
          <a:xfrm>
            <a:off x="1825625" y="2241550"/>
            <a:ext cx="647700" cy="417513"/>
            <a:chOff x="3053396" y="4304255"/>
            <a:chExt cx="648422" cy="418253"/>
          </a:xfrm>
        </p:grpSpPr>
        <p:sp>
          <p:nvSpPr>
            <p:cNvPr id="76858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59" name="TextBox 1"/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76816" name="Group 131"/>
          <p:cNvGrpSpPr>
            <a:grpSpLocks/>
          </p:cNvGrpSpPr>
          <p:nvPr/>
        </p:nvGrpSpPr>
        <p:grpSpPr bwMode="auto">
          <a:xfrm>
            <a:off x="669925" y="3041650"/>
            <a:ext cx="647700" cy="417513"/>
            <a:chOff x="3053396" y="4304255"/>
            <a:chExt cx="648422" cy="418253"/>
          </a:xfrm>
        </p:grpSpPr>
        <p:sp>
          <p:nvSpPr>
            <p:cNvPr id="76856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57" name="TextBox 133"/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76817" name="Group 153"/>
          <p:cNvGrpSpPr>
            <a:grpSpLocks/>
          </p:cNvGrpSpPr>
          <p:nvPr/>
        </p:nvGrpSpPr>
        <p:grpSpPr bwMode="auto">
          <a:xfrm>
            <a:off x="1050925" y="2647950"/>
            <a:ext cx="647700" cy="417513"/>
            <a:chOff x="3053396" y="4304255"/>
            <a:chExt cx="648422" cy="418253"/>
          </a:xfrm>
        </p:grpSpPr>
        <p:sp>
          <p:nvSpPr>
            <p:cNvPr id="76854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55" name="TextBox 155"/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76818" name="Group 138"/>
          <p:cNvGrpSpPr>
            <a:grpSpLocks/>
          </p:cNvGrpSpPr>
          <p:nvPr/>
        </p:nvGrpSpPr>
        <p:grpSpPr bwMode="auto">
          <a:xfrm>
            <a:off x="1241425" y="5353050"/>
            <a:ext cx="647700" cy="417513"/>
            <a:chOff x="3053396" y="4304255"/>
            <a:chExt cx="648422" cy="418253"/>
          </a:xfrm>
        </p:grpSpPr>
        <p:sp>
          <p:nvSpPr>
            <p:cNvPr id="76852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53" name="TextBox 140"/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76819" name="Group 150"/>
          <p:cNvGrpSpPr>
            <a:grpSpLocks/>
          </p:cNvGrpSpPr>
          <p:nvPr/>
        </p:nvGrpSpPr>
        <p:grpSpPr bwMode="auto">
          <a:xfrm>
            <a:off x="3425825" y="2000250"/>
            <a:ext cx="649288" cy="417513"/>
            <a:chOff x="3053396" y="4304255"/>
            <a:chExt cx="648422" cy="418253"/>
          </a:xfrm>
        </p:grpSpPr>
        <p:sp>
          <p:nvSpPr>
            <p:cNvPr id="76850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51" name="TextBox 152"/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76820" name="Group 156"/>
          <p:cNvGrpSpPr>
            <a:grpSpLocks/>
          </p:cNvGrpSpPr>
          <p:nvPr/>
        </p:nvGrpSpPr>
        <p:grpSpPr bwMode="auto">
          <a:xfrm>
            <a:off x="4340225" y="1974850"/>
            <a:ext cx="649288" cy="417513"/>
            <a:chOff x="3053396" y="4304255"/>
            <a:chExt cx="648422" cy="418253"/>
          </a:xfrm>
        </p:grpSpPr>
        <p:sp>
          <p:nvSpPr>
            <p:cNvPr id="76848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49" name="TextBox 158"/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sp>
        <p:nvSpPr>
          <p:cNvPr id="76821" name="TextBox 4"/>
          <p:cNvSpPr txBox="1">
            <a:spLocks noChangeArrowheads="1"/>
          </p:cNvSpPr>
          <p:nvPr/>
        </p:nvSpPr>
        <p:spPr bwMode="auto">
          <a:xfrm rot="1053502">
            <a:off x="5440363" y="1900238"/>
            <a:ext cx="542925" cy="5222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2800">
                <a:solidFill>
                  <a:srgbClr val="0000FF"/>
                </a:solidFill>
              </a:rPr>
              <a:t>…</a:t>
            </a:r>
          </a:p>
        </p:txBody>
      </p:sp>
      <p:grpSp>
        <p:nvGrpSpPr>
          <p:cNvPr id="76822" name="Group 147"/>
          <p:cNvGrpSpPr>
            <a:grpSpLocks/>
          </p:cNvGrpSpPr>
          <p:nvPr/>
        </p:nvGrpSpPr>
        <p:grpSpPr bwMode="auto">
          <a:xfrm>
            <a:off x="7083425" y="2927350"/>
            <a:ext cx="649288" cy="417513"/>
            <a:chOff x="3053396" y="4304255"/>
            <a:chExt cx="648422" cy="418253"/>
          </a:xfrm>
        </p:grpSpPr>
        <p:sp>
          <p:nvSpPr>
            <p:cNvPr id="76846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47" name="TextBox 149"/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76823" name="Group 160"/>
          <p:cNvGrpSpPr>
            <a:grpSpLocks/>
          </p:cNvGrpSpPr>
          <p:nvPr/>
        </p:nvGrpSpPr>
        <p:grpSpPr bwMode="auto">
          <a:xfrm>
            <a:off x="7400925" y="5607050"/>
            <a:ext cx="649288" cy="417513"/>
            <a:chOff x="3053396" y="4304255"/>
            <a:chExt cx="648422" cy="418253"/>
          </a:xfrm>
        </p:grpSpPr>
        <p:sp>
          <p:nvSpPr>
            <p:cNvPr id="76844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45" name="TextBox 162"/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76824" name="Group 163"/>
          <p:cNvGrpSpPr>
            <a:grpSpLocks/>
          </p:cNvGrpSpPr>
          <p:nvPr/>
        </p:nvGrpSpPr>
        <p:grpSpPr bwMode="auto">
          <a:xfrm>
            <a:off x="8239125" y="4959350"/>
            <a:ext cx="649288" cy="417513"/>
            <a:chOff x="3053396" y="4304255"/>
            <a:chExt cx="648422" cy="418253"/>
          </a:xfrm>
        </p:grpSpPr>
        <p:sp>
          <p:nvSpPr>
            <p:cNvPr id="76842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43" name="TextBox 165"/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76825" name="Group 166"/>
          <p:cNvGrpSpPr>
            <a:grpSpLocks/>
          </p:cNvGrpSpPr>
          <p:nvPr/>
        </p:nvGrpSpPr>
        <p:grpSpPr bwMode="auto">
          <a:xfrm>
            <a:off x="8010525" y="4044950"/>
            <a:ext cx="649288" cy="417513"/>
            <a:chOff x="3053396" y="4304255"/>
            <a:chExt cx="648422" cy="418253"/>
          </a:xfrm>
        </p:grpSpPr>
        <p:sp>
          <p:nvSpPr>
            <p:cNvPr id="76840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41" name="TextBox 168"/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sp>
        <p:nvSpPr>
          <p:cNvPr id="76826" name="TextBox 179"/>
          <p:cNvSpPr txBox="1">
            <a:spLocks noChangeArrowheads="1"/>
          </p:cNvSpPr>
          <p:nvPr/>
        </p:nvSpPr>
        <p:spPr bwMode="auto">
          <a:xfrm rot="2829263">
            <a:off x="7726362" y="3373438"/>
            <a:ext cx="544513" cy="522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2800">
                <a:solidFill>
                  <a:srgbClr val="0000FF"/>
                </a:solidFill>
              </a:rPr>
              <a:t>…</a:t>
            </a:r>
          </a:p>
        </p:txBody>
      </p:sp>
      <p:grpSp>
        <p:nvGrpSpPr>
          <p:cNvPr id="76827" name="Group 135"/>
          <p:cNvGrpSpPr>
            <a:grpSpLocks/>
          </p:cNvGrpSpPr>
          <p:nvPr/>
        </p:nvGrpSpPr>
        <p:grpSpPr bwMode="auto">
          <a:xfrm>
            <a:off x="6334125" y="2495550"/>
            <a:ext cx="649288" cy="417513"/>
            <a:chOff x="3053396" y="4304255"/>
            <a:chExt cx="648422" cy="418253"/>
          </a:xfrm>
        </p:grpSpPr>
        <p:sp>
          <p:nvSpPr>
            <p:cNvPr id="76838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39" name="TextBox 137"/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76828" name="Group 169"/>
          <p:cNvGrpSpPr>
            <a:grpSpLocks/>
          </p:cNvGrpSpPr>
          <p:nvPr/>
        </p:nvGrpSpPr>
        <p:grpSpPr bwMode="auto">
          <a:xfrm>
            <a:off x="5165725" y="5848350"/>
            <a:ext cx="649288" cy="417513"/>
            <a:chOff x="3053396" y="4304255"/>
            <a:chExt cx="648422" cy="418253"/>
          </a:xfrm>
        </p:grpSpPr>
        <p:sp>
          <p:nvSpPr>
            <p:cNvPr id="76836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37" name="TextBox 171"/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76829" name="Group 172"/>
          <p:cNvGrpSpPr>
            <a:grpSpLocks/>
          </p:cNvGrpSpPr>
          <p:nvPr/>
        </p:nvGrpSpPr>
        <p:grpSpPr bwMode="auto">
          <a:xfrm>
            <a:off x="4251325" y="5988050"/>
            <a:ext cx="649288" cy="417513"/>
            <a:chOff x="3053396" y="4304255"/>
            <a:chExt cx="648422" cy="418253"/>
          </a:xfrm>
        </p:grpSpPr>
        <p:sp>
          <p:nvSpPr>
            <p:cNvPr id="76834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35" name="TextBox 174"/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76830" name="Group 175"/>
          <p:cNvGrpSpPr>
            <a:grpSpLocks/>
          </p:cNvGrpSpPr>
          <p:nvPr/>
        </p:nvGrpSpPr>
        <p:grpSpPr bwMode="auto">
          <a:xfrm>
            <a:off x="3032125" y="5835650"/>
            <a:ext cx="649288" cy="417513"/>
            <a:chOff x="3053396" y="4304255"/>
            <a:chExt cx="648422" cy="418253"/>
          </a:xfrm>
        </p:grpSpPr>
        <p:sp>
          <p:nvSpPr>
            <p:cNvPr id="76832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33" name="TextBox 177"/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sp>
        <p:nvSpPr>
          <p:cNvPr id="76831" name="TextBox 180"/>
          <p:cNvSpPr txBox="1">
            <a:spLocks noChangeArrowheads="1"/>
          </p:cNvSpPr>
          <p:nvPr/>
        </p:nvSpPr>
        <p:spPr bwMode="auto">
          <a:xfrm rot="9845918">
            <a:off x="6394450" y="5884863"/>
            <a:ext cx="544513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2800">
                <a:solidFill>
                  <a:srgbClr val="0000FF"/>
                </a:solidFill>
              </a:rPr>
              <a:t>…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" dur="1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13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5" dur="1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 nodeType="afterGroup">
                            <p:stCondLst>
                              <p:cond delay="2500"/>
                            </p:stCondLst>
                            <p:childTnLst>
                              <p:par>
                                <p:cTn id="17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9" dur="16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7" grpId="0" animBg="1"/>
    </p:bld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849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255588" y="165100"/>
            <a:ext cx="8096250" cy="650875"/>
          </a:xfrm>
        </p:spPr>
        <p:txBody>
          <a:bodyPr/>
          <a:lstStyle/>
          <a:p>
            <a:pPr eaLnBrk="1" hangingPunct="1"/>
            <a:r>
              <a:rPr lang="en-US" altLang="en-US" sz="3600" smtClean="0">
                <a:ea typeface="ＭＳ Ｐゴシック" charset="-128"/>
              </a:rPr>
              <a:t>Internet structure: network of networks</a:t>
            </a:r>
            <a:endParaRPr lang="en-US" altLang="en-US" smtClean="0">
              <a:ea typeface="ＭＳ Ｐゴシック" charset="-128"/>
            </a:endParaRPr>
          </a:p>
        </p:txBody>
      </p:sp>
      <p:pic>
        <p:nvPicPr>
          <p:cNvPr id="78850" name="Picture 76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7025" y="674688"/>
            <a:ext cx="7769225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78851" name="Group 5"/>
          <p:cNvGrpSpPr>
            <a:grpSpLocks/>
          </p:cNvGrpSpPr>
          <p:nvPr/>
        </p:nvGrpSpPr>
        <p:grpSpPr bwMode="auto">
          <a:xfrm>
            <a:off x="450850" y="1849438"/>
            <a:ext cx="8437563" cy="4559300"/>
            <a:chOff x="154891" y="1905681"/>
            <a:chExt cx="8436427" cy="4559651"/>
          </a:xfrm>
        </p:grpSpPr>
        <p:grpSp>
          <p:nvGrpSpPr>
            <p:cNvPr id="78961" name="Group 2"/>
            <p:cNvGrpSpPr>
              <a:grpSpLocks/>
            </p:cNvGrpSpPr>
            <p:nvPr/>
          </p:nvGrpSpPr>
          <p:grpSpPr bwMode="auto">
            <a:xfrm>
              <a:off x="1529396" y="2297655"/>
              <a:ext cx="648422" cy="418253"/>
              <a:chOff x="3053396" y="4304255"/>
              <a:chExt cx="648422" cy="418253"/>
            </a:xfrm>
          </p:grpSpPr>
          <p:sp>
            <p:nvSpPr>
              <p:cNvPr id="79013" name="Freeform 84"/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9014" name="TextBox 1"/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grpSp>
          <p:nvGrpSpPr>
            <p:cNvPr id="78962" name="Group 131"/>
            <p:cNvGrpSpPr>
              <a:grpSpLocks/>
            </p:cNvGrpSpPr>
            <p:nvPr/>
          </p:nvGrpSpPr>
          <p:grpSpPr bwMode="auto">
            <a:xfrm>
              <a:off x="373696" y="3097755"/>
              <a:ext cx="648422" cy="418253"/>
              <a:chOff x="3053396" y="4304255"/>
              <a:chExt cx="648422" cy="418253"/>
            </a:xfrm>
          </p:grpSpPr>
          <p:sp>
            <p:nvSpPr>
              <p:cNvPr id="79011" name="Freeform 84"/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9012" name="TextBox 133"/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grpSp>
          <p:nvGrpSpPr>
            <p:cNvPr id="78963" name="Group 135"/>
            <p:cNvGrpSpPr>
              <a:grpSpLocks/>
            </p:cNvGrpSpPr>
            <p:nvPr/>
          </p:nvGrpSpPr>
          <p:grpSpPr bwMode="auto">
            <a:xfrm>
              <a:off x="6037896" y="2551655"/>
              <a:ext cx="648422" cy="418253"/>
              <a:chOff x="3053396" y="4304255"/>
              <a:chExt cx="648422" cy="418253"/>
            </a:xfrm>
          </p:grpSpPr>
          <p:sp>
            <p:nvSpPr>
              <p:cNvPr id="79009" name="Freeform 84"/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9010" name="TextBox 137"/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grpSp>
          <p:nvGrpSpPr>
            <p:cNvPr id="78964" name="Group 138"/>
            <p:cNvGrpSpPr>
              <a:grpSpLocks/>
            </p:cNvGrpSpPr>
            <p:nvPr/>
          </p:nvGrpSpPr>
          <p:grpSpPr bwMode="auto">
            <a:xfrm>
              <a:off x="945196" y="5409155"/>
              <a:ext cx="648422" cy="418253"/>
              <a:chOff x="3053396" y="4304255"/>
              <a:chExt cx="648422" cy="418253"/>
            </a:xfrm>
          </p:grpSpPr>
          <p:sp>
            <p:nvSpPr>
              <p:cNvPr id="79007" name="Freeform 84"/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9008" name="TextBox 140"/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grpSp>
          <p:nvGrpSpPr>
            <p:cNvPr id="78965" name="Group 141"/>
            <p:cNvGrpSpPr>
              <a:grpSpLocks/>
            </p:cNvGrpSpPr>
            <p:nvPr/>
          </p:nvGrpSpPr>
          <p:grpSpPr bwMode="auto">
            <a:xfrm>
              <a:off x="526096" y="4786855"/>
              <a:ext cx="648422" cy="418253"/>
              <a:chOff x="3053396" y="4304255"/>
              <a:chExt cx="648422" cy="418253"/>
            </a:xfrm>
          </p:grpSpPr>
          <p:sp>
            <p:nvSpPr>
              <p:cNvPr id="79005" name="Freeform 84"/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9006" name="TextBox 143"/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grpSp>
          <p:nvGrpSpPr>
            <p:cNvPr id="78966" name="Group 144"/>
            <p:cNvGrpSpPr>
              <a:grpSpLocks/>
            </p:cNvGrpSpPr>
            <p:nvPr/>
          </p:nvGrpSpPr>
          <p:grpSpPr bwMode="auto">
            <a:xfrm>
              <a:off x="297496" y="4126455"/>
              <a:ext cx="648422" cy="418253"/>
              <a:chOff x="3053396" y="4304255"/>
              <a:chExt cx="648422" cy="418253"/>
            </a:xfrm>
          </p:grpSpPr>
          <p:sp>
            <p:nvSpPr>
              <p:cNvPr id="79003" name="Freeform 84"/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9004" name="TextBox 146"/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grpSp>
          <p:nvGrpSpPr>
            <p:cNvPr id="78967" name="Group 147"/>
            <p:cNvGrpSpPr>
              <a:grpSpLocks/>
            </p:cNvGrpSpPr>
            <p:nvPr/>
          </p:nvGrpSpPr>
          <p:grpSpPr bwMode="auto">
            <a:xfrm>
              <a:off x="6787196" y="2983455"/>
              <a:ext cx="648422" cy="418253"/>
              <a:chOff x="3053396" y="4304255"/>
              <a:chExt cx="648422" cy="418253"/>
            </a:xfrm>
          </p:grpSpPr>
          <p:sp>
            <p:nvSpPr>
              <p:cNvPr id="79001" name="Freeform 84"/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9002" name="TextBox 149"/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grpSp>
          <p:nvGrpSpPr>
            <p:cNvPr id="78968" name="Group 150"/>
            <p:cNvGrpSpPr>
              <a:grpSpLocks/>
            </p:cNvGrpSpPr>
            <p:nvPr/>
          </p:nvGrpSpPr>
          <p:grpSpPr bwMode="auto">
            <a:xfrm>
              <a:off x="3129596" y="2056355"/>
              <a:ext cx="648422" cy="418253"/>
              <a:chOff x="3053396" y="4304255"/>
              <a:chExt cx="648422" cy="418253"/>
            </a:xfrm>
          </p:grpSpPr>
          <p:sp>
            <p:nvSpPr>
              <p:cNvPr id="78999" name="Freeform 84"/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9000" name="TextBox 152"/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grpSp>
          <p:nvGrpSpPr>
            <p:cNvPr id="78969" name="Group 153"/>
            <p:cNvGrpSpPr>
              <a:grpSpLocks/>
            </p:cNvGrpSpPr>
            <p:nvPr/>
          </p:nvGrpSpPr>
          <p:grpSpPr bwMode="auto">
            <a:xfrm>
              <a:off x="754696" y="2704055"/>
              <a:ext cx="648422" cy="418253"/>
              <a:chOff x="3053396" y="4304255"/>
              <a:chExt cx="648422" cy="418253"/>
            </a:xfrm>
          </p:grpSpPr>
          <p:sp>
            <p:nvSpPr>
              <p:cNvPr id="78997" name="Freeform 84"/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8998" name="TextBox 155"/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grpSp>
          <p:nvGrpSpPr>
            <p:cNvPr id="78970" name="Group 156"/>
            <p:cNvGrpSpPr>
              <a:grpSpLocks/>
            </p:cNvGrpSpPr>
            <p:nvPr/>
          </p:nvGrpSpPr>
          <p:grpSpPr bwMode="auto">
            <a:xfrm>
              <a:off x="4043996" y="2030955"/>
              <a:ext cx="648422" cy="418253"/>
              <a:chOff x="3053396" y="4304255"/>
              <a:chExt cx="648422" cy="418253"/>
            </a:xfrm>
          </p:grpSpPr>
          <p:sp>
            <p:nvSpPr>
              <p:cNvPr id="78995" name="Freeform 84"/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8996" name="TextBox 158"/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grpSp>
          <p:nvGrpSpPr>
            <p:cNvPr id="78971" name="Group 160"/>
            <p:cNvGrpSpPr>
              <a:grpSpLocks/>
            </p:cNvGrpSpPr>
            <p:nvPr/>
          </p:nvGrpSpPr>
          <p:grpSpPr bwMode="auto">
            <a:xfrm>
              <a:off x="7104696" y="5663155"/>
              <a:ext cx="648422" cy="418253"/>
              <a:chOff x="3053396" y="4304255"/>
              <a:chExt cx="648422" cy="418253"/>
            </a:xfrm>
          </p:grpSpPr>
          <p:sp>
            <p:nvSpPr>
              <p:cNvPr id="78993" name="Freeform 84"/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8994" name="TextBox 162"/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grpSp>
          <p:nvGrpSpPr>
            <p:cNvPr id="78972" name="Group 163"/>
            <p:cNvGrpSpPr>
              <a:grpSpLocks/>
            </p:cNvGrpSpPr>
            <p:nvPr/>
          </p:nvGrpSpPr>
          <p:grpSpPr bwMode="auto">
            <a:xfrm>
              <a:off x="7942896" y="5015455"/>
              <a:ext cx="648422" cy="418253"/>
              <a:chOff x="3053396" y="4304255"/>
              <a:chExt cx="648422" cy="418253"/>
            </a:xfrm>
          </p:grpSpPr>
          <p:sp>
            <p:nvSpPr>
              <p:cNvPr id="78991" name="Freeform 84"/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8992" name="TextBox 165"/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grpSp>
          <p:nvGrpSpPr>
            <p:cNvPr id="78973" name="Group 166"/>
            <p:cNvGrpSpPr>
              <a:grpSpLocks/>
            </p:cNvGrpSpPr>
            <p:nvPr/>
          </p:nvGrpSpPr>
          <p:grpSpPr bwMode="auto">
            <a:xfrm>
              <a:off x="7714296" y="4101055"/>
              <a:ext cx="648422" cy="418253"/>
              <a:chOff x="3053396" y="4304255"/>
              <a:chExt cx="648422" cy="418253"/>
            </a:xfrm>
          </p:grpSpPr>
          <p:sp>
            <p:nvSpPr>
              <p:cNvPr id="78989" name="Freeform 84"/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8990" name="TextBox 168"/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grpSp>
          <p:nvGrpSpPr>
            <p:cNvPr id="78974" name="Group 169"/>
            <p:cNvGrpSpPr>
              <a:grpSpLocks/>
            </p:cNvGrpSpPr>
            <p:nvPr/>
          </p:nvGrpSpPr>
          <p:grpSpPr bwMode="auto">
            <a:xfrm>
              <a:off x="4869496" y="5904455"/>
              <a:ext cx="648422" cy="418253"/>
              <a:chOff x="3053396" y="4304255"/>
              <a:chExt cx="648422" cy="418253"/>
            </a:xfrm>
          </p:grpSpPr>
          <p:sp>
            <p:nvSpPr>
              <p:cNvPr id="78987" name="Freeform 84"/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8988" name="TextBox 171"/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grpSp>
          <p:nvGrpSpPr>
            <p:cNvPr id="78975" name="Group 172"/>
            <p:cNvGrpSpPr>
              <a:grpSpLocks/>
            </p:cNvGrpSpPr>
            <p:nvPr/>
          </p:nvGrpSpPr>
          <p:grpSpPr bwMode="auto">
            <a:xfrm>
              <a:off x="3955096" y="6044155"/>
              <a:ext cx="648422" cy="418253"/>
              <a:chOff x="3053396" y="4304255"/>
              <a:chExt cx="648422" cy="418253"/>
            </a:xfrm>
          </p:grpSpPr>
          <p:sp>
            <p:nvSpPr>
              <p:cNvPr id="78985" name="Freeform 84"/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8986" name="TextBox 174"/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grpSp>
          <p:nvGrpSpPr>
            <p:cNvPr id="78976" name="Group 175"/>
            <p:cNvGrpSpPr>
              <a:grpSpLocks/>
            </p:cNvGrpSpPr>
            <p:nvPr/>
          </p:nvGrpSpPr>
          <p:grpSpPr bwMode="auto">
            <a:xfrm>
              <a:off x="2735896" y="5891755"/>
              <a:ext cx="648422" cy="418253"/>
              <a:chOff x="3053396" y="4304255"/>
              <a:chExt cx="648422" cy="418253"/>
            </a:xfrm>
          </p:grpSpPr>
          <p:sp>
            <p:nvSpPr>
              <p:cNvPr id="78983" name="Freeform 84"/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8984" name="TextBox 177"/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sp>
          <p:nvSpPr>
            <p:cNvPr id="78977" name="TextBox 4"/>
            <p:cNvSpPr txBox="1">
              <a:spLocks noChangeArrowheads="1"/>
            </p:cNvSpPr>
            <p:nvPr/>
          </p:nvSpPr>
          <p:spPr bwMode="auto">
            <a:xfrm rot="1053502">
              <a:off x="5143500" y="1955800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r>
                <a:rPr lang="en-US" altLang="en-US" sz="2800">
                  <a:solidFill>
                    <a:srgbClr val="0000FF"/>
                  </a:solidFill>
                </a:rPr>
                <a:t>…</a:t>
              </a:r>
            </a:p>
          </p:txBody>
        </p:sp>
        <p:sp>
          <p:nvSpPr>
            <p:cNvPr id="78978" name="TextBox 179"/>
            <p:cNvSpPr txBox="1">
              <a:spLocks noChangeArrowheads="1"/>
            </p:cNvSpPr>
            <p:nvPr/>
          </p:nvSpPr>
          <p:spPr bwMode="auto">
            <a:xfrm rot="2829263">
              <a:off x="7429500" y="3429000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r>
                <a:rPr lang="en-US" altLang="en-US" sz="2800">
                  <a:solidFill>
                    <a:srgbClr val="0000FF"/>
                  </a:solidFill>
                </a:rPr>
                <a:t>…</a:t>
              </a:r>
            </a:p>
          </p:txBody>
        </p:sp>
        <p:sp>
          <p:nvSpPr>
            <p:cNvPr id="78979" name="TextBox 180"/>
            <p:cNvSpPr txBox="1">
              <a:spLocks noChangeArrowheads="1"/>
            </p:cNvSpPr>
            <p:nvPr/>
          </p:nvSpPr>
          <p:spPr bwMode="auto">
            <a:xfrm rot="9845918">
              <a:off x="6098241" y="5942112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r>
                <a:rPr lang="en-US" altLang="en-US" sz="2800">
                  <a:solidFill>
                    <a:srgbClr val="0000FF"/>
                  </a:solidFill>
                </a:rPr>
                <a:t>…</a:t>
              </a:r>
            </a:p>
          </p:txBody>
        </p:sp>
        <p:sp>
          <p:nvSpPr>
            <p:cNvPr id="78980" name="TextBox 181"/>
            <p:cNvSpPr txBox="1">
              <a:spLocks noChangeArrowheads="1"/>
            </p:cNvSpPr>
            <p:nvPr/>
          </p:nvSpPr>
          <p:spPr bwMode="auto">
            <a:xfrm rot="-9948738">
              <a:off x="1730786" y="5845469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r>
                <a:rPr lang="en-US" altLang="en-US" sz="2800">
                  <a:solidFill>
                    <a:srgbClr val="0000FF"/>
                  </a:solidFill>
                </a:rPr>
                <a:t>…</a:t>
              </a:r>
            </a:p>
          </p:txBody>
        </p:sp>
        <p:sp>
          <p:nvSpPr>
            <p:cNvPr id="78981" name="TextBox 182"/>
            <p:cNvSpPr txBox="1">
              <a:spLocks noChangeArrowheads="1"/>
            </p:cNvSpPr>
            <p:nvPr/>
          </p:nvSpPr>
          <p:spPr bwMode="auto">
            <a:xfrm rot="-4992697">
              <a:off x="144631" y="3539025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r>
                <a:rPr lang="en-US" altLang="en-US" sz="2800">
                  <a:solidFill>
                    <a:srgbClr val="0000FF"/>
                  </a:solidFill>
                </a:rPr>
                <a:t>…</a:t>
              </a:r>
            </a:p>
          </p:txBody>
        </p:sp>
        <p:sp>
          <p:nvSpPr>
            <p:cNvPr id="78982" name="TextBox 183"/>
            <p:cNvSpPr txBox="1">
              <a:spLocks noChangeArrowheads="1"/>
            </p:cNvSpPr>
            <p:nvPr/>
          </p:nvSpPr>
          <p:spPr bwMode="auto">
            <a:xfrm rot="-1017263">
              <a:off x="2330376" y="1905681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r>
                <a:rPr lang="en-US" altLang="en-US" sz="2800">
                  <a:solidFill>
                    <a:srgbClr val="0000FF"/>
                  </a:solidFill>
                </a:rPr>
                <a:t>…</a:t>
              </a:r>
            </a:p>
          </p:txBody>
        </p:sp>
      </p:grpSp>
      <p:sp>
        <p:nvSpPr>
          <p:cNvPr id="78852" name="Rectangle 3"/>
          <p:cNvSpPr txBox="1">
            <a:spLocks noChangeArrowheads="1"/>
          </p:cNvSpPr>
          <p:nvPr/>
        </p:nvSpPr>
        <p:spPr bwMode="auto">
          <a:xfrm>
            <a:off x="473075" y="1073150"/>
            <a:ext cx="8204200" cy="673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75000"/>
              <a:buFont typeface="Wingdings" charset="0"/>
              <a:buNone/>
              <a:defRPr/>
            </a:pPr>
            <a:r>
              <a:rPr lang="en-US" i="1" dirty="0" smtClean="0">
                <a:solidFill>
                  <a:srgbClr val="CC0000"/>
                </a:solidFill>
                <a:latin typeface="Gill Sans MT" charset="0"/>
              </a:rPr>
              <a:t>Option: </a:t>
            </a:r>
            <a:r>
              <a:rPr lang="en-US" i="1" dirty="0" smtClean="0">
                <a:latin typeface="Gill Sans MT" charset="0"/>
              </a:rPr>
              <a:t>connect each access ISP to one global transit ISP? </a:t>
            </a:r>
          </a:p>
          <a:p>
            <a:pPr eaLnBrk="1" hangingPunct="1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75000"/>
              <a:buFont typeface="Wingdings" charset="0"/>
              <a:buNone/>
              <a:defRPr/>
            </a:pPr>
            <a:r>
              <a:rPr lang="en-US" i="1" dirty="0" smtClean="0">
                <a:solidFill>
                  <a:srgbClr val="C00000"/>
                </a:solidFill>
                <a:latin typeface="+mn-lt"/>
              </a:rPr>
              <a:t>Customer</a:t>
            </a:r>
            <a:r>
              <a:rPr lang="en-US" i="1" dirty="0" smtClean="0">
                <a:latin typeface="+mn-lt"/>
              </a:rPr>
              <a:t> and </a:t>
            </a:r>
            <a:r>
              <a:rPr lang="en-US" i="1" dirty="0" smtClean="0">
                <a:solidFill>
                  <a:srgbClr val="C00000"/>
                </a:solidFill>
                <a:latin typeface="+mn-lt"/>
              </a:rPr>
              <a:t>provider </a:t>
            </a:r>
            <a:r>
              <a:rPr lang="en-US" i="1" dirty="0" smtClean="0">
                <a:latin typeface="+mn-lt"/>
              </a:rPr>
              <a:t>ISPs have economic agreement.</a:t>
            </a:r>
            <a:endParaRPr lang="en-US" dirty="0" smtClean="0">
              <a:latin typeface="+mn-lt"/>
            </a:endParaRPr>
          </a:p>
        </p:txBody>
      </p:sp>
      <p:sp>
        <p:nvSpPr>
          <p:cNvPr id="78853" name="Footer Placeholder 2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 smtClean="0">
                <a:latin typeface="Tahoma" pitchFamily="34" charset="0"/>
              </a:rPr>
              <a:t>Introduction</a:t>
            </a:r>
          </a:p>
        </p:txBody>
      </p:sp>
      <p:sp>
        <p:nvSpPr>
          <p:cNvPr id="78854" name="Slide Number Placeholder 3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>
                <a:latin typeface="Tahoma" pitchFamily="34" charset="0"/>
              </a:rPr>
              <a:t>1-</a:t>
            </a:r>
            <a:fld id="{6ABF2E46-87CD-422C-9631-914908ABFC1B}" type="slidenum">
              <a:rPr lang="en-US" altLang="en-US" sz="1200">
                <a:latin typeface="Tahoma" pitchFamily="34" charset="0"/>
              </a:rPr>
              <a:pPr/>
              <a:t>36</a:t>
            </a:fld>
            <a:endParaRPr lang="en-US" altLang="en-US" sz="1200">
              <a:latin typeface="Tahoma" pitchFamily="34" charset="0"/>
            </a:endParaRPr>
          </a:p>
        </p:txBody>
      </p:sp>
      <p:sp>
        <p:nvSpPr>
          <p:cNvPr id="78855" name="Oval 3"/>
          <p:cNvSpPr>
            <a:spLocks noChangeArrowheads="1"/>
          </p:cNvSpPr>
          <p:nvPr/>
        </p:nvSpPr>
        <p:spPr bwMode="auto">
          <a:xfrm>
            <a:off x="2716213" y="3192463"/>
            <a:ext cx="3709987" cy="1862137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endParaRPr lang="en-US" altLang="en-US"/>
          </a:p>
        </p:txBody>
      </p:sp>
      <p:cxnSp>
        <p:nvCxnSpPr>
          <p:cNvPr id="78856" name="Straight Connector 10"/>
          <p:cNvCxnSpPr>
            <a:cxnSpLocks noChangeShapeType="1"/>
            <a:stCxn id="163" idx="7"/>
          </p:cNvCxnSpPr>
          <p:nvPr/>
        </p:nvCxnSpPr>
        <p:spPr bwMode="auto">
          <a:xfrm>
            <a:off x="4022725" y="3521075"/>
            <a:ext cx="1223963" cy="96838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78857" name="Straight Connector 297"/>
          <p:cNvCxnSpPr>
            <a:cxnSpLocks noChangeShapeType="1"/>
          </p:cNvCxnSpPr>
          <p:nvPr/>
        </p:nvCxnSpPr>
        <p:spPr bwMode="auto">
          <a:xfrm>
            <a:off x="4656138" y="3924300"/>
            <a:ext cx="139700" cy="112713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78858" name="Straight Connector 298"/>
          <p:cNvCxnSpPr>
            <a:cxnSpLocks noChangeShapeType="1"/>
          </p:cNvCxnSpPr>
          <p:nvPr/>
        </p:nvCxnSpPr>
        <p:spPr bwMode="auto">
          <a:xfrm flipV="1">
            <a:off x="4425950" y="4200525"/>
            <a:ext cx="280988" cy="61913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78859" name="Straight Connector 299"/>
          <p:cNvCxnSpPr>
            <a:cxnSpLocks noChangeShapeType="1"/>
          </p:cNvCxnSpPr>
          <p:nvPr/>
        </p:nvCxnSpPr>
        <p:spPr bwMode="auto">
          <a:xfrm flipV="1">
            <a:off x="4083050" y="3962400"/>
            <a:ext cx="223838" cy="149225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78860" name="Straight Connector 300"/>
          <p:cNvCxnSpPr>
            <a:cxnSpLocks noChangeShapeType="1"/>
            <a:stCxn id="237" idx="6"/>
          </p:cNvCxnSpPr>
          <p:nvPr/>
        </p:nvCxnSpPr>
        <p:spPr bwMode="auto">
          <a:xfrm flipV="1">
            <a:off x="3722688" y="4367213"/>
            <a:ext cx="238125" cy="133350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78861" name="Straight Connector 301"/>
          <p:cNvCxnSpPr>
            <a:cxnSpLocks noChangeShapeType="1"/>
          </p:cNvCxnSpPr>
          <p:nvPr/>
        </p:nvCxnSpPr>
        <p:spPr bwMode="auto">
          <a:xfrm flipV="1">
            <a:off x="4675188" y="4267200"/>
            <a:ext cx="292100" cy="342900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78862" name="Straight Connector 302"/>
          <p:cNvCxnSpPr>
            <a:cxnSpLocks noChangeShapeType="1"/>
          </p:cNvCxnSpPr>
          <p:nvPr/>
        </p:nvCxnSpPr>
        <p:spPr bwMode="auto">
          <a:xfrm flipH="1" flipV="1">
            <a:off x="5243513" y="4248150"/>
            <a:ext cx="412750" cy="168275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78863" name="Straight Connector 303"/>
          <p:cNvCxnSpPr>
            <a:cxnSpLocks noChangeShapeType="1"/>
          </p:cNvCxnSpPr>
          <p:nvPr/>
        </p:nvCxnSpPr>
        <p:spPr bwMode="auto">
          <a:xfrm flipV="1">
            <a:off x="5227638" y="3776663"/>
            <a:ext cx="328612" cy="266700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78864" name="Straight Connector 304"/>
          <p:cNvCxnSpPr>
            <a:cxnSpLocks noChangeShapeType="1"/>
            <a:endCxn id="161" idx="7"/>
          </p:cNvCxnSpPr>
          <p:nvPr/>
        </p:nvCxnSpPr>
        <p:spPr bwMode="auto">
          <a:xfrm flipH="1" flipV="1">
            <a:off x="4024313" y="3600450"/>
            <a:ext cx="261937" cy="119063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78865" name="TextBox 39958"/>
          <p:cNvSpPr txBox="1">
            <a:spLocks noChangeArrowheads="1"/>
          </p:cNvSpPr>
          <p:nvPr/>
        </p:nvSpPr>
        <p:spPr bwMode="auto">
          <a:xfrm>
            <a:off x="2887663" y="3584575"/>
            <a:ext cx="1008062" cy="830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i="1"/>
              <a:t>global</a:t>
            </a:r>
            <a:br>
              <a:rPr lang="en-US" altLang="en-US" i="1"/>
            </a:br>
            <a:r>
              <a:rPr lang="en-US" altLang="en-US" i="1"/>
              <a:t>ISP</a:t>
            </a:r>
          </a:p>
        </p:txBody>
      </p:sp>
      <p:grpSp>
        <p:nvGrpSpPr>
          <p:cNvPr id="78866" name="Group 347"/>
          <p:cNvGrpSpPr>
            <a:grpSpLocks/>
          </p:cNvGrpSpPr>
          <p:nvPr/>
        </p:nvGrpSpPr>
        <p:grpSpPr bwMode="auto">
          <a:xfrm>
            <a:off x="4662488" y="3994150"/>
            <a:ext cx="611187" cy="298450"/>
            <a:chOff x="1871277" y="1576300"/>
            <a:chExt cx="1128371" cy="437860"/>
          </a:xfrm>
        </p:grpSpPr>
        <p:sp>
          <p:nvSpPr>
            <p:cNvPr id="195" name="Oval 194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196" name="Rectangle 195"/>
            <p:cNvSpPr/>
            <p:nvPr/>
          </p:nvSpPr>
          <p:spPr bwMode="auto">
            <a:xfrm>
              <a:off x="1871277" y="1739333"/>
              <a:ext cx="1128371" cy="116452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97" name="Oval 196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198" name="Freeform 197"/>
            <p:cNvSpPr/>
            <p:nvPr/>
          </p:nvSpPr>
          <p:spPr bwMode="auto">
            <a:xfrm>
              <a:off x="2158499" y="1674120"/>
              <a:ext cx="550997" cy="160705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99" name="Freeform 198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200" name="Freeform 199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201" name="Freeform 200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202" name="Straight Connector 201"/>
            <p:cNvCxnSpPr>
              <a:cxnSpLocks noChangeShapeType="1"/>
              <a:endCxn id="197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03" name="Straight Connector 202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78867" name="Group 347"/>
          <p:cNvGrpSpPr>
            <a:grpSpLocks/>
          </p:cNvGrpSpPr>
          <p:nvPr/>
        </p:nvGrpSpPr>
        <p:grpSpPr bwMode="auto">
          <a:xfrm>
            <a:off x="4108450" y="3694113"/>
            <a:ext cx="609600" cy="296862"/>
            <a:chOff x="1871277" y="1576300"/>
            <a:chExt cx="1128371" cy="437860"/>
          </a:xfrm>
        </p:grpSpPr>
        <p:sp>
          <p:nvSpPr>
            <p:cNvPr id="205" name="Oval 204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206" name="Rectangle 205"/>
            <p:cNvSpPr/>
            <p:nvPr/>
          </p:nvSpPr>
          <p:spPr bwMode="auto">
            <a:xfrm>
              <a:off x="1871277" y="1740205"/>
              <a:ext cx="1128371" cy="114733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207" name="Oval 206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208" name="Freeform 207"/>
            <p:cNvSpPr/>
            <p:nvPr/>
          </p:nvSpPr>
          <p:spPr bwMode="auto">
            <a:xfrm>
              <a:off x="2159247" y="1672301"/>
              <a:ext cx="549494" cy="161564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209" name="Freeform 208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210" name="Freeform 209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211" name="Freeform 210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212" name="Straight Connector 211"/>
            <p:cNvCxnSpPr>
              <a:cxnSpLocks noChangeShapeType="1"/>
              <a:endCxn id="207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3" name="Straight Connector 212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78868" name="Group 347"/>
          <p:cNvGrpSpPr>
            <a:grpSpLocks/>
          </p:cNvGrpSpPr>
          <p:nvPr/>
        </p:nvGrpSpPr>
        <p:grpSpPr bwMode="auto">
          <a:xfrm>
            <a:off x="3848100" y="4106863"/>
            <a:ext cx="611188" cy="298450"/>
            <a:chOff x="1871277" y="1576300"/>
            <a:chExt cx="1128371" cy="437860"/>
          </a:xfrm>
        </p:grpSpPr>
        <p:sp>
          <p:nvSpPr>
            <p:cNvPr id="215" name="Oval 214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216" name="Rectangle 215"/>
            <p:cNvSpPr/>
            <p:nvPr/>
          </p:nvSpPr>
          <p:spPr bwMode="auto">
            <a:xfrm>
              <a:off x="1871277" y="1739333"/>
              <a:ext cx="1128371" cy="116452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217" name="Oval 216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218" name="Freeform 217"/>
            <p:cNvSpPr/>
            <p:nvPr/>
          </p:nvSpPr>
          <p:spPr bwMode="auto">
            <a:xfrm>
              <a:off x="2158498" y="1674120"/>
              <a:ext cx="550996" cy="160703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219" name="Freeform 218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220" name="Freeform 219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221" name="Freeform 220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222" name="Straight Connector 221"/>
            <p:cNvCxnSpPr>
              <a:cxnSpLocks noChangeShapeType="1"/>
              <a:endCxn id="217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23" name="Straight Connector 222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cxnSp>
        <p:nvCxnSpPr>
          <p:cNvPr id="78869" name="Straight Connector 307"/>
          <p:cNvCxnSpPr>
            <a:cxnSpLocks noChangeShapeType="1"/>
          </p:cNvCxnSpPr>
          <p:nvPr/>
        </p:nvCxnSpPr>
        <p:spPr bwMode="auto">
          <a:xfrm>
            <a:off x="1166813" y="4260850"/>
            <a:ext cx="1971675" cy="2111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78870" name="Straight Connector 308"/>
          <p:cNvCxnSpPr>
            <a:cxnSpLocks noChangeShapeType="1"/>
          </p:cNvCxnSpPr>
          <p:nvPr/>
        </p:nvCxnSpPr>
        <p:spPr bwMode="auto">
          <a:xfrm flipV="1">
            <a:off x="1393825" y="4573588"/>
            <a:ext cx="1744663" cy="4111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78871" name="Straight Connector 309"/>
          <p:cNvCxnSpPr>
            <a:cxnSpLocks noChangeShapeType="1"/>
          </p:cNvCxnSpPr>
          <p:nvPr/>
        </p:nvCxnSpPr>
        <p:spPr bwMode="auto">
          <a:xfrm flipV="1">
            <a:off x="1797050" y="4622800"/>
            <a:ext cx="1431925" cy="7556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78872" name="Group 347"/>
          <p:cNvGrpSpPr>
            <a:grpSpLocks/>
          </p:cNvGrpSpPr>
          <p:nvPr/>
        </p:nvGrpSpPr>
        <p:grpSpPr bwMode="auto">
          <a:xfrm>
            <a:off x="3113088" y="4391025"/>
            <a:ext cx="611187" cy="298450"/>
            <a:chOff x="1871277" y="1576300"/>
            <a:chExt cx="1128371" cy="437860"/>
          </a:xfrm>
        </p:grpSpPr>
        <p:sp>
          <p:nvSpPr>
            <p:cNvPr id="235" name="Oval 234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236" name="Rectangle 235"/>
            <p:cNvSpPr/>
            <p:nvPr/>
          </p:nvSpPr>
          <p:spPr bwMode="auto">
            <a:xfrm>
              <a:off x="1871277" y="1739333"/>
              <a:ext cx="1128371" cy="116452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237" name="Oval 236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238" name="Freeform 237"/>
            <p:cNvSpPr/>
            <p:nvPr/>
          </p:nvSpPr>
          <p:spPr bwMode="auto">
            <a:xfrm>
              <a:off x="2158499" y="1674120"/>
              <a:ext cx="550997" cy="160705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239" name="Freeform 238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240" name="Freeform 239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241" name="Freeform 240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242" name="Straight Connector 241"/>
            <p:cNvCxnSpPr>
              <a:cxnSpLocks noChangeShapeType="1"/>
              <a:endCxn id="237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43" name="Straight Connector 242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cxnSp>
        <p:nvCxnSpPr>
          <p:cNvPr id="78873" name="Straight Connector 310"/>
          <p:cNvCxnSpPr>
            <a:cxnSpLocks noChangeShapeType="1"/>
            <a:stCxn id="78984" idx="0"/>
          </p:cNvCxnSpPr>
          <p:nvPr/>
        </p:nvCxnSpPr>
        <p:spPr bwMode="auto">
          <a:xfrm flipV="1">
            <a:off x="3389313" y="4643438"/>
            <a:ext cx="57150" cy="12112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78874" name="Straight Connector 311"/>
          <p:cNvCxnSpPr>
            <a:cxnSpLocks noChangeShapeType="1"/>
          </p:cNvCxnSpPr>
          <p:nvPr/>
        </p:nvCxnSpPr>
        <p:spPr bwMode="auto">
          <a:xfrm flipV="1">
            <a:off x="4616450" y="4872038"/>
            <a:ext cx="6350" cy="11350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78875" name="Straight Connector 312"/>
          <p:cNvCxnSpPr>
            <a:cxnSpLocks noChangeShapeType="1"/>
            <a:stCxn id="78987" idx="1"/>
          </p:cNvCxnSpPr>
          <p:nvPr/>
        </p:nvCxnSpPr>
        <p:spPr bwMode="auto">
          <a:xfrm flipH="1" flipV="1">
            <a:off x="4924425" y="4821238"/>
            <a:ext cx="506413" cy="10588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78876" name="Group 347"/>
          <p:cNvGrpSpPr>
            <a:grpSpLocks/>
          </p:cNvGrpSpPr>
          <p:nvPr/>
        </p:nvGrpSpPr>
        <p:grpSpPr bwMode="auto">
          <a:xfrm>
            <a:off x="4432300" y="4586288"/>
            <a:ext cx="611188" cy="296862"/>
            <a:chOff x="1871277" y="1576300"/>
            <a:chExt cx="1128371" cy="437860"/>
          </a:xfrm>
        </p:grpSpPr>
        <p:sp>
          <p:nvSpPr>
            <p:cNvPr id="225" name="Oval 224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226" name="Rectangle 225"/>
            <p:cNvSpPr/>
            <p:nvPr/>
          </p:nvSpPr>
          <p:spPr bwMode="auto">
            <a:xfrm>
              <a:off x="1871277" y="1740205"/>
              <a:ext cx="1128371" cy="114733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227" name="Oval 226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228" name="Freeform 227"/>
            <p:cNvSpPr/>
            <p:nvPr/>
          </p:nvSpPr>
          <p:spPr bwMode="auto">
            <a:xfrm>
              <a:off x="2158498" y="1672301"/>
              <a:ext cx="550996" cy="161564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229" name="Freeform 228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230" name="Freeform 229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231" name="Freeform 230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232" name="Straight Connector 231"/>
            <p:cNvCxnSpPr>
              <a:cxnSpLocks noChangeShapeType="1"/>
              <a:endCxn id="227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33" name="Straight Connector 232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cxnSp>
        <p:nvCxnSpPr>
          <p:cNvPr id="78877" name="Straight Connector 313"/>
          <p:cNvCxnSpPr>
            <a:cxnSpLocks noChangeShapeType="1"/>
            <a:endCxn id="183" idx="7"/>
          </p:cNvCxnSpPr>
          <p:nvPr/>
        </p:nvCxnSpPr>
        <p:spPr bwMode="auto">
          <a:xfrm flipH="1" flipV="1">
            <a:off x="6042025" y="4586288"/>
            <a:ext cx="1512888" cy="10826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78878" name="Straight Connector 314"/>
          <p:cNvCxnSpPr>
            <a:cxnSpLocks noChangeShapeType="1"/>
          </p:cNvCxnSpPr>
          <p:nvPr/>
        </p:nvCxnSpPr>
        <p:spPr bwMode="auto">
          <a:xfrm flipH="1" flipV="1">
            <a:off x="6099175" y="4464050"/>
            <a:ext cx="2244725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78879" name="Straight Connector 315"/>
          <p:cNvCxnSpPr>
            <a:cxnSpLocks noChangeShapeType="1"/>
            <a:endCxn id="185" idx="5"/>
          </p:cNvCxnSpPr>
          <p:nvPr/>
        </p:nvCxnSpPr>
        <p:spPr bwMode="auto">
          <a:xfrm flipH="1">
            <a:off x="6040438" y="4159250"/>
            <a:ext cx="2076450" cy="1936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78880" name="Group 347"/>
          <p:cNvGrpSpPr>
            <a:grpSpLocks/>
          </p:cNvGrpSpPr>
          <p:nvPr/>
        </p:nvGrpSpPr>
        <p:grpSpPr bwMode="auto">
          <a:xfrm>
            <a:off x="5521325" y="4321175"/>
            <a:ext cx="611188" cy="296863"/>
            <a:chOff x="1871277" y="1576300"/>
            <a:chExt cx="1128371" cy="437860"/>
          </a:xfrm>
        </p:grpSpPr>
        <p:sp>
          <p:nvSpPr>
            <p:cNvPr id="183" name="Oval 182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184" name="Rectangle 183"/>
            <p:cNvSpPr/>
            <p:nvPr/>
          </p:nvSpPr>
          <p:spPr bwMode="auto">
            <a:xfrm>
              <a:off x="1871277" y="1740205"/>
              <a:ext cx="1128371" cy="114734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85" name="Oval 184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186" name="Freeform 185"/>
            <p:cNvSpPr/>
            <p:nvPr/>
          </p:nvSpPr>
          <p:spPr bwMode="auto">
            <a:xfrm>
              <a:off x="2158498" y="1672302"/>
              <a:ext cx="550996" cy="161562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87" name="Freeform 186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88" name="Freeform 187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89" name="Freeform 188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190" name="Straight Connector 189"/>
            <p:cNvCxnSpPr>
              <a:cxnSpLocks noChangeShapeType="1"/>
              <a:endCxn id="185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91" name="Straight Connector 190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cxnSp>
        <p:nvCxnSpPr>
          <p:cNvPr id="78881" name="Straight Connector 316"/>
          <p:cNvCxnSpPr>
            <a:cxnSpLocks noChangeShapeType="1"/>
          </p:cNvCxnSpPr>
          <p:nvPr/>
        </p:nvCxnSpPr>
        <p:spPr bwMode="auto">
          <a:xfrm flipH="1">
            <a:off x="5861050" y="3227388"/>
            <a:ext cx="1422400" cy="4540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78882" name="Straight Connector 317"/>
          <p:cNvCxnSpPr>
            <a:cxnSpLocks noChangeShapeType="1"/>
          </p:cNvCxnSpPr>
          <p:nvPr/>
        </p:nvCxnSpPr>
        <p:spPr bwMode="auto">
          <a:xfrm flipH="1">
            <a:off x="5684838" y="2803525"/>
            <a:ext cx="898525" cy="72866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78883" name="Straight Connector 318"/>
          <p:cNvCxnSpPr>
            <a:cxnSpLocks noChangeShapeType="1"/>
            <a:stCxn id="78995" idx="9"/>
          </p:cNvCxnSpPr>
          <p:nvPr/>
        </p:nvCxnSpPr>
        <p:spPr bwMode="auto">
          <a:xfrm>
            <a:off x="4849813" y="2381250"/>
            <a:ext cx="555625" cy="11255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78884" name="Group 347"/>
          <p:cNvGrpSpPr>
            <a:grpSpLocks/>
          </p:cNvGrpSpPr>
          <p:nvPr/>
        </p:nvGrpSpPr>
        <p:grpSpPr bwMode="auto">
          <a:xfrm>
            <a:off x="5254625" y="3497263"/>
            <a:ext cx="611188" cy="296862"/>
            <a:chOff x="1871277" y="1576300"/>
            <a:chExt cx="1128371" cy="437860"/>
          </a:xfrm>
        </p:grpSpPr>
        <p:sp>
          <p:nvSpPr>
            <p:cNvPr id="173" name="Oval 172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174" name="Rectangle 173"/>
            <p:cNvSpPr/>
            <p:nvPr/>
          </p:nvSpPr>
          <p:spPr bwMode="auto">
            <a:xfrm>
              <a:off x="1871277" y="1740205"/>
              <a:ext cx="1128371" cy="114733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75" name="Oval 174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176" name="Freeform 175"/>
            <p:cNvSpPr/>
            <p:nvPr/>
          </p:nvSpPr>
          <p:spPr bwMode="auto">
            <a:xfrm>
              <a:off x="2158498" y="1672301"/>
              <a:ext cx="550996" cy="161564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77" name="Freeform 176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78" name="Freeform 177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79" name="Freeform 178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180" name="Straight Connector 179"/>
            <p:cNvCxnSpPr>
              <a:cxnSpLocks noChangeShapeType="1"/>
              <a:endCxn id="175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81" name="Straight Connector 180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cxnSp>
        <p:nvCxnSpPr>
          <p:cNvPr id="78885" name="Straight Connector 22"/>
          <p:cNvCxnSpPr>
            <a:cxnSpLocks noChangeShapeType="1"/>
          </p:cNvCxnSpPr>
          <p:nvPr/>
        </p:nvCxnSpPr>
        <p:spPr bwMode="auto">
          <a:xfrm>
            <a:off x="2362200" y="2578100"/>
            <a:ext cx="1230313" cy="7969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78886" name="Straight Connector 305"/>
          <p:cNvCxnSpPr>
            <a:cxnSpLocks noChangeShapeType="1"/>
          </p:cNvCxnSpPr>
          <p:nvPr/>
        </p:nvCxnSpPr>
        <p:spPr bwMode="auto">
          <a:xfrm>
            <a:off x="1617663" y="2909888"/>
            <a:ext cx="1885950" cy="51911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78887" name="Straight Connector 306"/>
          <p:cNvCxnSpPr>
            <a:cxnSpLocks noChangeShapeType="1"/>
          </p:cNvCxnSpPr>
          <p:nvPr/>
        </p:nvCxnSpPr>
        <p:spPr bwMode="auto">
          <a:xfrm>
            <a:off x="1230313" y="3278188"/>
            <a:ext cx="2273300" cy="2603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78888" name="Group 347"/>
          <p:cNvGrpSpPr>
            <a:grpSpLocks/>
          </p:cNvGrpSpPr>
          <p:nvPr/>
        </p:nvGrpSpPr>
        <p:grpSpPr bwMode="auto">
          <a:xfrm>
            <a:off x="3502025" y="3335338"/>
            <a:ext cx="611188" cy="296862"/>
            <a:chOff x="1871277" y="1576300"/>
            <a:chExt cx="1128371" cy="437860"/>
          </a:xfrm>
        </p:grpSpPr>
        <p:sp>
          <p:nvSpPr>
            <p:cNvPr id="161" name="Oval 160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162" name="Rectangle 161"/>
            <p:cNvSpPr/>
            <p:nvPr/>
          </p:nvSpPr>
          <p:spPr bwMode="auto">
            <a:xfrm>
              <a:off x="1871277" y="1740205"/>
              <a:ext cx="1128371" cy="114733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63" name="Oval 162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164" name="Freeform 163"/>
            <p:cNvSpPr/>
            <p:nvPr/>
          </p:nvSpPr>
          <p:spPr bwMode="auto">
            <a:xfrm>
              <a:off x="2158498" y="1672301"/>
              <a:ext cx="550996" cy="161564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65" name="Freeform 164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66" name="Freeform 165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67" name="Freeform 166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168" name="Straight Connector 167"/>
            <p:cNvCxnSpPr>
              <a:cxnSpLocks noChangeShapeType="1"/>
              <a:endCxn id="163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69" name="Straight Connector 168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897" name="Oval 3"/>
          <p:cNvSpPr>
            <a:spLocks noChangeArrowheads="1"/>
          </p:cNvSpPr>
          <p:nvPr/>
        </p:nvSpPr>
        <p:spPr bwMode="auto">
          <a:xfrm>
            <a:off x="1520825" y="4203700"/>
            <a:ext cx="2941638" cy="1323975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endParaRPr lang="en-US" altLang="en-US"/>
          </a:p>
        </p:txBody>
      </p:sp>
      <p:cxnSp>
        <p:nvCxnSpPr>
          <p:cNvPr id="80898" name="Straight Connector 10"/>
          <p:cNvCxnSpPr>
            <a:cxnSpLocks noChangeShapeType="1"/>
            <a:stCxn id="507" idx="7"/>
          </p:cNvCxnSpPr>
          <p:nvPr/>
        </p:nvCxnSpPr>
        <p:spPr bwMode="auto">
          <a:xfrm>
            <a:off x="2555875" y="4437063"/>
            <a:ext cx="969963" cy="68262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899" name="Straight Connector 297"/>
          <p:cNvCxnSpPr>
            <a:cxnSpLocks noChangeShapeType="1"/>
          </p:cNvCxnSpPr>
          <p:nvPr/>
        </p:nvCxnSpPr>
        <p:spPr bwMode="auto">
          <a:xfrm>
            <a:off x="3059113" y="4724400"/>
            <a:ext cx="109537" cy="79375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900" name="Straight Connector 298"/>
          <p:cNvCxnSpPr>
            <a:cxnSpLocks noChangeShapeType="1"/>
          </p:cNvCxnSpPr>
          <p:nvPr/>
        </p:nvCxnSpPr>
        <p:spPr bwMode="auto">
          <a:xfrm flipV="1">
            <a:off x="2876550" y="4919663"/>
            <a:ext cx="222250" cy="44450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901" name="Straight Connector 299"/>
          <p:cNvCxnSpPr>
            <a:cxnSpLocks noChangeShapeType="1"/>
          </p:cNvCxnSpPr>
          <p:nvPr/>
        </p:nvCxnSpPr>
        <p:spPr bwMode="auto">
          <a:xfrm flipV="1">
            <a:off x="2603500" y="4751388"/>
            <a:ext cx="177800" cy="106362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902" name="Straight Connector 300"/>
          <p:cNvCxnSpPr>
            <a:cxnSpLocks noChangeShapeType="1"/>
            <a:stCxn id="444" idx="6"/>
          </p:cNvCxnSpPr>
          <p:nvPr/>
        </p:nvCxnSpPr>
        <p:spPr bwMode="auto">
          <a:xfrm flipV="1">
            <a:off x="2317750" y="5038725"/>
            <a:ext cx="188913" cy="95250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903" name="Straight Connector 301"/>
          <p:cNvCxnSpPr>
            <a:cxnSpLocks noChangeShapeType="1"/>
          </p:cNvCxnSpPr>
          <p:nvPr/>
        </p:nvCxnSpPr>
        <p:spPr bwMode="auto">
          <a:xfrm flipV="1">
            <a:off x="3073400" y="4967288"/>
            <a:ext cx="231775" cy="244475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904" name="Straight Connector 302"/>
          <p:cNvCxnSpPr>
            <a:cxnSpLocks noChangeShapeType="1"/>
          </p:cNvCxnSpPr>
          <p:nvPr/>
        </p:nvCxnSpPr>
        <p:spPr bwMode="auto">
          <a:xfrm flipH="1" flipV="1">
            <a:off x="3524250" y="4954588"/>
            <a:ext cx="327025" cy="119062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905" name="Straight Connector 303"/>
          <p:cNvCxnSpPr>
            <a:cxnSpLocks noChangeShapeType="1"/>
          </p:cNvCxnSpPr>
          <p:nvPr/>
        </p:nvCxnSpPr>
        <p:spPr bwMode="auto">
          <a:xfrm flipV="1">
            <a:off x="3511550" y="4619625"/>
            <a:ext cx="260350" cy="188913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906" name="Straight Connector 304"/>
          <p:cNvCxnSpPr>
            <a:cxnSpLocks noChangeShapeType="1"/>
            <a:endCxn id="505" idx="7"/>
          </p:cNvCxnSpPr>
          <p:nvPr/>
        </p:nvCxnSpPr>
        <p:spPr bwMode="auto">
          <a:xfrm flipH="1" flipV="1">
            <a:off x="2557463" y="4494213"/>
            <a:ext cx="207962" cy="84137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0907" name="TextBox 39958"/>
          <p:cNvSpPr txBox="1">
            <a:spLocks noChangeArrowheads="1"/>
          </p:cNvSpPr>
          <p:nvPr/>
        </p:nvSpPr>
        <p:spPr bwMode="auto">
          <a:xfrm>
            <a:off x="1655763" y="4533900"/>
            <a:ext cx="892175" cy="441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i="1"/>
              <a:t>ISP C</a:t>
            </a:r>
          </a:p>
        </p:txBody>
      </p:sp>
      <p:grpSp>
        <p:nvGrpSpPr>
          <p:cNvPr id="80908" name="Group 347"/>
          <p:cNvGrpSpPr>
            <a:grpSpLocks/>
          </p:cNvGrpSpPr>
          <p:nvPr/>
        </p:nvGrpSpPr>
        <p:grpSpPr bwMode="auto">
          <a:xfrm>
            <a:off x="3532188" y="4419600"/>
            <a:ext cx="485775" cy="211138"/>
            <a:chOff x="1871277" y="1576300"/>
            <a:chExt cx="1128371" cy="437860"/>
          </a:xfrm>
        </p:grpSpPr>
        <p:sp>
          <p:nvSpPr>
            <p:cNvPr id="496" name="Oval 495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97" name="Rectangle 496"/>
            <p:cNvSpPr/>
            <p:nvPr/>
          </p:nvSpPr>
          <p:spPr bwMode="auto">
            <a:xfrm>
              <a:off x="1871277" y="1740909"/>
              <a:ext cx="1128371" cy="115227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98" name="Oval 497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99" name="Freeform 498"/>
            <p:cNvSpPr/>
            <p:nvPr/>
          </p:nvSpPr>
          <p:spPr bwMode="auto">
            <a:xfrm>
              <a:off x="2158901" y="1671774"/>
              <a:ext cx="549434" cy="161315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00" name="Freeform 499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01" name="Freeform 500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02" name="Freeform 501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503" name="Straight Connector 502"/>
            <p:cNvCxnSpPr>
              <a:cxnSpLocks noChangeShapeType="1"/>
              <a:endCxn id="498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04" name="Straight Connector 503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0909" name="Group 347"/>
          <p:cNvGrpSpPr>
            <a:grpSpLocks/>
          </p:cNvGrpSpPr>
          <p:nvPr/>
        </p:nvGrpSpPr>
        <p:grpSpPr bwMode="auto">
          <a:xfrm>
            <a:off x="3063875" y="4773613"/>
            <a:ext cx="484188" cy="211137"/>
            <a:chOff x="1871277" y="1576300"/>
            <a:chExt cx="1128371" cy="437860"/>
          </a:xfrm>
        </p:grpSpPr>
        <p:sp>
          <p:nvSpPr>
            <p:cNvPr id="478" name="Oval 477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79" name="Rectangle 478"/>
            <p:cNvSpPr/>
            <p:nvPr/>
          </p:nvSpPr>
          <p:spPr bwMode="auto">
            <a:xfrm>
              <a:off x="1871277" y="1740909"/>
              <a:ext cx="1128371" cy="115226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80" name="Oval 479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81" name="Freeform 480"/>
            <p:cNvSpPr/>
            <p:nvPr/>
          </p:nvSpPr>
          <p:spPr bwMode="auto">
            <a:xfrm>
              <a:off x="2159844" y="1671772"/>
              <a:ext cx="547537" cy="161318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82" name="Freeform 481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83" name="Freeform 482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84" name="Freeform 483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485" name="Straight Connector 484"/>
            <p:cNvCxnSpPr>
              <a:cxnSpLocks noChangeShapeType="1"/>
              <a:endCxn id="480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86" name="Straight Connector 485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0910" name="Group 347"/>
          <p:cNvGrpSpPr>
            <a:grpSpLocks/>
          </p:cNvGrpSpPr>
          <p:nvPr/>
        </p:nvGrpSpPr>
        <p:grpSpPr bwMode="auto">
          <a:xfrm>
            <a:off x="2624138" y="4560888"/>
            <a:ext cx="484187" cy="211137"/>
            <a:chOff x="1871277" y="1576300"/>
            <a:chExt cx="1128371" cy="437860"/>
          </a:xfrm>
        </p:grpSpPr>
        <p:sp>
          <p:nvSpPr>
            <p:cNvPr id="469" name="Oval 468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70" name="Rectangle 469"/>
            <p:cNvSpPr/>
            <p:nvPr/>
          </p:nvSpPr>
          <p:spPr bwMode="auto">
            <a:xfrm>
              <a:off x="1871277" y="1740909"/>
              <a:ext cx="1128371" cy="115226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71" name="Oval 470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72" name="Freeform 471"/>
            <p:cNvSpPr/>
            <p:nvPr/>
          </p:nvSpPr>
          <p:spPr bwMode="auto">
            <a:xfrm>
              <a:off x="2159844" y="1671772"/>
              <a:ext cx="547538" cy="161318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73" name="Freeform 472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74" name="Freeform 473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75" name="Freeform 474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476" name="Straight Connector 475"/>
            <p:cNvCxnSpPr>
              <a:cxnSpLocks noChangeShapeType="1"/>
              <a:endCxn id="471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77" name="Straight Connector 476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0911" name="Group 347"/>
          <p:cNvGrpSpPr>
            <a:grpSpLocks/>
          </p:cNvGrpSpPr>
          <p:nvPr/>
        </p:nvGrpSpPr>
        <p:grpSpPr bwMode="auto">
          <a:xfrm>
            <a:off x="2417763" y="4854575"/>
            <a:ext cx="484187" cy="211138"/>
            <a:chOff x="1871277" y="1576300"/>
            <a:chExt cx="1128371" cy="437860"/>
          </a:xfrm>
        </p:grpSpPr>
        <p:sp>
          <p:nvSpPr>
            <p:cNvPr id="460" name="Oval 459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61" name="Rectangle 460"/>
            <p:cNvSpPr/>
            <p:nvPr/>
          </p:nvSpPr>
          <p:spPr bwMode="auto">
            <a:xfrm>
              <a:off x="1871277" y="1740909"/>
              <a:ext cx="1128371" cy="115227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62" name="Oval 461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63" name="Freeform 462"/>
            <p:cNvSpPr/>
            <p:nvPr/>
          </p:nvSpPr>
          <p:spPr bwMode="auto">
            <a:xfrm>
              <a:off x="2159844" y="1671774"/>
              <a:ext cx="547538" cy="161315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64" name="Freeform 463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65" name="Freeform 464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66" name="Freeform 465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467" name="Straight Connector 466"/>
            <p:cNvCxnSpPr>
              <a:cxnSpLocks noChangeShapeType="1"/>
              <a:endCxn id="462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68" name="Straight Connector 467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80912" name="Oval 3"/>
          <p:cNvSpPr>
            <a:spLocks noChangeArrowheads="1"/>
          </p:cNvSpPr>
          <p:nvPr/>
        </p:nvSpPr>
        <p:spPr bwMode="auto">
          <a:xfrm>
            <a:off x="4614863" y="3649663"/>
            <a:ext cx="3219450" cy="1343025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endParaRPr lang="en-US" altLang="en-US"/>
          </a:p>
        </p:txBody>
      </p:sp>
      <p:cxnSp>
        <p:nvCxnSpPr>
          <p:cNvPr id="80913" name="Straight Connector 10"/>
          <p:cNvCxnSpPr>
            <a:cxnSpLocks noChangeShapeType="1"/>
            <a:stCxn id="599" idx="7"/>
          </p:cNvCxnSpPr>
          <p:nvPr/>
        </p:nvCxnSpPr>
        <p:spPr bwMode="auto">
          <a:xfrm>
            <a:off x="5748338" y="3886200"/>
            <a:ext cx="1062037" cy="69850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914" name="Straight Connector 297"/>
          <p:cNvCxnSpPr>
            <a:cxnSpLocks noChangeShapeType="1"/>
          </p:cNvCxnSpPr>
          <p:nvPr/>
        </p:nvCxnSpPr>
        <p:spPr bwMode="auto">
          <a:xfrm>
            <a:off x="6299200" y="4176713"/>
            <a:ext cx="120650" cy="82550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915" name="Straight Connector 298"/>
          <p:cNvCxnSpPr>
            <a:cxnSpLocks noChangeShapeType="1"/>
          </p:cNvCxnSpPr>
          <p:nvPr/>
        </p:nvCxnSpPr>
        <p:spPr bwMode="auto">
          <a:xfrm flipV="1">
            <a:off x="6099175" y="4376738"/>
            <a:ext cx="242888" cy="44450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916" name="Straight Connector 299"/>
          <p:cNvCxnSpPr>
            <a:cxnSpLocks noChangeShapeType="1"/>
          </p:cNvCxnSpPr>
          <p:nvPr/>
        </p:nvCxnSpPr>
        <p:spPr bwMode="auto">
          <a:xfrm flipV="1">
            <a:off x="5800725" y="4205288"/>
            <a:ext cx="195263" cy="106362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917" name="Straight Connector 300"/>
          <p:cNvCxnSpPr>
            <a:cxnSpLocks noChangeShapeType="1"/>
            <a:stCxn id="536" idx="6"/>
          </p:cNvCxnSpPr>
          <p:nvPr/>
        </p:nvCxnSpPr>
        <p:spPr bwMode="auto">
          <a:xfrm flipV="1">
            <a:off x="5487988" y="4497388"/>
            <a:ext cx="206375" cy="95250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918" name="Straight Connector 301"/>
          <p:cNvCxnSpPr>
            <a:cxnSpLocks noChangeShapeType="1"/>
          </p:cNvCxnSpPr>
          <p:nvPr/>
        </p:nvCxnSpPr>
        <p:spPr bwMode="auto">
          <a:xfrm flipV="1">
            <a:off x="6315075" y="4424363"/>
            <a:ext cx="254000" cy="247650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919" name="Straight Connector 302"/>
          <p:cNvCxnSpPr>
            <a:cxnSpLocks noChangeShapeType="1"/>
          </p:cNvCxnSpPr>
          <p:nvPr/>
        </p:nvCxnSpPr>
        <p:spPr bwMode="auto">
          <a:xfrm flipH="1" flipV="1">
            <a:off x="6778625" y="4403725"/>
            <a:ext cx="358775" cy="120650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920" name="Straight Connector 303"/>
          <p:cNvCxnSpPr>
            <a:cxnSpLocks noChangeShapeType="1"/>
          </p:cNvCxnSpPr>
          <p:nvPr/>
        </p:nvCxnSpPr>
        <p:spPr bwMode="auto">
          <a:xfrm flipV="1">
            <a:off x="6794500" y="4070350"/>
            <a:ext cx="285750" cy="192088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921" name="Straight Connector 304"/>
          <p:cNvCxnSpPr>
            <a:cxnSpLocks noChangeShapeType="1"/>
            <a:endCxn id="597" idx="7"/>
          </p:cNvCxnSpPr>
          <p:nvPr/>
        </p:nvCxnSpPr>
        <p:spPr bwMode="auto">
          <a:xfrm flipH="1" flipV="1">
            <a:off x="5749925" y="3943350"/>
            <a:ext cx="227013" cy="85725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0922" name="TextBox 39958"/>
          <p:cNvSpPr txBox="1">
            <a:spLocks noChangeArrowheads="1"/>
          </p:cNvSpPr>
          <p:nvPr/>
        </p:nvSpPr>
        <p:spPr bwMode="auto">
          <a:xfrm>
            <a:off x="4764088" y="3983038"/>
            <a:ext cx="958850" cy="449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i="1"/>
              <a:t>ISP B</a:t>
            </a:r>
          </a:p>
        </p:txBody>
      </p:sp>
      <p:grpSp>
        <p:nvGrpSpPr>
          <p:cNvPr id="80923" name="Group 347"/>
          <p:cNvGrpSpPr>
            <a:grpSpLocks/>
          </p:cNvGrpSpPr>
          <p:nvPr/>
        </p:nvGrpSpPr>
        <p:grpSpPr bwMode="auto">
          <a:xfrm>
            <a:off x="5297488" y="3752850"/>
            <a:ext cx="530225" cy="214313"/>
            <a:chOff x="1871277" y="1576300"/>
            <a:chExt cx="1128371" cy="437860"/>
          </a:xfrm>
        </p:grpSpPr>
        <p:sp>
          <p:nvSpPr>
            <p:cNvPr id="597" name="Oval 596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98" name="Rectangle 597"/>
            <p:cNvSpPr/>
            <p:nvPr/>
          </p:nvSpPr>
          <p:spPr bwMode="auto">
            <a:xfrm>
              <a:off x="1871277" y="1738470"/>
              <a:ext cx="1128371" cy="116762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99" name="Oval 598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600" name="Freeform 599"/>
            <p:cNvSpPr/>
            <p:nvPr/>
          </p:nvSpPr>
          <p:spPr bwMode="auto">
            <a:xfrm>
              <a:off x="2158436" y="1673602"/>
              <a:ext cx="550673" cy="162170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601" name="Freeform 600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602" name="Freeform 601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603" name="Freeform 602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604" name="Straight Connector 603"/>
            <p:cNvCxnSpPr>
              <a:cxnSpLocks noChangeShapeType="1"/>
              <a:endCxn id="599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605" name="Straight Connector 604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0924" name="Group 347"/>
          <p:cNvGrpSpPr>
            <a:grpSpLocks/>
          </p:cNvGrpSpPr>
          <p:nvPr/>
        </p:nvGrpSpPr>
        <p:grpSpPr bwMode="auto">
          <a:xfrm>
            <a:off x="6303963" y="4227513"/>
            <a:ext cx="530225" cy="214312"/>
            <a:chOff x="1871277" y="1576300"/>
            <a:chExt cx="1128371" cy="437860"/>
          </a:xfrm>
        </p:grpSpPr>
        <p:sp>
          <p:nvSpPr>
            <p:cNvPr id="570" name="Oval 569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71" name="Rectangle 570"/>
            <p:cNvSpPr/>
            <p:nvPr/>
          </p:nvSpPr>
          <p:spPr bwMode="auto">
            <a:xfrm>
              <a:off x="1871277" y="1738471"/>
              <a:ext cx="1128371" cy="116763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72" name="Oval 571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73" name="Freeform 572"/>
            <p:cNvSpPr/>
            <p:nvPr/>
          </p:nvSpPr>
          <p:spPr bwMode="auto">
            <a:xfrm>
              <a:off x="2158436" y="1673602"/>
              <a:ext cx="550673" cy="162171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74" name="Freeform 573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75" name="Freeform 574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76" name="Freeform 575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577" name="Straight Connector 576"/>
            <p:cNvCxnSpPr>
              <a:cxnSpLocks noChangeShapeType="1"/>
              <a:endCxn id="572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78" name="Straight Connector 577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0925" name="Group 347"/>
          <p:cNvGrpSpPr>
            <a:grpSpLocks/>
          </p:cNvGrpSpPr>
          <p:nvPr/>
        </p:nvGrpSpPr>
        <p:grpSpPr bwMode="auto">
          <a:xfrm>
            <a:off x="5822950" y="4011613"/>
            <a:ext cx="530225" cy="214312"/>
            <a:chOff x="1871277" y="1576300"/>
            <a:chExt cx="1128371" cy="437860"/>
          </a:xfrm>
        </p:grpSpPr>
        <p:sp>
          <p:nvSpPr>
            <p:cNvPr id="561" name="Oval 560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62" name="Rectangle 561"/>
            <p:cNvSpPr/>
            <p:nvPr/>
          </p:nvSpPr>
          <p:spPr bwMode="auto">
            <a:xfrm>
              <a:off x="1871277" y="1738471"/>
              <a:ext cx="1128371" cy="116763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63" name="Oval 562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64" name="Freeform 563"/>
            <p:cNvSpPr/>
            <p:nvPr/>
          </p:nvSpPr>
          <p:spPr bwMode="auto">
            <a:xfrm>
              <a:off x="2158438" y="1673602"/>
              <a:ext cx="550671" cy="162171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65" name="Freeform 564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66" name="Freeform 565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67" name="Freeform 566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568" name="Straight Connector 567"/>
            <p:cNvCxnSpPr>
              <a:cxnSpLocks noChangeShapeType="1"/>
              <a:endCxn id="563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69" name="Straight Connector 568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0926" name="Group 347"/>
          <p:cNvGrpSpPr>
            <a:grpSpLocks/>
          </p:cNvGrpSpPr>
          <p:nvPr/>
        </p:nvGrpSpPr>
        <p:grpSpPr bwMode="auto">
          <a:xfrm>
            <a:off x="5597525" y="4310063"/>
            <a:ext cx="530225" cy="214312"/>
            <a:chOff x="1871277" y="1576300"/>
            <a:chExt cx="1128371" cy="437860"/>
          </a:xfrm>
        </p:grpSpPr>
        <p:sp>
          <p:nvSpPr>
            <p:cNvPr id="552" name="Oval 551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53" name="Rectangle 552"/>
            <p:cNvSpPr/>
            <p:nvPr/>
          </p:nvSpPr>
          <p:spPr bwMode="auto">
            <a:xfrm>
              <a:off x="1871277" y="1738471"/>
              <a:ext cx="1128371" cy="116763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54" name="Oval 553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55" name="Freeform 554"/>
            <p:cNvSpPr/>
            <p:nvPr/>
          </p:nvSpPr>
          <p:spPr bwMode="auto">
            <a:xfrm>
              <a:off x="2158438" y="1673602"/>
              <a:ext cx="550671" cy="162171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56" name="Freeform 555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57" name="Freeform 556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58" name="Freeform 557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559" name="Straight Connector 558"/>
            <p:cNvCxnSpPr>
              <a:cxnSpLocks noChangeShapeType="1"/>
              <a:endCxn id="554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60" name="Straight Connector 559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80927" name="Oval 3"/>
          <p:cNvSpPr>
            <a:spLocks noChangeArrowheads="1"/>
          </p:cNvSpPr>
          <p:nvPr/>
        </p:nvSpPr>
        <p:spPr bwMode="auto">
          <a:xfrm>
            <a:off x="1733550" y="2725738"/>
            <a:ext cx="3475038" cy="1381125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endParaRPr lang="en-US" altLang="en-US"/>
          </a:p>
        </p:txBody>
      </p:sp>
      <p:cxnSp>
        <p:nvCxnSpPr>
          <p:cNvPr id="80928" name="Straight Connector 10"/>
          <p:cNvCxnSpPr>
            <a:cxnSpLocks noChangeShapeType="1"/>
            <a:stCxn id="415" idx="7"/>
          </p:cNvCxnSpPr>
          <p:nvPr/>
        </p:nvCxnSpPr>
        <p:spPr bwMode="auto">
          <a:xfrm>
            <a:off x="2957513" y="2968625"/>
            <a:ext cx="1146175" cy="73025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929" name="Straight Connector 297"/>
          <p:cNvCxnSpPr>
            <a:cxnSpLocks noChangeShapeType="1"/>
          </p:cNvCxnSpPr>
          <p:nvPr/>
        </p:nvCxnSpPr>
        <p:spPr bwMode="auto">
          <a:xfrm>
            <a:off x="3551238" y="3268663"/>
            <a:ext cx="130175" cy="84137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930" name="Straight Connector 298"/>
          <p:cNvCxnSpPr>
            <a:cxnSpLocks noChangeShapeType="1"/>
          </p:cNvCxnSpPr>
          <p:nvPr/>
        </p:nvCxnSpPr>
        <p:spPr bwMode="auto">
          <a:xfrm flipV="1">
            <a:off x="3335338" y="3473450"/>
            <a:ext cx="263525" cy="46038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931" name="Straight Connector 299"/>
          <p:cNvCxnSpPr>
            <a:cxnSpLocks noChangeShapeType="1"/>
          </p:cNvCxnSpPr>
          <p:nvPr/>
        </p:nvCxnSpPr>
        <p:spPr bwMode="auto">
          <a:xfrm flipV="1">
            <a:off x="3014663" y="3297238"/>
            <a:ext cx="209550" cy="109537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932" name="Straight Connector 300"/>
          <p:cNvCxnSpPr>
            <a:cxnSpLocks noChangeShapeType="1"/>
            <a:stCxn id="352" idx="6"/>
          </p:cNvCxnSpPr>
          <p:nvPr/>
        </p:nvCxnSpPr>
        <p:spPr bwMode="auto">
          <a:xfrm flipV="1">
            <a:off x="2676525" y="3597275"/>
            <a:ext cx="222250" cy="98425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933" name="Straight Connector 301"/>
          <p:cNvCxnSpPr>
            <a:cxnSpLocks noChangeShapeType="1"/>
          </p:cNvCxnSpPr>
          <p:nvPr/>
        </p:nvCxnSpPr>
        <p:spPr bwMode="auto">
          <a:xfrm flipV="1">
            <a:off x="3568700" y="3522663"/>
            <a:ext cx="273050" cy="254000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934" name="Straight Connector 302"/>
          <p:cNvCxnSpPr>
            <a:cxnSpLocks noChangeShapeType="1"/>
          </p:cNvCxnSpPr>
          <p:nvPr/>
        </p:nvCxnSpPr>
        <p:spPr bwMode="auto">
          <a:xfrm flipH="1" flipV="1">
            <a:off x="4100513" y="3508375"/>
            <a:ext cx="387350" cy="125413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935" name="Straight Connector 303"/>
          <p:cNvCxnSpPr>
            <a:cxnSpLocks noChangeShapeType="1"/>
          </p:cNvCxnSpPr>
          <p:nvPr/>
        </p:nvCxnSpPr>
        <p:spPr bwMode="auto">
          <a:xfrm flipV="1">
            <a:off x="4086225" y="3159125"/>
            <a:ext cx="307975" cy="198438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936" name="Straight Connector 304"/>
          <p:cNvCxnSpPr>
            <a:cxnSpLocks noChangeShapeType="1"/>
            <a:endCxn id="413" idx="7"/>
          </p:cNvCxnSpPr>
          <p:nvPr/>
        </p:nvCxnSpPr>
        <p:spPr bwMode="auto">
          <a:xfrm flipH="1" flipV="1">
            <a:off x="2959100" y="3028950"/>
            <a:ext cx="246063" cy="87313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0937" name="TextBox 39958"/>
          <p:cNvSpPr txBox="1">
            <a:spLocks noChangeArrowheads="1"/>
          </p:cNvSpPr>
          <p:nvPr/>
        </p:nvSpPr>
        <p:spPr bwMode="auto">
          <a:xfrm>
            <a:off x="1893888" y="3070225"/>
            <a:ext cx="1030287" cy="436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i="1"/>
              <a:t>ISP A</a:t>
            </a:r>
          </a:p>
        </p:txBody>
      </p:sp>
      <p:grpSp>
        <p:nvGrpSpPr>
          <p:cNvPr id="80938" name="Group 347"/>
          <p:cNvGrpSpPr>
            <a:grpSpLocks/>
          </p:cNvGrpSpPr>
          <p:nvPr/>
        </p:nvGrpSpPr>
        <p:grpSpPr bwMode="auto">
          <a:xfrm>
            <a:off x="4360863" y="3562350"/>
            <a:ext cx="573087" cy="220663"/>
            <a:chOff x="1871277" y="1576300"/>
            <a:chExt cx="1128371" cy="437860"/>
          </a:xfrm>
        </p:grpSpPr>
        <p:sp>
          <p:nvSpPr>
            <p:cNvPr id="395" name="Oval 394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396" name="Rectangle 395"/>
            <p:cNvSpPr/>
            <p:nvPr/>
          </p:nvSpPr>
          <p:spPr bwMode="auto">
            <a:xfrm>
              <a:off x="1871277" y="1740103"/>
              <a:ext cx="1128371" cy="116553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97" name="Oval 396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398" name="Freeform 397"/>
            <p:cNvSpPr/>
            <p:nvPr/>
          </p:nvSpPr>
          <p:spPr bwMode="auto">
            <a:xfrm>
              <a:off x="2158840" y="1673953"/>
              <a:ext cx="550120" cy="160652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99" name="Freeform 398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00" name="Freeform 399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01" name="Freeform 400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402" name="Straight Connector 401"/>
            <p:cNvCxnSpPr>
              <a:cxnSpLocks noChangeShapeType="1"/>
              <a:endCxn id="397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03" name="Straight Connector 402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0939" name="Group 347"/>
          <p:cNvGrpSpPr>
            <a:grpSpLocks/>
          </p:cNvGrpSpPr>
          <p:nvPr/>
        </p:nvGrpSpPr>
        <p:grpSpPr bwMode="auto">
          <a:xfrm>
            <a:off x="3557588" y="3321050"/>
            <a:ext cx="571500" cy="220663"/>
            <a:chOff x="1871277" y="1576300"/>
            <a:chExt cx="1128371" cy="437860"/>
          </a:xfrm>
        </p:grpSpPr>
        <p:sp>
          <p:nvSpPr>
            <p:cNvPr id="386" name="Oval 385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387" name="Rectangle 386"/>
            <p:cNvSpPr/>
            <p:nvPr/>
          </p:nvSpPr>
          <p:spPr bwMode="auto">
            <a:xfrm>
              <a:off x="1871277" y="1740103"/>
              <a:ext cx="1128371" cy="116553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88" name="Oval 387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389" name="Freeform 388"/>
            <p:cNvSpPr/>
            <p:nvPr/>
          </p:nvSpPr>
          <p:spPr bwMode="auto">
            <a:xfrm>
              <a:off x="2159638" y="1673953"/>
              <a:ext cx="548513" cy="160652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90" name="Freeform 389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91" name="Freeform 390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92" name="Freeform 391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393" name="Straight Connector 392"/>
            <p:cNvCxnSpPr>
              <a:cxnSpLocks noChangeShapeType="1"/>
              <a:endCxn id="388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94" name="Straight Connector 393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0940" name="Group 347"/>
          <p:cNvGrpSpPr>
            <a:grpSpLocks/>
          </p:cNvGrpSpPr>
          <p:nvPr/>
        </p:nvGrpSpPr>
        <p:grpSpPr bwMode="auto">
          <a:xfrm>
            <a:off x="3036888" y="3098800"/>
            <a:ext cx="573087" cy="219075"/>
            <a:chOff x="1871277" y="1576300"/>
            <a:chExt cx="1128371" cy="437860"/>
          </a:xfrm>
        </p:grpSpPr>
        <p:sp>
          <p:nvSpPr>
            <p:cNvPr id="377" name="Oval 376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378" name="Rectangle 377"/>
            <p:cNvSpPr/>
            <p:nvPr/>
          </p:nvSpPr>
          <p:spPr bwMode="auto">
            <a:xfrm>
              <a:off x="1871277" y="1738119"/>
              <a:ext cx="1128371" cy="117396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79" name="Oval 378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380" name="Freeform 379"/>
            <p:cNvSpPr/>
            <p:nvPr/>
          </p:nvSpPr>
          <p:spPr bwMode="auto">
            <a:xfrm>
              <a:off x="2158840" y="1674661"/>
              <a:ext cx="550120" cy="158645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81" name="Freeform 380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82" name="Freeform 381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83" name="Freeform 382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384" name="Straight Connector 383"/>
            <p:cNvCxnSpPr>
              <a:cxnSpLocks noChangeShapeType="1"/>
              <a:endCxn id="379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85" name="Straight Connector 384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0941" name="Group 347"/>
          <p:cNvGrpSpPr>
            <a:grpSpLocks/>
          </p:cNvGrpSpPr>
          <p:nvPr/>
        </p:nvGrpSpPr>
        <p:grpSpPr bwMode="auto">
          <a:xfrm>
            <a:off x="2794000" y="3405188"/>
            <a:ext cx="573088" cy="219075"/>
            <a:chOff x="1871277" y="1576300"/>
            <a:chExt cx="1128371" cy="437860"/>
          </a:xfrm>
        </p:grpSpPr>
        <p:sp>
          <p:nvSpPr>
            <p:cNvPr id="368" name="Oval 367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369" name="Rectangle 368"/>
            <p:cNvSpPr/>
            <p:nvPr/>
          </p:nvSpPr>
          <p:spPr bwMode="auto">
            <a:xfrm>
              <a:off x="1871277" y="1738117"/>
              <a:ext cx="1128371" cy="117398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70" name="Oval 369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371" name="Freeform 370"/>
            <p:cNvSpPr/>
            <p:nvPr/>
          </p:nvSpPr>
          <p:spPr bwMode="auto">
            <a:xfrm>
              <a:off x="2158839" y="1674659"/>
              <a:ext cx="550119" cy="158645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72" name="Freeform 371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73" name="Freeform 372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74" name="Freeform 373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375" name="Straight Connector 374"/>
            <p:cNvCxnSpPr>
              <a:cxnSpLocks noChangeShapeType="1"/>
              <a:endCxn id="370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76" name="Straight Connector 375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0942" name="Group 347"/>
          <p:cNvGrpSpPr>
            <a:grpSpLocks/>
          </p:cNvGrpSpPr>
          <p:nvPr/>
        </p:nvGrpSpPr>
        <p:grpSpPr bwMode="auto">
          <a:xfrm>
            <a:off x="3341688" y="3759200"/>
            <a:ext cx="573087" cy="220663"/>
            <a:chOff x="1871277" y="1576300"/>
            <a:chExt cx="1128371" cy="437860"/>
          </a:xfrm>
        </p:grpSpPr>
        <p:sp>
          <p:nvSpPr>
            <p:cNvPr id="359" name="Oval 358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360" name="Rectangle 359"/>
            <p:cNvSpPr/>
            <p:nvPr/>
          </p:nvSpPr>
          <p:spPr bwMode="auto">
            <a:xfrm>
              <a:off x="1871277" y="1740103"/>
              <a:ext cx="1128371" cy="116553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61" name="Oval 360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362" name="Freeform 361"/>
            <p:cNvSpPr/>
            <p:nvPr/>
          </p:nvSpPr>
          <p:spPr bwMode="auto">
            <a:xfrm>
              <a:off x="2158840" y="1673953"/>
              <a:ext cx="550120" cy="160652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63" name="Freeform 362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64" name="Freeform 363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65" name="Freeform 364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366" name="Straight Connector 365"/>
            <p:cNvCxnSpPr>
              <a:cxnSpLocks noChangeShapeType="1"/>
              <a:endCxn id="361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67" name="Straight Connector 366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0943" name="Group 347"/>
          <p:cNvGrpSpPr>
            <a:grpSpLocks/>
          </p:cNvGrpSpPr>
          <p:nvPr/>
        </p:nvGrpSpPr>
        <p:grpSpPr bwMode="auto">
          <a:xfrm>
            <a:off x="2105025" y="3614738"/>
            <a:ext cx="573088" cy="220662"/>
            <a:chOff x="1871277" y="1576300"/>
            <a:chExt cx="1128371" cy="437860"/>
          </a:xfrm>
        </p:grpSpPr>
        <p:sp>
          <p:nvSpPr>
            <p:cNvPr id="350" name="Oval 349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351" name="Rectangle 350"/>
            <p:cNvSpPr/>
            <p:nvPr/>
          </p:nvSpPr>
          <p:spPr bwMode="auto">
            <a:xfrm>
              <a:off x="1871277" y="1740104"/>
              <a:ext cx="1128371" cy="116552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52" name="Oval 351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353" name="Freeform 352"/>
            <p:cNvSpPr/>
            <p:nvPr/>
          </p:nvSpPr>
          <p:spPr bwMode="auto">
            <a:xfrm>
              <a:off x="2158839" y="1673951"/>
              <a:ext cx="550119" cy="160655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54" name="Freeform 353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55" name="Freeform 354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56" name="Freeform 355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357" name="Straight Connector 356"/>
            <p:cNvCxnSpPr>
              <a:cxnSpLocks noChangeShapeType="1"/>
              <a:endCxn id="352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58" name="Straight Connector 357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80944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255588" y="165100"/>
            <a:ext cx="8096250" cy="650875"/>
          </a:xfrm>
        </p:spPr>
        <p:txBody>
          <a:bodyPr/>
          <a:lstStyle/>
          <a:p>
            <a:pPr eaLnBrk="1" hangingPunct="1"/>
            <a:r>
              <a:rPr lang="en-US" altLang="en-US" sz="3600" smtClean="0">
                <a:ea typeface="ＭＳ Ｐゴシック" charset="-128"/>
              </a:rPr>
              <a:t>Internet structure: network of networks</a:t>
            </a:r>
            <a:endParaRPr lang="en-US" altLang="en-US" smtClean="0">
              <a:ea typeface="ＭＳ Ｐゴシック" charset="-128"/>
            </a:endParaRPr>
          </a:p>
        </p:txBody>
      </p:sp>
      <p:pic>
        <p:nvPicPr>
          <p:cNvPr id="80945" name="Picture 76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7025" y="674688"/>
            <a:ext cx="7769225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80946" name="Group 2"/>
          <p:cNvGrpSpPr>
            <a:grpSpLocks/>
          </p:cNvGrpSpPr>
          <p:nvPr/>
        </p:nvGrpSpPr>
        <p:grpSpPr bwMode="auto">
          <a:xfrm>
            <a:off x="1825625" y="2241550"/>
            <a:ext cx="647700" cy="417513"/>
            <a:chOff x="3053396" y="4304255"/>
            <a:chExt cx="648422" cy="418253"/>
          </a:xfrm>
        </p:grpSpPr>
        <p:sp>
          <p:nvSpPr>
            <p:cNvPr id="81117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1118" name="TextBox 1"/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0947" name="Group 131"/>
          <p:cNvGrpSpPr>
            <a:grpSpLocks/>
          </p:cNvGrpSpPr>
          <p:nvPr/>
        </p:nvGrpSpPr>
        <p:grpSpPr bwMode="auto">
          <a:xfrm>
            <a:off x="669925" y="3041650"/>
            <a:ext cx="647700" cy="417513"/>
            <a:chOff x="3053396" y="4304255"/>
            <a:chExt cx="648422" cy="418253"/>
          </a:xfrm>
        </p:grpSpPr>
        <p:sp>
          <p:nvSpPr>
            <p:cNvPr id="81115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1116" name="TextBox 133"/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0948" name="Group 135"/>
          <p:cNvGrpSpPr>
            <a:grpSpLocks/>
          </p:cNvGrpSpPr>
          <p:nvPr/>
        </p:nvGrpSpPr>
        <p:grpSpPr bwMode="auto">
          <a:xfrm>
            <a:off x="6334125" y="2495550"/>
            <a:ext cx="649288" cy="417513"/>
            <a:chOff x="3053396" y="4304255"/>
            <a:chExt cx="648422" cy="418253"/>
          </a:xfrm>
        </p:grpSpPr>
        <p:sp>
          <p:nvSpPr>
            <p:cNvPr id="81113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1114" name="TextBox 137"/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0949" name="Group 138"/>
          <p:cNvGrpSpPr>
            <a:grpSpLocks/>
          </p:cNvGrpSpPr>
          <p:nvPr/>
        </p:nvGrpSpPr>
        <p:grpSpPr bwMode="auto">
          <a:xfrm>
            <a:off x="1241425" y="5353050"/>
            <a:ext cx="647700" cy="417513"/>
            <a:chOff x="3053396" y="4304255"/>
            <a:chExt cx="648422" cy="418253"/>
          </a:xfrm>
        </p:grpSpPr>
        <p:sp>
          <p:nvSpPr>
            <p:cNvPr id="81111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1112" name="TextBox 140"/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0950" name="Group 141"/>
          <p:cNvGrpSpPr>
            <a:grpSpLocks/>
          </p:cNvGrpSpPr>
          <p:nvPr/>
        </p:nvGrpSpPr>
        <p:grpSpPr bwMode="auto">
          <a:xfrm>
            <a:off x="822325" y="4730750"/>
            <a:ext cx="647700" cy="417513"/>
            <a:chOff x="3053396" y="4304255"/>
            <a:chExt cx="648422" cy="418253"/>
          </a:xfrm>
        </p:grpSpPr>
        <p:sp>
          <p:nvSpPr>
            <p:cNvPr id="81109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1110" name="TextBox 143"/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0951" name="Group 144"/>
          <p:cNvGrpSpPr>
            <a:grpSpLocks/>
          </p:cNvGrpSpPr>
          <p:nvPr/>
        </p:nvGrpSpPr>
        <p:grpSpPr bwMode="auto">
          <a:xfrm>
            <a:off x="593725" y="4070350"/>
            <a:ext cx="647700" cy="417513"/>
            <a:chOff x="3053396" y="4304255"/>
            <a:chExt cx="648422" cy="418253"/>
          </a:xfrm>
        </p:grpSpPr>
        <p:sp>
          <p:nvSpPr>
            <p:cNvPr id="81107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1108" name="TextBox 146"/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0952" name="Group 147"/>
          <p:cNvGrpSpPr>
            <a:grpSpLocks/>
          </p:cNvGrpSpPr>
          <p:nvPr/>
        </p:nvGrpSpPr>
        <p:grpSpPr bwMode="auto">
          <a:xfrm>
            <a:off x="7083425" y="2927350"/>
            <a:ext cx="649288" cy="417513"/>
            <a:chOff x="3053396" y="4304255"/>
            <a:chExt cx="648422" cy="418253"/>
          </a:xfrm>
        </p:grpSpPr>
        <p:sp>
          <p:nvSpPr>
            <p:cNvPr id="81105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1106" name="TextBox 149"/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0953" name="Group 150"/>
          <p:cNvGrpSpPr>
            <a:grpSpLocks/>
          </p:cNvGrpSpPr>
          <p:nvPr/>
        </p:nvGrpSpPr>
        <p:grpSpPr bwMode="auto">
          <a:xfrm>
            <a:off x="3425825" y="2000250"/>
            <a:ext cx="649288" cy="417513"/>
            <a:chOff x="3053396" y="4304255"/>
            <a:chExt cx="648422" cy="418253"/>
          </a:xfrm>
        </p:grpSpPr>
        <p:sp>
          <p:nvSpPr>
            <p:cNvPr id="81103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1104" name="TextBox 152"/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0954" name="Group 153"/>
          <p:cNvGrpSpPr>
            <a:grpSpLocks/>
          </p:cNvGrpSpPr>
          <p:nvPr/>
        </p:nvGrpSpPr>
        <p:grpSpPr bwMode="auto">
          <a:xfrm>
            <a:off x="1050925" y="2647950"/>
            <a:ext cx="647700" cy="417513"/>
            <a:chOff x="3053396" y="4304255"/>
            <a:chExt cx="648422" cy="418253"/>
          </a:xfrm>
        </p:grpSpPr>
        <p:sp>
          <p:nvSpPr>
            <p:cNvPr id="81101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1102" name="TextBox 155"/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0955" name="Group 156"/>
          <p:cNvGrpSpPr>
            <a:grpSpLocks/>
          </p:cNvGrpSpPr>
          <p:nvPr/>
        </p:nvGrpSpPr>
        <p:grpSpPr bwMode="auto">
          <a:xfrm>
            <a:off x="4340225" y="1974850"/>
            <a:ext cx="649288" cy="417513"/>
            <a:chOff x="3053396" y="4304255"/>
            <a:chExt cx="648422" cy="418253"/>
          </a:xfrm>
        </p:grpSpPr>
        <p:sp>
          <p:nvSpPr>
            <p:cNvPr id="81099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1100" name="TextBox 158"/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0956" name="Group 160"/>
          <p:cNvGrpSpPr>
            <a:grpSpLocks/>
          </p:cNvGrpSpPr>
          <p:nvPr/>
        </p:nvGrpSpPr>
        <p:grpSpPr bwMode="auto">
          <a:xfrm>
            <a:off x="7400925" y="5607050"/>
            <a:ext cx="649288" cy="417513"/>
            <a:chOff x="3053396" y="4304255"/>
            <a:chExt cx="648422" cy="418253"/>
          </a:xfrm>
        </p:grpSpPr>
        <p:sp>
          <p:nvSpPr>
            <p:cNvPr id="81097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1098" name="TextBox 162"/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0957" name="Group 163"/>
          <p:cNvGrpSpPr>
            <a:grpSpLocks/>
          </p:cNvGrpSpPr>
          <p:nvPr/>
        </p:nvGrpSpPr>
        <p:grpSpPr bwMode="auto">
          <a:xfrm>
            <a:off x="8239125" y="4959350"/>
            <a:ext cx="649288" cy="417513"/>
            <a:chOff x="3053396" y="4304255"/>
            <a:chExt cx="648422" cy="418253"/>
          </a:xfrm>
        </p:grpSpPr>
        <p:sp>
          <p:nvSpPr>
            <p:cNvPr id="81095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1096" name="TextBox 165"/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0958" name="Group 169"/>
          <p:cNvGrpSpPr>
            <a:grpSpLocks/>
          </p:cNvGrpSpPr>
          <p:nvPr/>
        </p:nvGrpSpPr>
        <p:grpSpPr bwMode="auto">
          <a:xfrm>
            <a:off x="5165725" y="5848350"/>
            <a:ext cx="649288" cy="417513"/>
            <a:chOff x="3053396" y="4304255"/>
            <a:chExt cx="648422" cy="418253"/>
          </a:xfrm>
        </p:grpSpPr>
        <p:sp>
          <p:nvSpPr>
            <p:cNvPr id="81093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1094" name="TextBox 171"/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0959" name="Group 172"/>
          <p:cNvGrpSpPr>
            <a:grpSpLocks/>
          </p:cNvGrpSpPr>
          <p:nvPr/>
        </p:nvGrpSpPr>
        <p:grpSpPr bwMode="auto">
          <a:xfrm>
            <a:off x="4251325" y="5988050"/>
            <a:ext cx="649288" cy="417513"/>
            <a:chOff x="3053396" y="4304255"/>
            <a:chExt cx="648422" cy="418253"/>
          </a:xfrm>
        </p:grpSpPr>
        <p:sp>
          <p:nvSpPr>
            <p:cNvPr id="81091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1092" name="TextBox 174"/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0960" name="Group 175"/>
          <p:cNvGrpSpPr>
            <a:grpSpLocks/>
          </p:cNvGrpSpPr>
          <p:nvPr/>
        </p:nvGrpSpPr>
        <p:grpSpPr bwMode="auto">
          <a:xfrm>
            <a:off x="3032125" y="5835650"/>
            <a:ext cx="649288" cy="417513"/>
            <a:chOff x="3053396" y="4304255"/>
            <a:chExt cx="648422" cy="418253"/>
          </a:xfrm>
        </p:grpSpPr>
        <p:sp>
          <p:nvSpPr>
            <p:cNvPr id="81089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1090" name="TextBox 177"/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sp>
        <p:nvSpPr>
          <p:cNvPr id="80961" name="TextBox 4"/>
          <p:cNvSpPr txBox="1">
            <a:spLocks noChangeArrowheads="1"/>
          </p:cNvSpPr>
          <p:nvPr/>
        </p:nvSpPr>
        <p:spPr bwMode="auto">
          <a:xfrm rot="1053502">
            <a:off x="5440363" y="1900238"/>
            <a:ext cx="542925" cy="5222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2800">
                <a:solidFill>
                  <a:srgbClr val="0000FF"/>
                </a:solidFill>
              </a:rPr>
              <a:t>…</a:t>
            </a:r>
          </a:p>
        </p:txBody>
      </p:sp>
      <p:sp>
        <p:nvSpPr>
          <p:cNvPr id="80962" name="TextBox 179"/>
          <p:cNvSpPr txBox="1">
            <a:spLocks noChangeArrowheads="1"/>
          </p:cNvSpPr>
          <p:nvPr/>
        </p:nvSpPr>
        <p:spPr bwMode="auto">
          <a:xfrm rot="2829263">
            <a:off x="7726362" y="3373438"/>
            <a:ext cx="544513" cy="522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2800">
                <a:solidFill>
                  <a:srgbClr val="0000FF"/>
                </a:solidFill>
              </a:rPr>
              <a:t>…</a:t>
            </a:r>
          </a:p>
        </p:txBody>
      </p:sp>
      <p:sp>
        <p:nvSpPr>
          <p:cNvPr id="80963" name="TextBox 180"/>
          <p:cNvSpPr txBox="1">
            <a:spLocks noChangeArrowheads="1"/>
          </p:cNvSpPr>
          <p:nvPr/>
        </p:nvSpPr>
        <p:spPr bwMode="auto">
          <a:xfrm rot="9845918">
            <a:off x="6394450" y="5884863"/>
            <a:ext cx="544513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2800">
                <a:solidFill>
                  <a:srgbClr val="0000FF"/>
                </a:solidFill>
              </a:rPr>
              <a:t>…</a:t>
            </a:r>
          </a:p>
        </p:txBody>
      </p:sp>
      <p:sp>
        <p:nvSpPr>
          <p:cNvPr id="80964" name="TextBox 181"/>
          <p:cNvSpPr txBox="1">
            <a:spLocks noChangeArrowheads="1"/>
          </p:cNvSpPr>
          <p:nvPr/>
        </p:nvSpPr>
        <p:spPr bwMode="auto">
          <a:xfrm rot="-9948738">
            <a:off x="2027238" y="5789613"/>
            <a:ext cx="542925" cy="5222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2800">
                <a:solidFill>
                  <a:srgbClr val="0000FF"/>
                </a:solidFill>
              </a:rPr>
              <a:t>…</a:t>
            </a:r>
          </a:p>
        </p:txBody>
      </p:sp>
      <p:sp>
        <p:nvSpPr>
          <p:cNvPr id="80965" name="TextBox 182"/>
          <p:cNvSpPr txBox="1">
            <a:spLocks noChangeArrowheads="1"/>
          </p:cNvSpPr>
          <p:nvPr/>
        </p:nvSpPr>
        <p:spPr bwMode="auto">
          <a:xfrm rot="-4992697">
            <a:off x="440532" y="3482181"/>
            <a:ext cx="544512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2800">
                <a:solidFill>
                  <a:srgbClr val="0000FF"/>
                </a:solidFill>
              </a:rPr>
              <a:t>…</a:t>
            </a:r>
          </a:p>
        </p:txBody>
      </p:sp>
      <p:sp>
        <p:nvSpPr>
          <p:cNvPr id="80966" name="TextBox 183"/>
          <p:cNvSpPr txBox="1">
            <a:spLocks noChangeArrowheads="1"/>
          </p:cNvSpPr>
          <p:nvPr/>
        </p:nvSpPr>
        <p:spPr bwMode="auto">
          <a:xfrm rot="-1017263">
            <a:off x="2627313" y="1849438"/>
            <a:ext cx="542925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2800">
                <a:solidFill>
                  <a:srgbClr val="0000FF"/>
                </a:solidFill>
              </a:rPr>
              <a:t>…</a:t>
            </a:r>
          </a:p>
        </p:txBody>
      </p:sp>
      <p:sp>
        <p:nvSpPr>
          <p:cNvPr id="80967" name="Rectangle 3"/>
          <p:cNvSpPr txBox="1">
            <a:spLocks noChangeArrowheads="1"/>
          </p:cNvSpPr>
          <p:nvPr/>
        </p:nvSpPr>
        <p:spPr bwMode="auto">
          <a:xfrm>
            <a:off x="473075" y="1073150"/>
            <a:ext cx="8204200" cy="673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 eaLnBrk="1" hangingPunct="1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75000"/>
              <a:buFont typeface="Wingdings" pitchFamily="2" charset="2"/>
              <a:buNone/>
            </a:pPr>
            <a:r>
              <a:rPr lang="en-US" altLang="en-US">
                <a:latin typeface="Gill Sans MT" pitchFamily="34" charset="0"/>
              </a:rPr>
              <a:t>But if one global ISP is viable business, there will be competitors ….</a:t>
            </a:r>
          </a:p>
        </p:txBody>
      </p:sp>
      <p:cxnSp>
        <p:nvCxnSpPr>
          <p:cNvPr id="80968" name="Straight Connector 12"/>
          <p:cNvCxnSpPr>
            <a:cxnSpLocks noChangeShapeType="1"/>
          </p:cNvCxnSpPr>
          <p:nvPr/>
        </p:nvCxnSpPr>
        <p:spPr bwMode="auto">
          <a:xfrm>
            <a:off x="2382838" y="2609850"/>
            <a:ext cx="238125" cy="2619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969" name="Straight Connector 500"/>
          <p:cNvCxnSpPr>
            <a:cxnSpLocks noChangeShapeType="1"/>
            <a:endCxn id="415" idx="2"/>
          </p:cNvCxnSpPr>
          <p:nvPr/>
        </p:nvCxnSpPr>
        <p:spPr bwMode="auto">
          <a:xfrm>
            <a:off x="1638300" y="2849563"/>
            <a:ext cx="831850" cy="6191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970" name="Straight Connector 501"/>
          <p:cNvCxnSpPr>
            <a:cxnSpLocks noChangeShapeType="1"/>
          </p:cNvCxnSpPr>
          <p:nvPr/>
        </p:nvCxnSpPr>
        <p:spPr bwMode="auto">
          <a:xfrm flipV="1">
            <a:off x="1235075" y="2973388"/>
            <a:ext cx="1303338" cy="27781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971" name="Straight Connector 502"/>
          <p:cNvCxnSpPr>
            <a:cxnSpLocks noChangeShapeType="1"/>
          </p:cNvCxnSpPr>
          <p:nvPr/>
        </p:nvCxnSpPr>
        <p:spPr bwMode="auto">
          <a:xfrm>
            <a:off x="3916363" y="2411413"/>
            <a:ext cx="307975" cy="5730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972" name="Straight Connector 503"/>
          <p:cNvCxnSpPr>
            <a:cxnSpLocks noChangeShapeType="1"/>
          </p:cNvCxnSpPr>
          <p:nvPr/>
        </p:nvCxnSpPr>
        <p:spPr bwMode="auto">
          <a:xfrm flipH="1">
            <a:off x="4425950" y="2389188"/>
            <a:ext cx="384175" cy="57943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973" name="Straight Connector 504"/>
          <p:cNvCxnSpPr>
            <a:cxnSpLocks noChangeShapeType="1"/>
          </p:cNvCxnSpPr>
          <p:nvPr/>
        </p:nvCxnSpPr>
        <p:spPr bwMode="auto">
          <a:xfrm>
            <a:off x="6770688" y="2900363"/>
            <a:ext cx="215900" cy="10461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974" name="Straight Connector 505"/>
          <p:cNvCxnSpPr>
            <a:cxnSpLocks noChangeShapeType="1"/>
          </p:cNvCxnSpPr>
          <p:nvPr/>
        </p:nvCxnSpPr>
        <p:spPr bwMode="auto">
          <a:xfrm flipH="1">
            <a:off x="7137400" y="3251200"/>
            <a:ext cx="241300" cy="6921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975" name="Straight Connector 507"/>
          <p:cNvCxnSpPr>
            <a:cxnSpLocks noChangeShapeType="1"/>
          </p:cNvCxnSpPr>
          <p:nvPr/>
        </p:nvCxnSpPr>
        <p:spPr bwMode="auto">
          <a:xfrm flipH="1" flipV="1">
            <a:off x="7454900" y="4573588"/>
            <a:ext cx="796925" cy="6143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976" name="Straight Connector 509"/>
          <p:cNvCxnSpPr>
            <a:cxnSpLocks noChangeShapeType="1"/>
            <a:stCxn id="81093" idx="0"/>
          </p:cNvCxnSpPr>
          <p:nvPr/>
        </p:nvCxnSpPr>
        <p:spPr bwMode="auto">
          <a:xfrm flipH="1" flipV="1">
            <a:off x="5319713" y="4694238"/>
            <a:ext cx="285750" cy="11604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977" name="Straight Connector 510"/>
          <p:cNvCxnSpPr>
            <a:cxnSpLocks noChangeShapeType="1"/>
          </p:cNvCxnSpPr>
          <p:nvPr/>
        </p:nvCxnSpPr>
        <p:spPr bwMode="auto">
          <a:xfrm flipH="1" flipV="1">
            <a:off x="4068763" y="5045075"/>
            <a:ext cx="371475" cy="9731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978" name="Straight Connector 511"/>
          <p:cNvCxnSpPr>
            <a:cxnSpLocks noChangeShapeType="1"/>
            <a:stCxn id="81090" idx="0"/>
          </p:cNvCxnSpPr>
          <p:nvPr/>
        </p:nvCxnSpPr>
        <p:spPr bwMode="auto">
          <a:xfrm flipH="1" flipV="1">
            <a:off x="3144838" y="5192713"/>
            <a:ext cx="244475" cy="6619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979" name="Straight Connector 512"/>
          <p:cNvCxnSpPr>
            <a:cxnSpLocks noChangeShapeType="1"/>
          </p:cNvCxnSpPr>
          <p:nvPr/>
        </p:nvCxnSpPr>
        <p:spPr bwMode="auto">
          <a:xfrm flipV="1">
            <a:off x="1790700" y="5160963"/>
            <a:ext cx="401638" cy="2095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980" name="Straight Connector 513"/>
          <p:cNvCxnSpPr>
            <a:cxnSpLocks noChangeShapeType="1"/>
            <a:endCxn id="444" idx="2"/>
          </p:cNvCxnSpPr>
          <p:nvPr/>
        </p:nvCxnSpPr>
        <p:spPr bwMode="auto">
          <a:xfrm>
            <a:off x="1384300" y="5018088"/>
            <a:ext cx="450850" cy="1158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981" name="Straight Connector 514"/>
          <p:cNvCxnSpPr>
            <a:cxnSpLocks noChangeShapeType="1"/>
          </p:cNvCxnSpPr>
          <p:nvPr/>
        </p:nvCxnSpPr>
        <p:spPr bwMode="auto">
          <a:xfrm>
            <a:off x="1155700" y="4376738"/>
            <a:ext cx="996950" cy="47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0982" name="Footer Placeholder 2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 smtClean="0">
                <a:latin typeface="Tahoma" pitchFamily="34" charset="0"/>
              </a:rPr>
              <a:t>Introduction</a:t>
            </a:r>
          </a:p>
        </p:txBody>
      </p:sp>
      <p:sp>
        <p:nvSpPr>
          <p:cNvPr id="80983" name="Slide Number Placeholder 3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>
                <a:latin typeface="Tahoma" pitchFamily="34" charset="0"/>
              </a:rPr>
              <a:t>1-</a:t>
            </a:r>
            <a:fld id="{318FF9EA-F068-4EDD-B243-924B9722C729}" type="slidenum">
              <a:rPr lang="en-US" altLang="en-US" sz="1200">
                <a:latin typeface="Tahoma" pitchFamily="34" charset="0"/>
              </a:rPr>
              <a:pPr/>
              <a:t>37</a:t>
            </a:fld>
            <a:endParaRPr lang="en-US" altLang="en-US" sz="1200">
              <a:latin typeface="Tahoma" pitchFamily="34" charset="0"/>
            </a:endParaRPr>
          </a:p>
        </p:txBody>
      </p:sp>
      <p:grpSp>
        <p:nvGrpSpPr>
          <p:cNvPr id="80984" name="Group 347"/>
          <p:cNvGrpSpPr>
            <a:grpSpLocks/>
          </p:cNvGrpSpPr>
          <p:nvPr/>
        </p:nvGrpSpPr>
        <p:grpSpPr bwMode="auto">
          <a:xfrm>
            <a:off x="6818313" y="3868738"/>
            <a:ext cx="530225" cy="214312"/>
            <a:chOff x="1871277" y="1576300"/>
            <a:chExt cx="1128371" cy="437860"/>
          </a:xfrm>
        </p:grpSpPr>
        <p:sp>
          <p:nvSpPr>
            <p:cNvPr id="588" name="Oval 587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89" name="Rectangle 588"/>
            <p:cNvSpPr/>
            <p:nvPr/>
          </p:nvSpPr>
          <p:spPr bwMode="auto">
            <a:xfrm>
              <a:off x="1871277" y="1738471"/>
              <a:ext cx="1128371" cy="116763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90" name="Oval 589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91" name="Freeform 590"/>
            <p:cNvSpPr/>
            <p:nvPr/>
          </p:nvSpPr>
          <p:spPr bwMode="auto">
            <a:xfrm>
              <a:off x="2158436" y="1673602"/>
              <a:ext cx="550673" cy="162171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92" name="Freeform 591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93" name="Freeform 592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94" name="Freeform 593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595" name="Straight Connector 594"/>
            <p:cNvCxnSpPr>
              <a:cxnSpLocks noChangeShapeType="1"/>
              <a:endCxn id="590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96" name="Straight Connector 595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0985" name="Group 347"/>
          <p:cNvGrpSpPr>
            <a:grpSpLocks/>
          </p:cNvGrpSpPr>
          <p:nvPr/>
        </p:nvGrpSpPr>
        <p:grpSpPr bwMode="auto">
          <a:xfrm>
            <a:off x="7050088" y="4464050"/>
            <a:ext cx="530225" cy="214313"/>
            <a:chOff x="1871277" y="1576300"/>
            <a:chExt cx="1128371" cy="437860"/>
          </a:xfrm>
        </p:grpSpPr>
        <p:sp>
          <p:nvSpPr>
            <p:cNvPr id="579" name="Oval 578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80" name="Rectangle 579"/>
            <p:cNvSpPr/>
            <p:nvPr/>
          </p:nvSpPr>
          <p:spPr bwMode="auto">
            <a:xfrm>
              <a:off x="1871277" y="1738470"/>
              <a:ext cx="1128371" cy="116762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81" name="Oval 580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82" name="Freeform 581"/>
            <p:cNvSpPr/>
            <p:nvPr/>
          </p:nvSpPr>
          <p:spPr bwMode="auto">
            <a:xfrm>
              <a:off x="2158436" y="1673602"/>
              <a:ext cx="550673" cy="162170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83" name="Freeform 582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84" name="Freeform 583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85" name="Freeform 584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586" name="Straight Connector 585"/>
            <p:cNvCxnSpPr>
              <a:cxnSpLocks noChangeShapeType="1"/>
              <a:endCxn id="581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87" name="Straight Connector 586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0986" name="Group 347"/>
          <p:cNvGrpSpPr>
            <a:grpSpLocks/>
          </p:cNvGrpSpPr>
          <p:nvPr/>
        </p:nvGrpSpPr>
        <p:grpSpPr bwMode="auto">
          <a:xfrm>
            <a:off x="4959350" y="4514850"/>
            <a:ext cx="530225" cy="214313"/>
            <a:chOff x="1871277" y="1576300"/>
            <a:chExt cx="1128371" cy="437860"/>
          </a:xfrm>
        </p:grpSpPr>
        <p:sp>
          <p:nvSpPr>
            <p:cNvPr id="534" name="Oval 533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35" name="Rectangle 534"/>
            <p:cNvSpPr/>
            <p:nvPr/>
          </p:nvSpPr>
          <p:spPr bwMode="auto">
            <a:xfrm>
              <a:off x="1871277" y="1738470"/>
              <a:ext cx="1128371" cy="116762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36" name="Oval 535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37" name="Freeform 536"/>
            <p:cNvSpPr/>
            <p:nvPr/>
          </p:nvSpPr>
          <p:spPr bwMode="auto">
            <a:xfrm>
              <a:off x="2158438" y="1673602"/>
              <a:ext cx="550671" cy="162170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38" name="Freeform 537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39" name="Freeform 538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40" name="Freeform 539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541" name="Straight Connector 540"/>
            <p:cNvCxnSpPr>
              <a:cxnSpLocks noChangeShapeType="1"/>
              <a:endCxn id="536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42" name="Straight Connector 541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cxnSp>
        <p:nvCxnSpPr>
          <p:cNvPr id="80987" name="Straight Connector 508"/>
          <p:cNvCxnSpPr>
            <a:cxnSpLocks noChangeShapeType="1"/>
          </p:cNvCxnSpPr>
          <p:nvPr/>
        </p:nvCxnSpPr>
        <p:spPr bwMode="auto">
          <a:xfrm flipH="1" flipV="1">
            <a:off x="6496050" y="4722813"/>
            <a:ext cx="1047750" cy="9667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80988" name="Group 347"/>
          <p:cNvGrpSpPr>
            <a:grpSpLocks/>
          </p:cNvGrpSpPr>
          <p:nvPr/>
        </p:nvGrpSpPr>
        <p:grpSpPr bwMode="auto">
          <a:xfrm>
            <a:off x="2143125" y="4305300"/>
            <a:ext cx="484188" cy="211138"/>
            <a:chOff x="1871277" y="1576300"/>
            <a:chExt cx="1128371" cy="437860"/>
          </a:xfrm>
        </p:grpSpPr>
        <p:sp>
          <p:nvSpPr>
            <p:cNvPr id="505" name="Oval 504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06" name="Rectangle 505"/>
            <p:cNvSpPr/>
            <p:nvPr/>
          </p:nvSpPr>
          <p:spPr bwMode="auto">
            <a:xfrm>
              <a:off x="1871277" y="1740909"/>
              <a:ext cx="1128371" cy="115227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07" name="Oval 506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08" name="Freeform 507"/>
            <p:cNvSpPr/>
            <p:nvPr/>
          </p:nvSpPr>
          <p:spPr bwMode="auto">
            <a:xfrm>
              <a:off x="2159844" y="1671774"/>
              <a:ext cx="547537" cy="161315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09" name="Freeform 508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10" name="Freeform 509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11" name="Freeform 510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512" name="Straight Connector 511"/>
            <p:cNvCxnSpPr>
              <a:cxnSpLocks noChangeShapeType="1"/>
              <a:endCxn id="507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13" name="Straight Connector 512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0989" name="Group 347"/>
          <p:cNvGrpSpPr>
            <a:grpSpLocks/>
          </p:cNvGrpSpPr>
          <p:nvPr/>
        </p:nvGrpSpPr>
        <p:grpSpPr bwMode="auto">
          <a:xfrm>
            <a:off x="3744913" y="5006975"/>
            <a:ext cx="484187" cy="211138"/>
            <a:chOff x="1871277" y="1576300"/>
            <a:chExt cx="1128371" cy="437860"/>
          </a:xfrm>
        </p:grpSpPr>
        <p:sp>
          <p:nvSpPr>
            <p:cNvPr id="487" name="Oval 486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88" name="Rectangle 487"/>
            <p:cNvSpPr/>
            <p:nvPr/>
          </p:nvSpPr>
          <p:spPr bwMode="auto">
            <a:xfrm>
              <a:off x="1871277" y="1740909"/>
              <a:ext cx="1128371" cy="115227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89" name="Oval 488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90" name="Freeform 489"/>
            <p:cNvSpPr/>
            <p:nvPr/>
          </p:nvSpPr>
          <p:spPr bwMode="auto">
            <a:xfrm>
              <a:off x="2159844" y="1671774"/>
              <a:ext cx="547538" cy="161315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91" name="Freeform 490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92" name="Freeform 491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93" name="Freeform 492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494" name="Straight Connector 493"/>
            <p:cNvCxnSpPr>
              <a:cxnSpLocks noChangeShapeType="1"/>
              <a:endCxn id="489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95" name="Straight Connector 494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0990" name="Group 439"/>
          <p:cNvGrpSpPr>
            <a:grpSpLocks/>
          </p:cNvGrpSpPr>
          <p:nvPr/>
        </p:nvGrpSpPr>
        <p:grpSpPr bwMode="auto">
          <a:xfrm>
            <a:off x="2881313" y="5194300"/>
            <a:ext cx="484187" cy="211138"/>
            <a:chOff x="1871277" y="1576300"/>
            <a:chExt cx="1128371" cy="437860"/>
          </a:xfrm>
        </p:grpSpPr>
        <p:sp>
          <p:nvSpPr>
            <p:cNvPr id="451" name="Oval 450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52" name="Rectangle 451"/>
            <p:cNvSpPr/>
            <p:nvPr/>
          </p:nvSpPr>
          <p:spPr bwMode="auto">
            <a:xfrm>
              <a:off x="1871277" y="1740909"/>
              <a:ext cx="1128371" cy="115227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53" name="Oval 452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54" name="Freeform 453"/>
            <p:cNvSpPr/>
            <p:nvPr/>
          </p:nvSpPr>
          <p:spPr bwMode="auto">
            <a:xfrm>
              <a:off x="2159844" y="1671774"/>
              <a:ext cx="547538" cy="161315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55" name="Freeform 454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56" name="Freeform 455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57" name="Freeform 456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458" name="Straight Connector 457"/>
            <p:cNvCxnSpPr>
              <a:cxnSpLocks noChangeShapeType="1"/>
              <a:endCxn id="453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59" name="Straight Connector 458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0991" name="Group 347"/>
          <p:cNvGrpSpPr>
            <a:grpSpLocks/>
          </p:cNvGrpSpPr>
          <p:nvPr/>
        </p:nvGrpSpPr>
        <p:grpSpPr bwMode="auto">
          <a:xfrm>
            <a:off x="1835150" y="5056188"/>
            <a:ext cx="484188" cy="211137"/>
            <a:chOff x="1871277" y="1576300"/>
            <a:chExt cx="1128371" cy="437860"/>
          </a:xfrm>
        </p:grpSpPr>
        <p:sp>
          <p:nvSpPr>
            <p:cNvPr id="442" name="Oval 441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43" name="Rectangle 442"/>
            <p:cNvSpPr/>
            <p:nvPr/>
          </p:nvSpPr>
          <p:spPr bwMode="auto">
            <a:xfrm>
              <a:off x="1871277" y="1740909"/>
              <a:ext cx="1128371" cy="115226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44" name="Oval 443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45" name="Freeform 444"/>
            <p:cNvSpPr/>
            <p:nvPr/>
          </p:nvSpPr>
          <p:spPr bwMode="auto">
            <a:xfrm>
              <a:off x="2159844" y="1671772"/>
              <a:ext cx="547537" cy="161318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46" name="Freeform 445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47" name="Freeform 446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48" name="Freeform 447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449" name="Straight Connector 448"/>
            <p:cNvCxnSpPr>
              <a:cxnSpLocks noChangeShapeType="1"/>
              <a:endCxn id="444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50" name="Straight Connector 449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0992" name="Group 347"/>
          <p:cNvGrpSpPr>
            <a:grpSpLocks/>
          </p:cNvGrpSpPr>
          <p:nvPr/>
        </p:nvGrpSpPr>
        <p:grpSpPr bwMode="auto">
          <a:xfrm>
            <a:off x="2470150" y="2832100"/>
            <a:ext cx="571500" cy="220663"/>
            <a:chOff x="1871277" y="1576300"/>
            <a:chExt cx="1128371" cy="437860"/>
          </a:xfrm>
        </p:grpSpPr>
        <p:sp>
          <p:nvSpPr>
            <p:cNvPr id="413" name="Oval 412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14" name="Rectangle 413"/>
            <p:cNvSpPr/>
            <p:nvPr/>
          </p:nvSpPr>
          <p:spPr bwMode="auto">
            <a:xfrm>
              <a:off x="1871277" y="1740103"/>
              <a:ext cx="1128371" cy="116553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15" name="Oval 414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16" name="Freeform 415"/>
            <p:cNvSpPr/>
            <p:nvPr/>
          </p:nvSpPr>
          <p:spPr bwMode="auto">
            <a:xfrm>
              <a:off x="2159638" y="1673953"/>
              <a:ext cx="548515" cy="160652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17" name="Freeform 416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18" name="Freeform 417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19" name="Freeform 418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420" name="Straight Connector 419"/>
            <p:cNvCxnSpPr>
              <a:cxnSpLocks noChangeShapeType="1"/>
              <a:endCxn id="415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21" name="Straight Connector 420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0993" name="Group 347"/>
          <p:cNvGrpSpPr>
            <a:grpSpLocks/>
          </p:cNvGrpSpPr>
          <p:nvPr/>
        </p:nvGrpSpPr>
        <p:grpSpPr bwMode="auto">
          <a:xfrm>
            <a:off x="4111625" y="2951163"/>
            <a:ext cx="571500" cy="220662"/>
            <a:chOff x="1871277" y="1576300"/>
            <a:chExt cx="1128371" cy="437860"/>
          </a:xfrm>
        </p:grpSpPr>
        <p:sp>
          <p:nvSpPr>
            <p:cNvPr id="404" name="Oval 403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05" name="Rectangle 404"/>
            <p:cNvSpPr/>
            <p:nvPr/>
          </p:nvSpPr>
          <p:spPr bwMode="auto">
            <a:xfrm>
              <a:off x="1871277" y="1740104"/>
              <a:ext cx="1128371" cy="116552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06" name="Oval 405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07" name="Freeform 406"/>
            <p:cNvSpPr/>
            <p:nvPr/>
          </p:nvSpPr>
          <p:spPr bwMode="auto">
            <a:xfrm>
              <a:off x="2159638" y="1673951"/>
              <a:ext cx="548515" cy="160655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08" name="Freeform 407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09" name="Freeform 408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10" name="Freeform 409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411" name="Straight Connector 410"/>
            <p:cNvCxnSpPr>
              <a:cxnSpLocks noChangeShapeType="1"/>
              <a:endCxn id="406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12" name="Straight Connector 411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0994" name="Group 531"/>
          <p:cNvGrpSpPr>
            <a:grpSpLocks/>
          </p:cNvGrpSpPr>
          <p:nvPr/>
        </p:nvGrpSpPr>
        <p:grpSpPr bwMode="auto">
          <a:xfrm>
            <a:off x="6103938" y="4654550"/>
            <a:ext cx="530225" cy="214313"/>
            <a:chOff x="1871277" y="1576300"/>
            <a:chExt cx="1128371" cy="437860"/>
          </a:xfrm>
        </p:grpSpPr>
        <p:sp>
          <p:nvSpPr>
            <p:cNvPr id="543" name="Oval 542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44" name="Rectangle 543"/>
            <p:cNvSpPr/>
            <p:nvPr/>
          </p:nvSpPr>
          <p:spPr bwMode="auto">
            <a:xfrm>
              <a:off x="1871277" y="1738470"/>
              <a:ext cx="1128371" cy="116762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45" name="Oval 544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46" name="Freeform 545"/>
            <p:cNvSpPr/>
            <p:nvPr/>
          </p:nvSpPr>
          <p:spPr bwMode="auto">
            <a:xfrm>
              <a:off x="2158436" y="1673602"/>
              <a:ext cx="550673" cy="162170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47" name="Freeform 546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48" name="Freeform 547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49" name="Freeform 548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550" name="Straight Connector 549"/>
            <p:cNvCxnSpPr>
              <a:cxnSpLocks noChangeShapeType="1"/>
              <a:endCxn id="545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51" name="Straight Connector 550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cxnSp>
        <p:nvCxnSpPr>
          <p:cNvPr id="80995" name="Straight Connector 506"/>
          <p:cNvCxnSpPr>
            <a:cxnSpLocks noChangeShapeType="1"/>
          </p:cNvCxnSpPr>
          <p:nvPr/>
        </p:nvCxnSpPr>
        <p:spPr bwMode="auto">
          <a:xfrm flipH="1">
            <a:off x="7566025" y="4311650"/>
            <a:ext cx="541338" cy="2492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80996" name="Group 166"/>
          <p:cNvGrpSpPr>
            <a:grpSpLocks/>
          </p:cNvGrpSpPr>
          <p:nvPr/>
        </p:nvGrpSpPr>
        <p:grpSpPr bwMode="auto">
          <a:xfrm>
            <a:off x="8010525" y="4044950"/>
            <a:ext cx="649288" cy="417513"/>
            <a:chOff x="3053396" y="4304255"/>
            <a:chExt cx="648422" cy="418253"/>
          </a:xfrm>
        </p:grpSpPr>
        <p:sp>
          <p:nvSpPr>
            <p:cNvPr id="80997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0998" name="TextBox 168"/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945" name="Oval 3"/>
          <p:cNvSpPr>
            <a:spLocks noChangeArrowheads="1"/>
          </p:cNvSpPr>
          <p:nvPr/>
        </p:nvSpPr>
        <p:spPr bwMode="auto">
          <a:xfrm>
            <a:off x="1520825" y="4203700"/>
            <a:ext cx="2941638" cy="1323975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endParaRPr lang="en-US" altLang="en-US"/>
          </a:p>
        </p:txBody>
      </p:sp>
      <p:cxnSp>
        <p:nvCxnSpPr>
          <p:cNvPr id="82946" name="Straight Connector 10"/>
          <p:cNvCxnSpPr>
            <a:cxnSpLocks noChangeShapeType="1"/>
            <a:stCxn id="507" idx="7"/>
          </p:cNvCxnSpPr>
          <p:nvPr/>
        </p:nvCxnSpPr>
        <p:spPr bwMode="auto">
          <a:xfrm>
            <a:off x="2555875" y="4437063"/>
            <a:ext cx="969963" cy="68262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947" name="Straight Connector 297"/>
          <p:cNvCxnSpPr>
            <a:cxnSpLocks noChangeShapeType="1"/>
          </p:cNvCxnSpPr>
          <p:nvPr/>
        </p:nvCxnSpPr>
        <p:spPr bwMode="auto">
          <a:xfrm>
            <a:off x="3059113" y="4724400"/>
            <a:ext cx="109537" cy="79375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948" name="Straight Connector 298"/>
          <p:cNvCxnSpPr>
            <a:cxnSpLocks noChangeShapeType="1"/>
          </p:cNvCxnSpPr>
          <p:nvPr/>
        </p:nvCxnSpPr>
        <p:spPr bwMode="auto">
          <a:xfrm flipV="1">
            <a:off x="2876550" y="4919663"/>
            <a:ext cx="222250" cy="44450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949" name="Straight Connector 299"/>
          <p:cNvCxnSpPr>
            <a:cxnSpLocks noChangeShapeType="1"/>
          </p:cNvCxnSpPr>
          <p:nvPr/>
        </p:nvCxnSpPr>
        <p:spPr bwMode="auto">
          <a:xfrm flipV="1">
            <a:off x="2603500" y="4751388"/>
            <a:ext cx="177800" cy="106362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950" name="Straight Connector 300"/>
          <p:cNvCxnSpPr>
            <a:cxnSpLocks noChangeShapeType="1"/>
            <a:stCxn id="444" idx="6"/>
          </p:cNvCxnSpPr>
          <p:nvPr/>
        </p:nvCxnSpPr>
        <p:spPr bwMode="auto">
          <a:xfrm flipV="1">
            <a:off x="2317750" y="5038725"/>
            <a:ext cx="188913" cy="95250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951" name="Straight Connector 301"/>
          <p:cNvCxnSpPr>
            <a:cxnSpLocks noChangeShapeType="1"/>
          </p:cNvCxnSpPr>
          <p:nvPr/>
        </p:nvCxnSpPr>
        <p:spPr bwMode="auto">
          <a:xfrm flipV="1">
            <a:off x="3073400" y="4967288"/>
            <a:ext cx="231775" cy="244475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952" name="Straight Connector 302"/>
          <p:cNvCxnSpPr>
            <a:cxnSpLocks noChangeShapeType="1"/>
          </p:cNvCxnSpPr>
          <p:nvPr/>
        </p:nvCxnSpPr>
        <p:spPr bwMode="auto">
          <a:xfrm flipH="1" flipV="1">
            <a:off x="3524250" y="4954588"/>
            <a:ext cx="327025" cy="119062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953" name="Straight Connector 303"/>
          <p:cNvCxnSpPr>
            <a:cxnSpLocks noChangeShapeType="1"/>
          </p:cNvCxnSpPr>
          <p:nvPr/>
        </p:nvCxnSpPr>
        <p:spPr bwMode="auto">
          <a:xfrm flipV="1">
            <a:off x="3511550" y="4619625"/>
            <a:ext cx="260350" cy="188913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954" name="Straight Connector 304"/>
          <p:cNvCxnSpPr>
            <a:cxnSpLocks noChangeShapeType="1"/>
            <a:endCxn id="505" idx="7"/>
          </p:cNvCxnSpPr>
          <p:nvPr/>
        </p:nvCxnSpPr>
        <p:spPr bwMode="auto">
          <a:xfrm flipH="1" flipV="1">
            <a:off x="2557463" y="4494213"/>
            <a:ext cx="207962" cy="84137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2955" name="TextBox 39958"/>
          <p:cNvSpPr txBox="1">
            <a:spLocks noChangeArrowheads="1"/>
          </p:cNvSpPr>
          <p:nvPr/>
        </p:nvSpPr>
        <p:spPr bwMode="auto">
          <a:xfrm>
            <a:off x="1655763" y="4533900"/>
            <a:ext cx="892175" cy="441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i="1"/>
              <a:t>ISP C</a:t>
            </a:r>
          </a:p>
        </p:txBody>
      </p:sp>
      <p:grpSp>
        <p:nvGrpSpPr>
          <p:cNvPr id="82956" name="Group 347"/>
          <p:cNvGrpSpPr>
            <a:grpSpLocks/>
          </p:cNvGrpSpPr>
          <p:nvPr/>
        </p:nvGrpSpPr>
        <p:grpSpPr bwMode="auto">
          <a:xfrm>
            <a:off x="3532188" y="4419600"/>
            <a:ext cx="485775" cy="211138"/>
            <a:chOff x="1871277" y="1576300"/>
            <a:chExt cx="1128371" cy="437860"/>
          </a:xfrm>
        </p:grpSpPr>
        <p:sp>
          <p:nvSpPr>
            <p:cNvPr id="496" name="Oval 495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97" name="Rectangle 496"/>
            <p:cNvSpPr/>
            <p:nvPr/>
          </p:nvSpPr>
          <p:spPr bwMode="auto">
            <a:xfrm>
              <a:off x="1871277" y="1740909"/>
              <a:ext cx="1128371" cy="115227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98" name="Oval 497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99" name="Freeform 498"/>
            <p:cNvSpPr/>
            <p:nvPr/>
          </p:nvSpPr>
          <p:spPr bwMode="auto">
            <a:xfrm>
              <a:off x="2158901" y="1671774"/>
              <a:ext cx="549434" cy="161315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00" name="Freeform 499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01" name="Freeform 500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02" name="Freeform 501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503" name="Straight Connector 502"/>
            <p:cNvCxnSpPr>
              <a:cxnSpLocks noChangeShapeType="1"/>
              <a:endCxn id="498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04" name="Straight Connector 503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2957" name="Group 347"/>
          <p:cNvGrpSpPr>
            <a:grpSpLocks/>
          </p:cNvGrpSpPr>
          <p:nvPr/>
        </p:nvGrpSpPr>
        <p:grpSpPr bwMode="auto">
          <a:xfrm>
            <a:off x="3063875" y="4773613"/>
            <a:ext cx="484188" cy="211137"/>
            <a:chOff x="1871277" y="1576300"/>
            <a:chExt cx="1128371" cy="437860"/>
          </a:xfrm>
        </p:grpSpPr>
        <p:sp>
          <p:nvSpPr>
            <p:cNvPr id="478" name="Oval 477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79" name="Rectangle 478"/>
            <p:cNvSpPr/>
            <p:nvPr/>
          </p:nvSpPr>
          <p:spPr bwMode="auto">
            <a:xfrm>
              <a:off x="1871277" y="1740909"/>
              <a:ext cx="1128371" cy="115226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80" name="Oval 479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81" name="Freeform 480"/>
            <p:cNvSpPr/>
            <p:nvPr/>
          </p:nvSpPr>
          <p:spPr bwMode="auto">
            <a:xfrm>
              <a:off x="2159844" y="1671772"/>
              <a:ext cx="547537" cy="161318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82" name="Freeform 481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83" name="Freeform 482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84" name="Freeform 483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485" name="Straight Connector 484"/>
            <p:cNvCxnSpPr>
              <a:cxnSpLocks noChangeShapeType="1"/>
              <a:endCxn id="480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86" name="Straight Connector 485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2958" name="Group 347"/>
          <p:cNvGrpSpPr>
            <a:grpSpLocks/>
          </p:cNvGrpSpPr>
          <p:nvPr/>
        </p:nvGrpSpPr>
        <p:grpSpPr bwMode="auto">
          <a:xfrm>
            <a:off x="2624138" y="4560888"/>
            <a:ext cx="484187" cy="211137"/>
            <a:chOff x="1871277" y="1576300"/>
            <a:chExt cx="1128371" cy="437860"/>
          </a:xfrm>
        </p:grpSpPr>
        <p:sp>
          <p:nvSpPr>
            <p:cNvPr id="469" name="Oval 468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70" name="Rectangle 469"/>
            <p:cNvSpPr/>
            <p:nvPr/>
          </p:nvSpPr>
          <p:spPr bwMode="auto">
            <a:xfrm>
              <a:off x="1871277" y="1740909"/>
              <a:ext cx="1128371" cy="115226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71" name="Oval 470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72" name="Freeform 471"/>
            <p:cNvSpPr/>
            <p:nvPr/>
          </p:nvSpPr>
          <p:spPr bwMode="auto">
            <a:xfrm>
              <a:off x="2159844" y="1671772"/>
              <a:ext cx="547538" cy="161318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73" name="Freeform 472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74" name="Freeform 473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75" name="Freeform 474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476" name="Straight Connector 475"/>
            <p:cNvCxnSpPr>
              <a:cxnSpLocks noChangeShapeType="1"/>
              <a:endCxn id="471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77" name="Straight Connector 476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2959" name="Group 347"/>
          <p:cNvGrpSpPr>
            <a:grpSpLocks/>
          </p:cNvGrpSpPr>
          <p:nvPr/>
        </p:nvGrpSpPr>
        <p:grpSpPr bwMode="auto">
          <a:xfrm>
            <a:off x="2417763" y="4854575"/>
            <a:ext cx="484187" cy="211138"/>
            <a:chOff x="1871277" y="1576300"/>
            <a:chExt cx="1128371" cy="437860"/>
          </a:xfrm>
        </p:grpSpPr>
        <p:sp>
          <p:nvSpPr>
            <p:cNvPr id="460" name="Oval 459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61" name="Rectangle 460"/>
            <p:cNvSpPr/>
            <p:nvPr/>
          </p:nvSpPr>
          <p:spPr bwMode="auto">
            <a:xfrm>
              <a:off x="1871277" y="1740909"/>
              <a:ext cx="1128371" cy="115227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62" name="Oval 461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63" name="Freeform 462"/>
            <p:cNvSpPr/>
            <p:nvPr/>
          </p:nvSpPr>
          <p:spPr bwMode="auto">
            <a:xfrm>
              <a:off x="2159844" y="1671774"/>
              <a:ext cx="547538" cy="161315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64" name="Freeform 463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65" name="Freeform 464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66" name="Freeform 465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467" name="Straight Connector 466"/>
            <p:cNvCxnSpPr>
              <a:cxnSpLocks noChangeShapeType="1"/>
              <a:endCxn id="462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68" name="Straight Connector 467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82960" name="Oval 3"/>
          <p:cNvSpPr>
            <a:spLocks noChangeArrowheads="1"/>
          </p:cNvSpPr>
          <p:nvPr/>
        </p:nvSpPr>
        <p:spPr bwMode="auto">
          <a:xfrm>
            <a:off x="4614863" y="3649663"/>
            <a:ext cx="3219450" cy="1343025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endParaRPr lang="en-US" altLang="en-US"/>
          </a:p>
        </p:txBody>
      </p:sp>
      <p:cxnSp>
        <p:nvCxnSpPr>
          <p:cNvPr id="82961" name="Straight Connector 10"/>
          <p:cNvCxnSpPr>
            <a:cxnSpLocks noChangeShapeType="1"/>
            <a:stCxn id="599" idx="7"/>
          </p:cNvCxnSpPr>
          <p:nvPr/>
        </p:nvCxnSpPr>
        <p:spPr bwMode="auto">
          <a:xfrm>
            <a:off x="5748338" y="3886200"/>
            <a:ext cx="1062037" cy="69850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962" name="Straight Connector 297"/>
          <p:cNvCxnSpPr>
            <a:cxnSpLocks noChangeShapeType="1"/>
          </p:cNvCxnSpPr>
          <p:nvPr/>
        </p:nvCxnSpPr>
        <p:spPr bwMode="auto">
          <a:xfrm>
            <a:off x="6299200" y="4176713"/>
            <a:ext cx="120650" cy="82550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963" name="Straight Connector 298"/>
          <p:cNvCxnSpPr>
            <a:cxnSpLocks noChangeShapeType="1"/>
          </p:cNvCxnSpPr>
          <p:nvPr/>
        </p:nvCxnSpPr>
        <p:spPr bwMode="auto">
          <a:xfrm flipV="1">
            <a:off x="6099175" y="4376738"/>
            <a:ext cx="242888" cy="44450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964" name="Straight Connector 299"/>
          <p:cNvCxnSpPr>
            <a:cxnSpLocks noChangeShapeType="1"/>
          </p:cNvCxnSpPr>
          <p:nvPr/>
        </p:nvCxnSpPr>
        <p:spPr bwMode="auto">
          <a:xfrm flipV="1">
            <a:off x="5800725" y="4205288"/>
            <a:ext cx="195263" cy="106362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965" name="Straight Connector 300"/>
          <p:cNvCxnSpPr>
            <a:cxnSpLocks noChangeShapeType="1"/>
            <a:stCxn id="536" idx="6"/>
          </p:cNvCxnSpPr>
          <p:nvPr/>
        </p:nvCxnSpPr>
        <p:spPr bwMode="auto">
          <a:xfrm flipV="1">
            <a:off x="5487988" y="4497388"/>
            <a:ext cx="206375" cy="95250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966" name="Straight Connector 301"/>
          <p:cNvCxnSpPr>
            <a:cxnSpLocks noChangeShapeType="1"/>
          </p:cNvCxnSpPr>
          <p:nvPr/>
        </p:nvCxnSpPr>
        <p:spPr bwMode="auto">
          <a:xfrm flipV="1">
            <a:off x="6315075" y="4424363"/>
            <a:ext cx="254000" cy="247650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967" name="Straight Connector 302"/>
          <p:cNvCxnSpPr>
            <a:cxnSpLocks noChangeShapeType="1"/>
          </p:cNvCxnSpPr>
          <p:nvPr/>
        </p:nvCxnSpPr>
        <p:spPr bwMode="auto">
          <a:xfrm flipH="1" flipV="1">
            <a:off x="6778625" y="4403725"/>
            <a:ext cx="358775" cy="120650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968" name="Straight Connector 303"/>
          <p:cNvCxnSpPr>
            <a:cxnSpLocks noChangeShapeType="1"/>
          </p:cNvCxnSpPr>
          <p:nvPr/>
        </p:nvCxnSpPr>
        <p:spPr bwMode="auto">
          <a:xfrm flipV="1">
            <a:off x="6794500" y="4070350"/>
            <a:ext cx="285750" cy="192088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969" name="Straight Connector 304"/>
          <p:cNvCxnSpPr>
            <a:cxnSpLocks noChangeShapeType="1"/>
            <a:endCxn id="597" idx="7"/>
          </p:cNvCxnSpPr>
          <p:nvPr/>
        </p:nvCxnSpPr>
        <p:spPr bwMode="auto">
          <a:xfrm flipH="1" flipV="1">
            <a:off x="5749925" y="3943350"/>
            <a:ext cx="227013" cy="85725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2970" name="TextBox 39958"/>
          <p:cNvSpPr txBox="1">
            <a:spLocks noChangeArrowheads="1"/>
          </p:cNvSpPr>
          <p:nvPr/>
        </p:nvSpPr>
        <p:spPr bwMode="auto">
          <a:xfrm>
            <a:off x="4764088" y="3983038"/>
            <a:ext cx="958850" cy="449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i="1"/>
              <a:t>ISP B</a:t>
            </a:r>
          </a:p>
        </p:txBody>
      </p:sp>
      <p:grpSp>
        <p:nvGrpSpPr>
          <p:cNvPr id="82971" name="Group 347"/>
          <p:cNvGrpSpPr>
            <a:grpSpLocks/>
          </p:cNvGrpSpPr>
          <p:nvPr/>
        </p:nvGrpSpPr>
        <p:grpSpPr bwMode="auto">
          <a:xfrm>
            <a:off x="5297488" y="3752850"/>
            <a:ext cx="530225" cy="214313"/>
            <a:chOff x="1871277" y="1576300"/>
            <a:chExt cx="1128371" cy="437860"/>
          </a:xfrm>
        </p:grpSpPr>
        <p:sp>
          <p:nvSpPr>
            <p:cNvPr id="597" name="Oval 596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98" name="Rectangle 597"/>
            <p:cNvSpPr/>
            <p:nvPr/>
          </p:nvSpPr>
          <p:spPr bwMode="auto">
            <a:xfrm>
              <a:off x="1871277" y="1738470"/>
              <a:ext cx="1128371" cy="116762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99" name="Oval 598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600" name="Freeform 599"/>
            <p:cNvSpPr/>
            <p:nvPr/>
          </p:nvSpPr>
          <p:spPr bwMode="auto">
            <a:xfrm>
              <a:off x="2158436" y="1673602"/>
              <a:ext cx="550673" cy="162170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601" name="Freeform 600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602" name="Freeform 601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603" name="Freeform 602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604" name="Straight Connector 603"/>
            <p:cNvCxnSpPr>
              <a:cxnSpLocks noChangeShapeType="1"/>
              <a:endCxn id="599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605" name="Straight Connector 604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2972" name="Group 347"/>
          <p:cNvGrpSpPr>
            <a:grpSpLocks/>
          </p:cNvGrpSpPr>
          <p:nvPr/>
        </p:nvGrpSpPr>
        <p:grpSpPr bwMode="auto">
          <a:xfrm>
            <a:off x="6303963" y="4227513"/>
            <a:ext cx="530225" cy="214312"/>
            <a:chOff x="1871277" y="1576300"/>
            <a:chExt cx="1128371" cy="437860"/>
          </a:xfrm>
        </p:grpSpPr>
        <p:sp>
          <p:nvSpPr>
            <p:cNvPr id="570" name="Oval 569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71" name="Rectangle 570"/>
            <p:cNvSpPr/>
            <p:nvPr/>
          </p:nvSpPr>
          <p:spPr bwMode="auto">
            <a:xfrm>
              <a:off x="1871277" y="1738471"/>
              <a:ext cx="1128371" cy="116763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72" name="Oval 571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73" name="Freeform 572"/>
            <p:cNvSpPr/>
            <p:nvPr/>
          </p:nvSpPr>
          <p:spPr bwMode="auto">
            <a:xfrm>
              <a:off x="2158436" y="1673602"/>
              <a:ext cx="550673" cy="162171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74" name="Freeform 573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75" name="Freeform 574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76" name="Freeform 575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577" name="Straight Connector 576"/>
            <p:cNvCxnSpPr>
              <a:cxnSpLocks noChangeShapeType="1"/>
              <a:endCxn id="572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78" name="Straight Connector 577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2973" name="Group 347"/>
          <p:cNvGrpSpPr>
            <a:grpSpLocks/>
          </p:cNvGrpSpPr>
          <p:nvPr/>
        </p:nvGrpSpPr>
        <p:grpSpPr bwMode="auto">
          <a:xfrm>
            <a:off x="5822950" y="4011613"/>
            <a:ext cx="530225" cy="214312"/>
            <a:chOff x="1871277" y="1576300"/>
            <a:chExt cx="1128371" cy="437860"/>
          </a:xfrm>
        </p:grpSpPr>
        <p:sp>
          <p:nvSpPr>
            <p:cNvPr id="561" name="Oval 560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62" name="Rectangle 561"/>
            <p:cNvSpPr/>
            <p:nvPr/>
          </p:nvSpPr>
          <p:spPr bwMode="auto">
            <a:xfrm>
              <a:off x="1871277" y="1738471"/>
              <a:ext cx="1128371" cy="116763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63" name="Oval 562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64" name="Freeform 563"/>
            <p:cNvSpPr/>
            <p:nvPr/>
          </p:nvSpPr>
          <p:spPr bwMode="auto">
            <a:xfrm>
              <a:off x="2158438" y="1673602"/>
              <a:ext cx="550671" cy="162171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65" name="Freeform 564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66" name="Freeform 565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67" name="Freeform 566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568" name="Straight Connector 567"/>
            <p:cNvCxnSpPr>
              <a:cxnSpLocks noChangeShapeType="1"/>
              <a:endCxn id="563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69" name="Straight Connector 568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2974" name="Group 347"/>
          <p:cNvGrpSpPr>
            <a:grpSpLocks/>
          </p:cNvGrpSpPr>
          <p:nvPr/>
        </p:nvGrpSpPr>
        <p:grpSpPr bwMode="auto">
          <a:xfrm>
            <a:off x="5597525" y="4310063"/>
            <a:ext cx="530225" cy="214312"/>
            <a:chOff x="1871277" y="1576300"/>
            <a:chExt cx="1128371" cy="437860"/>
          </a:xfrm>
        </p:grpSpPr>
        <p:sp>
          <p:nvSpPr>
            <p:cNvPr id="552" name="Oval 551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53" name="Rectangle 552"/>
            <p:cNvSpPr/>
            <p:nvPr/>
          </p:nvSpPr>
          <p:spPr bwMode="auto">
            <a:xfrm>
              <a:off x="1871277" y="1738471"/>
              <a:ext cx="1128371" cy="116763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54" name="Oval 553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55" name="Freeform 554"/>
            <p:cNvSpPr/>
            <p:nvPr/>
          </p:nvSpPr>
          <p:spPr bwMode="auto">
            <a:xfrm>
              <a:off x="2158438" y="1673602"/>
              <a:ext cx="550671" cy="162171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56" name="Freeform 555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57" name="Freeform 556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58" name="Freeform 557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559" name="Straight Connector 558"/>
            <p:cNvCxnSpPr>
              <a:cxnSpLocks noChangeShapeType="1"/>
              <a:endCxn id="554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60" name="Straight Connector 559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82975" name="Oval 3"/>
          <p:cNvSpPr>
            <a:spLocks noChangeArrowheads="1"/>
          </p:cNvSpPr>
          <p:nvPr/>
        </p:nvSpPr>
        <p:spPr bwMode="auto">
          <a:xfrm>
            <a:off x="1733550" y="2725738"/>
            <a:ext cx="3475038" cy="1381125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endParaRPr lang="en-US" altLang="en-US"/>
          </a:p>
        </p:txBody>
      </p:sp>
      <p:cxnSp>
        <p:nvCxnSpPr>
          <p:cNvPr id="82976" name="Straight Connector 10"/>
          <p:cNvCxnSpPr>
            <a:cxnSpLocks noChangeShapeType="1"/>
            <a:stCxn id="415" idx="7"/>
          </p:cNvCxnSpPr>
          <p:nvPr/>
        </p:nvCxnSpPr>
        <p:spPr bwMode="auto">
          <a:xfrm>
            <a:off x="2957513" y="2968625"/>
            <a:ext cx="1146175" cy="73025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977" name="Straight Connector 297"/>
          <p:cNvCxnSpPr>
            <a:cxnSpLocks noChangeShapeType="1"/>
          </p:cNvCxnSpPr>
          <p:nvPr/>
        </p:nvCxnSpPr>
        <p:spPr bwMode="auto">
          <a:xfrm>
            <a:off x="3551238" y="3268663"/>
            <a:ext cx="130175" cy="84137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978" name="Straight Connector 298"/>
          <p:cNvCxnSpPr>
            <a:cxnSpLocks noChangeShapeType="1"/>
          </p:cNvCxnSpPr>
          <p:nvPr/>
        </p:nvCxnSpPr>
        <p:spPr bwMode="auto">
          <a:xfrm flipV="1">
            <a:off x="3335338" y="3473450"/>
            <a:ext cx="263525" cy="46038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979" name="Straight Connector 299"/>
          <p:cNvCxnSpPr>
            <a:cxnSpLocks noChangeShapeType="1"/>
          </p:cNvCxnSpPr>
          <p:nvPr/>
        </p:nvCxnSpPr>
        <p:spPr bwMode="auto">
          <a:xfrm flipV="1">
            <a:off x="3014663" y="3297238"/>
            <a:ext cx="209550" cy="109537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980" name="Straight Connector 300"/>
          <p:cNvCxnSpPr>
            <a:cxnSpLocks noChangeShapeType="1"/>
            <a:stCxn id="352" idx="6"/>
          </p:cNvCxnSpPr>
          <p:nvPr/>
        </p:nvCxnSpPr>
        <p:spPr bwMode="auto">
          <a:xfrm flipV="1">
            <a:off x="2676525" y="3597275"/>
            <a:ext cx="222250" cy="98425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981" name="Straight Connector 301"/>
          <p:cNvCxnSpPr>
            <a:cxnSpLocks noChangeShapeType="1"/>
          </p:cNvCxnSpPr>
          <p:nvPr/>
        </p:nvCxnSpPr>
        <p:spPr bwMode="auto">
          <a:xfrm flipV="1">
            <a:off x="3568700" y="3522663"/>
            <a:ext cx="273050" cy="254000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982" name="Straight Connector 302"/>
          <p:cNvCxnSpPr>
            <a:cxnSpLocks noChangeShapeType="1"/>
          </p:cNvCxnSpPr>
          <p:nvPr/>
        </p:nvCxnSpPr>
        <p:spPr bwMode="auto">
          <a:xfrm flipH="1" flipV="1">
            <a:off x="4100513" y="3508375"/>
            <a:ext cx="387350" cy="125413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983" name="Straight Connector 303"/>
          <p:cNvCxnSpPr>
            <a:cxnSpLocks noChangeShapeType="1"/>
          </p:cNvCxnSpPr>
          <p:nvPr/>
        </p:nvCxnSpPr>
        <p:spPr bwMode="auto">
          <a:xfrm flipV="1">
            <a:off x="4086225" y="3159125"/>
            <a:ext cx="307975" cy="198438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984" name="Straight Connector 304"/>
          <p:cNvCxnSpPr>
            <a:cxnSpLocks noChangeShapeType="1"/>
            <a:endCxn id="413" idx="7"/>
          </p:cNvCxnSpPr>
          <p:nvPr/>
        </p:nvCxnSpPr>
        <p:spPr bwMode="auto">
          <a:xfrm flipH="1" flipV="1">
            <a:off x="2959100" y="3028950"/>
            <a:ext cx="246063" cy="87313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2985" name="TextBox 39958"/>
          <p:cNvSpPr txBox="1">
            <a:spLocks noChangeArrowheads="1"/>
          </p:cNvSpPr>
          <p:nvPr/>
        </p:nvSpPr>
        <p:spPr bwMode="auto">
          <a:xfrm>
            <a:off x="1893888" y="3070225"/>
            <a:ext cx="1030287" cy="436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i="1"/>
              <a:t>ISP A</a:t>
            </a:r>
          </a:p>
        </p:txBody>
      </p:sp>
      <p:grpSp>
        <p:nvGrpSpPr>
          <p:cNvPr id="82986" name="Group 347"/>
          <p:cNvGrpSpPr>
            <a:grpSpLocks/>
          </p:cNvGrpSpPr>
          <p:nvPr/>
        </p:nvGrpSpPr>
        <p:grpSpPr bwMode="auto">
          <a:xfrm>
            <a:off x="4360863" y="3562350"/>
            <a:ext cx="573087" cy="220663"/>
            <a:chOff x="1871277" y="1576300"/>
            <a:chExt cx="1128371" cy="437860"/>
          </a:xfrm>
        </p:grpSpPr>
        <p:sp>
          <p:nvSpPr>
            <p:cNvPr id="395" name="Oval 394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396" name="Rectangle 395"/>
            <p:cNvSpPr/>
            <p:nvPr/>
          </p:nvSpPr>
          <p:spPr bwMode="auto">
            <a:xfrm>
              <a:off x="1871277" y="1740103"/>
              <a:ext cx="1128371" cy="116553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97" name="Oval 396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398" name="Freeform 397"/>
            <p:cNvSpPr/>
            <p:nvPr/>
          </p:nvSpPr>
          <p:spPr bwMode="auto">
            <a:xfrm>
              <a:off x="2158840" y="1673953"/>
              <a:ext cx="550120" cy="160652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99" name="Freeform 398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00" name="Freeform 399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01" name="Freeform 400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402" name="Straight Connector 401"/>
            <p:cNvCxnSpPr>
              <a:cxnSpLocks noChangeShapeType="1"/>
              <a:endCxn id="397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03" name="Straight Connector 402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2987" name="Group 347"/>
          <p:cNvGrpSpPr>
            <a:grpSpLocks/>
          </p:cNvGrpSpPr>
          <p:nvPr/>
        </p:nvGrpSpPr>
        <p:grpSpPr bwMode="auto">
          <a:xfrm>
            <a:off x="3557588" y="3321050"/>
            <a:ext cx="571500" cy="220663"/>
            <a:chOff x="1871277" y="1576300"/>
            <a:chExt cx="1128371" cy="437860"/>
          </a:xfrm>
        </p:grpSpPr>
        <p:sp>
          <p:nvSpPr>
            <p:cNvPr id="386" name="Oval 385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387" name="Rectangle 386"/>
            <p:cNvSpPr/>
            <p:nvPr/>
          </p:nvSpPr>
          <p:spPr bwMode="auto">
            <a:xfrm>
              <a:off x="1871277" y="1740103"/>
              <a:ext cx="1128371" cy="116553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88" name="Oval 387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389" name="Freeform 388"/>
            <p:cNvSpPr/>
            <p:nvPr/>
          </p:nvSpPr>
          <p:spPr bwMode="auto">
            <a:xfrm>
              <a:off x="2159638" y="1673953"/>
              <a:ext cx="548513" cy="160652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90" name="Freeform 389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91" name="Freeform 390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92" name="Freeform 391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393" name="Straight Connector 392"/>
            <p:cNvCxnSpPr>
              <a:cxnSpLocks noChangeShapeType="1"/>
              <a:endCxn id="388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94" name="Straight Connector 393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2988" name="Group 347"/>
          <p:cNvGrpSpPr>
            <a:grpSpLocks/>
          </p:cNvGrpSpPr>
          <p:nvPr/>
        </p:nvGrpSpPr>
        <p:grpSpPr bwMode="auto">
          <a:xfrm>
            <a:off x="3036888" y="3098800"/>
            <a:ext cx="573087" cy="219075"/>
            <a:chOff x="1871277" y="1576300"/>
            <a:chExt cx="1128371" cy="437860"/>
          </a:xfrm>
        </p:grpSpPr>
        <p:sp>
          <p:nvSpPr>
            <p:cNvPr id="377" name="Oval 376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378" name="Rectangle 377"/>
            <p:cNvSpPr/>
            <p:nvPr/>
          </p:nvSpPr>
          <p:spPr bwMode="auto">
            <a:xfrm>
              <a:off x="1871277" y="1738119"/>
              <a:ext cx="1128371" cy="117396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79" name="Oval 378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380" name="Freeform 379"/>
            <p:cNvSpPr/>
            <p:nvPr/>
          </p:nvSpPr>
          <p:spPr bwMode="auto">
            <a:xfrm>
              <a:off x="2158840" y="1674661"/>
              <a:ext cx="550120" cy="158645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81" name="Freeform 380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82" name="Freeform 381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83" name="Freeform 382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384" name="Straight Connector 383"/>
            <p:cNvCxnSpPr>
              <a:cxnSpLocks noChangeShapeType="1"/>
              <a:endCxn id="379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85" name="Straight Connector 384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2989" name="Group 347"/>
          <p:cNvGrpSpPr>
            <a:grpSpLocks/>
          </p:cNvGrpSpPr>
          <p:nvPr/>
        </p:nvGrpSpPr>
        <p:grpSpPr bwMode="auto">
          <a:xfrm>
            <a:off x="2794000" y="3405188"/>
            <a:ext cx="573088" cy="219075"/>
            <a:chOff x="1871277" y="1576300"/>
            <a:chExt cx="1128371" cy="437860"/>
          </a:xfrm>
        </p:grpSpPr>
        <p:sp>
          <p:nvSpPr>
            <p:cNvPr id="368" name="Oval 367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369" name="Rectangle 368"/>
            <p:cNvSpPr/>
            <p:nvPr/>
          </p:nvSpPr>
          <p:spPr bwMode="auto">
            <a:xfrm>
              <a:off x="1871277" y="1738117"/>
              <a:ext cx="1128371" cy="117398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70" name="Oval 369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371" name="Freeform 370"/>
            <p:cNvSpPr/>
            <p:nvPr/>
          </p:nvSpPr>
          <p:spPr bwMode="auto">
            <a:xfrm>
              <a:off x="2158839" y="1674659"/>
              <a:ext cx="550119" cy="158645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72" name="Freeform 371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73" name="Freeform 372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74" name="Freeform 373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375" name="Straight Connector 374"/>
            <p:cNvCxnSpPr>
              <a:cxnSpLocks noChangeShapeType="1"/>
              <a:endCxn id="370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76" name="Straight Connector 375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2990" name="Group 347"/>
          <p:cNvGrpSpPr>
            <a:grpSpLocks/>
          </p:cNvGrpSpPr>
          <p:nvPr/>
        </p:nvGrpSpPr>
        <p:grpSpPr bwMode="auto">
          <a:xfrm>
            <a:off x="3341688" y="3759200"/>
            <a:ext cx="573087" cy="220663"/>
            <a:chOff x="1871277" y="1576300"/>
            <a:chExt cx="1128371" cy="437860"/>
          </a:xfrm>
        </p:grpSpPr>
        <p:sp>
          <p:nvSpPr>
            <p:cNvPr id="359" name="Oval 358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360" name="Rectangle 359"/>
            <p:cNvSpPr/>
            <p:nvPr/>
          </p:nvSpPr>
          <p:spPr bwMode="auto">
            <a:xfrm>
              <a:off x="1871277" y="1740103"/>
              <a:ext cx="1128371" cy="116553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61" name="Oval 360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362" name="Freeform 361"/>
            <p:cNvSpPr/>
            <p:nvPr/>
          </p:nvSpPr>
          <p:spPr bwMode="auto">
            <a:xfrm>
              <a:off x="2158840" y="1673953"/>
              <a:ext cx="550120" cy="160652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63" name="Freeform 362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64" name="Freeform 363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65" name="Freeform 364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366" name="Straight Connector 365"/>
            <p:cNvCxnSpPr>
              <a:cxnSpLocks noChangeShapeType="1"/>
              <a:endCxn id="361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67" name="Straight Connector 366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2991" name="Group 347"/>
          <p:cNvGrpSpPr>
            <a:grpSpLocks/>
          </p:cNvGrpSpPr>
          <p:nvPr/>
        </p:nvGrpSpPr>
        <p:grpSpPr bwMode="auto">
          <a:xfrm>
            <a:off x="2105025" y="3614738"/>
            <a:ext cx="573088" cy="220662"/>
            <a:chOff x="1871277" y="1576300"/>
            <a:chExt cx="1128371" cy="437860"/>
          </a:xfrm>
        </p:grpSpPr>
        <p:sp>
          <p:nvSpPr>
            <p:cNvPr id="350" name="Oval 349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351" name="Rectangle 350"/>
            <p:cNvSpPr/>
            <p:nvPr/>
          </p:nvSpPr>
          <p:spPr bwMode="auto">
            <a:xfrm>
              <a:off x="1871277" y="1740104"/>
              <a:ext cx="1128371" cy="116552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52" name="Oval 351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353" name="Freeform 352"/>
            <p:cNvSpPr/>
            <p:nvPr/>
          </p:nvSpPr>
          <p:spPr bwMode="auto">
            <a:xfrm>
              <a:off x="2158839" y="1673951"/>
              <a:ext cx="550119" cy="160655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54" name="Freeform 353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55" name="Freeform 354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56" name="Freeform 355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357" name="Straight Connector 356"/>
            <p:cNvCxnSpPr>
              <a:cxnSpLocks noChangeShapeType="1"/>
              <a:endCxn id="352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58" name="Straight Connector 357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82992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255588" y="165100"/>
            <a:ext cx="8096250" cy="650875"/>
          </a:xfrm>
        </p:spPr>
        <p:txBody>
          <a:bodyPr/>
          <a:lstStyle/>
          <a:p>
            <a:pPr eaLnBrk="1" hangingPunct="1"/>
            <a:r>
              <a:rPr lang="en-US" altLang="en-US" sz="3600" smtClean="0">
                <a:ea typeface="ＭＳ Ｐゴシック" charset="-128"/>
              </a:rPr>
              <a:t>Internet structure: network of networks</a:t>
            </a:r>
            <a:endParaRPr lang="en-US" altLang="en-US" smtClean="0">
              <a:ea typeface="ＭＳ Ｐゴシック" charset="-128"/>
            </a:endParaRPr>
          </a:p>
        </p:txBody>
      </p:sp>
      <p:pic>
        <p:nvPicPr>
          <p:cNvPr id="82993" name="Picture 76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7025" y="674688"/>
            <a:ext cx="7769225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82994" name="Group 2"/>
          <p:cNvGrpSpPr>
            <a:grpSpLocks/>
          </p:cNvGrpSpPr>
          <p:nvPr/>
        </p:nvGrpSpPr>
        <p:grpSpPr bwMode="auto">
          <a:xfrm>
            <a:off x="1825625" y="2241550"/>
            <a:ext cx="647700" cy="417513"/>
            <a:chOff x="3053396" y="4304255"/>
            <a:chExt cx="648422" cy="418253"/>
          </a:xfrm>
        </p:grpSpPr>
        <p:sp>
          <p:nvSpPr>
            <p:cNvPr id="83188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3189" name="TextBox 1"/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2995" name="Group 131"/>
          <p:cNvGrpSpPr>
            <a:grpSpLocks/>
          </p:cNvGrpSpPr>
          <p:nvPr/>
        </p:nvGrpSpPr>
        <p:grpSpPr bwMode="auto">
          <a:xfrm>
            <a:off x="669925" y="3041650"/>
            <a:ext cx="647700" cy="417513"/>
            <a:chOff x="3053396" y="4304255"/>
            <a:chExt cx="648422" cy="418253"/>
          </a:xfrm>
        </p:grpSpPr>
        <p:sp>
          <p:nvSpPr>
            <p:cNvPr id="83186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3187" name="TextBox 133"/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2996" name="Group 135"/>
          <p:cNvGrpSpPr>
            <a:grpSpLocks/>
          </p:cNvGrpSpPr>
          <p:nvPr/>
        </p:nvGrpSpPr>
        <p:grpSpPr bwMode="auto">
          <a:xfrm>
            <a:off x="6334125" y="2495550"/>
            <a:ext cx="649288" cy="417513"/>
            <a:chOff x="3053396" y="4304255"/>
            <a:chExt cx="648422" cy="418253"/>
          </a:xfrm>
        </p:grpSpPr>
        <p:sp>
          <p:nvSpPr>
            <p:cNvPr id="83184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3185" name="TextBox 137"/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2997" name="Group 138"/>
          <p:cNvGrpSpPr>
            <a:grpSpLocks/>
          </p:cNvGrpSpPr>
          <p:nvPr/>
        </p:nvGrpSpPr>
        <p:grpSpPr bwMode="auto">
          <a:xfrm>
            <a:off x="1241425" y="5353050"/>
            <a:ext cx="647700" cy="417513"/>
            <a:chOff x="3053396" y="4304255"/>
            <a:chExt cx="648422" cy="418253"/>
          </a:xfrm>
        </p:grpSpPr>
        <p:sp>
          <p:nvSpPr>
            <p:cNvPr id="83182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3183" name="TextBox 140"/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2998" name="Group 141"/>
          <p:cNvGrpSpPr>
            <a:grpSpLocks/>
          </p:cNvGrpSpPr>
          <p:nvPr/>
        </p:nvGrpSpPr>
        <p:grpSpPr bwMode="auto">
          <a:xfrm>
            <a:off x="822325" y="4730750"/>
            <a:ext cx="647700" cy="417513"/>
            <a:chOff x="3053396" y="4304255"/>
            <a:chExt cx="648422" cy="418253"/>
          </a:xfrm>
        </p:grpSpPr>
        <p:sp>
          <p:nvSpPr>
            <p:cNvPr id="83180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3181" name="TextBox 143"/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2999" name="Group 144"/>
          <p:cNvGrpSpPr>
            <a:grpSpLocks/>
          </p:cNvGrpSpPr>
          <p:nvPr/>
        </p:nvGrpSpPr>
        <p:grpSpPr bwMode="auto">
          <a:xfrm>
            <a:off x="593725" y="4070350"/>
            <a:ext cx="647700" cy="417513"/>
            <a:chOff x="3053396" y="4304255"/>
            <a:chExt cx="648422" cy="418253"/>
          </a:xfrm>
        </p:grpSpPr>
        <p:sp>
          <p:nvSpPr>
            <p:cNvPr id="83178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3179" name="TextBox 146"/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3000" name="Group 147"/>
          <p:cNvGrpSpPr>
            <a:grpSpLocks/>
          </p:cNvGrpSpPr>
          <p:nvPr/>
        </p:nvGrpSpPr>
        <p:grpSpPr bwMode="auto">
          <a:xfrm>
            <a:off x="7083425" y="2927350"/>
            <a:ext cx="649288" cy="417513"/>
            <a:chOff x="3053396" y="4304255"/>
            <a:chExt cx="648422" cy="418253"/>
          </a:xfrm>
        </p:grpSpPr>
        <p:sp>
          <p:nvSpPr>
            <p:cNvPr id="83176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3177" name="TextBox 149"/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3001" name="Group 150"/>
          <p:cNvGrpSpPr>
            <a:grpSpLocks/>
          </p:cNvGrpSpPr>
          <p:nvPr/>
        </p:nvGrpSpPr>
        <p:grpSpPr bwMode="auto">
          <a:xfrm>
            <a:off x="3425825" y="2000250"/>
            <a:ext cx="649288" cy="417513"/>
            <a:chOff x="3053396" y="4304255"/>
            <a:chExt cx="648422" cy="418253"/>
          </a:xfrm>
        </p:grpSpPr>
        <p:sp>
          <p:nvSpPr>
            <p:cNvPr id="83174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3175" name="TextBox 152"/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3002" name="Group 153"/>
          <p:cNvGrpSpPr>
            <a:grpSpLocks/>
          </p:cNvGrpSpPr>
          <p:nvPr/>
        </p:nvGrpSpPr>
        <p:grpSpPr bwMode="auto">
          <a:xfrm>
            <a:off x="1050925" y="2647950"/>
            <a:ext cx="647700" cy="417513"/>
            <a:chOff x="3053396" y="4304255"/>
            <a:chExt cx="648422" cy="418253"/>
          </a:xfrm>
        </p:grpSpPr>
        <p:sp>
          <p:nvSpPr>
            <p:cNvPr id="83172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3173" name="TextBox 155"/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3003" name="Group 156"/>
          <p:cNvGrpSpPr>
            <a:grpSpLocks/>
          </p:cNvGrpSpPr>
          <p:nvPr/>
        </p:nvGrpSpPr>
        <p:grpSpPr bwMode="auto">
          <a:xfrm>
            <a:off x="4340225" y="1974850"/>
            <a:ext cx="649288" cy="417513"/>
            <a:chOff x="3053396" y="4304255"/>
            <a:chExt cx="648422" cy="418253"/>
          </a:xfrm>
        </p:grpSpPr>
        <p:sp>
          <p:nvSpPr>
            <p:cNvPr id="83170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3171" name="TextBox 158"/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3004" name="Group 160"/>
          <p:cNvGrpSpPr>
            <a:grpSpLocks/>
          </p:cNvGrpSpPr>
          <p:nvPr/>
        </p:nvGrpSpPr>
        <p:grpSpPr bwMode="auto">
          <a:xfrm>
            <a:off x="7400925" y="5607050"/>
            <a:ext cx="649288" cy="417513"/>
            <a:chOff x="3053396" y="4304255"/>
            <a:chExt cx="648422" cy="418253"/>
          </a:xfrm>
        </p:grpSpPr>
        <p:sp>
          <p:nvSpPr>
            <p:cNvPr id="83168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3169" name="TextBox 162"/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3005" name="Group 163"/>
          <p:cNvGrpSpPr>
            <a:grpSpLocks/>
          </p:cNvGrpSpPr>
          <p:nvPr/>
        </p:nvGrpSpPr>
        <p:grpSpPr bwMode="auto">
          <a:xfrm>
            <a:off x="8239125" y="4959350"/>
            <a:ext cx="649288" cy="417513"/>
            <a:chOff x="3053396" y="4304255"/>
            <a:chExt cx="648422" cy="418253"/>
          </a:xfrm>
        </p:grpSpPr>
        <p:sp>
          <p:nvSpPr>
            <p:cNvPr id="83166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3167" name="TextBox 165"/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3006" name="Group 169"/>
          <p:cNvGrpSpPr>
            <a:grpSpLocks/>
          </p:cNvGrpSpPr>
          <p:nvPr/>
        </p:nvGrpSpPr>
        <p:grpSpPr bwMode="auto">
          <a:xfrm>
            <a:off x="5165725" y="5848350"/>
            <a:ext cx="649288" cy="417513"/>
            <a:chOff x="3053396" y="4304255"/>
            <a:chExt cx="648422" cy="418253"/>
          </a:xfrm>
        </p:grpSpPr>
        <p:sp>
          <p:nvSpPr>
            <p:cNvPr id="83164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3165" name="TextBox 171"/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3007" name="Group 172"/>
          <p:cNvGrpSpPr>
            <a:grpSpLocks/>
          </p:cNvGrpSpPr>
          <p:nvPr/>
        </p:nvGrpSpPr>
        <p:grpSpPr bwMode="auto">
          <a:xfrm>
            <a:off x="4251325" y="5988050"/>
            <a:ext cx="649288" cy="417513"/>
            <a:chOff x="3053396" y="4304255"/>
            <a:chExt cx="648422" cy="418253"/>
          </a:xfrm>
        </p:grpSpPr>
        <p:sp>
          <p:nvSpPr>
            <p:cNvPr id="83162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3163" name="TextBox 174"/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3008" name="Group 175"/>
          <p:cNvGrpSpPr>
            <a:grpSpLocks/>
          </p:cNvGrpSpPr>
          <p:nvPr/>
        </p:nvGrpSpPr>
        <p:grpSpPr bwMode="auto">
          <a:xfrm>
            <a:off x="3032125" y="5835650"/>
            <a:ext cx="649288" cy="417513"/>
            <a:chOff x="3053396" y="4304255"/>
            <a:chExt cx="648422" cy="418253"/>
          </a:xfrm>
        </p:grpSpPr>
        <p:sp>
          <p:nvSpPr>
            <p:cNvPr id="83160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3161" name="TextBox 177"/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sp>
        <p:nvSpPr>
          <p:cNvPr id="83009" name="TextBox 4"/>
          <p:cNvSpPr txBox="1">
            <a:spLocks noChangeArrowheads="1"/>
          </p:cNvSpPr>
          <p:nvPr/>
        </p:nvSpPr>
        <p:spPr bwMode="auto">
          <a:xfrm rot="1053502">
            <a:off x="5440363" y="1900238"/>
            <a:ext cx="542925" cy="5222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2800">
                <a:solidFill>
                  <a:srgbClr val="0000FF"/>
                </a:solidFill>
              </a:rPr>
              <a:t>…</a:t>
            </a:r>
          </a:p>
        </p:txBody>
      </p:sp>
      <p:sp>
        <p:nvSpPr>
          <p:cNvPr id="83010" name="TextBox 179"/>
          <p:cNvSpPr txBox="1">
            <a:spLocks noChangeArrowheads="1"/>
          </p:cNvSpPr>
          <p:nvPr/>
        </p:nvSpPr>
        <p:spPr bwMode="auto">
          <a:xfrm rot="2829263">
            <a:off x="7726362" y="3373438"/>
            <a:ext cx="544513" cy="522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2800">
                <a:solidFill>
                  <a:srgbClr val="0000FF"/>
                </a:solidFill>
              </a:rPr>
              <a:t>…</a:t>
            </a:r>
          </a:p>
        </p:txBody>
      </p:sp>
      <p:sp>
        <p:nvSpPr>
          <p:cNvPr id="83011" name="TextBox 180"/>
          <p:cNvSpPr txBox="1">
            <a:spLocks noChangeArrowheads="1"/>
          </p:cNvSpPr>
          <p:nvPr/>
        </p:nvSpPr>
        <p:spPr bwMode="auto">
          <a:xfrm rot="9845918">
            <a:off x="6394450" y="5884863"/>
            <a:ext cx="544513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2800">
                <a:solidFill>
                  <a:srgbClr val="0000FF"/>
                </a:solidFill>
              </a:rPr>
              <a:t>…</a:t>
            </a:r>
          </a:p>
        </p:txBody>
      </p:sp>
      <p:sp>
        <p:nvSpPr>
          <p:cNvPr id="83012" name="TextBox 181"/>
          <p:cNvSpPr txBox="1">
            <a:spLocks noChangeArrowheads="1"/>
          </p:cNvSpPr>
          <p:nvPr/>
        </p:nvSpPr>
        <p:spPr bwMode="auto">
          <a:xfrm rot="-9948738">
            <a:off x="2027238" y="5789613"/>
            <a:ext cx="542925" cy="5222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2800">
                <a:solidFill>
                  <a:srgbClr val="0000FF"/>
                </a:solidFill>
              </a:rPr>
              <a:t>…</a:t>
            </a:r>
          </a:p>
        </p:txBody>
      </p:sp>
      <p:sp>
        <p:nvSpPr>
          <p:cNvPr id="83013" name="TextBox 182"/>
          <p:cNvSpPr txBox="1">
            <a:spLocks noChangeArrowheads="1"/>
          </p:cNvSpPr>
          <p:nvPr/>
        </p:nvSpPr>
        <p:spPr bwMode="auto">
          <a:xfrm rot="-4992697">
            <a:off x="440532" y="3482181"/>
            <a:ext cx="544512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2800">
                <a:solidFill>
                  <a:srgbClr val="0000FF"/>
                </a:solidFill>
              </a:rPr>
              <a:t>…</a:t>
            </a:r>
          </a:p>
        </p:txBody>
      </p:sp>
      <p:sp>
        <p:nvSpPr>
          <p:cNvPr id="83014" name="TextBox 183"/>
          <p:cNvSpPr txBox="1">
            <a:spLocks noChangeArrowheads="1"/>
          </p:cNvSpPr>
          <p:nvPr/>
        </p:nvSpPr>
        <p:spPr bwMode="auto">
          <a:xfrm rot="-1017263">
            <a:off x="2627313" y="1849438"/>
            <a:ext cx="542925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2800">
                <a:solidFill>
                  <a:srgbClr val="0000FF"/>
                </a:solidFill>
              </a:rPr>
              <a:t>…</a:t>
            </a:r>
          </a:p>
        </p:txBody>
      </p:sp>
      <p:cxnSp>
        <p:nvCxnSpPr>
          <p:cNvPr id="83015" name="Straight Connector 12"/>
          <p:cNvCxnSpPr>
            <a:cxnSpLocks noChangeShapeType="1"/>
          </p:cNvCxnSpPr>
          <p:nvPr/>
        </p:nvCxnSpPr>
        <p:spPr bwMode="auto">
          <a:xfrm>
            <a:off x="2382838" y="2609850"/>
            <a:ext cx="238125" cy="2619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016" name="Straight Connector 500"/>
          <p:cNvCxnSpPr>
            <a:cxnSpLocks noChangeShapeType="1"/>
            <a:endCxn id="415" idx="2"/>
          </p:cNvCxnSpPr>
          <p:nvPr/>
        </p:nvCxnSpPr>
        <p:spPr bwMode="auto">
          <a:xfrm>
            <a:off x="1638300" y="2849563"/>
            <a:ext cx="831850" cy="6191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017" name="Straight Connector 501"/>
          <p:cNvCxnSpPr>
            <a:cxnSpLocks noChangeShapeType="1"/>
          </p:cNvCxnSpPr>
          <p:nvPr/>
        </p:nvCxnSpPr>
        <p:spPr bwMode="auto">
          <a:xfrm flipV="1">
            <a:off x="1235075" y="2973388"/>
            <a:ext cx="1303338" cy="27781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018" name="Straight Connector 502"/>
          <p:cNvCxnSpPr>
            <a:cxnSpLocks noChangeShapeType="1"/>
          </p:cNvCxnSpPr>
          <p:nvPr/>
        </p:nvCxnSpPr>
        <p:spPr bwMode="auto">
          <a:xfrm>
            <a:off x="3916363" y="2411413"/>
            <a:ext cx="307975" cy="5730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019" name="Straight Connector 503"/>
          <p:cNvCxnSpPr>
            <a:cxnSpLocks noChangeShapeType="1"/>
          </p:cNvCxnSpPr>
          <p:nvPr/>
        </p:nvCxnSpPr>
        <p:spPr bwMode="auto">
          <a:xfrm flipH="1">
            <a:off x="4425950" y="2389188"/>
            <a:ext cx="384175" cy="57943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020" name="Straight Connector 504"/>
          <p:cNvCxnSpPr>
            <a:cxnSpLocks noChangeShapeType="1"/>
          </p:cNvCxnSpPr>
          <p:nvPr/>
        </p:nvCxnSpPr>
        <p:spPr bwMode="auto">
          <a:xfrm>
            <a:off x="6770688" y="2900363"/>
            <a:ext cx="215900" cy="10461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021" name="Straight Connector 505"/>
          <p:cNvCxnSpPr>
            <a:cxnSpLocks noChangeShapeType="1"/>
          </p:cNvCxnSpPr>
          <p:nvPr/>
        </p:nvCxnSpPr>
        <p:spPr bwMode="auto">
          <a:xfrm flipH="1">
            <a:off x="7137400" y="3251200"/>
            <a:ext cx="241300" cy="6921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022" name="Straight Connector 507"/>
          <p:cNvCxnSpPr>
            <a:cxnSpLocks noChangeShapeType="1"/>
          </p:cNvCxnSpPr>
          <p:nvPr/>
        </p:nvCxnSpPr>
        <p:spPr bwMode="auto">
          <a:xfrm flipH="1" flipV="1">
            <a:off x="7454900" y="4573588"/>
            <a:ext cx="796925" cy="6143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023" name="Straight Connector 509"/>
          <p:cNvCxnSpPr>
            <a:cxnSpLocks noChangeShapeType="1"/>
            <a:stCxn id="83164" idx="0"/>
          </p:cNvCxnSpPr>
          <p:nvPr/>
        </p:nvCxnSpPr>
        <p:spPr bwMode="auto">
          <a:xfrm flipH="1" flipV="1">
            <a:off x="5319713" y="4694238"/>
            <a:ext cx="285750" cy="11604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024" name="Straight Connector 510"/>
          <p:cNvCxnSpPr>
            <a:cxnSpLocks noChangeShapeType="1"/>
          </p:cNvCxnSpPr>
          <p:nvPr/>
        </p:nvCxnSpPr>
        <p:spPr bwMode="auto">
          <a:xfrm flipH="1" flipV="1">
            <a:off x="4068763" y="5045075"/>
            <a:ext cx="371475" cy="9731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025" name="Straight Connector 511"/>
          <p:cNvCxnSpPr>
            <a:cxnSpLocks noChangeShapeType="1"/>
            <a:stCxn id="83161" idx="0"/>
          </p:cNvCxnSpPr>
          <p:nvPr/>
        </p:nvCxnSpPr>
        <p:spPr bwMode="auto">
          <a:xfrm flipH="1" flipV="1">
            <a:off x="3144838" y="5192713"/>
            <a:ext cx="244475" cy="6619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026" name="Straight Connector 512"/>
          <p:cNvCxnSpPr>
            <a:cxnSpLocks noChangeShapeType="1"/>
          </p:cNvCxnSpPr>
          <p:nvPr/>
        </p:nvCxnSpPr>
        <p:spPr bwMode="auto">
          <a:xfrm flipV="1">
            <a:off x="1790700" y="5160963"/>
            <a:ext cx="401638" cy="2095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027" name="Straight Connector 513"/>
          <p:cNvCxnSpPr>
            <a:cxnSpLocks noChangeShapeType="1"/>
            <a:endCxn id="444" idx="2"/>
          </p:cNvCxnSpPr>
          <p:nvPr/>
        </p:nvCxnSpPr>
        <p:spPr bwMode="auto">
          <a:xfrm>
            <a:off x="1384300" y="5018088"/>
            <a:ext cx="450850" cy="1158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028" name="Straight Connector 514"/>
          <p:cNvCxnSpPr>
            <a:cxnSpLocks noChangeShapeType="1"/>
          </p:cNvCxnSpPr>
          <p:nvPr/>
        </p:nvCxnSpPr>
        <p:spPr bwMode="auto">
          <a:xfrm>
            <a:off x="1155700" y="4376738"/>
            <a:ext cx="996950" cy="47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3029" name="Footer Placeholder 2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 smtClean="0">
                <a:latin typeface="Tahoma" pitchFamily="34" charset="0"/>
              </a:rPr>
              <a:t>Introduction</a:t>
            </a:r>
          </a:p>
        </p:txBody>
      </p:sp>
      <p:sp>
        <p:nvSpPr>
          <p:cNvPr id="83030" name="Slide Number Placeholder 3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>
                <a:latin typeface="Tahoma" pitchFamily="34" charset="0"/>
              </a:rPr>
              <a:t>1-</a:t>
            </a:r>
            <a:fld id="{FC696721-A741-44A7-B957-F8878E06BC9E}" type="slidenum">
              <a:rPr lang="en-US" altLang="en-US" sz="1200">
                <a:latin typeface="Tahoma" pitchFamily="34" charset="0"/>
              </a:rPr>
              <a:pPr/>
              <a:t>38</a:t>
            </a:fld>
            <a:endParaRPr lang="en-US" altLang="en-US" sz="1200">
              <a:latin typeface="Tahoma" pitchFamily="34" charset="0"/>
            </a:endParaRPr>
          </a:p>
        </p:txBody>
      </p:sp>
      <p:grpSp>
        <p:nvGrpSpPr>
          <p:cNvPr id="83031" name="Group 347"/>
          <p:cNvGrpSpPr>
            <a:grpSpLocks/>
          </p:cNvGrpSpPr>
          <p:nvPr/>
        </p:nvGrpSpPr>
        <p:grpSpPr bwMode="auto">
          <a:xfrm>
            <a:off x="6818313" y="3868738"/>
            <a:ext cx="530225" cy="214312"/>
            <a:chOff x="1871277" y="1576300"/>
            <a:chExt cx="1128371" cy="437860"/>
          </a:xfrm>
        </p:grpSpPr>
        <p:sp>
          <p:nvSpPr>
            <p:cNvPr id="588" name="Oval 587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89" name="Rectangle 588"/>
            <p:cNvSpPr/>
            <p:nvPr/>
          </p:nvSpPr>
          <p:spPr bwMode="auto">
            <a:xfrm>
              <a:off x="1871277" y="1738471"/>
              <a:ext cx="1128371" cy="116763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90" name="Oval 589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91" name="Freeform 590"/>
            <p:cNvSpPr/>
            <p:nvPr/>
          </p:nvSpPr>
          <p:spPr bwMode="auto">
            <a:xfrm>
              <a:off x="2158436" y="1673602"/>
              <a:ext cx="550673" cy="162171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92" name="Freeform 591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93" name="Freeform 592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94" name="Freeform 593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595" name="Straight Connector 594"/>
            <p:cNvCxnSpPr>
              <a:cxnSpLocks noChangeShapeType="1"/>
              <a:endCxn id="590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96" name="Straight Connector 595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3032" name="Group 347"/>
          <p:cNvGrpSpPr>
            <a:grpSpLocks/>
          </p:cNvGrpSpPr>
          <p:nvPr/>
        </p:nvGrpSpPr>
        <p:grpSpPr bwMode="auto">
          <a:xfrm>
            <a:off x="7050088" y="4464050"/>
            <a:ext cx="530225" cy="214313"/>
            <a:chOff x="1871277" y="1576300"/>
            <a:chExt cx="1128371" cy="437860"/>
          </a:xfrm>
        </p:grpSpPr>
        <p:sp>
          <p:nvSpPr>
            <p:cNvPr id="579" name="Oval 578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80" name="Rectangle 579"/>
            <p:cNvSpPr/>
            <p:nvPr/>
          </p:nvSpPr>
          <p:spPr bwMode="auto">
            <a:xfrm>
              <a:off x="1871277" y="1738470"/>
              <a:ext cx="1128371" cy="116762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81" name="Oval 580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82" name="Freeform 581"/>
            <p:cNvSpPr/>
            <p:nvPr/>
          </p:nvSpPr>
          <p:spPr bwMode="auto">
            <a:xfrm>
              <a:off x="2158436" y="1673602"/>
              <a:ext cx="550673" cy="162170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83" name="Freeform 582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84" name="Freeform 583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85" name="Freeform 584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586" name="Straight Connector 585"/>
            <p:cNvCxnSpPr>
              <a:cxnSpLocks noChangeShapeType="1"/>
              <a:endCxn id="581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87" name="Straight Connector 586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3033" name="Group 347"/>
          <p:cNvGrpSpPr>
            <a:grpSpLocks/>
          </p:cNvGrpSpPr>
          <p:nvPr/>
        </p:nvGrpSpPr>
        <p:grpSpPr bwMode="auto">
          <a:xfrm>
            <a:off x="4959350" y="4514850"/>
            <a:ext cx="530225" cy="214313"/>
            <a:chOff x="1871277" y="1576300"/>
            <a:chExt cx="1128371" cy="437860"/>
          </a:xfrm>
        </p:grpSpPr>
        <p:sp>
          <p:nvSpPr>
            <p:cNvPr id="534" name="Oval 533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35" name="Rectangle 534"/>
            <p:cNvSpPr/>
            <p:nvPr/>
          </p:nvSpPr>
          <p:spPr bwMode="auto">
            <a:xfrm>
              <a:off x="1871277" y="1738470"/>
              <a:ext cx="1128371" cy="116762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36" name="Oval 535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37" name="Freeform 536"/>
            <p:cNvSpPr/>
            <p:nvPr/>
          </p:nvSpPr>
          <p:spPr bwMode="auto">
            <a:xfrm>
              <a:off x="2158438" y="1673602"/>
              <a:ext cx="550671" cy="162170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38" name="Freeform 537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39" name="Freeform 538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40" name="Freeform 539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541" name="Straight Connector 540"/>
            <p:cNvCxnSpPr>
              <a:cxnSpLocks noChangeShapeType="1"/>
              <a:endCxn id="536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42" name="Straight Connector 541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cxnSp>
        <p:nvCxnSpPr>
          <p:cNvPr id="83034" name="Straight Connector 508"/>
          <p:cNvCxnSpPr>
            <a:cxnSpLocks noChangeShapeType="1"/>
          </p:cNvCxnSpPr>
          <p:nvPr/>
        </p:nvCxnSpPr>
        <p:spPr bwMode="auto">
          <a:xfrm flipH="1" flipV="1">
            <a:off x="6496050" y="4722813"/>
            <a:ext cx="1047750" cy="9667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83035" name="Group 347"/>
          <p:cNvGrpSpPr>
            <a:grpSpLocks/>
          </p:cNvGrpSpPr>
          <p:nvPr/>
        </p:nvGrpSpPr>
        <p:grpSpPr bwMode="auto">
          <a:xfrm>
            <a:off x="2143125" y="4305300"/>
            <a:ext cx="484188" cy="211138"/>
            <a:chOff x="1871277" y="1576300"/>
            <a:chExt cx="1128371" cy="437860"/>
          </a:xfrm>
        </p:grpSpPr>
        <p:sp>
          <p:nvSpPr>
            <p:cNvPr id="505" name="Oval 504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06" name="Rectangle 505"/>
            <p:cNvSpPr/>
            <p:nvPr/>
          </p:nvSpPr>
          <p:spPr bwMode="auto">
            <a:xfrm>
              <a:off x="1871277" y="1740909"/>
              <a:ext cx="1128371" cy="115227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07" name="Oval 506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08" name="Freeform 507"/>
            <p:cNvSpPr/>
            <p:nvPr/>
          </p:nvSpPr>
          <p:spPr bwMode="auto">
            <a:xfrm>
              <a:off x="2159844" y="1671774"/>
              <a:ext cx="547537" cy="161315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09" name="Freeform 508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10" name="Freeform 509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11" name="Freeform 510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512" name="Straight Connector 511"/>
            <p:cNvCxnSpPr>
              <a:cxnSpLocks noChangeShapeType="1"/>
              <a:endCxn id="507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13" name="Straight Connector 512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3036" name="Group 347"/>
          <p:cNvGrpSpPr>
            <a:grpSpLocks/>
          </p:cNvGrpSpPr>
          <p:nvPr/>
        </p:nvGrpSpPr>
        <p:grpSpPr bwMode="auto">
          <a:xfrm>
            <a:off x="3744913" y="5006975"/>
            <a:ext cx="484187" cy="211138"/>
            <a:chOff x="1871277" y="1576300"/>
            <a:chExt cx="1128371" cy="437860"/>
          </a:xfrm>
        </p:grpSpPr>
        <p:sp>
          <p:nvSpPr>
            <p:cNvPr id="487" name="Oval 486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88" name="Rectangle 487"/>
            <p:cNvSpPr/>
            <p:nvPr/>
          </p:nvSpPr>
          <p:spPr bwMode="auto">
            <a:xfrm>
              <a:off x="1871277" y="1740909"/>
              <a:ext cx="1128371" cy="115227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89" name="Oval 488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90" name="Freeform 489"/>
            <p:cNvSpPr/>
            <p:nvPr/>
          </p:nvSpPr>
          <p:spPr bwMode="auto">
            <a:xfrm>
              <a:off x="2159844" y="1671774"/>
              <a:ext cx="547538" cy="161315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91" name="Freeform 490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92" name="Freeform 491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93" name="Freeform 492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494" name="Straight Connector 493"/>
            <p:cNvCxnSpPr>
              <a:cxnSpLocks noChangeShapeType="1"/>
              <a:endCxn id="489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95" name="Straight Connector 494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3037" name="Group 439"/>
          <p:cNvGrpSpPr>
            <a:grpSpLocks/>
          </p:cNvGrpSpPr>
          <p:nvPr/>
        </p:nvGrpSpPr>
        <p:grpSpPr bwMode="auto">
          <a:xfrm>
            <a:off x="2881313" y="5194300"/>
            <a:ext cx="484187" cy="211138"/>
            <a:chOff x="1871277" y="1576300"/>
            <a:chExt cx="1128371" cy="437860"/>
          </a:xfrm>
        </p:grpSpPr>
        <p:sp>
          <p:nvSpPr>
            <p:cNvPr id="451" name="Oval 450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52" name="Rectangle 451"/>
            <p:cNvSpPr/>
            <p:nvPr/>
          </p:nvSpPr>
          <p:spPr bwMode="auto">
            <a:xfrm>
              <a:off x="1871277" y="1740909"/>
              <a:ext cx="1128371" cy="115227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53" name="Oval 452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54" name="Freeform 453"/>
            <p:cNvSpPr/>
            <p:nvPr/>
          </p:nvSpPr>
          <p:spPr bwMode="auto">
            <a:xfrm>
              <a:off x="2159844" y="1671774"/>
              <a:ext cx="547538" cy="161315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55" name="Freeform 454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56" name="Freeform 455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57" name="Freeform 456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458" name="Straight Connector 457"/>
            <p:cNvCxnSpPr>
              <a:cxnSpLocks noChangeShapeType="1"/>
              <a:endCxn id="453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59" name="Straight Connector 458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3038" name="Group 347"/>
          <p:cNvGrpSpPr>
            <a:grpSpLocks/>
          </p:cNvGrpSpPr>
          <p:nvPr/>
        </p:nvGrpSpPr>
        <p:grpSpPr bwMode="auto">
          <a:xfrm>
            <a:off x="1835150" y="5056188"/>
            <a:ext cx="484188" cy="211137"/>
            <a:chOff x="1871277" y="1576300"/>
            <a:chExt cx="1128371" cy="437860"/>
          </a:xfrm>
        </p:grpSpPr>
        <p:sp>
          <p:nvSpPr>
            <p:cNvPr id="442" name="Oval 441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43" name="Rectangle 442"/>
            <p:cNvSpPr/>
            <p:nvPr/>
          </p:nvSpPr>
          <p:spPr bwMode="auto">
            <a:xfrm>
              <a:off x="1871277" y="1740909"/>
              <a:ext cx="1128371" cy="115226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44" name="Oval 443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45" name="Freeform 444"/>
            <p:cNvSpPr/>
            <p:nvPr/>
          </p:nvSpPr>
          <p:spPr bwMode="auto">
            <a:xfrm>
              <a:off x="2159844" y="1671772"/>
              <a:ext cx="547537" cy="161318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46" name="Freeform 445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47" name="Freeform 446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48" name="Freeform 447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449" name="Straight Connector 448"/>
            <p:cNvCxnSpPr>
              <a:cxnSpLocks noChangeShapeType="1"/>
              <a:endCxn id="444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50" name="Straight Connector 449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3039" name="Group 347"/>
          <p:cNvGrpSpPr>
            <a:grpSpLocks/>
          </p:cNvGrpSpPr>
          <p:nvPr/>
        </p:nvGrpSpPr>
        <p:grpSpPr bwMode="auto">
          <a:xfrm>
            <a:off x="2470150" y="2832100"/>
            <a:ext cx="571500" cy="220663"/>
            <a:chOff x="1871277" y="1576300"/>
            <a:chExt cx="1128371" cy="437860"/>
          </a:xfrm>
        </p:grpSpPr>
        <p:sp>
          <p:nvSpPr>
            <p:cNvPr id="413" name="Oval 412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14" name="Rectangle 413"/>
            <p:cNvSpPr/>
            <p:nvPr/>
          </p:nvSpPr>
          <p:spPr bwMode="auto">
            <a:xfrm>
              <a:off x="1871277" y="1740103"/>
              <a:ext cx="1128371" cy="116553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15" name="Oval 414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16" name="Freeform 415"/>
            <p:cNvSpPr/>
            <p:nvPr/>
          </p:nvSpPr>
          <p:spPr bwMode="auto">
            <a:xfrm>
              <a:off x="2159638" y="1673953"/>
              <a:ext cx="548515" cy="160652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17" name="Freeform 416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18" name="Freeform 417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19" name="Freeform 418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420" name="Straight Connector 419"/>
            <p:cNvCxnSpPr>
              <a:cxnSpLocks noChangeShapeType="1"/>
              <a:endCxn id="415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21" name="Straight Connector 420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3040" name="Group 347"/>
          <p:cNvGrpSpPr>
            <a:grpSpLocks/>
          </p:cNvGrpSpPr>
          <p:nvPr/>
        </p:nvGrpSpPr>
        <p:grpSpPr bwMode="auto">
          <a:xfrm>
            <a:off x="4111625" y="2951163"/>
            <a:ext cx="571500" cy="220662"/>
            <a:chOff x="1871277" y="1576300"/>
            <a:chExt cx="1128371" cy="437860"/>
          </a:xfrm>
        </p:grpSpPr>
        <p:sp>
          <p:nvSpPr>
            <p:cNvPr id="404" name="Oval 403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05" name="Rectangle 404"/>
            <p:cNvSpPr/>
            <p:nvPr/>
          </p:nvSpPr>
          <p:spPr bwMode="auto">
            <a:xfrm>
              <a:off x="1871277" y="1740104"/>
              <a:ext cx="1128371" cy="116552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06" name="Oval 405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07" name="Freeform 406"/>
            <p:cNvSpPr/>
            <p:nvPr/>
          </p:nvSpPr>
          <p:spPr bwMode="auto">
            <a:xfrm>
              <a:off x="2159638" y="1673951"/>
              <a:ext cx="548515" cy="160655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08" name="Freeform 407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09" name="Freeform 408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10" name="Freeform 409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411" name="Straight Connector 410"/>
            <p:cNvCxnSpPr>
              <a:cxnSpLocks noChangeShapeType="1"/>
              <a:endCxn id="406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12" name="Straight Connector 411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3041" name="Group 531"/>
          <p:cNvGrpSpPr>
            <a:grpSpLocks/>
          </p:cNvGrpSpPr>
          <p:nvPr/>
        </p:nvGrpSpPr>
        <p:grpSpPr bwMode="auto">
          <a:xfrm>
            <a:off x="6103938" y="4654550"/>
            <a:ext cx="530225" cy="214313"/>
            <a:chOff x="1871277" y="1576300"/>
            <a:chExt cx="1128371" cy="437860"/>
          </a:xfrm>
        </p:grpSpPr>
        <p:sp>
          <p:nvSpPr>
            <p:cNvPr id="543" name="Oval 542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44" name="Rectangle 543"/>
            <p:cNvSpPr/>
            <p:nvPr/>
          </p:nvSpPr>
          <p:spPr bwMode="auto">
            <a:xfrm>
              <a:off x="1871277" y="1738470"/>
              <a:ext cx="1128371" cy="116762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45" name="Oval 544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46" name="Freeform 545"/>
            <p:cNvSpPr/>
            <p:nvPr/>
          </p:nvSpPr>
          <p:spPr bwMode="auto">
            <a:xfrm>
              <a:off x="2158436" y="1673602"/>
              <a:ext cx="550673" cy="162170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47" name="Freeform 546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48" name="Freeform 547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49" name="Freeform 548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550" name="Straight Connector 549"/>
            <p:cNvCxnSpPr>
              <a:cxnSpLocks noChangeShapeType="1"/>
              <a:endCxn id="545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51" name="Straight Connector 550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cxnSp>
        <p:nvCxnSpPr>
          <p:cNvPr id="83042" name="Straight Connector 506"/>
          <p:cNvCxnSpPr>
            <a:cxnSpLocks noChangeShapeType="1"/>
          </p:cNvCxnSpPr>
          <p:nvPr/>
        </p:nvCxnSpPr>
        <p:spPr bwMode="auto">
          <a:xfrm flipH="1">
            <a:off x="7566025" y="4311650"/>
            <a:ext cx="541338" cy="2492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83043" name="Group 166"/>
          <p:cNvGrpSpPr>
            <a:grpSpLocks/>
          </p:cNvGrpSpPr>
          <p:nvPr/>
        </p:nvGrpSpPr>
        <p:grpSpPr bwMode="auto">
          <a:xfrm>
            <a:off x="8010525" y="4044950"/>
            <a:ext cx="649288" cy="417513"/>
            <a:chOff x="3053396" y="4304255"/>
            <a:chExt cx="648422" cy="418253"/>
          </a:xfrm>
        </p:grpSpPr>
        <p:sp>
          <p:nvSpPr>
            <p:cNvPr id="83068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3069" name="TextBox 168"/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sp>
        <p:nvSpPr>
          <p:cNvPr id="83044" name="Rectangle 3"/>
          <p:cNvSpPr txBox="1">
            <a:spLocks noChangeArrowheads="1"/>
          </p:cNvSpPr>
          <p:nvPr/>
        </p:nvSpPr>
        <p:spPr bwMode="auto">
          <a:xfrm>
            <a:off x="473075" y="1073150"/>
            <a:ext cx="8204200" cy="673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 eaLnBrk="1" hangingPunct="1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75000"/>
              <a:buFont typeface="Wingdings" pitchFamily="2" charset="2"/>
              <a:buNone/>
            </a:pPr>
            <a:r>
              <a:rPr lang="en-US" altLang="en-US">
                <a:latin typeface="Gill Sans MT" pitchFamily="34" charset="0"/>
              </a:rPr>
              <a:t>But if one global ISP is viable business, there will be competitors ….  which must be interconnected</a:t>
            </a:r>
          </a:p>
        </p:txBody>
      </p:sp>
      <p:grpSp>
        <p:nvGrpSpPr>
          <p:cNvPr id="514" name="Group 20"/>
          <p:cNvGrpSpPr>
            <a:grpSpLocks/>
          </p:cNvGrpSpPr>
          <p:nvPr/>
        </p:nvGrpSpPr>
        <p:grpSpPr bwMode="auto">
          <a:xfrm>
            <a:off x="4697413" y="2871788"/>
            <a:ext cx="2133600" cy="1082675"/>
            <a:chOff x="4696844" y="2871032"/>
            <a:chExt cx="2133865" cy="1082781"/>
          </a:xfrm>
        </p:grpSpPr>
        <p:grpSp>
          <p:nvGrpSpPr>
            <p:cNvPr id="83063" name="Group 16"/>
            <p:cNvGrpSpPr>
              <a:grpSpLocks/>
            </p:cNvGrpSpPr>
            <p:nvPr/>
          </p:nvGrpSpPr>
          <p:grpSpPr bwMode="auto">
            <a:xfrm>
              <a:off x="5677190" y="2871032"/>
              <a:ext cx="530938" cy="338554"/>
              <a:chOff x="5573768" y="2726239"/>
              <a:chExt cx="530938" cy="338554"/>
            </a:xfrm>
          </p:grpSpPr>
          <p:sp>
            <p:nvSpPr>
              <p:cNvPr id="83066" name="Oval 14"/>
              <p:cNvSpPr>
                <a:spLocks noChangeArrowheads="1"/>
              </p:cNvSpPr>
              <p:nvPr/>
            </p:nvSpPr>
            <p:spPr bwMode="auto">
              <a:xfrm>
                <a:off x="5573768" y="2751297"/>
                <a:ext cx="528092" cy="304800"/>
              </a:xfrm>
              <a:prstGeom prst="ellipse">
                <a:avLst/>
              </a:prstGeom>
              <a:solidFill>
                <a:srgbClr val="0000FF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83067" name="TextBox 15"/>
              <p:cNvSpPr txBox="1">
                <a:spLocks noChangeArrowheads="1"/>
              </p:cNvSpPr>
              <p:nvPr/>
            </p:nvSpPr>
            <p:spPr bwMode="auto">
              <a:xfrm>
                <a:off x="5593027" y="2726239"/>
                <a:ext cx="511679" cy="33855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r>
                  <a:rPr lang="en-US" altLang="en-US" sz="1600">
                    <a:solidFill>
                      <a:schemeClr val="bg1"/>
                    </a:solidFill>
                  </a:rPr>
                  <a:t>IXP</a:t>
                </a:r>
              </a:p>
            </p:txBody>
          </p:sp>
        </p:grpSp>
        <p:cxnSp>
          <p:nvCxnSpPr>
            <p:cNvPr id="83064" name="Straight Connector 18"/>
            <p:cNvCxnSpPr>
              <a:cxnSpLocks noChangeShapeType="1"/>
            </p:cNvCxnSpPr>
            <p:nvPr/>
          </p:nvCxnSpPr>
          <p:spPr bwMode="auto">
            <a:xfrm>
              <a:off x="4696844" y="3073933"/>
              <a:ext cx="980347" cy="3515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83065" name="Straight Connector 516"/>
            <p:cNvCxnSpPr>
              <a:cxnSpLocks noChangeShapeType="1"/>
            </p:cNvCxnSpPr>
            <p:nvPr/>
          </p:nvCxnSpPr>
          <p:spPr bwMode="auto">
            <a:xfrm>
              <a:off x="6137159" y="3146857"/>
              <a:ext cx="693550" cy="806956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611" name="Group 39939"/>
          <p:cNvGrpSpPr>
            <a:grpSpLocks/>
          </p:cNvGrpSpPr>
          <p:nvPr/>
        </p:nvGrpSpPr>
        <p:grpSpPr bwMode="auto">
          <a:xfrm>
            <a:off x="2384425" y="3703638"/>
            <a:ext cx="2921000" cy="1411287"/>
            <a:chOff x="2577005" y="3679131"/>
            <a:chExt cx="2919566" cy="1413453"/>
          </a:xfrm>
        </p:grpSpPr>
        <p:cxnSp>
          <p:nvCxnSpPr>
            <p:cNvPr id="83060" name="Straight Connector 7"/>
            <p:cNvCxnSpPr>
              <a:cxnSpLocks noChangeShapeType="1"/>
              <a:stCxn id="395" idx="6"/>
            </p:cNvCxnSpPr>
            <p:nvPr/>
          </p:nvCxnSpPr>
          <p:spPr bwMode="auto">
            <a:xfrm>
              <a:off x="5124112" y="3679131"/>
              <a:ext cx="372459" cy="171306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83061" name="Straight Connector 415"/>
            <p:cNvCxnSpPr>
              <a:cxnSpLocks noChangeShapeType="1"/>
              <a:endCxn id="507" idx="4"/>
            </p:cNvCxnSpPr>
            <p:nvPr/>
          </p:nvCxnSpPr>
          <p:spPr bwMode="auto">
            <a:xfrm flipH="1">
              <a:off x="2577005" y="3804357"/>
              <a:ext cx="19911" cy="477551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83062" name="Straight Connector 523"/>
            <p:cNvCxnSpPr>
              <a:cxnSpLocks noChangeShapeType="1"/>
            </p:cNvCxnSpPr>
            <p:nvPr/>
          </p:nvCxnSpPr>
          <p:spPr bwMode="auto">
            <a:xfrm flipV="1">
              <a:off x="4424422" y="4626270"/>
              <a:ext cx="726759" cy="466314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615" name="Group 39945"/>
          <p:cNvGrpSpPr>
            <a:grpSpLocks/>
          </p:cNvGrpSpPr>
          <p:nvPr/>
        </p:nvGrpSpPr>
        <p:grpSpPr bwMode="auto">
          <a:xfrm>
            <a:off x="4686300" y="4864100"/>
            <a:ext cx="1914525" cy="741363"/>
            <a:chOff x="4686300" y="4864100"/>
            <a:chExt cx="1914118" cy="740879"/>
          </a:xfrm>
        </p:grpSpPr>
        <p:sp>
          <p:nvSpPr>
            <p:cNvPr id="83058" name="TextBox 39940"/>
            <p:cNvSpPr txBox="1">
              <a:spLocks noChangeArrowheads="1"/>
            </p:cNvSpPr>
            <p:nvPr/>
          </p:nvSpPr>
          <p:spPr bwMode="auto">
            <a:xfrm>
              <a:off x="4838700" y="5143500"/>
              <a:ext cx="1761718" cy="461479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r>
                <a:rPr lang="en-US" altLang="en-US" i="1">
                  <a:solidFill>
                    <a:srgbClr val="CC0000"/>
                  </a:solidFill>
                </a:rPr>
                <a:t>peering link</a:t>
              </a:r>
            </a:p>
          </p:txBody>
        </p:sp>
        <p:cxnSp>
          <p:nvCxnSpPr>
            <p:cNvPr id="83059" name="Straight Connector 39943"/>
            <p:cNvCxnSpPr>
              <a:cxnSpLocks noChangeShapeType="1"/>
            </p:cNvCxnSpPr>
            <p:nvPr/>
          </p:nvCxnSpPr>
          <p:spPr bwMode="auto">
            <a:xfrm>
              <a:off x="4686300" y="4864100"/>
              <a:ext cx="266700" cy="419100"/>
            </a:xfrm>
            <a:prstGeom prst="line">
              <a:avLst/>
            </a:prstGeom>
            <a:noFill/>
            <a:ln w="9525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618" name="Group 39950"/>
          <p:cNvGrpSpPr>
            <a:grpSpLocks/>
          </p:cNvGrpSpPr>
          <p:nvPr/>
        </p:nvGrpSpPr>
        <p:grpSpPr bwMode="auto">
          <a:xfrm>
            <a:off x="5270500" y="1701800"/>
            <a:ext cx="3478213" cy="1169988"/>
            <a:chOff x="5270500" y="1701800"/>
            <a:chExt cx="3477123" cy="1169232"/>
          </a:xfrm>
        </p:grpSpPr>
        <p:sp>
          <p:nvSpPr>
            <p:cNvPr id="83056" name="TextBox 39946"/>
            <p:cNvSpPr txBox="1">
              <a:spLocks noChangeArrowheads="1"/>
            </p:cNvSpPr>
            <p:nvPr/>
          </p:nvSpPr>
          <p:spPr bwMode="auto">
            <a:xfrm>
              <a:off x="5270500" y="1701800"/>
              <a:ext cx="3477123" cy="46136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r>
                <a:rPr lang="en-US" altLang="en-US" i="1">
                  <a:solidFill>
                    <a:srgbClr val="CC0000"/>
                  </a:solidFill>
                </a:rPr>
                <a:t>Internet exchange point </a:t>
              </a:r>
            </a:p>
          </p:txBody>
        </p:sp>
        <p:cxnSp>
          <p:nvCxnSpPr>
            <p:cNvPr id="83057" name="Straight Connector 39948"/>
            <p:cNvCxnSpPr>
              <a:cxnSpLocks noChangeShapeType="1"/>
              <a:endCxn id="83067" idx="0"/>
            </p:cNvCxnSpPr>
            <p:nvPr/>
          </p:nvCxnSpPr>
          <p:spPr bwMode="auto">
            <a:xfrm flipH="1">
              <a:off x="5952289" y="2159000"/>
              <a:ext cx="219911" cy="712032"/>
            </a:xfrm>
            <a:prstGeom prst="line">
              <a:avLst/>
            </a:prstGeom>
            <a:noFill/>
            <a:ln w="9525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621" name="Group 39937"/>
          <p:cNvGrpSpPr>
            <a:grpSpLocks/>
          </p:cNvGrpSpPr>
          <p:nvPr/>
        </p:nvGrpSpPr>
        <p:grpSpPr bwMode="auto">
          <a:xfrm>
            <a:off x="3906838" y="3883025"/>
            <a:ext cx="1379537" cy="674688"/>
            <a:chOff x="3962400" y="3676180"/>
            <a:chExt cx="1378622" cy="673930"/>
          </a:xfrm>
        </p:grpSpPr>
        <p:cxnSp>
          <p:nvCxnSpPr>
            <p:cNvPr id="83050" name="Straight Connector 515"/>
            <p:cNvCxnSpPr>
              <a:cxnSpLocks noChangeShapeType="1"/>
            </p:cNvCxnSpPr>
            <p:nvPr/>
          </p:nvCxnSpPr>
          <p:spPr bwMode="auto">
            <a:xfrm flipV="1">
              <a:off x="4065677" y="4166418"/>
              <a:ext cx="194972" cy="183692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grpSp>
          <p:nvGrpSpPr>
            <p:cNvPr id="83051" name="Group 518"/>
            <p:cNvGrpSpPr>
              <a:grpSpLocks/>
            </p:cNvGrpSpPr>
            <p:nvPr/>
          </p:nvGrpSpPr>
          <p:grpSpPr bwMode="auto">
            <a:xfrm>
              <a:off x="3993651" y="3824925"/>
              <a:ext cx="549165" cy="360218"/>
              <a:chOff x="5634518" y="2616953"/>
              <a:chExt cx="549165" cy="360218"/>
            </a:xfrm>
          </p:grpSpPr>
          <p:sp>
            <p:nvSpPr>
              <p:cNvPr id="83054" name="Oval 521"/>
              <p:cNvSpPr>
                <a:spLocks noChangeArrowheads="1"/>
              </p:cNvSpPr>
              <p:nvPr/>
            </p:nvSpPr>
            <p:spPr bwMode="auto">
              <a:xfrm>
                <a:off x="5634518" y="2672371"/>
                <a:ext cx="528092" cy="304800"/>
              </a:xfrm>
              <a:prstGeom prst="ellipse">
                <a:avLst/>
              </a:prstGeom>
              <a:solidFill>
                <a:srgbClr val="0000FF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83055" name="TextBox 522"/>
              <p:cNvSpPr txBox="1">
                <a:spLocks noChangeArrowheads="1"/>
              </p:cNvSpPr>
              <p:nvPr/>
            </p:nvSpPr>
            <p:spPr bwMode="auto">
              <a:xfrm>
                <a:off x="5672004" y="2616953"/>
                <a:ext cx="511679" cy="33855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r>
                  <a:rPr lang="en-US" altLang="en-US" sz="1600">
                    <a:solidFill>
                      <a:schemeClr val="bg1"/>
                    </a:solidFill>
                  </a:rPr>
                  <a:t>IXP</a:t>
                </a:r>
              </a:p>
            </p:txBody>
          </p:sp>
        </p:grpSp>
        <p:cxnSp>
          <p:nvCxnSpPr>
            <p:cNvPr id="83052" name="Straight Connector 519"/>
            <p:cNvCxnSpPr>
              <a:cxnSpLocks noChangeShapeType="1"/>
              <a:stCxn id="83054" idx="6"/>
              <a:endCxn id="597" idx="2"/>
            </p:cNvCxnSpPr>
            <p:nvPr/>
          </p:nvCxnSpPr>
          <p:spPr bwMode="auto">
            <a:xfrm flipV="1">
              <a:off x="4521743" y="3687971"/>
              <a:ext cx="819279" cy="344771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83053" name="Straight Connector 520"/>
            <p:cNvCxnSpPr>
              <a:cxnSpLocks noChangeShapeType="1"/>
            </p:cNvCxnSpPr>
            <p:nvPr/>
          </p:nvCxnSpPr>
          <p:spPr bwMode="auto">
            <a:xfrm>
              <a:off x="3962400" y="3676180"/>
              <a:ext cx="300277" cy="203387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6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6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5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6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6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993" name="Oval 3"/>
          <p:cNvSpPr>
            <a:spLocks noChangeArrowheads="1"/>
          </p:cNvSpPr>
          <p:nvPr/>
        </p:nvSpPr>
        <p:spPr bwMode="auto">
          <a:xfrm>
            <a:off x="1520825" y="4203700"/>
            <a:ext cx="2941638" cy="1323975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endParaRPr lang="en-US" altLang="en-US"/>
          </a:p>
        </p:txBody>
      </p:sp>
      <p:cxnSp>
        <p:nvCxnSpPr>
          <p:cNvPr id="84994" name="Straight Connector 10"/>
          <p:cNvCxnSpPr>
            <a:cxnSpLocks noChangeShapeType="1"/>
            <a:stCxn id="507" idx="7"/>
          </p:cNvCxnSpPr>
          <p:nvPr/>
        </p:nvCxnSpPr>
        <p:spPr bwMode="auto">
          <a:xfrm>
            <a:off x="2555875" y="4437063"/>
            <a:ext cx="969963" cy="68262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995" name="Straight Connector 297"/>
          <p:cNvCxnSpPr>
            <a:cxnSpLocks noChangeShapeType="1"/>
          </p:cNvCxnSpPr>
          <p:nvPr/>
        </p:nvCxnSpPr>
        <p:spPr bwMode="auto">
          <a:xfrm>
            <a:off x="3059113" y="4724400"/>
            <a:ext cx="109537" cy="79375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996" name="Straight Connector 298"/>
          <p:cNvCxnSpPr>
            <a:cxnSpLocks noChangeShapeType="1"/>
          </p:cNvCxnSpPr>
          <p:nvPr/>
        </p:nvCxnSpPr>
        <p:spPr bwMode="auto">
          <a:xfrm flipV="1">
            <a:off x="2876550" y="4919663"/>
            <a:ext cx="222250" cy="44450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997" name="Straight Connector 299"/>
          <p:cNvCxnSpPr>
            <a:cxnSpLocks noChangeShapeType="1"/>
          </p:cNvCxnSpPr>
          <p:nvPr/>
        </p:nvCxnSpPr>
        <p:spPr bwMode="auto">
          <a:xfrm flipV="1">
            <a:off x="2603500" y="4751388"/>
            <a:ext cx="177800" cy="106362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998" name="Straight Connector 300"/>
          <p:cNvCxnSpPr>
            <a:cxnSpLocks noChangeShapeType="1"/>
            <a:stCxn id="444" idx="6"/>
          </p:cNvCxnSpPr>
          <p:nvPr/>
        </p:nvCxnSpPr>
        <p:spPr bwMode="auto">
          <a:xfrm flipV="1">
            <a:off x="2317750" y="5038725"/>
            <a:ext cx="188913" cy="95250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999" name="Straight Connector 301"/>
          <p:cNvCxnSpPr>
            <a:cxnSpLocks noChangeShapeType="1"/>
          </p:cNvCxnSpPr>
          <p:nvPr/>
        </p:nvCxnSpPr>
        <p:spPr bwMode="auto">
          <a:xfrm flipV="1">
            <a:off x="3073400" y="4967288"/>
            <a:ext cx="231775" cy="244475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000" name="Straight Connector 302"/>
          <p:cNvCxnSpPr>
            <a:cxnSpLocks noChangeShapeType="1"/>
          </p:cNvCxnSpPr>
          <p:nvPr/>
        </p:nvCxnSpPr>
        <p:spPr bwMode="auto">
          <a:xfrm flipH="1" flipV="1">
            <a:off x="3524250" y="4954588"/>
            <a:ext cx="327025" cy="119062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001" name="Straight Connector 303"/>
          <p:cNvCxnSpPr>
            <a:cxnSpLocks noChangeShapeType="1"/>
          </p:cNvCxnSpPr>
          <p:nvPr/>
        </p:nvCxnSpPr>
        <p:spPr bwMode="auto">
          <a:xfrm flipV="1">
            <a:off x="3511550" y="4619625"/>
            <a:ext cx="260350" cy="188913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002" name="Straight Connector 304"/>
          <p:cNvCxnSpPr>
            <a:cxnSpLocks noChangeShapeType="1"/>
            <a:endCxn id="505" idx="7"/>
          </p:cNvCxnSpPr>
          <p:nvPr/>
        </p:nvCxnSpPr>
        <p:spPr bwMode="auto">
          <a:xfrm flipH="1" flipV="1">
            <a:off x="2557463" y="4494213"/>
            <a:ext cx="207962" cy="84137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5003" name="TextBox 39958"/>
          <p:cNvSpPr txBox="1">
            <a:spLocks noChangeArrowheads="1"/>
          </p:cNvSpPr>
          <p:nvPr/>
        </p:nvSpPr>
        <p:spPr bwMode="auto">
          <a:xfrm>
            <a:off x="1655763" y="4533900"/>
            <a:ext cx="892175" cy="441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i="1"/>
              <a:t>ISP C</a:t>
            </a:r>
          </a:p>
        </p:txBody>
      </p:sp>
      <p:grpSp>
        <p:nvGrpSpPr>
          <p:cNvPr id="85004" name="Group 347"/>
          <p:cNvGrpSpPr>
            <a:grpSpLocks/>
          </p:cNvGrpSpPr>
          <p:nvPr/>
        </p:nvGrpSpPr>
        <p:grpSpPr bwMode="auto">
          <a:xfrm>
            <a:off x="3532188" y="4419600"/>
            <a:ext cx="485775" cy="211138"/>
            <a:chOff x="1871277" y="1576300"/>
            <a:chExt cx="1128371" cy="437860"/>
          </a:xfrm>
        </p:grpSpPr>
        <p:sp>
          <p:nvSpPr>
            <p:cNvPr id="496" name="Oval 495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97" name="Rectangle 496"/>
            <p:cNvSpPr/>
            <p:nvPr/>
          </p:nvSpPr>
          <p:spPr bwMode="auto">
            <a:xfrm>
              <a:off x="1871277" y="1740909"/>
              <a:ext cx="1128371" cy="115227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98" name="Oval 497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99" name="Freeform 498"/>
            <p:cNvSpPr/>
            <p:nvPr/>
          </p:nvSpPr>
          <p:spPr bwMode="auto">
            <a:xfrm>
              <a:off x="2158901" y="1671774"/>
              <a:ext cx="549434" cy="161315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00" name="Freeform 499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01" name="Freeform 500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02" name="Freeform 501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503" name="Straight Connector 502"/>
            <p:cNvCxnSpPr>
              <a:cxnSpLocks noChangeShapeType="1"/>
              <a:endCxn id="498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04" name="Straight Connector 503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5005" name="Group 347"/>
          <p:cNvGrpSpPr>
            <a:grpSpLocks/>
          </p:cNvGrpSpPr>
          <p:nvPr/>
        </p:nvGrpSpPr>
        <p:grpSpPr bwMode="auto">
          <a:xfrm>
            <a:off x="3063875" y="4773613"/>
            <a:ext cx="484188" cy="211137"/>
            <a:chOff x="1871277" y="1576300"/>
            <a:chExt cx="1128371" cy="437860"/>
          </a:xfrm>
        </p:grpSpPr>
        <p:sp>
          <p:nvSpPr>
            <p:cNvPr id="478" name="Oval 477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79" name="Rectangle 478"/>
            <p:cNvSpPr/>
            <p:nvPr/>
          </p:nvSpPr>
          <p:spPr bwMode="auto">
            <a:xfrm>
              <a:off x="1871277" y="1740909"/>
              <a:ext cx="1128371" cy="115226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80" name="Oval 479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81" name="Freeform 480"/>
            <p:cNvSpPr/>
            <p:nvPr/>
          </p:nvSpPr>
          <p:spPr bwMode="auto">
            <a:xfrm>
              <a:off x="2159844" y="1671772"/>
              <a:ext cx="547537" cy="161318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82" name="Freeform 481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83" name="Freeform 482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84" name="Freeform 483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485" name="Straight Connector 484"/>
            <p:cNvCxnSpPr>
              <a:cxnSpLocks noChangeShapeType="1"/>
              <a:endCxn id="480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86" name="Straight Connector 485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5006" name="Group 347"/>
          <p:cNvGrpSpPr>
            <a:grpSpLocks/>
          </p:cNvGrpSpPr>
          <p:nvPr/>
        </p:nvGrpSpPr>
        <p:grpSpPr bwMode="auto">
          <a:xfrm>
            <a:off x="2624138" y="4560888"/>
            <a:ext cx="484187" cy="211137"/>
            <a:chOff x="1871277" y="1576300"/>
            <a:chExt cx="1128371" cy="437860"/>
          </a:xfrm>
        </p:grpSpPr>
        <p:sp>
          <p:nvSpPr>
            <p:cNvPr id="469" name="Oval 468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70" name="Rectangle 469"/>
            <p:cNvSpPr/>
            <p:nvPr/>
          </p:nvSpPr>
          <p:spPr bwMode="auto">
            <a:xfrm>
              <a:off x="1871277" y="1740909"/>
              <a:ext cx="1128371" cy="115226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71" name="Oval 470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72" name="Freeform 471"/>
            <p:cNvSpPr/>
            <p:nvPr/>
          </p:nvSpPr>
          <p:spPr bwMode="auto">
            <a:xfrm>
              <a:off x="2159844" y="1671772"/>
              <a:ext cx="547538" cy="161318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73" name="Freeform 472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74" name="Freeform 473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75" name="Freeform 474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476" name="Straight Connector 475"/>
            <p:cNvCxnSpPr>
              <a:cxnSpLocks noChangeShapeType="1"/>
              <a:endCxn id="471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77" name="Straight Connector 476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5007" name="Group 347"/>
          <p:cNvGrpSpPr>
            <a:grpSpLocks/>
          </p:cNvGrpSpPr>
          <p:nvPr/>
        </p:nvGrpSpPr>
        <p:grpSpPr bwMode="auto">
          <a:xfrm>
            <a:off x="2417763" y="4854575"/>
            <a:ext cx="484187" cy="211138"/>
            <a:chOff x="1871277" y="1576300"/>
            <a:chExt cx="1128371" cy="437860"/>
          </a:xfrm>
        </p:grpSpPr>
        <p:sp>
          <p:nvSpPr>
            <p:cNvPr id="460" name="Oval 459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61" name="Rectangle 460"/>
            <p:cNvSpPr/>
            <p:nvPr/>
          </p:nvSpPr>
          <p:spPr bwMode="auto">
            <a:xfrm>
              <a:off x="1871277" y="1740909"/>
              <a:ext cx="1128371" cy="115227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62" name="Oval 461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63" name="Freeform 462"/>
            <p:cNvSpPr/>
            <p:nvPr/>
          </p:nvSpPr>
          <p:spPr bwMode="auto">
            <a:xfrm>
              <a:off x="2159844" y="1671774"/>
              <a:ext cx="547538" cy="161315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64" name="Freeform 463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65" name="Freeform 464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66" name="Freeform 465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467" name="Straight Connector 466"/>
            <p:cNvCxnSpPr>
              <a:cxnSpLocks noChangeShapeType="1"/>
              <a:endCxn id="462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68" name="Straight Connector 467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85008" name="Oval 3"/>
          <p:cNvSpPr>
            <a:spLocks noChangeArrowheads="1"/>
          </p:cNvSpPr>
          <p:nvPr/>
        </p:nvSpPr>
        <p:spPr bwMode="auto">
          <a:xfrm>
            <a:off x="4614863" y="3649663"/>
            <a:ext cx="3219450" cy="1343025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endParaRPr lang="en-US" altLang="en-US"/>
          </a:p>
        </p:txBody>
      </p:sp>
      <p:cxnSp>
        <p:nvCxnSpPr>
          <p:cNvPr id="85009" name="Straight Connector 10"/>
          <p:cNvCxnSpPr>
            <a:cxnSpLocks noChangeShapeType="1"/>
            <a:stCxn id="599" idx="7"/>
          </p:cNvCxnSpPr>
          <p:nvPr/>
        </p:nvCxnSpPr>
        <p:spPr bwMode="auto">
          <a:xfrm>
            <a:off x="5748338" y="3886200"/>
            <a:ext cx="1062037" cy="69850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010" name="Straight Connector 297"/>
          <p:cNvCxnSpPr>
            <a:cxnSpLocks noChangeShapeType="1"/>
          </p:cNvCxnSpPr>
          <p:nvPr/>
        </p:nvCxnSpPr>
        <p:spPr bwMode="auto">
          <a:xfrm>
            <a:off x="6299200" y="4176713"/>
            <a:ext cx="120650" cy="82550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011" name="Straight Connector 298"/>
          <p:cNvCxnSpPr>
            <a:cxnSpLocks noChangeShapeType="1"/>
          </p:cNvCxnSpPr>
          <p:nvPr/>
        </p:nvCxnSpPr>
        <p:spPr bwMode="auto">
          <a:xfrm flipV="1">
            <a:off x="6099175" y="4376738"/>
            <a:ext cx="242888" cy="44450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012" name="Straight Connector 299"/>
          <p:cNvCxnSpPr>
            <a:cxnSpLocks noChangeShapeType="1"/>
          </p:cNvCxnSpPr>
          <p:nvPr/>
        </p:nvCxnSpPr>
        <p:spPr bwMode="auto">
          <a:xfrm flipV="1">
            <a:off x="5800725" y="4205288"/>
            <a:ext cx="195263" cy="106362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013" name="Straight Connector 300"/>
          <p:cNvCxnSpPr>
            <a:cxnSpLocks noChangeShapeType="1"/>
            <a:stCxn id="536" idx="6"/>
          </p:cNvCxnSpPr>
          <p:nvPr/>
        </p:nvCxnSpPr>
        <p:spPr bwMode="auto">
          <a:xfrm flipV="1">
            <a:off x="5487988" y="4497388"/>
            <a:ext cx="206375" cy="95250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014" name="Straight Connector 301"/>
          <p:cNvCxnSpPr>
            <a:cxnSpLocks noChangeShapeType="1"/>
          </p:cNvCxnSpPr>
          <p:nvPr/>
        </p:nvCxnSpPr>
        <p:spPr bwMode="auto">
          <a:xfrm flipV="1">
            <a:off x="6315075" y="4424363"/>
            <a:ext cx="254000" cy="247650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015" name="Straight Connector 302"/>
          <p:cNvCxnSpPr>
            <a:cxnSpLocks noChangeShapeType="1"/>
          </p:cNvCxnSpPr>
          <p:nvPr/>
        </p:nvCxnSpPr>
        <p:spPr bwMode="auto">
          <a:xfrm flipH="1" flipV="1">
            <a:off x="6778625" y="4403725"/>
            <a:ext cx="358775" cy="120650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016" name="Straight Connector 303"/>
          <p:cNvCxnSpPr>
            <a:cxnSpLocks noChangeShapeType="1"/>
          </p:cNvCxnSpPr>
          <p:nvPr/>
        </p:nvCxnSpPr>
        <p:spPr bwMode="auto">
          <a:xfrm flipV="1">
            <a:off x="6794500" y="4070350"/>
            <a:ext cx="285750" cy="192088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017" name="Straight Connector 304"/>
          <p:cNvCxnSpPr>
            <a:cxnSpLocks noChangeShapeType="1"/>
            <a:endCxn id="597" idx="7"/>
          </p:cNvCxnSpPr>
          <p:nvPr/>
        </p:nvCxnSpPr>
        <p:spPr bwMode="auto">
          <a:xfrm flipH="1" flipV="1">
            <a:off x="5749925" y="3943350"/>
            <a:ext cx="227013" cy="85725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5018" name="TextBox 39958"/>
          <p:cNvSpPr txBox="1">
            <a:spLocks noChangeArrowheads="1"/>
          </p:cNvSpPr>
          <p:nvPr/>
        </p:nvSpPr>
        <p:spPr bwMode="auto">
          <a:xfrm>
            <a:off x="4764088" y="3983038"/>
            <a:ext cx="958850" cy="449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i="1"/>
              <a:t>ISP B</a:t>
            </a:r>
          </a:p>
        </p:txBody>
      </p:sp>
      <p:grpSp>
        <p:nvGrpSpPr>
          <p:cNvPr id="85019" name="Group 347"/>
          <p:cNvGrpSpPr>
            <a:grpSpLocks/>
          </p:cNvGrpSpPr>
          <p:nvPr/>
        </p:nvGrpSpPr>
        <p:grpSpPr bwMode="auto">
          <a:xfrm>
            <a:off x="5297488" y="3752850"/>
            <a:ext cx="530225" cy="214313"/>
            <a:chOff x="1871277" y="1576300"/>
            <a:chExt cx="1128371" cy="437860"/>
          </a:xfrm>
        </p:grpSpPr>
        <p:sp>
          <p:nvSpPr>
            <p:cNvPr id="597" name="Oval 596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98" name="Rectangle 597"/>
            <p:cNvSpPr/>
            <p:nvPr/>
          </p:nvSpPr>
          <p:spPr bwMode="auto">
            <a:xfrm>
              <a:off x="1871277" y="1738470"/>
              <a:ext cx="1128371" cy="116762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99" name="Oval 598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600" name="Freeform 599"/>
            <p:cNvSpPr/>
            <p:nvPr/>
          </p:nvSpPr>
          <p:spPr bwMode="auto">
            <a:xfrm>
              <a:off x="2158436" y="1673602"/>
              <a:ext cx="550673" cy="162170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601" name="Freeform 600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602" name="Freeform 601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603" name="Freeform 602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604" name="Straight Connector 603"/>
            <p:cNvCxnSpPr>
              <a:cxnSpLocks noChangeShapeType="1"/>
              <a:endCxn id="599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605" name="Straight Connector 604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5020" name="Group 347"/>
          <p:cNvGrpSpPr>
            <a:grpSpLocks/>
          </p:cNvGrpSpPr>
          <p:nvPr/>
        </p:nvGrpSpPr>
        <p:grpSpPr bwMode="auto">
          <a:xfrm>
            <a:off x="6303963" y="4227513"/>
            <a:ext cx="530225" cy="214312"/>
            <a:chOff x="1871277" y="1576300"/>
            <a:chExt cx="1128371" cy="437860"/>
          </a:xfrm>
        </p:grpSpPr>
        <p:sp>
          <p:nvSpPr>
            <p:cNvPr id="570" name="Oval 569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71" name="Rectangle 570"/>
            <p:cNvSpPr/>
            <p:nvPr/>
          </p:nvSpPr>
          <p:spPr bwMode="auto">
            <a:xfrm>
              <a:off x="1871277" y="1738471"/>
              <a:ext cx="1128371" cy="116763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72" name="Oval 571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73" name="Freeform 572"/>
            <p:cNvSpPr/>
            <p:nvPr/>
          </p:nvSpPr>
          <p:spPr bwMode="auto">
            <a:xfrm>
              <a:off x="2158436" y="1673602"/>
              <a:ext cx="550673" cy="162171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74" name="Freeform 573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75" name="Freeform 574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76" name="Freeform 575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577" name="Straight Connector 576"/>
            <p:cNvCxnSpPr>
              <a:cxnSpLocks noChangeShapeType="1"/>
              <a:endCxn id="572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78" name="Straight Connector 577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5021" name="Group 347"/>
          <p:cNvGrpSpPr>
            <a:grpSpLocks/>
          </p:cNvGrpSpPr>
          <p:nvPr/>
        </p:nvGrpSpPr>
        <p:grpSpPr bwMode="auto">
          <a:xfrm>
            <a:off x="5822950" y="4011613"/>
            <a:ext cx="530225" cy="214312"/>
            <a:chOff x="1871277" y="1576300"/>
            <a:chExt cx="1128371" cy="437860"/>
          </a:xfrm>
        </p:grpSpPr>
        <p:sp>
          <p:nvSpPr>
            <p:cNvPr id="561" name="Oval 560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62" name="Rectangle 561"/>
            <p:cNvSpPr/>
            <p:nvPr/>
          </p:nvSpPr>
          <p:spPr bwMode="auto">
            <a:xfrm>
              <a:off x="1871277" y="1738471"/>
              <a:ext cx="1128371" cy="116763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63" name="Oval 562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64" name="Freeform 563"/>
            <p:cNvSpPr/>
            <p:nvPr/>
          </p:nvSpPr>
          <p:spPr bwMode="auto">
            <a:xfrm>
              <a:off x="2158438" y="1673602"/>
              <a:ext cx="550671" cy="162171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65" name="Freeform 564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66" name="Freeform 565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67" name="Freeform 566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568" name="Straight Connector 567"/>
            <p:cNvCxnSpPr>
              <a:cxnSpLocks noChangeShapeType="1"/>
              <a:endCxn id="563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69" name="Straight Connector 568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5022" name="Group 347"/>
          <p:cNvGrpSpPr>
            <a:grpSpLocks/>
          </p:cNvGrpSpPr>
          <p:nvPr/>
        </p:nvGrpSpPr>
        <p:grpSpPr bwMode="auto">
          <a:xfrm>
            <a:off x="5597525" y="4310063"/>
            <a:ext cx="530225" cy="214312"/>
            <a:chOff x="1871277" y="1576300"/>
            <a:chExt cx="1128371" cy="437860"/>
          </a:xfrm>
        </p:grpSpPr>
        <p:sp>
          <p:nvSpPr>
            <p:cNvPr id="552" name="Oval 551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53" name="Rectangle 552"/>
            <p:cNvSpPr/>
            <p:nvPr/>
          </p:nvSpPr>
          <p:spPr bwMode="auto">
            <a:xfrm>
              <a:off x="1871277" y="1738471"/>
              <a:ext cx="1128371" cy="116763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54" name="Oval 553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55" name="Freeform 554"/>
            <p:cNvSpPr/>
            <p:nvPr/>
          </p:nvSpPr>
          <p:spPr bwMode="auto">
            <a:xfrm>
              <a:off x="2158438" y="1673602"/>
              <a:ext cx="550671" cy="162171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56" name="Freeform 555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57" name="Freeform 556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58" name="Freeform 557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559" name="Straight Connector 558"/>
            <p:cNvCxnSpPr>
              <a:cxnSpLocks noChangeShapeType="1"/>
              <a:endCxn id="554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60" name="Straight Connector 559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85023" name="Oval 3"/>
          <p:cNvSpPr>
            <a:spLocks noChangeArrowheads="1"/>
          </p:cNvSpPr>
          <p:nvPr/>
        </p:nvSpPr>
        <p:spPr bwMode="auto">
          <a:xfrm>
            <a:off x="1733550" y="2725738"/>
            <a:ext cx="3475038" cy="1381125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endParaRPr lang="en-US" altLang="en-US"/>
          </a:p>
        </p:txBody>
      </p:sp>
      <p:cxnSp>
        <p:nvCxnSpPr>
          <p:cNvPr id="85024" name="Straight Connector 10"/>
          <p:cNvCxnSpPr>
            <a:cxnSpLocks noChangeShapeType="1"/>
            <a:stCxn id="415" idx="7"/>
          </p:cNvCxnSpPr>
          <p:nvPr/>
        </p:nvCxnSpPr>
        <p:spPr bwMode="auto">
          <a:xfrm>
            <a:off x="2957513" y="2968625"/>
            <a:ext cx="1146175" cy="73025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025" name="Straight Connector 297"/>
          <p:cNvCxnSpPr>
            <a:cxnSpLocks noChangeShapeType="1"/>
          </p:cNvCxnSpPr>
          <p:nvPr/>
        </p:nvCxnSpPr>
        <p:spPr bwMode="auto">
          <a:xfrm>
            <a:off x="3551238" y="3268663"/>
            <a:ext cx="130175" cy="84137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026" name="Straight Connector 298"/>
          <p:cNvCxnSpPr>
            <a:cxnSpLocks noChangeShapeType="1"/>
          </p:cNvCxnSpPr>
          <p:nvPr/>
        </p:nvCxnSpPr>
        <p:spPr bwMode="auto">
          <a:xfrm flipV="1">
            <a:off x="3335338" y="3473450"/>
            <a:ext cx="263525" cy="46038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027" name="Straight Connector 299"/>
          <p:cNvCxnSpPr>
            <a:cxnSpLocks noChangeShapeType="1"/>
          </p:cNvCxnSpPr>
          <p:nvPr/>
        </p:nvCxnSpPr>
        <p:spPr bwMode="auto">
          <a:xfrm flipV="1">
            <a:off x="3014663" y="3297238"/>
            <a:ext cx="209550" cy="109537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028" name="Straight Connector 300"/>
          <p:cNvCxnSpPr>
            <a:cxnSpLocks noChangeShapeType="1"/>
            <a:stCxn id="352" idx="6"/>
          </p:cNvCxnSpPr>
          <p:nvPr/>
        </p:nvCxnSpPr>
        <p:spPr bwMode="auto">
          <a:xfrm flipV="1">
            <a:off x="2676525" y="3597275"/>
            <a:ext cx="222250" cy="98425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029" name="Straight Connector 301"/>
          <p:cNvCxnSpPr>
            <a:cxnSpLocks noChangeShapeType="1"/>
          </p:cNvCxnSpPr>
          <p:nvPr/>
        </p:nvCxnSpPr>
        <p:spPr bwMode="auto">
          <a:xfrm flipV="1">
            <a:off x="3568700" y="3522663"/>
            <a:ext cx="273050" cy="254000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030" name="Straight Connector 302"/>
          <p:cNvCxnSpPr>
            <a:cxnSpLocks noChangeShapeType="1"/>
          </p:cNvCxnSpPr>
          <p:nvPr/>
        </p:nvCxnSpPr>
        <p:spPr bwMode="auto">
          <a:xfrm flipH="1" flipV="1">
            <a:off x="4100513" y="3508375"/>
            <a:ext cx="387350" cy="125413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031" name="Straight Connector 303"/>
          <p:cNvCxnSpPr>
            <a:cxnSpLocks noChangeShapeType="1"/>
          </p:cNvCxnSpPr>
          <p:nvPr/>
        </p:nvCxnSpPr>
        <p:spPr bwMode="auto">
          <a:xfrm flipV="1">
            <a:off x="4086225" y="3159125"/>
            <a:ext cx="307975" cy="198438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032" name="Straight Connector 304"/>
          <p:cNvCxnSpPr>
            <a:cxnSpLocks noChangeShapeType="1"/>
            <a:endCxn id="413" idx="7"/>
          </p:cNvCxnSpPr>
          <p:nvPr/>
        </p:nvCxnSpPr>
        <p:spPr bwMode="auto">
          <a:xfrm flipH="1" flipV="1">
            <a:off x="2959100" y="3028950"/>
            <a:ext cx="246063" cy="87313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5033" name="TextBox 39958"/>
          <p:cNvSpPr txBox="1">
            <a:spLocks noChangeArrowheads="1"/>
          </p:cNvSpPr>
          <p:nvPr/>
        </p:nvSpPr>
        <p:spPr bwMode="auto">
          <a:xfrm>
            <a:off x="1893888" y="3070225"/>
            <a:ext cx="1030287" cy="436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i="1"/>
              <a:t>ISP A</a:t>
            </a:r>
          </a:p>
        </p:txBody>
      </p:sp>
      <p:grpSp>
        <p:nvGrpSpPr>
          <p:cNvPr id="85034" name="Group 347"/>
          <p:cNvGrpSpPr>
            <a:grpSpLocks/>
          </p:cNvGrpSpPr>
          <p:nvPr/>
        </p:nvGrpSpPr>
        <p:grpSpPr bwMode="auto">
          <a:xfrm>
            <a:off x="4360863" y="3562350"/>
            <a:ext cx="573087" cy="220663"/>
            <a:chOff x="1871277" y="1576300"/>
            <a:chExt cx="1128371" cy="437860"/>
          </a:xfrm>
        </p:grpSpPr>
        <p:sp>
          <p:nvSpPr>
            <p:cNvPr id="395" name="Oval 394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396" name="Rectangle 395"/>
            <p:cNvSpPr/>
            <p:nvPr/>
          </p:nvSpPr>
          <p:spPr bwMode="auto">
            <a:xfrm>
              <a:off x="1871277" y="1740103"/>
              <a:ext cx="1128371" cy="116553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97" name="Oval 396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398" name="Freeform 397"/>
            <p:cNvSpPr/>
            <p:nvPr/>
          </p:nvSpPr>
          <p:spPr bwMode="auto">
            <a:xfrm>
              <a:off x="2158840" y="1673953"/>
              <a:ext cx="550120" cy="160652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99" name="Freeform 398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00" name="Freeform 399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01" name="Freeform 400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402" name="Straight Connector 401"/>
            <p:cNvCxnSpPr>
              <a:cxnSpLocks noChangeShapeType="1"/>
              <a:endCxn id="397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03" name="Straight Connector 402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5035" name="Group 347"/>
          <p:cNvGrpSpPr>
            <a:grpSpLocks/>
          </p:cNvGrpSpPr>
          <p:nvPr/>
        </p:nvGrpSpPr>
        <p:grpSpPr bwMode="auto">
          <a:xfrm>
            <a:off x="3557588" y="3321050"/>
            <a:ext cx="571500" cy="220663"/>
            <a:chOff x="1871277" y="1576300"/>
            <a:chExt cx="1128371" cy="437860"/>
          </a:xfrm>
        </p:grpSpPr>
        <p:sp>
          <p:nvSpPr>
            <p:cNvPr id="386" name="Oval 385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387" name="Rectangle 386"/>
            <p:cNvSpPr/>
            <p:nvPr/>
          </p:nvSpPr>
          <p:spPr bwMode="auto">
            <a:xfrm>
              <a:off x="1871277" y="1740103"/>
              <a:ext cx="1128371" cy="116553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88" name="Oval 387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389" name="Freeform 388"/>
            <p:cNvSpPr/>
            <p:nvPr/>
          </p:nvSpPr>
          <p:spPr bwMode="auto">
            <a:xfrm>
              <a:off x="2159638" y="1673953"/>
              <a:ext cx="548513" cy="160652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90" name="Freeform 389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91" name="Freeform 390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92" name="Freeform 391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393" name="Straight Connector 392"/>
            <p:cNvCxnSpPr>
              <a:cxnSpLocks noChangeShapeType="1"/>
              <a:endCxn id="388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94" name="Straight Connector 393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5036" name="Group 347"/>
          <p:cNvGrpSpPr>
            <a:grpSpLocks/>
          </p:cNvGrpSpPr>
          <p:nvPr/>
        </p:nvGrpSpPr>
        <p:grpSpPr bwMode="auto">
          <a:xfrm>
            <a:off x="3036888" y="3098800"/>
            <a:ext cx="573087" cy="219075"/>
            <a:chOff x="1871277" y="1576300"/>
            <a:chExt cx="1128371" cy="437860"/>
          </a:xfrm>
        </p:grpSpPr>
        <p:sp>
          <p:nvSpPr>
            <p:cNvPr id="377" name="Oval 376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378" name="Rectangle 377"/>
            <p:cNvSpPr/>
            <p:nvPr/>
          </p:nvSpPr>
          <p:spPr bwMode="auto">
            <a:xfrm>
              <a:off x="1871277" y="1738119"/>
              <a:ext cx="1128371" cy="117396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79" name="Oval 378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380" name="Freeform 379"/>
            <p:cNvSpPr/>
            <p:nvPr/>
          </p:nvSpPr>
          <p:spPr bwMode="auto">
            <a:xfrm>
              <a:off x="2158840" y="1674661"/>
              <a:ext cx="550120" cy="158645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81" name="Freeform 380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82" name="Freeform 381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83" name="Freeform 382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384" name="Straight Connector 383"/>
            <p:cNvCxnSpPr>
              <a:cxnSpLocks noChangeShapeType="1"/>
              <a:endCxn id="379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85" name="Straight Connector 384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5037" name="Group 347"/>
          <p:cNvGrpSpPr>
            <a:grpSpLocks/>
          </p:cNvGrpSpPr>
          <p:nvPr/>
        </p:nvGrpSpPr>
        <p:grpSpPr bwMode="auto">
          <a:xfrm>
            <a:off x="2794000" y="3405188"/>
            <a:ext cx="573088" cy="219075"/>
            <a:chOff x="1871277" y="1576300"/>
            <a:chExt cx="1128371" cy="437860"/>
          </a:xfrm>
        </p:grpSpPr>
        <p:sp>
          <p:nvSpPr>
            <p:cNvPr id="368" name="Oval 367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369" name="Rectangle 368"/>
            <p:cNvSpPr/>
            <p:nvPr/>
          </p:nvSpPr>
          <p:spPr bwMode="auto">
            <a:xfrm>
              <a:off x="1871277" y="1738117"/>
              <a:ext cx="1128371" cy="117398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70" name="Oval 369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371" name="Freeform 370"/>
            <p:cNvSpPr/>
            <p:nvPr/>
          </p:nvSpPr>
          <p:spPr bwMode="auto">
            <a:xfrm>
              <a:off x="2158839" y="1674659"/>
              <a:ext cx="550119" cy="158645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72" name="Freeform 371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73" name="Freeform 372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74" name="Freeform 373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375" name="Straight Connector 374"/>
            <p:cNvCxnSpPr>
              <a:cxnSpLocks noChangeShapeType="1"/>
              <a:endCxn id="370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76" name="Straight Connector 375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5038" name="Group 347"/>
          <p:cNvGrpSpPr>
            <a:grpSpLocks/>
          </p:cNvGrpSpPr>
          <p:nvPr/>
        </p:nvGrpSpPr>
        <p:grpSpPr bwMode="auto">
          <a:xfrm>
            <a:off x="3341688" y="3759200"/>
            <a:ext cx="573087" cy="220663"/>
            <a:chOff x="1871277" y="1576300"/>
            <a:chExt cx="1128371" cy="437860"/>
          </a:xfrm>
        </p:grpSpPr>
        <p:sp>
          <p:nvSpPr>
            <p:cNvPr id="359" name="Oval 358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360" name="Rectangle 359"/>
            <p:cNvSpPr/>
            <p:nvPr/>
          </p:nvSpPr>
          <p:spPr bwMode="auto">
            <a:xfrm>
              <a:off x="1871277" y="1740103"/>
              <a:ext cx="1128371" cy="116553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61" name="Oval 360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362" name="Freeform 361"/>
            <p:cNvSpPr/>
            <p:nvPr/>
          </p:nvSpPr>
          <p:spPr bwMode="auto">
            <a:xfrm>
              <a:off x="2158840" y="1673953"/>
              <a:ext cx="550120" cy="160652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63" name="Freeform 362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64" name="Freeform 363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65" name="Freeform 364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366" name="Straight Connector 365"/>
            <p:cNvCxnSpPr>
              <a:cxnSpLocks noChangeShapeType="1"/>
              <a:endCxn id="361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67" name="Straight Connector 366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5039" name="Group 347"/>
          <p:cNvGrpSpPr>
            <a:grpSpLocks/>
          </p:cNvGrpSpPr>
          <p:nvPr/>
        </p:nvGrpSpPr>
        <p:grpSpPr bwMode="auto">
          <a:xfrm>
            <a:off x="2105025" y="3614738"/>
            <a:ext cx="573088" cy="220662"/>
            <a:chOff x="1871277" y="1576300"/>
            <a:chExt cx="1128371" cy="437860"/>
          </a:xfrm>
        </p:grpSpPr>
        <p:sp>
          <p:nvSpPr>
            <p:cNvPr id="350" name="Oval 349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351" name="Rectangle 350"/>
            <p:cNvSpPr/>
            <p:nvPr/>
          </p:nvSpPr>
          <p:spPr bwMode="auto">
            <a:xfrm>
              <a:off x="1871277" y="1740104"/>
              <a:ext cx="1128371" cy="116552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52" name="Oval 351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353" name="Freeform 352"/>
            <p:cNvSpPr/>
            <p:nvPr/>
          </p:nvSpPr>
          <p:spPr bwMode="auto">
            <a:xfrm>
              <a:off x="2158839" y="1673951"/>
              <a:ext cx="550119" cy="160655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54" name="Freeform 353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55" name="Freeform 354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56" name="Freeform 355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357" name="Straight Connector 356"/>
            <p:cNvCxnSpPr>
              <a:cxnSpLocks noChangeShapeType="1"/>
              <a:endCxn id="352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58" name="Straight Connector 357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85040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255588" y="165100"/>
            <a:ext cx="8096250" cy="650875"/>
          </a:xfrm>
        </p:spPr>
        <p:txBody>
          <a:bodyPr/>
          <a:lstStyle/>
          <a:p>
            <a:pPr eaLnBrk="1" hangingPunct="1"/>
            <a:r>
              <a:rPr lang="en-US" altLang="en-US" sz="3600" smtClean="0">
                <a:ea typeface="ＭＳ Ｐゴシック" charset="-128"/>
              </a:rPr>
              <a:t>Internet structure: network of networks</a:t>
            </a:r>
            <a:endParaRPr lang="en-US" altLang="en-US" smtClean="0">
              <a:ea typeface="ＭＳ Ｐゴシック" charset="-128"/>
            </a:endParaRPr>
          </a:p>
        </p:txBody>
      </p:sp>
      <p:pic>
        <p:nvPicPr>
          <p:cNvPr id="85041" name="Picture 76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7025" y="674688"/>
            <a:ext cx="7769225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85042" name="Group 2"/>
          <p:cNvGrpSpPr>
            <a:grpSpLocks/>
          </p:cNvGrpSpPr>
          <p:nvPr/>
        </p:nvGrpSpPr>
        <p:grpSpPr bwMode="auto">
          <a:xfrm>
            <a:off x="1825625" y="2241550"/>
            <a:ext cx="647700" cy="417513"/>
            <a:chOff x="3053396" y="4304255"/>
            <a:chExt cx="648422" cy="418253"/>
          </a:xfrm>
        </p:grpSpPr>
        <p:sp>
          <p:nvSpPr>
            <p:cNvPr id="85235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236" name="TextBox 1"/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5043" name="Group 135"/>
          <p:cNvGrpSpPr>
            <a:grpSpLocks/>
          </p:cNvGrpSpPr>
          <p:nvPr/>
        </p:nvGrpSpPr>
        <p:grpSpPr bwMode="auto">
          <a:xfrm>
            <a:off x="6334125" y="2495550"/>
            <a:ext cx="649288" cy="417513"/>
            <a:chOff x="3053396" y="4304255"/>
            <a:chExt cx="648422" cy="418253"/>
          </a:xfrm>
        </p:grpSpPr>
        <p:sp>
          <p:nvSpPr>
            <p:cNvPr id="85233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234" name="TextBox 137"/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5044" name="Group 138"/>
          <p:cNvGrpSpPr>
            <a:grpSpLocks/>
          </p:cNvGrpSpPr>
          <p:nvPr/>
        </p:nvGrpSpPr>
        <p:grpSpPr bwMode="auto">
          <a:xfrm>
            <a:off x="1241425" y="5353050"/>
            <a:ext cx="647700" cy="417513"/>
            <a:chOff x="3053396" y="4304255"/>
            <a:chExt cx="648422" cy="418253"/>
          </a:xfrm>
        </p:grpSpPr>
        <p:sp>
          <p:nvSpPr>
            <p:cNvPr id="85231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232" name="TextBox 140"/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5045" name="Group 141"/>
          <p:cNvGrpSpPr>
            <a:grpSpLocks/>
          </p:cNvGrpSpPr>
          <p:nvPr/>
        </p:nvGrpSpPr>
        <p:grpSpPr bwMode="auto">
          <a:xfrm>
            <a:off x="822325" y="4730750"/>
            <a:ext cx="647700" cy="417513"/>
            <a:chOff x="3053396" y="4304255"/>
            <a:chExt cx="648422" cy="418253"/>
          </a:xfrm>
        </p:grpSpPr>
        <p:sp>
          <p:nvSpPr>
            <p:cNvPr id="85229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230" name="TextBox 143"/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5046" name="Group 147"/>
          <p:cNvGrpSpPr>
            <a:grpSpLocks/>
          </p:cNvGrpSpPr>
          <p:nvPr/>
        </p:nvGrpSpPr>
        <p:grpSpPr bwMode="auto">
          <a:xfrm>
            <a:off x="7083425" y="2927350"/>
            <a:ext cx="649288" cy="417513"/>
            <a:chOff x="3053396" y="4304255"/>
            <a:chExt cx="648422" cy="418253"/>
          </a:xfrm>
        </p:grpSpPr>
        <p:sp>
          <p:nvSpPr>
            <p:cNvPr id="85227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228" name="TextBox 149"/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5047" name="Group 150"/>
          <p:cNvGrpSpPr>
            <a:grpSpLocks/>
          </p:cNvGrpSpPr>
          <p:nvPr/>
        </p:nvGrpSpPr>
        <p:grpSpPr bwMode="auto">
          <a:xfrm>
            <a:off x="3425825" y="2000250"/>
            <a:ext cx="649288" cy="417513"/>
            <a:chOff x="3053396" y="4304255"/>
            <a:chExt cx="648422" cy="418253"/>
          </a:xfrm>
        </p:grpSpPr>
        <p:sp>
          <p:nvSpPr>
            <p:cNvPr id="85225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226" name="TextBox 152"/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5048" name="Group 156"/>
          <p:cNvGrpSpPr>
            <a:grpSpLocks/>
          </p:cNvGrpSpPr>
          <p:nvPr/>
        </p:nvGrpSpPr>
        <p:grpSpPr bwMode="auto">
          <a:xfrm>
            <a:off x="4340225" y="1974850"/>
            <a:ext cx="649288" cy="417513"/>
            <a:chOff x="3053396" y="4304255"/>
            <a:chExt cx="648422" cy="418253"/>
          </a:xfrm>
        </p:grpSpPr>
        <p:sp>
          <p:nvSpPr>
            <p:cNvPr id="85223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224" name="TextBox 158"/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5049" name="Group 160"/>
          <p:cNvGrpSpPr>
            <a:grpSpLocks/>
          </p:cNvGrpSpPr>
          <p:nvPr/>
        </p:nvGrpSpPr>
        <p:grpSpPr bwMode="auto">
          <a:xfrm>
            <a:off x="7400925" y="5607050"/>
            <a:ext cx="649288" cy="417513"/>
            <a:chOff x="3053396" y="4304255"/>
            <a:chExt cx="648422" cy="418253"/>
          </a:xfrm>
        </p:grpSpPr>
        <p:sp>
          <p:nvSpPr>
            <p:cNvPr id="85221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222" name="TextBox 162"/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5050" name="Group 163"/>
          <p:cNvGrpSpPr>
            <a:grpSpLocks/>
          </p:cNvGrpSpPr>
          <p:nvPr/>
        </p:nvGrpSpPr>
        <p:grpSpPr bwMode="auto">
          <a:xfrm>
            <a:off x="8239125" y="4959350"/>
            <a:ext cx="649288" cy="417513"/>
            <a:chOff x="3053396" y="4304255"/>
            <a:chExt cx="648422" cy="418253"/>
          </a:xfrm>
        </p:grpSpPr>
        <p:sp>
          <p:nvSpPr>
            <p:cNvPr id="85219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220" name="TextBox 165"/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5051" name="Group 169"/>
          <p:cNvGrpSpPr>
            <a:grpSpLocks/>
          </p:cNvGrpSpPr>
          <p:nvPr/>
        </p:nvGrpSpPr>
        <p:grpSpPr bwMode="auto">
          <a:xfrm>
            <a:off x="5165725" y="5848350"/>
            <a:ext cx="649288" cy="417513"/>
            <a:chOff x="3053396" y="4304255"/>
            <a:chExt cx="648422" cy="418253"/>
          </a:xfrm>
        </p:grpSpPr>
        <p:sp>
          <p:nvSpPr>
            <p:cNvPr id="85217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218" name="TextBox 171"/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5052" name="Group 172"/>
          <p:cNvGrpSpPr>
            <a:grpSpLocks/>
          </p:cNvGrpSpPr>
          <p:nvPr/>
        </p:nvGrpSpPr>
        <p:grpSpPr bwMode="auto">
          <a:xfrm>
            <a:off x="4251325" y="5988050"/>
            <a:ext cx="649288" cy="417513"/>
            <a:chOff x="3053396" y="4304255"/>
            <a:chExt cx="648422" cy="418253"/>
          </a:xfrm>
        </p:grpSpPr>
        <p:sp>
          <p:nvSpPr>
            <p:cNvPr id="85215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216" name="TextBox 174"/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5053" name="Group 175"/>
          <p:cNvGrpSpPr>
            <a:grpSpLocks/>
          </p:cNvGrpSpPr>
          <p:nvPr/>
        </p:nvGrpSpPr>
        <p:grpSpPr bwMode="auto">
          <a:xfrm>
            <a:off x="3032125" y="5835650"/>
            <a:ext cx="649288" cy="417513"/>
            <a:chOff x="3053396" y="4304255"/>
            <a:chExt cx="648422" cy="418253"/>
          </a:xfrm>
        </p:grpSpPr>
        <p:sp>
          <p:nvSpPr>
            <p:cNvPr id="85213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214" name="TextBox 177"/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sp>
        <p:nvSpPr>
          <p:cNvPr id="85054" name="TextBox 4"/>
          <p:cNvSpPr txBox="1">
            <a:spLocks noChangeArrowheads="1"/>
          </p:cNvSpPr>
          <p:nvPr/>
        </p:nvSpPr>
        <p:spPr bwMode="auto">
          <a:xfrm rot="1053502">
            <a:off x="5440363" y="1900238"/>
            <a:ext cx="542925" cy="5222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2800">
                <a:solidFill>
                  <a:srgbClr val="0000FF"/>
                </a:solidFill>
              </a:rPr>
              <a:t>…</a:t>
            </a:r>
          </a:p>
        </p:txBody>
      </p:sp>
      <p:sp>
        <p:nvSpPr>
          <p:cNvPr id="85055" name="TextBox 179"/>
          <p:cNvSpPr txBox="1">
            <a:spLocks noChangeArrowheads="1"/>
          </p:cNvSpPr>
          <p:nvPr/>
        </p:nvSpPr>
        <p:spPr bwMode="auto">
          <a:xfrm rot="2829263">
            <a:off x="7726362" y="3373438"/>
            <a:ext cx="544513" cy="522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2800">
                <a:solidFill>
                  <a:srgbClr val="0000FF"/>
                </a:solidFill>
              </a:rPr>
              <a:t>…</a:t>
            </a:r>
          </a:p>
        </p:txBody>
      </p:sp>
      <p:sp>
        <p:nvSpPr>
          <p:cNvPr id="85056" name="TextBox 180"/>
          <p:cNvSpPr txBox="1">
            <a:spLocks noChangeArrowheads="1"/>
          </p:cNvSpPr>
          <p:nvPr/>
        </p:nvSpPr>
        <p:spPr bwMode="auto">
          <a:xfrm rot="9845918">
            <a:off x="6394450" y="5884863"/>
            <a:ext cx="544513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2800">
                <a:solidFill>
                  <a:srgbClr val="0000FF"/>
                </a:solidFill>
              </a:rPr>
              <a:t>…</a:t>
            </a:r>
          </a:p>
        </p:txBody>
      </p:sp>
      <p:sp>
        <p:nvSpPr>
          <p:cNvPr id="85057" name="TextBox 181"/>
          <p:cNvSpPr txBox="1">
            <a:spLocks noChangeArrowheads="1"/>
          </p:cNvSpPr>
          <p:nvPr/>
        </p:nvSpPr>
        <p:spPr bwMode="auto">
          <a:xfrm rot="-9948738">
            <a:off x="2027238" y="5789613"/>
            <a:ext cx="542925" cy="5222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2800">
                <a:solidFill>
                  <a:srgbClr val="0000FF"/>
                </a:solidFill>
              </a:rPr>
              <a:t>…</a:t>
            </a:r>
          </a:p>
        </p:txBody>
      </p:sp>
      <p:sp>
        <p:nvSpPr>
          <p:cNvPr id="85058" name="TextBox 182"/>
          <p:cNvSpPr txBox="1">
            <a:spLocks noChangeArrowheads="1"/>
          </p:cNvSpPr>
          <p:nvPr/>
        </p:nvSpPr>
        <p:spPr bwMode="auto">
          <a:xfrm rot="-4992697">
            <a:off x="440532" y="3482181"/>
            <a:ext cx="544512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2800">
                <a:solidFill>
                  <a:srgbClr val="0000FF"/>
                </a:solidFill>
              </a:rPr>
              <a:t>…</a:t>
            </a:r>
          </a:p>
        </p:txBody>
      </p:sp>
      <p:sp>
        <p:nvSpPr>
          <p:cNvPr id="85059" name="TextBox 183"/>
          <p:cNvSpPr txBox="1">
            <a:spLocks noChangeArrowheads="1"/>
          </p:cNvSpPr>
          <p:nvPr/>
        </p:nvSpPr>
        <p:spPr bwMode="auto">
          <a:xfrm rot="-1017263">
            <a:off x="2627313" y="1849438"/>
            <a:ext cx="542925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2800">
                <a:solidFill>
                  <a:srgbClr val="0000FF"/>
                </a:solidFill>
              </a:rPr>
              <a:t>…</a:t>
            </a:r>
          </a:p>
        </p:txBody>
      </p:sp>
      <p:cxnSp>
        <p:nvCxnSpPr>
          <p:cNvPr id="85060" name="Straight Connector 12"/>
          <p:cNvCxnSpPr>
            <a:cxnSpLocks noChangeShapeType="1"/>
          </p:cNvCxnSpPr>
          <p:nvPr/>
        </p:nvCxnSpPr>
        <p:spPr bwMode="auto">
          <a:xfrm>
            <a:off x="2382838" y="2609850"/>
            <a:ext cx="238125" cy="2619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061" name="Straight Connector 502"/>
          <p:cNvCxnSpPr>
            <a:cxnSpLocks noChangeShapeType="1"/>
          </p:cNvCxnSpPr>
          <p:nvPr/>
        </p:nvCxnSpPr>
        <p:spPr bwMode="auto">
          <a:xfrm>
            <a:off x="3916363" y="2411413"/>
            <a:ext cx="307975" cy="5730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062" name="Straight Connector 503"/>
          <p:cNvCxnSpPr>
            <a:cxnSpLocks noChangeShapeType="1"/>
          </p:cNvCxnSpPr>
          <p:nvPr/>
        </p:nvCxnSpPr>
        <p:spPr bwMode="auto">
          <a:xfrm flipH="1">
            <a:off x="4425950" y="2389188"/>
            <a:ext cx="384175" cy="57943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063" name="Straight Connector 504"/>
          <p:cNvCxnSpPr>
            <a:cxnSpLocks noChangeShapeType="1"/>
          </p:cNvCxnSpPr>
          <p:nvPr/>
        </p:nvCxnSpPr>
        <p:spPr bwMode="auto">
          <a:xfrm>
            <a:off x="6770688" y="2900363"/>
            <a:ext cx="215900" cy="10461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064" name="Straight Connector 505"/>
          <p:cNvCxnSpPr>
            <a:cxnSpLocks noChangeShapeType="1"/>
          </p:cNvCxnSpPr>
          <p:nvPr/>
        </p:nvCxnSpPr>
        <p:spPr bwMode="auto">
          <a:xfrm flipH="1">
            <a:off x="7137400" y="3251200"/>
            <a:ext cx="241300" cy="6921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065" name="Straight Connector 507"/>
          <p:cNvCxnSpPr>
            <a:cxnSpLocks noChangeShapeType="1"/>
          </p:cNvCxnSpPr>
          <p:nvPr/>
        </p:nvCxnSpPr>
        <p:spPr bwMode="auto">
          <a:xfrm flipH="1" flipV="1">
            <a:off x="7454900" y="4573588"/>
            <a:ext cx="796925" cy="6143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066" name="Straight Connector 510"/>
          <p:cNvCxnSpPr>
            <a:cxnSpLocks noChangeShapeType="1"/>
          </p:cNvCxnSpPr>
          <p:nvPr/>
        </p:nvCxnSpPr>
        <p:spPr bwMode="auto">
          <a:xfrm flipH="1" flipV="1">
            <a:off x="4106863" y="5045075"/>
            <a:ext cx="371475" cy="9731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067" name="Straight Connector 512"/>
          <p:cNvCxnSpPr>
            <a:cxnSpLocks noChangeShapeType="1"/>
          </p:cNvCxnSpPr>
          <p:nvPr/>
        </p:nvCxnSpPr>
        <p:spPr bwMode="auto">
          <a:xfrm flipV="1">
            <a:off x="1790700" y="5160963"/>
            <a:ext cx="401638" cy="2095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068" name="Straight Connector 513"/>
          <p:cNvCxnSpPr>
            <a:cxnSpLocks noChangeShapeType="1"/>
            <a:endCxn id="444" idx="2"/>
          </p:cNvCxnSpPr>
          <p:nvPr/>
        </p:nvCxnSpPr>
        <p:spPr bwMode="auto">
          <a:xfrm>
            <a:off x="1384300" y="5018088"/>
            <a:ext cx="450850" cy="1158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5069" name="Footer Placeholder 2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 smtClean="0">
                <a:latin typeface="Tahoma" pitchFamily="34" charset="0"/>
              </a:rPr>
              <a:t>Introduction</a:t>
            </a:r>
          </a:p>
        </p:txBody>
      </p:sp>
      <p:sp>
        <p:nvSpPr>
          <p:cNvPr id="85070" name="Slide Number Placeholder 3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>
                <a:latin typeface="Tahoma" pitchFamily="34" charset="0"/>
              </a:rPr>
              <a:t>1-</a:t>
            </a:r>
            <a:fld id="{FDB34444-9415-4FA8-A1A3-9E95DC0F48F1}" type="slidenum">
              <a:rPr lang="en-US" altLang="en-US" sz="1200">
                <a:latin typeface="Tahoma" pitchFamily="34" charset="0"/>
              </a:rPr>
              <a:pPr/>
              <a:t>39</a:t>
            </a:fld>
            <a:endParaRPr lang="en-US" altLang="en-US" sz="1200">
              <a:latin typeface="Tahoma" pitchFamily="34" charset="0"/>
            </a:endParaRPr>
          </a:p>
        </p:txBody>
      </p:sp>
      <p:grpSp>
        <p:nvGrpSpPr>
          <p:cNvPr id="85071" name="Group 347"/>
          <p:cNvGrpSpPr>
            <a:grpSpLocks/>
          </p:cNvGrpSpPr>
          <p:nvPr/>
        </p:nvGrpSpPr>
        <p:grpSpPr bwMode="auto">
          <a:xfrm>
            <a:off x="6818313" y="3868738"/>
            <a:ext cx="530225" cy="214312"/>
            <a:chOff x="1871277" y="1576300"/>
            <a:chExt cx="1128371" cy="437860"/>
          </a:xfrm>
        </p:grpSpPr>
        <p:sp>
          <p:nvSpPr>
            <p:cNvPr id="588" name="Oval 587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89" name="Rectangle 588"/>
            <p:cNvSpPr/>
            <p:nvPr/>
          </p:nvSpPr>
          <p:spPr bwMode="auto">
            <a:xfrm>
              <a:off x="1871277" y="1738471"/>
              <a:ext cx="1128371" cy="116763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90" name="Oval 589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91" name="Freeform 590"/>
            <p:cNvSpPr/>
            <p:nvPr/>
          </p:nvSpPr>
          <p:spPr bwMode="auto">
            <a:xfrm>
              <a:off x="2158436" y="1673602"/>
              <a:ext cx="550673" cy="162171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92" name="Freeform 591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93" name="Freeform 592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94" name="Freeform 593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595" name="Straight Connector 594"/>
            <p:cNvCxnSpPr>
              <a:cxnSpLocks noChangeShapeType="1"/>
              <a:endCxn id="590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96" name="Straight Connector 595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5072" name="Group 347"/>
          <p:cNvGrpSpPr>
            <a:grpSpLocks/>
          </p:cNvGrpSpPr>
          <p:nvPr/>
        </p:nvGrpSpPr>
        <p:grpSpPr bwMode="auto">
          <a:xfrm>
            <a:off x="7050088" y="4464050"/>
            <a:ext cx="530225" cy="214313"/>
            <a:chOff x="1871277" y="1576300"/>
            <a:chExt cx="1128371" cy="437860"/>
          </a:xfrm>
        </p:grpSpPr>
        <p:sp>
          <p:nvSpPr>
            <p:cNvPr id="579" name="Oval 578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80" name="Rectangle 579"/>
            <p:cNvSpPr/>
            <p:nvPr/>
          </p:nvSpPr>
          <p:spPr bwMode="auto">
            <a:xfrm>
              <a:off x="1871277" y="1738470"/>
              <a:ext cx="1128371" cy="116762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81" name="Oval 580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82" name="Freeform 581"/>
            <p:cNvSpPr/>
            <p:nvPr/>
          </p:nvSpPr>
          <p:spPr bwMode="auto">
            <a:xfrm>
              <a:off x="2158436" y="1673602"/>
              <a:ext cx="550673" cy="162170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83" name="Freeform 582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84" name="Freeform 583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85" name="Freeform 584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586" name="Straight Connector 585"/>
            <p:cNvCxnSpPr>
              <a:cxnSpLocks noChangeShapeType="1"/>
              <a:endCxn id="581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87" name="Straight Connector 586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5073" name="Group 347"/>
          <p:cNvGrpSpPr>
            <a:grpSpLocks/>
          </p:cNvGrpSpPr>
          <p:nvPr/>
        </p:nvGrpSpPr>
        <p:grpSpPr bwMode="auto">
          <a:xfrm>
            <a:off x="4959350" y="4514850"/>
            <a:ext cx="530225" cy="214313"/>
            <a:chOff x="1871277" y="1576300"/>
            <a:chExt cx="1128371" cy="437860"/>
          </a:xfrm>
        </p:grpSpPr>
        <p:sp>
          <p:nvSpPr>
            <p:cNvPr id="534" name="Oval 533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35" name="Rectangle 534"/>
            <p:cNvSpPr/>
            <p:nvPr/>
          </p:nvSpPr>
          <p:spPr bwMode="auto">
            <a:xfrm>
              <a:off x="1871277" y="1738470"/>
              <a:ext cx="1128371" cy="116762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36" name="Oval 535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37" name="Freeform 536"/>
            <p:cNvSpPr/>
            <p:nvPr/>
          </p:nvSpPr>
          <p:spPr bwMode="auto">
            <a:xfrm>
              <a:off x="2158438" y="1673602"/>
              <a:ext cx="550671" cy="162170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38" name="Freeform 537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39" name="Freeform 538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40" name="Freeform 539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541" name="Straight Connector 540"/>
            <p:cNvCxnSpPr>
              <a:cxnSpLocks noChangeShapeType="1"/>
              <a:endCxn id="536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42" name="Straight Connector 541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cxnSp>
        <p:nvCxnSpPr>
          <p:cNvPr id="85074" name="Straight Connector 508"/>
          <p:cNvCxnSpPr>
            <a:cxnSpLocks noChangeShapeType="1"/>
          </p:cNvCxnSpPr>
          <p:nvPr/>
        </p:nvCxnSpPr>
        <p:spPr bwMode="auto">
          <a:xfrm flipH="1" flipV="1">
            <a:off x="6496050" y="4722813"/>
            <a:ext cx="1047750" cy="9667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85075" name="Group 347"/>
          <p:cNvGrpSpPr>
            <a:grpSpLocks/>
          </p:cNvGrpSpPr>
          <p:nvPr/>
        </p:nvGrpSpPr>
        <p:grpSpPr bwMode="auto">
          <a:xfrm>
            <a:off x="2143125" y="4305300"/>
            <a:ext cx="484188" cy="211138"/>
            <a:chOff x="1871277" y="1576300"/>
            <a:chExt cx="1128371" cy="437860"/>
          </a:xfrm>
        </p:grpSpPr>
        <p:sp>
          <p:nvSpPr>
            <p:cNvPr id="505" name="Oval 504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06" name="Rectangle 505"/>
            <p:cNvSpPr/>
            <p:nvPr/>
          </p:nvSpPr>
          <p:spPr bwMode="auto">
            <a:xfrm>
              <a:off x="1871277" y="1740909"/>
              <a:ext cx="1128371" cy="115227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07" name="Oval 506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08" name="Freeform 507"/>
            <p:cNvSpPr/>
            <p:nvPr/>
          </p:nvSpPr>
          <p:spPr bwMode="auto">
            <a:xfrm>
              <a:off x="2159844" y="1671774"/>
              <a:ext cx="547537" cy="161315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09" name="Freeform 508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10" name="Freeform 509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11" name="Freeform 510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512" name="Straight Connector 511"/>
            <p:cNvCxnSpPr>
              <a:cxnSpLocks noChangeShapeType="1"/>
              <a:endCxn id="507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13" name="Straight Connector 512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5076" name="Group 347"/>
          <p:cNvGrpSpPr>
            <a:grpSpLocks/>
          </p:cNvGrpSpPr>
          <p:nvPr/>
        </p:nvGrpSpPr>
        <p:grpSpPr bwMode="auto">
          <a:xfrm>
            <a:off x="3744913" y="5006975"/>
            <a:ext cx="484187" cy="211138"/>
            <a:chOff x="1871277" y="1576300"/>
            <a:chExt cx="1128371" cy="437860"/>
          </a:xfrm>
        </p:grpSpPr>
        <p:sp>
          <p:nvSpPr>
            <p:cNvPr id="487" name="Oval 486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88" name="Rectangle 487"/>
            <p:cNvSpPr/>
            <p:nvPr/>
          </p:nvSpPr>
          <p:spPr bwMode="auto">
            <a:xfrm>
              <a:off x="1871277" y="1740909"/>
              <a:ext cx="1128371" cy="115227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89" name="Oval 488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90" name="Freeform 489"/>
            <p:cNvSpPr/>
            <p:nvPr/>
          </p:nvSpPr>
          <p:spPr bwMode="auto">
            <a:xfrm>
              <a:off x="2159844" y="1671774"/>
              <a:ext cx="547538" cy="161315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91" name="Freeform 490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92" name="Freeform 491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93" name="Freeform 492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494" name="Straight Connector 493"/>
            <p:cNvCxnSpPr>
              <a:cxnSpLocks noChangeShapeType="1"/>
              <a:endCxn id="489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95" name="Straight Connector 494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5077" name="Group 439"/>
          <p:cNvGrpSpPr>
            <a:grpSpLocks/>
          </p:cNvGrpSpPr>
          <p:nvPr/>
        </p:nvGrpSpPr>
        <p:grpSpPr bwMode="auto">
          <a:xfrm>
            <a:off x="2881313" y="5194300"/>
            <a:ext cx="484187" cy="211138"/>
            <a:chOff x="1871277" y="1576300"/>
            <a:chExt cx="1128371" cy="437860"/>
          </a:xfrm>
        </p:grpSpPr>
        <p:sp>
          <p:nvSpPr>
            <p:cNvPr id="451" name="Oval 450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52" name="Rectangle 451"/>
            <p:cNvSpPr/>
            <p:nvPr/>
          </p:nvSpPr>
          <p:spPr bwMode="auto">
            <a:xfrm>
              <a:off x="1871277" y="1740909"/>
              <a:ext cx="1128371" cy="115227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53" name="Oval 452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54" name="Freeform 453"/>
            <p:cNvSpPr/>
            <p:nvPr/>
          </p:nvSpPr>
          <p:spPr bwMode="auto">
            <a:xfrm>
              <a:off x="2159844" y="1671774"/>
              <a:ext cx="547538" cy="161315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55" name="Freeform 454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56" name="Freeform 455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57" name="Freeform 456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458" name="Straight Connector 457"/>
            <p:cNvCxnSpPr>
              <a:cxnSpLocks noChangeShapeType="1"/>
              <a:endCxn id="453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59" name="Straight Connector 458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5078" name="Group 347"/>
          <p:cNvGrpSpPr>
            <a:grpSpLocks/>
          </p:cNvGrpSpPr>
          <p:nvPr/>
        </p:nvGrpSpPr>
        <p:grpSpPr bwMode="auto">
          <a:xfrm>
            <a:off x="1835150" y="5056188"/>
            <a:ext cx="484188" cy="211137"/>
            <a:chOff x="1871277" y="1576300"/>
            <a:chExt cx="1128371" cy="437860"/>
          </a:xfrm>
        </p:grpSpPr>
        <p:sp>
          <p:nvSpPr>
            <p:cNvPr id="442" name="Oval 441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43" name="Rectangle 442"/>
            <p:cNvSpPr/>
            <p:nvPr/>
          </p:nvSpPr>
          <p:spPr bwMode="auto">
            <a:xfrm>
              <a:off x="1871277" y="1740909"/>
              <a:ext cx="1128371" cy="115226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44" name="Oval 443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45" name="Freeform 444"/>
            <p:cNvSpPr/>
            <p:nvPr/>
          </p:nvSpPr>
          <p:spPr bwMode="auto">
            <a:xfrm>
              <a:off x="2159844" y="1671772"/>
              <a:ext cx="547537" cy="161318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46" name="Freeform 445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47" name="Freeform 446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48" name="Freeform 447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449" name="Straight Connector 448"/>
            <p:cNvCxnSpPr>
              <a:cxnSpLocks noChangeShapeType="1"/>
              <a:endCxn id="444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50" name="Straight Connector 449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5079" name="Group 347"/>
          <p:cNvGrpSpPr>
            <a:grpSpLocks/>
          </p:cNvGrpSpPr>
          <p:nvPr/>
        </p:nvGrpSpPr>
        <p:grpSpPr bwMode="auto">
          <a:xfrm>
            <a:off x="2470150" y="2832100"/>
            <a:ext cx="571500" cy="220663"/>
            <a:chOff x="1871277" y="1576300"/>
            <a:chExt cx="1128371" cy="437860"/>
          </a:xfrm>
        </p:grpSpPr>
        <p:sp>
          <p:nvSpPr>
            <p:cNvPr id="413" name="Oval 412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14" name="Rectangle 413"/>
            <p:cNvSpPr/>
            <p:nvPr/>
          </p:nvSpPr>
          <p:spPr bwMode="auto">
            <a:xfrm>
              <a:off x="1871277" y="1740103"/>
              <a:ext cx="1128371" cy="116553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15" name="Oval 414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16" name="Freeform 415"/>
            <p:cNvSpPr/>
            <p:nvPr/>
          </p:nvSpPr>
          <p:spPr bwMode="auto">
            <a:xfrm>
              <a:off x="2159638" y="1673953"/>
              <a:ext cx="548515" cy="160652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17" name="Freeform 416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18" name="Freeform 417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19" name="Freeform 418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420" name="Straight Connector 419"/>
            <p:cNvCxnSpPr>
              <a:cxnSpLocks noChangeShapeType="1"/>
              <a:endCxn id="415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21" name="Straight Connector 420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5080" name="Group 347"/>
          <p:cNvGrpSpPr>
            <a:grpSpLocks/>
          </p:cNvGrpSpPr>
          <p:nvPr/>
        </p:nvGrpSpPr>
        <p:grpSpPr bwMode="auto">
          <a:xfrm>
            <a:off x="4111625" y="2951163"/>
            <a:ext cx="571500" cy="220662"/>
            <a:chOff x="1871277" y="1576300"/>
            <a:chExt cx="1128371" cy="437860"/>
          </a:xfrm>
        </p:grpSpPr>
        <p:sp>
          <p:nvSpPr>
            <p:cNvPr id="404" name="Oval 403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05" name="Rectangle 404"/>
            <p:cNvSpPr/>
            <p:nvPr/>
          </p:nvSpPr>
          <p:spPr bwMode="auto">
            <a:xfrm>
              <a:off x="1871277" y="1740104"/>
              <a:ext cx="1128371" cy="116552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06" name="Oval 405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07" name="Freeform 406"/>
            <p:cNvSpPr/>
            <p:nvPr/>
          </p:nvSpPr>
          <p:spPr bwMode="auto">
            <a:xfrm>
              <a:off x="2159638" y="1673951"/>
              <a:ext cx="548515" cy="160655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08" name="Freeform 407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09" name="Freeform 408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10" name="Freeform 409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411" name="Straight Connector 410"/>
            <p:cNvCxnSpPr>
              <a:cxnSpLocks noChangeShapeType="1"/>
              <a:endCxn id="406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12" name="Straight Connector 411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5081" name="Group 531"/>
          <p:cNvGrpSpPr>
            <a:grpSpLocks/>
          </p:cNvGrpSpPr>
          <p:nvPr/>
        </p:nvGrpSpPr>
        <p:grpSpPr bwMode="auto">
          <a:xfrm>
            <a:off x="6103938" y="4654550"/>
            <a:ext cx="530225" cy="214313"/>
            <a:chOff x="1871277" y="1576300"/>
            <a:chExt cx="1128371" cy="437860"/>
          </a:xfrm>
        </p:grpSpPr>
        <p:sp>
          <p:nvSpPr>
            <p:cNvPr id="543" name="Oval 542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44" name="Rectangle 543"/>
            <p:cNvSpPr/>
            <p:nvPr/>
          </p:nvSpPr>
          <p:spPr bwMode="auto">
            <a:xfrm>
              <a:off x="1871277" y="1738470"/>
              <a:ext cx="1128371" cy="116762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45" name="Oval 544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46" name="Freeform 545"/>
            <p:cNvSpPr/>
            <p:nvPr/>
          </p:nvSpPr>
          <p:spPr bwMode="auto">
            <a:xfrm>
              <a:off x="2158436" y="1673602"/>
              <a:ext cx="550673" cy="162170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47" name="Freeform 546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48" name="Freeform 547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49" name="Freeform 548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550" name="Straight Connector 549"/>
            <p:cNvCxnSpPr>
              <a:cxnSpLocks noChangeShapeType="1"/>
              <a:endCxn id="545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51" name="Straight Connector 550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cxnSp>
        <p:nvCxnSpPr>
          <p:cNvPr id="85082" name="Straight Connector 506"/>
          <p:cNvCxnSpPr>
            <a:cxnSpLocks noChangeShapeType="1"/>
          </p:cNvCxnSpPr>
          <p:nvPr/>
        </p:nvCxnSpPr>
        <p:spPr bwMode="auto">
          <a:xfrm flipH="1">
            <a:off x="7566025" y="4311650"/>
            <a:ext cx="541338" cy="2492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85083" name="Group 166"/>
          <p:cNvGrpSpPr>
            <a:grpSpLocks/>
          </p:cNvGrpSpPr>
          <p:nvPr/>
        </p:nvGrpSpPr>
        <p:grpSpPr bwMode="auto">
          <a:xfrm>
            <a:off x="8010525" y="4044950"/>
            <a:ext cx="649288" cy="417513"/>
            <a:chOff x="3053396" y="4304255"/>
            <a:chExt cx="648422" cy="418253"/>
          </a:xfrm>
        </p:grpSpPr>
        <p:sp>
          <p:nvSpPr>
            <p:cNvPr id="85121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122" name="TextBox 168"/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5084" name="Group 20"/>
          <p:cNvGrpSpPr>
            <a:grpSpLocks/>
          </p:cNvGrpSpPr>
          <p:nvPr/>
        </p:nvGrpSpPr>
        <p:grpSpPr bwMode="auto">
          <a:xfrm>
            <a:off x="4697413" y="2871788"/>
            <a:ext cx="2133600" cy="1082675"/>
            <a:chOff x="4696844" y="2871032"/>
            <a:chExt cx="2133865" cy="1082781"/>
          </a:xfrm>
        </p:grpSpPr>
        <p:grpSp>
          <p:nvGrpSpPr>
            <p:cNvPr id="85116" name="Group 16"/>
            <p:cNvGrpSpPr>
              <a:grpSpLocks/>
            </p:cNvGrpSpPr>
            <p:nvPr/>
          </p:nvGrpSpPr>
          <p:grpSpPr bwMode="auto">
            <a:xfrm>
              <a:off x="5677190" y="2871032"/>
              <a:ext cx="530938" cy="338554"/>
              <a:chOff x="5573768" y="2726239"/>
              <a:chExt cx="530938" cy="338554"/>
            </a:xfrm>
          </p:grpSpPr>
          <p:sp>
            <p:nvSpPr>
              <p:cNvPr id="85119" name="Oval 14"/>
              <p:cNvSpPr>
                <a:spLocks noChangeArrowheads="1"/>
              </p:cNvSpPr>
              <p:nvPr/>
            </p:nvSpPr>
            <p:spPr bwMode="auto">
              <a:xfrm>
                <a:off x="5573768" y="2751297"/>
                <a:ext cx="528092" cy="304800"/>
              </a:xfrm>
              <a:prstGeom prst="ellipse">
                <a:avLst/>
              </a:prstGeom>
              <a:solidFill>
                <a:srgbClr val="0000FF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85120" name="TextBox 15"/>
              <p:cNvSpPr txBox="1">
                <a:spLocks noChangeArrowheads="1"/>
              </p:cNvSpPr>
              <p:nvPr/>
            </p:nvSpPr>
            <p:spPr bwMode="auto">
              <a:xfrm>
                <a:off x="5593027" y="2726239"/>
                <a:ext cx="511679" cy="33855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r>
                  <a:rPr lang="en-US" altLang="en-US" sz="1600">
                    <a:solidFill>
                      <a:schemeClr val="bg1"/>
                    </a:solidFill>
                  </a:rPr>
                  <a:t>IXP</a:t>
                </a:r>
              </a:p>
            </p:txBody>
          </p:sp>
        </p:grpSp>
        <p:cxnSp>
          <p:nvCxnSpPr>
            <p:cNvPr id="85117" name="Straight Connector 18"/>
            <p:cNvCxnSpPr>
              <a:cxnSpLocks noChangeShapeType="1"/>
            </p:cNvCxnSpPr>
            <p:nvPr/>
          </p:nvCxnSpPr>
          <p:spPr bwMode="auto">
            <a:xfrm>
              <a:off x="4696844" y="3073933"/>
              <a:ext cx="980347" cy="3515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85118" name="Straight Connector 516"/>
            <p:cNvCxnSpPr>
              <a:cxnSpLocks noChangeShapeType="1"/>
            </p:cNvCxnSpPr>
            <p:nvPr/>
          </p:nvCxnSpPr>
          <p:spPr bwMode="auto">
            <a:xfrm>
              <a:off x="6137159" y="3146857"/>
              <a:ext cx="693550" cy="806956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5085" name="Group 39939"/>
          <p:cNvGrpSpPr>
            <a:grpSpLocks/>
          </p:cNvGrpSpPr>
          <p:nvPr/>
        </p:nvGrpSpPr>
        <p:grpSpPr bwMode="auto">
          <a:xfrm>
            <a:off x="2384425" y="3703638"/>
            <a:ext cx="2921000" cy="1411287"/>
            <a:chOff x="2577005" y="3679131"/>
            <a:chExt cx="2919566" cy="1413453"/>
          </a:xfrm>
        </p:grpSpPr>
        <p:cxnSp>
          <p:nvCxnSpPr>
            <p:cNvPr id="85113" name="Straight Connector 7"/>
            <p:cNvCxnSpPr>
              <a:cxnSpLocks noChangeShapeType="1"/>
              <a:stCxn id="395" idx="6"/>
            </p:cNvCxnSpPr>
            <p:nvPr/>
          </p:nvCxnSpPr>
          <p:spPr bwMode="auto">
            <a:xfrm>
              <a:off x="5124112" y="3679131"/>
              <a:ext cx="372459" cy="171306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85114" name="Straight Connector 415"/>
            <p:cNvCxnSpPr>
              <a:cxnSpLocks noChangeShapeType="1"/>
              <a:endCxn id="507" idx="4"/>
            </p:cNvCxnSpPr>
            <p:nvPr/>
          </p:nvCxnSpPr>
          <p:spPr bwMode="auto">
            <a:xfrm flipH="1">
              <a:off x="2577005" y="3804357"/>
              <a:ext cx="19911" cy="477551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85115" name="Straight Connector 523"/>
            <p:cNvCxnSpPr>
              <a:cxnSpLocks noChangeShapeType="1"/>
            </p:cNvCxnSpPr>
            <p:nvPr/>
          </p:nvCxnSpPr>
          <p:spPr bwMode="auto">
            <a:xfrm flipV="1">
              <a:off x="4424422" y="4626270"/>
              <a:ext cx="726759" cy="466314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5086" name="Group 39937"/>
          <p:cNvGrpSpPr>
            <a:grpSpLocks/>
          </p:cNvGrpSpPr>
          <p:nvPr/>
        </p:nvGrpSpPr>
        <p:grpSpPr bwMode="auto">
          <a:xfrm>
            <a:off x="3906838" y="3883025"/>
            <a:ext cx="1379537" cy="674688"/>
            <a:chOff x="3962400" y="3676180"/>
            <a:chExt cx="1378622" cy="673930"/>
          </a:xfrm>
        </p:grpSpPr>
        <p:cxnSp>
          <p:nvCxnSpPr>
            <p:cNvPr id="85107" name="Straight Connector 515"/>
            <p:cNvCxnSpPr>
              <a:cxnSpLocks noChangeShapeType="1"/>
            </p:cNvCxnSpPr>
            <p:nvPr/>
          </p:nvCxnSpPr>
          <p:spPr bwMode="auto">
            <a:xfrm flipV="1">
              <a:off x="4065677" y="4166418"/>
              <a:ext cx="194972" cy="183692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grpSp>
          <p:nvGrpSpPr>
            <p:cNvPr id="85108" name="Group 518"/>
            <p:cNvGrpSpPr>
              <a:grpSpLocks/>
            </p:cNvGrpSpPr>
            <p:nvPr/>
          </p:nvGrpSpPr>
          <p:grpSpPr bwMode="auto">
            <a:xfrm>
              <a:off x="3993651" y="3824925"/>
              <a:ext cx="549165" cy="360218"/>
              <a:chOff x="5634518" y="2616953"/>
              <a:chExt cx="549165" cy="360218"/>
            </a:xfrm>
          </p:grpSpPr>
          <p:sp>
            <p:nvSpPr>
              <p:cNvPr id="85111" name="Oval 521"/>
              <p:cNvSpPr>
                <a:spLocks noChangeArrowheads="1"/>
              </p:cNvSpPr>
              <p:nvPr/>
            </p:nvSpPr>
            <p:spPr bwMode="auto">
              <a:xfrm>
                <a:off x="5634518" y="2672371"/>
                <a:ext cx="528092" cy="304800"/>
              </a:xfrm>
              <a:prstGeom prst="ellipse">
                <a:avLst/>
              </a:prstGeom>
              <a:solidFill>
                <a:srgbClr val="0000FF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85112" name="TextBox 522"/>
              <p:cNvSpPr txBox="1">
                <a:spLocks noChangeArrowheads="1"/>
              </p:cNvSpPr>
              <p:nvPr/>
            </p:nvSpPr>
            <p:spPr bwMode="auto">
              <a:xfrm>
                <a:off x="5672004" y="2616953"/>
                <a:ext cx="511679" cy="33855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r>
                  <a:rPr lang="en-US" altLang="en-US" sz="1600">
                    <a:solidFill>
                      <a:schemeClr val="bg1"/>
                    </a:solidFill>
                  </a:rPr>
                  <a:t>IXP</a:t>
                </a:r>
              </a:p>
            </p:txBody>
          </p:sp>
        </p:grpSp>
        <p:cxnSp>
          <p:nvCxnSpPr>
            <p:cNvPr id="85109" name="Straight Connector 519"/>
            <p:cNvCxnSpPr>
              <a:cxnSpLocks noChangeShapeType="1"/>
              <a:stCxn id="85111" idx="6"/>
              <a:endCxn id="597" idx="2"/>
            </p:cNvCxnSpPr>
            <p:nvPr/>
          </p:nvCxnSpPr>
          <p:spPr bwMode="auto">
            <a:xfrm flipV="1">
              <a:off x="4521743" y="3687971"/>
              <a:ext cx="819279" cy="344771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85110" name="Straight Connector 520"/>
            <p:cNvCxnSpPr>
              <a:cxnSpLocks noChangeShapeType="1"/>
            </p:cNvCxnSpPr>
            <p:nvPr/>
          </p:nvCxnSpPr>
          <p:spPr bwMode="auto">
            <a:xfrm>
              <a:off x="3962400" y="3676180"/>
              <a:ext cx="300277" cy="203387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cxnSp>
        <p:nvCxnSpPr>
          <p:cNvPr id="85087" name="Straight Connector 500"/>
          <p:cNvCxnSpPr>
            <a:cxnSpLocks noChangeShapeType="1"/>
            <a:endCxn id="85090" idx="2"/>
          </p:cNvCxnSpPr>
          <p:nvPr/>
        </p:nvCxnSpPr>
        <p:spPr bwMode="auto">
          <a:xfrm>
            <a:off x="1447800" y="2921000"/>
            <a:ext cx="38100" cy="30956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088" name="Straight Connector 501"/>
          <p:cNvCxnSpPr>
            <a:cxnSpLocks noChangeShapeType="1"/>
            <a:endCxn id="85090" idx="3"/>
          </p:cNvCxnSpPr>
          <p:nvPr/>
        </p:nvCxnSpPr>
        <p:spPr bwMode="auto">
          <a:xfrm>
            <a:off x="1227138" y="3201988"/>
            <a:ext cx="123825" cy="2127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089" name="Straight Connector 514"/>
          <p:cNvCxnSpPr>
            <a:cxnSpLocks noChangeShapeType="1"/>
            <a:endCxn id="85090" idx="5"/>
          </p:cNvCxnSpPr>
          <p:nvPr/>
        </p:nvCxnSpPr>
        <p:spPr bwMode="auto">
          <a:xfrm flipV="1">
            <a:off x="1147763" y="4298950"/>
            <a:ext cx="203200" cy="79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5090" name="Oval 517"/>
          <p:cNvSpPr>
            <a:spLocks noChangeArrowheads="1"/>
          </p:cNvSpPr>
          <p:nvPr/>
        </p:nvSpPr>
        <p:spPr bwMode="auto">
          <a:xfrm rot="5400000">
            <a:off x="859631" y="3666332"/>
            <a:ext cx="1252537" cy="381000"/>
          </a:xfrm>
          <a:prstGeom prst="ellipse">
            <a:avLst/>
          </a:prstGeom>
          <a:solidFill>
            <a:srgbClr val="FFFF0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endParaRPr lang="en-US" altLang="en-US"/>
          </a:p>
        </p:txBody>
      </p:sp>
      <p:cxnSp>
        <p:nvCxnSpPr>
          <p:cNvPr id="85091" name="Straight Connector 39941"/>
          <p:cNvCxnSpPr>
            <a:cxnSpLocks noChangeShapeType="1"/>
            <a:stCxn id="85090" idx="0"/>
            <a:endCxn id="350" idx="2"/>
          </p:cNvCxnSpPr>
          <p:nvPr/>
        </p:nvCxnSpPr>
        <p:spPr bwMode="auto">
          <a:xfrm flipV="1">
            <a:off x="1676400" y="3754438"/>
            <a:ext cx="430213" cy="101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092" name="Straight Connector 524"/>
          <p:cNvCxnSpPr>
            <a:cxnSpLocks noChangeShapeType="1"/>
            <a:endCxn id="507" idx="2"/>
          </p:cNvCxnSpPr>
          <p:nvPr/>
        </p:nvCxnSpPr>
        <p:spPr bwMode="auto">
          <a:xfrm>
            <a:off x="1677988" y="4041775"/>
            <a:ext cx="465137" cy="34131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85093" name="Group 144"/>
          <p:cNvGrpSpPr>
            <a:grpSpLocks/>
          </p:cNvGrpSpPr>
          <p:nvPr/>
        </p:nvGrpSpPr>
        <p:grpSpPr bwMode="auto">
          <a:xfrm>
            <a:off x="593725" y="4070350"/>
            <a:ext cx="647700" cy="417513"/>
            <a:chOff x="3053396" y="4304255"/>
            <a:chExt cx="648422" cy="418253"/>
          </a:xfrm>
        </p:grpSpPr>
        <p:sp>
          <p:nvSpPr>
            <p:cNvPr id="85105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106" name="TextBox 146"/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5094" name="Group 131"/>
          <p:cNvGrpSpPr>
            <a:grpSpLocks/>
          </p:cNvGrpSpPr>
          <p:nvPr/>
        </p:nvGrpSpPr>
        <p:grpSpPr bwMode="auto">
          <a:xfrm>
            <a:off x="669925" y="3041650"/>
            <a:ext cx="647700" cy="417513"/>
            <a:chOff x="3053396" y="4304255"/>
            <a:chExt cx="648422" cy="418253"/>
          </a:xfrm>
        </p:grpSpPr>
        <p:sp>
          <p:nvSpPr>
            <p:cNvPr id="85103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104" name="TextBox 133"/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5095" name="Group 153"/>
          <p:cNvGrpSpPr>
            <a:grpSpLocks/>
          </p:cNvGrpSpPr>
          <p:nvPr/>
        </p:nvGrpSpPr>
        <p:grpSpPr bwMode="auto">
          <a:xfrm>
            <a:off x="1050925" y="2647950"/>
            <a:ext cx="647700" cy="417513"/>
            <a:chOff x="3053396" y="4304255"/>
            <a:chExt cx="648422" cy="418253"/>
          </a:xfrm>
        </p:grpSpPr>
        <p:sp>
          <p:nvSpPr>
            <p:cNvPr id="85101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102" name="TextBox 155"/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cxnSp>
        <p:nvCxnSpPr>
          <p:cNvPr id="85096" name="Straight Connector 509"/>
          <p:cNvCxnSpPr>
            <a:cxnSpLocks noChangeShapeType="1"/>
            <a:endCxn id="85098" idx="5"/>
          </p:cNvCxnSpPr>
          <p:nvPr/>
        </p:nvCxnSpPr>
        <p:spPr bwMode="auto">
          <a:xfrm flipH="1" flipV="1">
            <a:off x="5084763" y="5684838"/>
            <a:ext cx="520700" cy="1698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097" name="Straight Connector 511"/>
          <p:cNvCxnSpPr>
            <a:cxnSpLocks noChangeShapeType="1"/>
          </p:cNvCxnSpPr>
          <p:nvPr/>
        </p:nvCxnSpPr>
        <p:spPr bwMode="auto">
          <a:xfrm flipV="1">
            <a:off x="3389313" y="5689600"/>
            <a:ext cx="306387" cy="1651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5098" name="Oval 6"/>
          <p:cNvSpPr>
            <a:spLocks noChangeArrowheads="1"/>
          </p:cNvSpPr>
          <p:nvPr/>
        </p:nvSpPr>
        <p:spPr bwMode="auto">
          <a:xfrm>
            <a:off x="3340100" y="5359400"/>
            <a:ext cx="2044700" cy="381000"/>
          </a:xfrm>
          <a:prstGeom prst="ellipse">
            <a:avLst/>
          </a:prstGeom>
          <a:solidFill>
            <a:srgbClr val="FFFF0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endParaRPr lang="en-US" altLang="en-US"/>
          </a:p>
        </p:txBody>
      </p:sp>
      <p:sp>
        <p:nvSpPr>
          <p:cNvPr id="85099" name="TextBox 9"/>
          <p:cNvSpPr txBox="1">
            <a:spLocks noChangeArrowheads="1"/>
          </p:cNvSpPr>
          <p:nvPr/>
        </p:nvSpPr>
        <p:spPr bwMode="auto">
          <a:xfrm>
            <a:off x="3556000" y="5334000"/>
            <a:ext cx="1587500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2000" i="1"/>
              <a:t>regional net</a:t>
            </a:r>
          </a:p>
        </p:txBody>
      </p:sp>
      <p:sp>
        <p:nvSpPr>
          <p:cNvPr id="85100" name="Rectangle 3"/>
          <p:cNvSpPr txBox="1">
            <a:spLocks noChangeArrowheads="1"/>
          </p:cNvSpPr>
          <p:nvPr/>
        </p:nvSpPr>
        <p:spPr bwMode="auto">
          <a:xfrm>
            <a:off x="473075" y="1073150"/>
            <a:ext cx="8204200" cy="673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 eaLnBrk="1" hangingPunct="1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75000"/>
              <a:buFont typeface="Wingdings" pitchFamily="2" charset="2"/>
              <a:buNone/>
            </a:pPr>
            <a:r>
              <a:rPr lang="en-US" altLang="en-US">
                <a:latin typeface="Gill Sans MT" pitchFamily="34" charset="0"/>
              </a:rPr>
              <a:t>… and regional networks may arise to connect access nets to ISPs 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57" name="Footer Placeholder 2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 smtClean="0">
                <a:latin typeface="Tahoma" pitchFamily="34" charset="0"/>
              </a:rPr>
              <a:t>Introduction</a:t>
            </a:r>
          </a:p>
        </p:txBody>
      </p:sp>
      <p:pic>
        <p:nvPicPr>
          <p:cNvPr id="19458" name="Picture 9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9450" y="1028700"/>
            <a:ext cx="4570413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9459" name="Rectangle 2"/>
          <p:cNvSpPr>
            <a:spLocks noGrp="1" noChangeArrowheads="1"/>
          </p:cNvSpPr>
          <p:nvPr>
            <p:ph type="title" idx="4294967295"/>
          </p:nvPr>
        </p:nvSpPr>
        <p:spPr/>
        <p:txBody>
          <a:bodyPr/>
          <a:lstStyle/>
          <a:p>
            <a:pPr eaLnBrk="1" hangingPunct="1"/>
            <a:r>
              <a:rPr lang="en-US" altLang="en-US" smtClean="0">
                <a:ea typeface="ＭＳ Ｐゴシック" charset="-128"/>
              </a:rPr>
              <a:t>Chapter 1: roadmap</a:t>
            </a:r>
          </a:p>
        </p:txBody>
      </p:sp>
      <p:sp>
        <p:nvSpPr>
          <p:cNvPr id="19460" name="Rectangle 3"/>
          <p:cNvSpPr>
            <a:spLocks noGrp="1" noChangeArrowheads="1"/>
          </p:cNvSpPr>
          <p:nvPr>
            <p:ph type="body" idx="4294967295"/>
          </p:nvPr>
        </p:nvSpPr>
        <p:spPr>
          <a:xfrm>
            <a:off x="487363" y="1406525"/>
            <a:ext cx="8207375" cy="4648200"/>
          </a:xfrm>
        </p:spPr>
        <p:txBody>
          <a:bodyPr/>
          <a:lstStyle/>
          <a:p>
            <a:pPr lvl="1" eaLnBrk="1" hangingPunct="1">
              <a:buFont typeface="Wingdings" pitchFamily="2" charset="2"/>
              <a:buNone/>
            </a:pPr>
            <a:r>
              <a:rPr lang="en-US" altLang="en-US" sz="2800" dirty="0" smtClean="0">
                <a:solidFill>
                  <a:srgbClr val="CC0000"/>
                </a:solidFill>
                <a:ea typeface="Arial" pitchFamily="34" charset="0"/>
              </a:rPr>
              <a:t>1.1 what </a:t>
            </a:r>
            <a:r>
              <a:rPr lang="en-US" altLang="en-US" sz="2800" i="1" dirty="0" smtClean="0">
                <a:solidFill>
                  <a:srgbClr val="CC0000"/>
                </a:solidFill>
                <a:ea typeface="Arial" pitchFamily="34" charset="0"/>
              </a:rPr>
              <a:t>is</a:t>
            </a:r>
            <a:r>
              <a:rPr lang="en-US" altLang="en-US" sz="2800" dirty="0" smtClean="0">
                <a:solidFill>
                  <a:srgbClr val="CC0000"/>
                </a:solidFill>
                <a:ea typeface="Arial" pitchFamily="34" charset="0"/>
              </a:rPr>
              <a:t> the Internet?</a:t>
            </a:r>
          </a:p>
          <a:p>
            <a:pPr lvl="1" eaLnBrk="1" hangingPunct="1">
              <a:buFont typeface="Wingdings" pitchFamily="2" charset="2"/>
              <a:buNone/>
            </a:pPr>
            <a:r>
              <a:rPr lang="en-US" altLang="en-US" sz="2800" dirty="0" smtClean="0">
                <a:solidFill>
                  <a:srgbClr val="000099"/>
                </a:solidFill>
                <a:ea typeface="Arial" pitchFamily="34" charset="0"/>
              </a:rPr>
              <a:t>1.2</a:t>
            </a:r>
            <a:r>
              <a:rPr lang="en-US" altLang="en-US" sz="2800" dirty="0" smtClean="0">
                <a:ea typeface="Arial" pitchFamily="34" charset="0"/>
              </a:rPr>
              <a:t> network edge</a:t>
            </a:r>
          </a:p>
          <a:p>
            <a:pPr lvl="2" eaLnBrk="1" hangingPunct="1">
              <a:buClr>
                <a:srgbClr val="000099"/>
              </a:buClr>
            </a:pPr>
            <a:r>
              <a:rPr lang="en-US" altLang="en-US" sz="2400" dirty="0" smtClean="0">
                <a:latin typeface="Gill Sans MT" pitchFamily="34" charset="0"/>
                <a:ea typeface="Arial" pitchFamily="34" charset="0"/>
              </a:rPr>
              <a:t>end systems, access networks, links</a:t>
            </a:r>
          </a:p>
          <a:p>
            <a:pPr lvl="1" eaLnBrk="1" hangingPunct="1">
              <a:buFont typeface="Wingdings" pitchFamily="2" charset="2"/>
              <a:buNone/>
            </a:pPr>
            <a:r>
              <a:rPr lang="en-US" altLang="en-US" sz="2800" dirty="0" smtClean="0">
                <a:solidFill>
                  <a:srgbClr val="000099"/>
                </a:solidFill>
                <a:ea typeface="Arial" pitchFamily="34" charset="0"/>
              </a:rPr>
              <a:t>1.3 </a:t>
            </a:r>
            <a:r>
              <a:rPr lang="en-US" altLang="en-US" sz="2800" dirty="0" smtClean="0">
                <a:ea typeface="Arial" pitchFamily="34" charset="0"/>
              </a:rPr>
              <a:t>network core</a:t>
            </a:r>
          </a:p>
          <a:p>
            <a:pPr lvl="2" eaLnBrk="1" hangingPunct="1">
              <a:buClr>
                <a:srgbClr val="000099"/>
              </a:buClr>
            </a:pPr>
            <a:r>
              <a:rPr lang="en-US" altLang="en-US" sz="2400" dirty="0" smtClean="0">
                <a:latin typeface="Gill Sans MT" pitchFamily="34" charset="0"/>
                <a:ea typeface="Arial" pitchFamily="34" charset="0"/>
              </a:rPr>
              <a:t>packet switching, circuit switching, network structure</a:t>
            </a:r>
          </a:p>
          <a:p>
            <a:pPr lvl="1" eaLnBrk="1" hangingPunct="1">
              <a:buFont typeface="Wingdings" pitchFamily="2" charset="2"/>
              <a:buNone/>
            </a:pPr>
            <a:r>
              <a:rPr lang="en-US" altLang="en-US" sz="2800" dirty="0" smtClean="0">
                <a:solidFill>
                  <a:srgbClr val="000099"/>
                </a:solidFill>
                <a:ea typeface="Arial" pitchFamily="34" charset="0"/>
              </a:rPr>
              <a:t>1.4 </a:t>
            </a:r>
            <a:r>
              <a:rPr lang="en-US" altLang="en-US" sz="2800" dirty="0" smtClean="0">
                <a:ea typeface="Arial" pitchFamily="34" charset="0"/>
              </a:rPr>
              <a:t>delay, loss, throughput in networks</a:t>
            </a:r>
          </a:p>
          <a:p>
            <a:pPr lvl="1" eaLnBrk="1" hangingPunct="1">
              <a:buFont typeface="Wingdings" pitchFamily="2" charset="2"/>
              <a:buNone/>
            </a:pPr>
            <a:r>
              <a:rPr lang="en-US" altLang="en-US" sz="2800" dirty="0" smtClean="0">
                <a:solidFill>
                  <a:srgbClr val="000099"/>
                </a:solidFill>
                <a:ea typeface="Arial" pitchFamily="34" charset="0"/>
              </a:rPr>
              <a:t>1.5</a:t>
            </a:r>
            <a:r>
              <a:rPr lang="en-US" altLang="en-US" sz="2800" dirty="0" smtClean="0">
                <a:ea typeface="Arial" pitchFamily="34" charset="0"/>
              </a:rPr>
              <a:t> protocol layers, service models</a:t>
            </a:r>
          </a:p>
          <a:p>
            <a:pPr lvl="1" eaLnBrk="1" hangingPunct="1">
              <a:buFont typeface="Wingdings" pitchFamily="2" charset="2"/>
              <a:buNone/>
            </a:pPr>
            <a:r>
              <a:rPr lang="en-US" altLang="en-US" sz="2800" dirty="0" smtClean="0">
                <a:solidFill>
                  <a:srgbClr val="000099"/>
                </a:solidFill>
                <a:ea typeface="Arial" pitchFamily="34" charset="0"/>
              </a:rPr>
              <a:t>1.6</a:t>
            </a:r>
            <a:r>
              <a:rPr lang="en-US" altLang="en-US" sz="2800" dirty="0" smtClean="0">
                <a:ea typeface="Arial" pitchFamily="34" charset="0"/>
              </a:rPr>
              <a:t> networks under attack: security</a:t>
            </a:r>
          </a:p>
          <a:p>
            <a:pPr lvl="1" eaLnBrk="1" hangingPunct="1">
              <a:buFont typeface="Wingdings" pitchFamily="2" charset="2"/>
              <a:buNone/>
            </a:pPr>
            <a:r>
              <a:rPr lang="en-US" altLang="en-US" sz="2800" dirty="0" smtClean="0">
                <a:solidFill>
                  <a:srgbClr val="000099"/>
                </a:solidFill>
                <a:ea typeface="Arial" pitchFamily="34" charset="0"/>
              </a:rPr>
              <a:t>1.7</a:t>
            </a:r>
            <a:r>
              <a:rPr lang="en-US" altLang="en-US" sz="2800" dirty="0" smtClean="0">
                <a:ea typeface="Arial" pitchFamily="34" charset="0"/>
              </a:rPr>
              <a:t> history</a:t>
            </a:r>
          </a:p>
          <a:p>
            <a:pPr eaLnBrk="1" hangingPunct="1"/>
            <a:endParaRPr lang="en-US" altLang="en-US" dirty="0" smtClean="0">
              <a:ea typeface="ＭＳ Ｐゴシック" charset="-128"/>
            </a:endParaRPr>
          </a:p>
        </p:txBody>
      </p:sp>
      <p:sp>
        <p:nvSpPr>
          <p:cNvPr id="19461" name="Slide Number Placeholder 3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>
                <a:latin typeface="Tahoma" pitchFamily="34" charset="0"/>
              </a:rPr>
              <a:t>1-</a:t>
            </a:r>
            <a:fld id="{B26FE07C-4E05-4A42-9F8E-B1DEDD6AB562}" type="slidenum">
              <a:rPr lang="en-US" altLang="en-US" sz="1200">
                <a:latin typeface="Tahoma" pitchFamily="34" charset="0"/>
              </a:rPr>
              <a:pPr/>
              <a:t>4</a:t>
            </a:fld>
            <a:endParaRPr lang="en-US" altLang="en-US" sz="1200">
              <a:latin typeface="Tahoma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041" name="Oval 3"/>
          <p:cNvSpPr>
            <a:spLocks noChangeArrowheads="1"/>
          </p:cNvSpPr>
          <p:nvPr/>
        </p:nvSpPr>
        <p:spPr bwMode="auto">
          <a:xfrm>
            <a:off x="1520825" y="4203700"/>
            <a:ext cx="2941638" cy="1323975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endParaRPr lang="en-US" altLang="en-US"/>
          </a:p>
        </p:txBody>
      </p:sp>
      <p:cxnSp>
        <p:nvCxnSpPr>
          <p:cNvPr id="87042" name="Straight Connector 10"/>
          <p:cNvCxnSpPr>
            <a:cxnSpLocks noChangeShapeType="1"/>
            <a:stCxn id="507" idx="7"/>
          </p:cNvCxnSpPr>
          <p:nvPr/>
        </p:nvCxnSpPr>
        <p:spPr bwMode="auto">
          <a:xfrm>
            <a:off x="2555875" y="4437063"/>
            <a:ext cx="969963" cy="68262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7043" name="Straight Connector 297"/>
          <p:cNvCxnSpPr>
            <a:cxnSpLocks noChangeShapeType="1"/>
          </p:cNvCxnSpPr>
          <p:nvPr/>
        </p:nvCxnSpPr>
        <p:spPr bwMode="auto">
          <a:xfrm>
            <a:off x="3059113" y="4724400"/>
            <a:ext cx="109537" cy="79375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7044" name="Straight Connector 298"/>
          <p:cNvCxnSpPr>
            <a:cxnSpLocks noChangeShapeType="1"/>
          </p:cNvCxnSpPr>
          <p:nvPr/>
        </p:nvCxnSpPr>
        <p:spPr bwMode="auto">
          <a:xfrm flipV="1">
            <a:off x="2876550" y="4919663"/>
            <a:ext cx="222250" cy="44450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7045" name="Straight Connector 299"/>
          <p:cNvCxnSpPr>
            <a:cxnSpLocks noChangeShapeType="1"/>
          </p:cNvCxnSpPr>
          <p:nvPr/>
        </p:nvCxnSpPr>
        <p:spPr bwMode="auto">
          <a:xfrm flipV="1">
            <a:off x="2603500" y="4751388"/>
            <a:ext cx="177800" cy="106362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7046" name="Straight Connector 300"/>
          <p:cNvCxnSpPr>
            <a:cxnSpLocks noChangeShapeType="1"/>
            <a:stCxn id="444" idx="6"/>
          </p:cNvCxnSpPr>
          <p:nvPr/>
        </p:nvCxnSpPr>
        <p:spPr bwMode="auto">
          <a:xfrm flipV="1">
            <a:off x="2317750" y="5038725"/>
            <a:ext cx="188913" cy="95250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7047" name="Straight Connector 301"/>
          <p:cNvCxnSpPr>
            <a:cxnSpLocks noChangeShapeType="1"/>
          </p:cNvCxnSpPr>
          <p:nvPr/>
        </p:nvCxnSpPr>
        <p:spPr bwMode="auto">
          <a:xfrm flipV="1">
            <a:off x="3073400" y="4967288"/>
            <a:ext cx="231775" cy="244475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7048" name="Straight Connector 302"/>
          <p:cNvCxnSpPr>
            <a:cxnSpLocks noChangeShapeType="1"/>
          </p:cNvCxnSpPr>
          <p:nvPr/>
        </p:nvCxnSpPr>
        <p:spPr bwMode="auto">
          <a:xfrm flipH="1" flipV="1">
            <a:off x="3524250" y="4954588"/>
            <a:ext cx="327025" cy="119062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7049" name="Straight Connector 303"/>
          <p:cNvCxnSpPr>
            <a:cxnSpLocks noChangeShapeType="1"/>
          </p:cNvCxnSpPr>
          <p:nvPr/>
        </p:nvCxnSpPr>
        <p:spPr bwMode="auto">
          <a:xfrm flipV="1">
            <a:off x="3511550" y="4619625"/>
            <a:ext cx="260350" cy="188913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7050" name="Straight Connector 304"/>
          <p:cNvCxnSpPr>
            <a:cxnSpLocks noChangeShapeType="1"/>
            <a:endCxn id="505" idx="7"/>
          </p:cNvCxnSpPr>
          <p:nvPr/>
        </p:nvCxnSpPr>
        <p:spPr bwMode="auto">
          <a:xfrm flipH="1" flipV="1">
            <a:off x="2557463" y="4494213"/>
            <a:ext cx="207962" cy="84137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7051" name="TextBox 39958"/>
          <p:cNvSpPr txBox="1">
            <a:spLocks noChangeArrowheads="1"/>
          </p:cNvSpPr>
          <p:nvPr/>
        </p:nvSpPr>
        <p:spPr bwMode="auto">
          <a:xfrm>
            <a:off x="1655763" y="4533900"/>
            <a:ext cx="892175" cy="441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i="1"/>
              <a:t>ISP C</a:t>
            </a:r>
          </a:p>
        </p:txBody>
      </p:sp>
      <p:grpSp>
        <p:nvGrpSpPr>
          <p:cNvPr id="87052" name="Group 347"/>
          <p:cNvGrpSpPr>
            <a:grpSpLocks/>
          </p:cNvGrpSpPr>
          <p:nvPr/>
        </p:nvGrpSpPr>
        <p:grpSpPr bwMode="auto">
          <a:xfrm>
            <a:off x="3532188" y="4419600"/>
            <a:ext cx="485775" cy="211138"/>
            <a:chOff x="1871277" y="1576300"/>
            <a:chExt cx="1128371" cy="437860"/>
          </a:xfrm>
        </p:grpSpPr>
        <p:sp>
          <p:nvSpPr>
            <p:cNvPr id="496" name="Oval 495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97" name="Rectangle 496"/>
            <p:cNvSpPr/>
            <p:nvPr/>
          </p:nvSpPr>
          <p:spPr bwMode="auto">
            <a:xfrm>
              <a:off x="1871277" y="1740909"/>
              <a:ext cx="1128371" cy="115227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98" name="Oval 497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99" name="Freeform 498"/>
            <p:cNvSpPr/>
            <p:nvPr/>
          </p:nvSpPr>
          <p:spPr bwMode="auto">
            <a:xfrm>
              <a:off x="2158901" y="1671774"/>
              <a:ext cx="549434" cy="161315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00" name="Freeform 499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01" name="Freeform 500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02" name="Freeform 501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503" name="Straight Connector 502"/>
            <p:cNvCxnSpPr>
              <a:cxnSpLocks noChangeShapeType="1"/>
              <a:endCxn id="498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04" name="Straight Connector 503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7053" name="Group 347"/>
          <p:cNvGrpSpPr>
            <a:grpSpLocks/>
          </p:cNvGrpSpPr>
          <p:nvPr/>
        </p:nvGrpSpPr>
        <p:grpSpPr bwMode="auto">
          <a:xfrm>
            <a:off x="3063875" y="4773613"/>
            <a:ext cx="484188" cy="211137"/>
            <a:chOff x="1871277" y="1576300"/>
            <a:chExt cx="1128371" cy="437860"/>
          </a:xfrm>
        </p:grpSpPr>
        <p:sp>
          <p:nvSpPr>
            <p:cNvPr id="478" name="Oval 477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79" name="Rectangle 478"/>
            <p:cNvSpPr/>
            <p:nvPr/>
          </p:nvSpPr>
          <p:spPr bwMode="auto">
            <a:xfrm>
              <a:off x="1871277" y="1740909"/>
              <a:ext cx="1128371" cy="115226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80" name="Oval 479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81" name="Freeform 480"/>
            <p:cNvSpPr/>
            <p:nvPr/>
          </p:nvSpPr>
          <p:spPr bwMode="auto">
            <a:xfrm>
              <a:off x="2159844" y="1671772"/>
              <a:ext cx="547537" cy="161318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82" name="Freeform 481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83" name="Freeform 482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84" name="Freeform 483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485" name="Straight Connector 484"/>
            <p:cNvCxnSpPr>
              <a:cxnSpLocks noChangeShapeType="1"/>
              <a:endCxn id="480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86" name="Straight Connector 485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7054" name="Group 347"/>
          <p:cNvGrpSpPr>
            <a:grpSpLocks/>
          </p:cNvGrpSpPr>
          <p:nvPr/>
        </p:nvGrpSpPr>
        <p:grpSpPr bwMode="auto">
          <a:xfrm>
            <a:off x="2624138" y="4560888"/>
            <a:ext cx="484187" cy="211137"/>
            <a:chOff x="1871277" y="1576300"/>
            <a:chExt cx="1128371" cy="437860"/>
          </a:xfrm>
        </p:grpSpPr>
        <p:sp>
          <p:nvSpPr>
            <p:cNvPr id="469" name="Oval 468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70" name="Rectangle 469"/>
            <p:cNvSpPr/>
            <p:nvPr/>
          </p:nvSpPr>
          <p:spPr bwMode="auto">
            <a:xfrm>
              <a:off x="1871277" y="1740909"/>
              <a:ext cx="1128371" cy="115226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71" name="Oval 470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72" name="Freeform 471"/>
            <p:cNvSpPr/>
            <p:nvPr/>
          </p:nvSpPr>
          <p:spPr bwMode="auto">
            <a:xfrm>
              <a:off x="2159844" y="1671772"/>
              <a:ext cx="547538" cy="161318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73" name="Freeform 472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74" name="Freeform 473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75" name="Freeform 474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476" name="Straight Connector 475"/>
            <p:cNvCxnSpPr>
              <a:cxnSpLocks noChangeShapeType="1"/>
              <a:endCxn id="471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77" name="Straight Connector 476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7055" name="Group 347"/>
          <p:cNvGrpSpPr>
            <a:grpSpLocks/>
          </p:cNvGrpSpPr>
          <p:nvPr/>
        </p:nvGrpSpPr>
        <p:grpSpPr bwMode="auto">
          <a:xfrm>
            <a:off x="2417763" y="4854575"/>
            <a:ext cx="484187" cy="211138"/>
            <a:chOff x="1871277" y="1576300"/>
            <a:chExt cx="1128371" cy="437860"/>
          </a:xfrm>
        </p:grpSpPr>
        <p:sp>
          <p:nvSpPr>
            <p:cNvPr id="460" name="Oval 459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61" name="Rectangle 460"/>
            <p:cNvSpPr/>
            <p:nvPr/>
          </p:nvSpPr>
          <p:spPr bwMode="auto">
            <a:xfrm>
              <a:off x="1871277" y="1740909"/>
              <a:ext cx="1128371" cy="115227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62" name="Oval 461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63" name="Freeform 462"/>
            <p:cNvSpPr/>
            <p:nvPr/>
          </p:nvSpPr>
          <p:spPr bwMode="auto">
            <a:xfrm>
              <a:off x="2159844" y="1671774"/>
              <a:ext cx="547538" cy="161315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64" name="Freeform 463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65" name="Freeform 464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66" name="Freeform 465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467" name="Straight Connector 466"/>
            <p:cNvCxnSpPr>
              <a:cxnSpLocks noChangeShapeType="1"/>
              <a:endCxn id="462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68" name="Straight Connector 467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87056" name="Oval 3"/>
          <p:cNvSpPr>
            <a:spLocks noChangeArrowheads="1"/>
          </p:cNvSpPr>
          <p:nvPr/>
        </p:nvSpPr>
        <p:spPr bwMode="auto">
          <a:xfrm>
            <a:off x="4614863" y="3649663"/>
            <a:ext cx="3219450" cy="1343025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endParaRPr lang="en-US" altLang="en-US"/>
          </a:p>
        </p:txBody>
      </p:sp>
      <p:cxnSp>
        <p:nvCxnSpPr>
          <p:cNvPr id="87057" name="Straight Connector 10"/>
          <p:cNvCxnSpPr>
            <a:cxnSpLocks noChangeShapeType="1"/>
            <a:stCxn id="599" idx="7"/>
          </p:cNvCxnSpPr>
          <p:nvPr/>
        </p:nvCxnSpPr>
        <p:spPr bwMode="auto">
          <a:xfrm>
            <a:off x="5748338" y="3886200"/>
            <a:ext cx="1062037" cy="69850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7058" name="Straight Connector 297"/>
          <p:cNvCxnSpPr>
            <a:cxnSpLocks noChangeShapeType="1"/>
          </p:cNvCxnSpPr>
          <p:nvPr/>
        </p:nvCxnSpPr>
        <p:spPr bwMode="auto">
          <a:xfrm>
            <a:off x="6299200" y="4176713"/>
            <a:ext cx="120650" cy="82550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7059" name="Straight Connector 298"/>
          <p:cNvCxnSpPr>
            <a:cxnSpLocks noChangeShapeType="1"/>
          </p:cNvCxnSpPr>
          <p:nvPr/>
        </p:nvCxnSpPr>
        <p:spPr bwMode="auto">
          <a:xfrm flipV="1">
            <a:off x="6099175" y="4376738"/>
            <a:ext cx="242888" cy="44450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7060" name="Straight Connector 299"/>
          <p:cNvCxnSpPr>
            <a:cxnSpLocks noChangeShapeType="1"/>
          </p:cNvCxnSpPr>
          <p:nvPr/>
        </p:nvCxnSpPr>
        <p:spPr bwMode="auto">
          <a:xfrm flipV="1">
            <a:off x="5800725" y="4205288"/>
            <a:ext cx="195263" cy="106362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7061" name="Straight Connector 300"/>
          <p:cNvCxnSpPr>
            <a:cxnSpLocks noChangeShapeType="1"/>
            <a:stCxn id="536" idx="6"/>
          </p:cNvCxnSpPr>
          <p:nvPr/>
        </p:nvCxnSpPr>
        <p:spPr bwMode="auto">
          <a:xfrm flipV="1">
            <a:off x="5487988" y="4497388"/>
            <a:ext cx="206375" cy="95250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7062" name="Straight Connector 301"/>
          <p:cNvCxnSpPr>
            <a:cxnSpLocks noChangeShapeType="1"/>
          </p:cNvCxnSpPr>
          <p:nvPr/>
        </p:nvCxnSpPr>
        <p:spPr bwMode="auto">
          <a:xfrm flipV="1">
            <a:off x="6315075" y="4424363"/>
            <a:ext cx="254000" cy="247650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7063" name="Straight Connector 302"/>
          <p:cNvCxnSpPr>
            <a:cxnSpLocks noChangeShapeType="1"/>
          </p:cNvCxnSpPr>
          <p:nvPr/>
        </p:nvCxnSpPr>
        <p:spPr bwMode="auto">
          <a:xfrm flipH="1" flipV="1">
            <a:off x="6778625" y="4403725"/>
            <a:ext cx="358775" cy="120650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7064" name="Straight Connector 303"/>
          <p:cNvCxnSpPr>
            <a:cxnSpLocks noChangeShapeType="1"/>
          </p:cNvCxnSpPr>
          <p:nvPr/>
        </p:nvCxnSpPr>
        <p:spPr bwMode="auto">
          <a:xfrm flipV="1">
            <a:off x="6794500" y="4070350"/>
            <a:ext cx="285750" cy="192088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7065" name="Straight Connector 304"/>
          <p:cNvCxnSpPr>
            <a:cxnSpLocks noChangeShapeType="1"/>
            <a:endCxn id="597" idx="7"/>
          </p:cNvCxnSpPr>
          <p:nvPr/>
        </p:nvCxnSpPr>
        <p:spPr bwMode="auto">
          <a:xfrm flipH="1" flipV="1">
            <a:off x="5749925" y="3943350"/>
            <a:ext cx="227013" cy="85725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7066" name="TextBox 39958"/>
          <p:cNvSpPr txBox="1">
            <a:spLocks noChangeArrowheads="1"/>
          </p:cNvSpPr>
          <p:nvPr/>
        </p:nvSpPr>
        <p:spPr bwMode="auto">
          <a:xfrm>
            <a:off x="4764088" y="3983038"/>
            <a:ext cx="958850" cy="449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i="1"/>
              <a:t>ISP B</a:t>
            </a:r>
          </a:p>
        </p:txBody>
      </p:sp>
      <p:grpSp>
        <p:nvGrpSpPr>
          <p:cNvPr id="87067" name="Group 347"/>
          <p:cNvGrpSpPr>
            <a:grpSpLocks/>
          </p:cNvGrpSpPr>
          <p:nvPr/>
        </p:nvGrpSpPr>
        <p:grpSpPr bwMode="auto">
          <a:xfrm>
            <a:off x="5297488" y="3752850"/>
            <a:ext cx="530225" cy="214313"/>
            <a:chOff x="1871277" y="1576300"/>
            <a:chExt cx="1128371" cy="437860"/>
          </a:xfrm>
        </p:grpSpPr>
        <p:sp>
          <p:nvSpPr>
            <p:cNvPr id="597" name="Oval 596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98" name="Rectangle 597"/>
            <p:cNvSpPr/>
            <p:nvPr/>
          </p:nvSpPr>
          <p:spPr bwMode="auto">
            <a:xfrm>
              <a:off x="1871277" y="1738470"/>
              <a:ext cx="1128371" cy="116762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99" name="Oval 598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600" name="Freeform 599"/>
            <p:cNvSpPr/>
            <p:nvPr/>
          </p:nvSpPr>
          <p:spPr bwMode="auto">
            <a:xfrm>
              <a:off x="2158436" y="1673602"/>
              <a:ext cx="550673" cy="162170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601" name="Freeform 600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602" name="Freeform 601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603" name="Freeform 602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604" name="Straight Connector 603"/>
            <p:cNvCxnSpPr>
              <a:cxnSpLocks noChangeShapeType="1"/>
              <a:endCxn id="599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605" name="Straight Connector 604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7068" name="Group 347"/>
          <p:cNvGrpSpPr>
            <a:grpSpLocks/>
          </p:cNvGrpSpPr>
          <p:nvPr/>
        </p:nvGrpSpPr>
        <p:grpSpPr bwMode="auto">
          <a:xfrm>
            <a:off x="6303963" y="4227513"/>
            <a:ext cx="530225" cy="214312"/>
            <a:chOff x="1871277" y="1576300"/>
            <a:chExt cx="1128371" cy="437860"/>
          </a:xfrm>
        </p:grpSpPr>
        <p:sp>
          <p:nvSpPr>
            <p:cNvPr id="570" name="Oval 569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71" name="Rectangle 570"/>
            <p:cNvSpPr/>
            <p:nvPr/>
          </p:nvSpPr>
          <p:spPr bwMode="auto">
            <a:xfrm>
              <a:off x="1871277" y="1738471"/>
              <a:ext cx="1128371" cy="116763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72" name="Oval 571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73" name="Freeform 572"/>
            <p:cNvSpPr/>
            <p:nvPr/>
          </p:nvSpPr>
          <p:spPr bwMode="auto">
            <a:xfrm>
              <a:off x="2158436" y="1673602"/>
              <a:ext cx="550673" cy="162171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74" name="Freeform 573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75" name="Freeform 574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76" name="Freeform 575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577" name="Straight Connector 576"/>
            <p:cNvCxnSpPr>
              <a:cxnSpLocks noChangeShapeType="1"/>
              <a:endCxn id="572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78" name="Straight Connector 577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7069" name="Group 347"/>
          <p:cNvGrpSpPr>
            <a:grpSpLocks/>
          </p:cNvGrpSpPr>
          <p:nvPr/>
        </p:nvGrpSpPr>
        <p:grpSpPr bwMode="auto">
          <a:xfrm>
            <a:off x="5822950" y="4011613"/>
            <a:ext cx="530225" cy="214312"/>
            <a:chOff x="1871277" y="1576300"/>
            <a:chExt cx="1128371" cy="437860"/>
          </a:xfrm>
        </p:grpSpPr>
        <p:sp>
          <p:nvSpPr>
            <p:cNvPr id="561" name="Oval 560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62" name="Rectangle 561"/>
            <p:cNvSpPr/>
            <p:nvPr/>
          </p:nvSpPr>
          <p:spPr bwMode="auto">
            <a:xfrm>
              <a:off x="1871277" y="1738471"/>
              <a:ext cx="1128371" cy="116763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63" name="Oval 562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64" name="Freeform 563"/>
            <p:cNvSpPr/>
            <p:nvPr/>
          </p:nvSpPr>
          <p:spPr bwMode="auto">
            <a:xfrm>
              <a:off x="2158438" y="1673602"/>
              <a:ext cx="550671" cy="162171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65" name="Freeform 564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66" name="Freeform 565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67" name="Freeform 566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568" name="Straight Connector 567"/>
            <p:cNvCxnSpPr>
              <a:cxnSpLocks noChangeShapeType="1"/>
              <a:endCxn id="563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69" name="Straight Connector 568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7070" name="Group 347"/>
          <p:cNvGrpSpPr>
            <a:grpSpLocks/>
          </p:cNvGrpSpPr>
          <p:nvPr/>
        </p:nvGrpSpPr>
        <p:grpSpPr bwMode="auto">
          <a:xfrm>
            <a:off x="5597525" y="4310063"/>
            <a:ext cx="530225" cy="214312"/>
            <a:chOff x="1871277" y="1576300"/>
            <a:chExt cx="1128371" cy="437860"/>
          </a:xfrm>
        </p:grpSpPr>
        <p:sp>
          <p:nvSpPr>
            <p:cNvPr id="552" name="Oval 551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53" name="Rectangle 552"/>
            <p:cNvSpPr/>
            <p:nvPr/>
          </p:nvSpPr>
          <p:spPr bwMode="auto">
            <a:xfrm>
              <a:off x="1871277" y="1738471"/>
              <a:ext cx="1128371" cy="116763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54" name="Oval 553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55" name="Freeform 554"/>
            <p:cNvSpPr/>
            <p:nvPr/>
          </p:nvSpPr>
          <p:spPr bwMode="auto">
            <a:xfrm>
              <a:off x="2158438" y="1673602"/>
              <a:ext cx="550671" cy="162171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56" name="Freeform 555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57" name="Freeform 556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58" name="Freeform 557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559" name="Straight Connector 558"/>
            <p:cNvCxnSpPr>
              <a:cxnSpLocks noChangeShapeType="1"/>
              <a:endCxn id="554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60" name="Straight Connector 559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87071" name="Oval 3"/>
          <p:cNvSpPr>
            <a:spLocks noChangeArrowheads="1"/>
          </p:cNvSpPr>
          <p:nvPr/>
        </p:nvSpPr>
        <p:spPr bwMode="auto">
          <a:xfrm>
            <a:off x="1733550" y="2725738"/>
            <a:ext cx="3475038" cy="1381125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endParaRPr lang="en-US" altLang="en-US"/>
          </a:p>
        </p:txBody>
      </p:sp>
      <p:cxnSp>
        <p:nvCxnSpPr>
          <p:cNvPr id="87072" name="Straight Connector 10"/>
          <p:cNvCxnSpPr>
            <a:cxnSpLocks noChangeShapeType="1"/>
            <a:stCxn id="415" idx="7"/>
          </p:cNvCxnSpPr>
          <p:nvPr/>
        </p:nvCxnSpPr>
        <p:spPr bwMode="auto">
          <a:xfrm>
            <a:off x="2957513" y="2968625"/>
            <a:ext cx="1146175" cy="73025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7073" name="Straight Connector 297"/>
          <p:cNvCxnSpPr>
            <a:cxnSpLocks noChangeShapeType="1"/>
          </p:cNvCxnSpPr>
          <p:nvPr/>
        </p:nvCxnSpPr>
        <p:spPr bwMode="auto">
          <a:xfrm>
            <a:off x="3551238" y="3268663"/>
            <a:ext cx="130175" cy="84137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7074" name="Straight Connector 298"/>
          <p:cNvCxnSpPr>
            <a:cxnSpLocks noChangeShapeType="1"/>
          </p:cNvCxnSpPr>
          <p:nvPr/>
        </p:nvCxnSpPr>
        <p:spPr bwMode="auto">
          <a:xfrm flipV="1">
            <a:off x="3335338" y="3473450"/>
            <a:ext cx="263525" cy="46038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7075" name="Straight Connector 299"/>
          <p:cNvCxnSpPr>
            <a:cxnSpLocks noChangeShapeType="1"/>
          </p:cNvCxnSpPr>
          <p:nvPr/>
        </p:nvCxnSpPr>
        <p:spPr bwMode="auto">
          <a:xfrm flipV="1">
            <a:off x="3014663" y="3297238"/>
            <a:ext cx="209550" cy="109537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7076" name="Straight Connector 300"/>
          <p:cNvCxnSpPr>
            <a:cxnSpLocks noChangeShapeType="1"/>
            <a:stCxn id="352" idx="6"/>
          </p:cNvCxnSpPr>
          <p:nvPr/>
        </p:nvCxnSpPr>
        <p:spPr bwMode="auto">
          <a:xfrm flipV="1">
            <a:off x="2676525" y="3597275"/>
            <a:ext cx="222250" cy="98425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7077" name="Straight Connector 301"/>
          <p:cNvCxnSpPr>
            <a:cxnSpLocks noChangeShapeType="1"/>
          </p:cNvCxnSpPr>
          <p:nvPr/>
        </p:nvCxnSpPr>
        <p:spPr bwMode="auto">
          <a:xfrm flipV="1">
            <a:off x="3568700" y="3522663"/>
            <a:ext cx="273050" cy="254000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7078" name="Straight Connector 302"/>
          <p:cNvCxnSpPr>
            <a:cxnSpLocks noChangeShapeType="1"/>
          </p:cNvCxnSpPr>
          <p:nvPr/>
        </p:nvCxnSpPr>
        <p:spPr bwMode="auto">
          <a:xfrm flipH="1" flipV="1">
            <a:off x="4100513" y="3508375"/>
            <a:ext cx="387350" cy="125413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7079" name="Straight Connector 303"/>
          <p:cNvCxnSpPr>
            <a:cxnSpLocks noChangeShapeType="1"/>
          </p:cNvCxnSpPr>
          <p:nvPr/>
        </p:nvCxnSpPr>
        <p:spPr bwMode="auto">
          <a:xfrm flipV="1">
            <a:off x="4086225" y="3159125"/>
            <a:ext cx="307975" cy="198438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7080" name="Straight Connector 304"/>
          <p:cNvCxnSpPr>
            <a:cxnSpLocks noChangeShapeType="1"/>
            <a:endCxn id="413" idx="7"/>
          </p:cNvCxnSpPr>
          <p:nvPr/>
        </p:nvCxnSpPr>
        <p:spPr bwMode="auto">
          <a:xfrm flipH="1" flipV="1">
            <a:off x="2959100" y="3028950"/>
            <a:ext cx="246063" cy="87313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7081" name="TextBox 39958"/>
          <p:cNvSpPr txBox="1">
            <a:spLocks noChangeArrowheads="1"/>
          </p:cNvSpPr>
          <p:nvPr/>
        </p:nvSpPr>
        <p:spPr bwMode="auto">
          <a:xfrm>
            <a:off x="1893888" y="3070225"/>
            <a:ext cx="1030287" cy="436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i="1"/>
              <a:t>ISP A</a:t>
            </a:r>
          </a:p>
        </p:txBody>
      </p:sp>
      <p:grpSp>
        <p:nvGrpSpPr>
          <p:cNvPr id="87082" name="Group 347"/>
          <p:cNvGrpSpPr>
            <a:grpSpLocks/>
          </p:cNvGrpSpPr>
          <p:nvPr/>
        </p:nvGrpSpPr>
        <p:grpSpPr bwMode="auto">
          <a:xfrm>
            <a:off x="4360863" y="3562350"/>
            <a:ext cx="573087" cy="220663"/>
            <a:chOff x="1871277" y="1576300"/>
            <a:chExt cx="1128371" cy="437860"/>
          </a:xfrm>
        </p:grpSpPr>
        <p:sp>
          <p:nvSpPr>
            <p:cNvPr id="395" name="Oval 394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396" name="Rectangle 395"/>
            <p:cNvSpPr/>
            <p:nvPr/>
          </p:nvSpPr>
          <p:spPr bwMode="auto">
            <a:xfrm>
              <a:off x="1871277" y="1740103"/>
              <a:ext cx="1128371" cy="116553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97" name="Oval 396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398" name="Freeform 397"/>
            <p:cNvSpPr/>
            <p:nvPr/>
          </p:nvSpPr>
          <p:spPr bwMode="auto">
            <a:xfrm>
              <a:off x="2158840" y="1673953"/>
              <a:ext cx="550120" cy="160652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99" name="Freeform 398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00" name="Freeform 399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01" name="Freeform 400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402" name="Straight Connector 401"/>
            <p:cNvCxnSpPr>
              <a:cxnSpLocks noChangeShapeType="1"/>
              <a:endCxn id="397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03" name="Straight Connector 402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7083" name="Group 347"/>
          <p:cNvGrpSpPr>
            <a:grpSpLocks/>
          </p:cNvGrpSpPr>
          <p:nvPr/>
        </p:nvGrpSpPr>
        <p:grpSpPr bwMode="auto">
          <a:xfrm>
            <a:off x="3557588" y="3321050"/>
            <a:ext cx="571500" cy="220663"/>
            <a:chOff x="1871277" y="1576300"/>
            <a:chExt cx="1128371" cy="437860"/>
          </a:xfrm>
        </p:grpSpPr>
        <p:sp>
          <p:nvSpPr>
            <p:cNvPr id="386" name="Oval 385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387" name="Rectangle 386"/>
            <p:cNvSpPr/>
            <p:nvPr/>
          </p:nvSpPr>
          <p:spPr bwMode="auto">
            <a:xfrm>
              <a:off x="1871277" y="1740103"/>
              <a:ext cx="1128371" cy="116553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88" name="Oval 387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389" name="Freeform 388"/>
            <p:cNvSpPr/>
            <p:nvPr/>
          </p:nvSpPr>
          <p:spPr bwMode="auto">
            <a:xfrm>
              <a:off x="2159638" y="1673953"/>
              <a:ext cx="548513" cy="160652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90" name="Freeform 389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91" name="Freeform 390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92" name="Freeform 391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393" name="Straight Connector 392"/>
            <p:cNvCxnSpPr>
              <a:cxnSpLocks noChangeShapeType="1"/>
              <a:endCxn id="388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94" name="Straight Connector 393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7084" name="Group 347"/>
          <p:cNvGrpSpPr>
            <a:grpSpLocks/>
          </p:cNvGrpSpPr>
          <p:nvPr/>
        </p:nvGrpSpPr>
        <p:grpSpPr bwMode="auto">
          <a:xfrm>
            <a:off x="3036888" y="3098800"/>
            <a:ext cx="573087" cy="219075"/>
            <a:chOff x="1871277" y="1576300"/>
            <a:chExt cx="1128371" cy="437860"/>
          </a:xfrm>
        </p:grpSpPr>
        <p:sp>
          <p:nvSpPr>
            <p:cNvPr id="377" name="Oval 376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378" name="Rectangle 377"/>
            <p:cNvSpPr/>
            <p:nvPr/>
          </p:nvSpPr>
          <p:spPr bwMode="auto">
            <a:xfrm>
              <a:off x="1871277" y="1738119"/>
              <a:ext cx="1128371" cy="117396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79" name="Oval 378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380" name="Freeform 379"/>
            <p:cNvSpPr/>
            <p:nvPr/>
          </p:nvSpPr>
          <p:spPr bwMode="auto">
            <a:xfrm>
              <a:off x="2158840" y="1674661"/>
              <a:ext cx="550120" cy="158645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81" name="Freeform 380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82" name="Freeform 381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83" name="Freeform 382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384" name="Straight Connector 383"/>
            <p:cNvCxnSpPr>
              <a:cxnSpLocks noChangeShapeType="1"/>
              <a:endCxn id="379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85" name="Straight Connector 384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7085" name="Group 347"/>
          <p:cNvGrpSpPr>
            <a:grpSpLocks/>
          </p:cNvGrpSpPr>
          <p:nvPr/>
        </p:nvGrpSpPr>
        <p:grpSpPr bwMode="auto">
          <a:xfrm>
            <a:off x="2794000" y="3405188"/>
            <a:ext cx="573088" cy="219075"/>
            <a:chOff x="1871277" y="1576300"/>
            <a:chExt cx="1128371" cy="437860"/>
          </a:xfrm>
        </p:grpSpPr>
        <p:sp>
          <p:nvSpPr>
            <p:cNvPr id="368" name="Oval 367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369" name="Rectangle 368"/>
            <p:cNvSpPr/>
            <p:nvPr/>
          </p:nvSpPr>
          <p:spPr bwMode="auto">
            <a:xfrm>
              <a:off x="1871277" y="1738117"/>
              <a:ext cx="1128371" cy="117398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70" name="Oval 369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371" name="Freeform 370"/>
            <p:cNvSpPr/>
            <p:nvPr/>
          </p:nvSpPr>
          <p:spPr bwMode="auto">
            <a:xfrm>
              <a:off x="2158839" y="1674659"/>
              <a:ext cx="550119" cy="158645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72" name="Freeform 371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73" name="Freeform 372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74" name="Freeform 373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375" name="Straight Connector 374"/>
            <p:cNvCxnSpPr>
              <a:cxnSpLocks noChangeShapeType="1"/>
              <a:endCxn id="370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76" name="Straight Connector 375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7086" name="Group 347"/>
          <p:cNvGrpSpPr>
            <a:grpSpLocks/>
          </p:cNvGrpSpPr>
          <p:nvPr/>
        </p:nvGrpSpPr>
        <p:grpSpPr bwMode="auto">
          <a:xfrm>
            <a:off x="3341688" y="3759200"/>
            <a:ext cx="573087" cy="220663"/>
            <a:chOff x="1871277" y="1576300"/>
            <a:chExt cx="1128371" cy="437860"/>
          </a:xfrm>
        </p:grpSpPr>
        <p:sp>
          <p:nvSpPr>
            <p:cNvPr id="359" name="Oval 358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360" name="Rectangle 359"/>
            <p:cNvSpPr/>
            <p:nvPr/>
          </p:nvSpPr>
          <p:spPr bwMode="auto">
            <a:xfrm>
              <a:off x="1871277" y="1740103"/>
              <a:ext cx="1128371" cy="116553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61" name="Oval 360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362" name="Freeform 361"/>
            <p:cNvSpPr/>
            <p:nvPr/>
          </p:nvSpPr>
          <p:spPr bwMode="auto">
            <a:xfrm>
              <a:off x="2158840" y="1673953"/>
              <a:ext cx="550120" cy="160652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63" name="Freeform 362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64" name="Freeform 363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65" name="Freeform 364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366" name="Straight Connector 365"/>
            <p:cNvCxnSpPr>
              <a:cxnSpLocks noChangeShapeType="1"/>
              <a:endCxn id="361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67" name="Straight Connector 366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7087" name="Group 347"/>
          <p:cNvGrpSpPr>
            <a:grpSpLocks/>
          </p:cNvGrpSpPr>
          <p:nvPr/>
        </p:nvGrpSpPr>
        <p:grpSpPr bwMode="auto">
          <a:xfrm>
            <a:off x="2105025" y="3614738"/>
            <a:ext cx="573088" cy="220662"/>
            <a:chOff x="1871277" y="1576300"/>
            <a:chExt cx="1128371" cy="437860"/>
          </a:xfrm>
        </p:grpSpPr>
        <p:sp>
          <p:nvSpPr>
            <p:cNvPr id="350" name="Oval 349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351" name="Rectangle 350"/>
            <p:cNvSpPr/>
            <p:nvPr/>
          </p:nvSpPr>
          <p:spPr bwMode="auto">
            <a:xfrm>
              <a:off x="1871277" y="1740104"/>
              <a:ext cx="1128371" cy="116552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52" name="Oval 351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353" name="Freeform 352"/>
            <p:cNvSpPr/>
            <p:nvPr/>
          </p:nvSpPr>
          <p:spPr bwMode="auto">
            <a:xfrm>
              <a:off x="2158839" y="1673951"/>
              <a:ext cx="550119" cy="160655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54" name="Freeform 353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55" name="Freeform 354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56" name="Freeform 355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357" name="Straight Connector 356"/>
            <p:cNvCxnSpPr>
              <a:cxnSpLocks noChangeShapeType="1"/>
              <a:endCxn id="352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58" name="Straight Connector 357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87088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255588" y="165100"/>
            <a:ext cx="8096250" cy="650875"/>
          </a:xfrm>
        </p:spPr>
        <p:txBody>
          <a:bodyPr/>
          <a:lstStyle/>
          <a:p>
            <a:pPr eaLnBrk="1" hangingPunct="1"/>
            <a:r>
              <a:rPr lang="en-US" altLang="en-US" sz="3600" smtClean="0">
                <a:ea typeface="ＭＳ Ｐゴシック" charset="-128"/>
              </a:rPr>
              <a:t>Internet structure: network of networks</a:t>
            </a:r>
            <a:endParaRPr lang="en-US" altLang="en-US" smtClean="0">
              <a:ea typeface="ＭＳ Ｐゴシック" charset="-128"/>
            </a:endParaRPr>
          </a:p>
        </p:txBody>
      </p:sp>
      <p:pic>
        <p:nvPicPr>
          <p:cNvPr id="87089" name="Picture 76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7025" y="674688"/>
            <a:ext cx="7769225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87090" name="Group 2"/>
          <p:cNvGrpSpPr>
            <a:grpSpLocks/>
          </p:cNvGrpSpPr>
          <p:nvPr/>
        </p:nvGrpSpPr>
        <p:grpSpPr bwMode="auto">
          <a:xfrm>
            <a:off x="1825625" y="2241550"/>
            <a:ext cx="647700" cy="417513"/>
            <a:chOff x="3053396" y="4304255"/>
            <a:chExt cx="648422" cy="418253"/>
          </a:xfrm>
        </p:grpSpPr>
        <p:sp>
          <p:nvSpPr>
            <p:cNvPr id="87285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286" name="TextBox 1"/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7091" name="Group 135"/>
          <p:cNvGrpSpPr>
            <a:grpSpLocks/>
          </p:cNvGrpSpPr>
          <p:nvPr/>
        </p:nvGrpSpPr>
        <p:grpSpPr bwMode="auto">
          <a:xfrm>
            <a:off x="6334125" y="2495550"/>
            <a:ext cx="649288" cy="417513"/>
            <a:chOff x="3053396" y="4304255"/>
            <a:chExt cx="648422" cy="418253"/>
          </a:xfrm>
        </p:grpSpPr>
        <p:sp>
          <p:nvSpPr>
            <p:cNvPr id="87283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284" name="TextBox 137"/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7092" name="Group 138"/>
          <p:cNvGrpSpPr>
            <a:grpSpLocks/>
          </p:cNvGrpSpPr>
          <p:nvPr/>
        </p:nvGrpSpPr>
        <p:grpSpPr bwMode="auto">
          <a:xfrm>
            <a:off x="1241425" y="5353050"/>
            <a:ext cx="647700" cy="417513"/>
            <a:chOff x="3053396" y="4304255"/>
            <a:chExt cx="648422" cy="418253"/>
          </a:xfrm>
        </p:grpSpPr>
        <p:sp>
          <p:nvSpPr>
            <p:cNvPr id="87281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282" name="TextBox 140"/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7093" name="Group 141"/>
          <p:cNvGrpSpPr>
            <a:grpSpLocks/>
          </p:cNvGrpSpPr>
          <p:nvPr/>
        </p:nvGrpSpPr>
        <p:grpSpPr bwMode="auto">
          <a:xfrm>
            <a:off x="822325" y="4730750"/>
            <a:ext cx="647700" cy="417513"/>
            <a:chOff x="3053396" y="4304255"/>
            <a:chExt cx="648422" cy="418253"/>
          </a:xfrm>
        </p:grpSpPr>
        <p:sp>
          <p:nvSpPr>
            <p:cNvPr id="87279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280" name="TextBox 143"/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7094" name="Group 147"/>
          <p:cNvGrpSpPr>
            <a:grpSpLocks/>
          </p:cNvGrpSpPr>
          <p:nvPr/>
        </p:nvGrpSpPr>
        <p:grpSpPr bwMode="auto">
          <a:xfrm>
            <a:off x="7083425" y="2927350"/>
            <a:ext cx="649288" cy="417513"/>
            <a:chOff x="3053396" y="4304255"/>
            <a:chExt cx="648422" cy="418253"/>
          </a:xfrm>
        </p:grpSpPr>
        <p:sp>
          <p:nvSpPr>
            <p:cNvPr id="87277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278" name="TextBox 149"/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7095" name="Group 150"/>
          <p:cNvGrpSpPr>
            <a:grpSpLocks/>
          </p:cNvGrpSpPr>
          <p:nvPr/>
        </p:nvGrpSpPr>
        <p:grpSpPr bwMode="auto">
          <a:xfrm>
            <a:off x="3425825" y="2000250"/>
            <a:ext cx="649288" cy="417513"/>
            <a:chOff x="3053396" y="4304255"/>
            <a:chExt cx="648422" cy="418253"/>
          </a:xfrm>
        </p:grpSpPr>
        <p:sp>
          <p:nvSpPr>
            <p:cNvPr id="87275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276" name="TextBox 152"/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7096" name="Group 156"/>
          <p:cNvGrpSpPr>
            <a:grpSpLocks/>
          </p:cNvGrpSpPr>
          <p:nvPr/>
        </p:nvGrpSpPr>
        <p:grpSpPr bwMode="auto">
          <a:xfrm>
            <a:off x="4340225" y="1974850"/>
            <a:ext cx="649288" cy="417513"/>
            <a:chOff x="3053396" y="4304255"/>
            <a:chExt cx="648422" cy="418253"/>
          </a:xfrm>
        </p:grpSpPr>
        <p:sp>
          <p:nvSpPr>
            <p:cNvPr id="87273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274" name="TextBox 158"/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7097" name="Group 160"/>
          <p:cNvGrpSpPr>
            <a:grpSpLocks/>
          </p:cNvGrpSpPr>
          <p:nvPr/>
        </p:nvGrpSpPr>
        <p:grpSpPr bwMode="auto">
          <a:xfrm>
            <a:off x="7400925" y="5607050"/>
            <a:ext cx="649288" cy="417513"/>
            <a:chOff x="3053396" y="4304255"/>
            <a:chExt cx="648422" cy="418253"/>
          </a:xfrm>
        </p:grpSpPr>
        <p:sp>
          <p:nvSpPr>
            <p:cNvPr id="87271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272" name="TextBox 162"/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7098" name="Group 163"/>
          <p:cNvGrpSpPr>
            <a:grpSpLocks/>
          </p:cNvGrpSpPr>
          <p:nvPr/>
        </p:nvGrpSpPr>
        <p:grpSpPr bwMode="auto">
          <a:xfrm>
            <a:off x="8239125" y="4959350"/>
            <a:ext cx="649288" cy="417513"/>
            <a:chOff x="3053396" y="4304255"/>
            <a:chExt cx="648422" cy="418253"/>
          </a:xfrm>
        </p:grpSpPr>
        <p:sp>
          <p:nvSpPr>
            <p:cNvPr id="87269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270" name="TextBox 165"/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7099" name="Group 169"/>
          <p:cNvGrpSpPr>
            <a:grpSpLocks/>
          </p:cNvGrpSpPr>
          <p:nvPr/>
        </p:nvGrpSpPr>
        <p:grpSpPr bwMode="auto">
          <a:xfrm>
            <a:off x="5165725" y="5848350"/>
            <a:ext cx="649288" cy="417513"/>
            <a:chOff x="3053396" y="4304255"/>
            <a:chExt cx="648422" cy="418253"/>
          </a:xfrm>
        </p:grpSpPr>
        <p:sp>
          <p:nvSpPr>
            <p:cNvPr id="87267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268" name="TextBox 171"/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7100" name="Group 172"/>
          <p:cNvGrpSpPr>
            <a:grpSpLocks/>
          </p:cNvGrpSpPr>
          <p:nvPr/>
        </p:nvGrpSpPr>
        <p:grpSpPr bwMode="auto">
          <a:xfrm>
            <a:off x="4251325" y="5988050"/>
            <a:ext cx="649288" cy="417513"/>
            <a:chOff x="3053396" y="4304255"/>
            <a:chExt cx="648422" cy="418253"/>
          </a:xfrm>
        </p:grpSpPr>
        <p:sp>
          <p:nvSpPr>
            <p:cNvPr id="87265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266" name="TextBox 174"/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7101" name="Group 175"/>
          <p:cNvGrpSpPr>
            <a:grpSpLocks/>
          </p:cNvGrpSpPr>
          <p:nvPr/>
        </p:nvGrpSpPr>
        <p:grpSpPr bwMode="auto">
          <a:xfrm>
            <a:off x="3032125" y="5835650"/>
            <a:ext cx="649288" cy="417513"/>
            <a:chOff x="3053396" y="4304255"/>
            <a:chExt cx="648422" cy="418253"/>
          </a:xfrm>
        </p:grpSpPr>
        <p:sp>
          <p:nvSpPr>
            <p:cNvPr id="87263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264" name="TextBox 177"/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sp>
        <p:nvSpPr>
          <p:cNvPr id="87102" name="TextBox 4"/>
          <p:cNvSpPr txBox="1">
            <a:spLocks noChangeArrowheads="1"/>
          </p:cNvSpPr>
          <p:nvPr/>
        </p:nvSpPr>
        <p:spPr bwMode="auto">
          <a:xfrm rot="1053502">
            <a:off x="5440363" y="1900238"/>
            <a:ext cx="542925" cy="5222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2800">
                <a:solidFill>
                  <a:srgbClr val="0000FF"/>
                </a:solidFill>
              </a:rPr>
              <a:t>…</a:t>
            </a:r>
          </a:p>
        </p:txBody>
      </p:sp>
      <p:sp>
        <p:nvSpPr>
          <p:cNvPr id="87103" name="TextBox 179"/>
          <p:cNvSpPr txBox="1">
            <a:spLocks noChangeArrowheads="1"/>
          </p:cNvSpPr>
          <p:nvPr/>
        </p:nvSpPr>
        <p:spPr bwMode="auto">
          <a:xfrm rot="2829263">
            <a:off x="7726362" y="3373438"/>
            <a:ext cx="544513" cy="522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2800">
                <a:solidFill>
                  <a:srgbClr val="0000FF"/>
                </a:solidFill>
              </a:rPr>
              <a:t>…</a:t>
            </a:r>
          </a:p>
        </p:txBody>
      </p:sp>
      <p:sp>
        <p:nvSpPr>
          <p:cNvPr id="87104" name="TextBox 180"/>
          <p:cNvSpPr txBox="1">
            <a:spLocks noChangeArrowheads="1"/>
          </p:cNvSpPr>
          <p:nvPr/>
        </p:nvSpPr>
        <p:spPr bwMode="auto">
          <a:xfrm rot="9845918">
            <a:off x="6394450" y="5884863"/>
            <a:ext cx="544513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2800">
                <a:solidFill>
                  <a:srgbClr val="0000FF"/>
                </a:solidFill>
              </a:rPr>
              <a:t>…</a:t>
            </a:r>
          </a:p>
        </p:txBody>
      </p:sp>
      <p:sp>
        <p:nvSpPr>
          <p:cNvPr id="87105" name="TextBox 181"/>
          <p:cNvSpPr txBox="1">
            <a:spLocks noChangeArrowheads="1"/>
          </p:cNvSpPr>
          <p:nvPr/>
        </p:nvSpPr>
        <p:spPr bwMode="auto">
          <a:xfrm rot="-9948738">
            <a:off x="2027238" y="5789613"/>
            <a:ext cx="542925" cy="5222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2800">
                <a:solidFill>
                  <a:srgbClr val="0000FF"/>
                </a:solidFill>
              </a:rPr>
              <a:t>…</a:t>
            </a:r>
          </a:p>
        </p:txBody>
      </p:sp>
      <p:sp>
        <p:nvSpPr>
          <p:cNvPr id="87106" name="TextBox 182"/>
          <p:cNvSpPr txBox="1">
            <a:spLocks noChangeArrowheads="1"/>
          </p:cNvSpPr>
          <p:nvPr/>
        </p:nvSpPr>
        <p:spPr bwMode="auto">
          <a:xfrm rot="-4992697">
            <a:off x="440532" y="3482181"/>
            <a:ext cx="544512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2800">
                <a:solidFill>
                  <a:srgbClr val="0000FF"/>
                </a:solidFill>
              </a:rPr>
              <a:t>…</a:t>
            </a:r>
          </a:p>
        </p:txBody>
      </p:sp>
      <p:sp>
        <p:nvSpPr>
          <p:cNvPr id="87107" name="TextBox 183"/>
          <p:cNvSpPr txBox="1">
            <a:spLocks noChangeArrowheads="1"/>
          </p:cNvSpPr>
          <p:nvPr/>
        </p:nvSpPr>
        <p:spPr bwMode="auto">
          <a:xfrm rot="-1017263">
            <a:off x="2627313" y="1849438"/>
            <a:ext cx="542925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2800">
                <a:solidFill>
                  <a:srgbClr val="0000FF"/>
                </a:solidFill>
              </a:rPr>
              <a:t>…</a:t>
            </a:r>
          </a:p>
        </p:txBody>
      </p:sp>
      <p:cxnSp>
        <p:nvCxnSpPr>
          <p:cNvPr id="87108" name="Straight Connector 12"/>
          <p:cNvCxnSpPr>
            <a:cxnSpLocks noChangeShapeType="1"/>
          </p:cNvCxnSpPr>
          <p:nvPr/>
        </p:nvCxnSpPr>
        <p:spPr bwMode="auto">
          <a:xfrm>
            <a:off x="2382838" y="2609850"/>
            <a:ext cx="238125" cy="2619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7109" name="Straight Connector 502"/>
          <p:cNvCxnSpPr>
            <a:cxnSpLocks noChangeShapeType="1"/>
          </p:cNvCxnSpPr>
          <p:nvPr/>
        </p:nvCxnSpPr>
        <p:spPr bwMode="auto">
          <a:xfrm>
            <a:off x="3916363" y="2411413"/>
            <a:ext cx="307975" cy="5730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7110" name="Straight Connector 503"/>
          <p:cNvCxnSpPr>
            <a:cxnSpLocks noChangeShapeType="1"/>
          </p:cNvCxnSpPr>
          <p:nvPr/>
        </p:nvCxnSpPr>
        <p:spPr bwMode="auto">
          <a:xfrm flipH="1">
            <a:off x="4425950" y="2389188"/>
            <a:ext cx="384175" cy="57943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7111" name="Straight Connector 504"/>
          <p:cNvCxnSpPr>
            <a:cxnSpLocks noChangeShapeType="1"/>
          </p:cNvCxnSpPr>
          <p:nvPr/>
        </p:nvCxnSpPr>
        <p:spPr bwMode="auto">
          <a:xfrm>
            <a:off x="6770688" y="2900363"/>
            <a:ext cx="215900" cy="10461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7112" name="Straight Connector 505"/>
          <p:cNvCxnSpPr>
            <a:cxnSpLocks noChangeShapeType="1"/>
          </p:cNvCxnSpPr>
          <p:nvPr/>
        </p:nvCxnSpPr>
        <p:spPr bwMode="auto">
          <a:xfrm flipH="1">
            <a:off x="7137400" y="3251200"/>
            <a:ext cx="241300" cy="6921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7113" name="Straight Connector 507"/>
          <p:cNvCxnSpPr>
            <a:cxnSpLocks noChangeShapeType="1"/>
          </p:cNvCxnSpPr>
          <p:nvPr/>
        </p:nvCxnSpPr>
        <p:spPr bwMode="auto">
          <a:xfrm flipH="1" flipV="1">
            <a:off x="7454900" y="4573588"/>
            <a:ext cx="796925" cy="6143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7114" name="Straight Connector 510"/>
          <p:cNvCxnSpPr>
            <a:cxnSpLocks noChangeShapeType="1"/>
          </p:cNvCxnSpPr>
          <p:nvPr/>
        </p:nvCxnSpPr>
        <p:spPr bwMode="auto">
          <a:xfrm flipH="1" flipV="1">
            <a:off x="4106863" y="5045075"/>
            <a:ext cx="371475" cy="9731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7115" name="Straight Connector 512"/>
          <p:cNvCxnSpPr>
            <a:cxnSpLocks noChangeShapeType="1"/>
          </p:cNvCxnSpPr>
          <p:nvPr/>
        </p:nvCxnSpPr>
        <p:spPr bwMode="auto">
          <a:xfrm flipV="1">
            <a:off x="1790700" y="5160963"/>
            <a:ext cx="401638" cy="2095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7116" name="Straight Connector 513"/>
          <p:cNvCxnSpPr>
            <a:cxnSpLocks noChangeShapeType="1"/>
            <a:endCxn id="444" idx="2"/>
          </p:cNvCxnSpPr>
          <p:nvPr/>
        </p:nvCxnSpPr>
        <p:spPr bwMode="auto">
          <a:xfrm>
            <a:off x="1384300" y="5018088"/>
            <a:ext cx="450850" cy="1158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7117" name="Footer Placeholder 2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 smtClean="0">
                <a:latin typeface="Tahoma" pitchFamily="34" charset="0"/>
              </a:rPr>
              <a:t>Introduction</a:t>
            </a:r>
          </a:p>
        </p:txBody>
      </p:sp>
      <p:sp>
        <p:nvSpPr>
          <p:cNvPr id="87118" name="Slide Number Placeholder 3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>
                <a:latin typeface="Tahoma" pitchFamily="34" charset="0"/>
              </a:rPr>
              <a:t>1-</a:t>
            </a:r>
            <a:fld id="{264E908A-2ED7-47BD-8ABF-9623AB0240E5}" type="slidenum">
              <a:rPr lang="en-US" altLang="en-US" sz="1200">
                <a:latin typeface="Tahoma" pitchFamily="34" charset="0"/>
              </a:rPr>
              <a:pPr/>
              <a:t>40</a:t>
            </a:fld>
            <a:endParaRPr lang="en-US" altLang="en-US" sz="1200">
              <a:latin typeface="Tahoma" pitchFamily="34" charset="0"/>
            </a:endParaRPr>
          </a:p>
        </p:txBody>
      </p:sp>
      <p:grpSp>
        <p:nvGrpSpPr>
          <p:cNvPr id="87119" name="Group 347"/>
          <p:cNvGrpSpPr>
            <a:grpSpLocks/>
          </p:cNvGrpSpPr>
          <p:nvPr/>
        </p:nvGrpSpPr>
        <p:grpSpPr bwMode="auto">
          <a:xfrm>
            <a:off x="6818313" y="3868738"/>
            <a:ext cx="530225" cy="214312"/>
            <a:chOff x="1871277" y="1576300"/>
            <a:chExt cx="1128371" cy="437860"/>
          </a:xfrm>
        </p:grpSpPr>
        <p:sp>
          <p:nvSpPr>
            <p:cNvPr id="588" name="Oval 587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89" name="Rectangle 588"/>
            <p:cNvSpPr/>
            <p:nvPr/>
          </p:nvSpPr>
          <p:spPr bwMode="auto">
            <a:xfrm>
              <a:off x="1871277" y="1738471"/>
              <a:ext cx="1128371" cy="116763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90" name="Oval 589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91" name="Freeform 590"/>
            <p:cNvSpPr/>
            <p:nvPr/>
          </p:nvSpPr>
          <p:spPr bwMode="auto">
            <a:xfrm>
              <a:off x="2158436" y="1673602"/>
              <a:ext cx="550673" cy="162171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92" name="Freeform 591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93" name="Freeform 592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94" name="Freeform 593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595" name="Straight Connector 594"/>
            <p:cNvCxnSpPr>
              <a:cxnSpLocks noChangeShapeType="1"/>
              <a:endCxn id="590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96" name="Straight Connector 595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7120" name="Group 347"/>
          <p:cNvGrpSpPr>
            <a:grpSpLocks/>
          </p:cNvGrpSpPr>
          <p:nvPr/>
        </p:nvGrpSpPr>
        <p:grpSpPr bwMode="auto">
          <a:xfrm>
            <a:off x="7050088" y="4464050"/>
            <a:ext cx="530225" cy="214313"/>
            <a:chOff x="1871277" y="1576300"/>
            <a:chExt cx="1128371" cy="437860"/>
          </a:xfrm>
        </p:grpSpPr>
        <p:sp>
          <p:nvSpPr>
            <p:cNvPr id="579" name="Oval 578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80" name="Rectangle 579"/>
            <p:cNvSpPr/>
            <p:nvPr/>
          </p:nvSpPr>
          <p:spPr bwMode="auto">
            <a:xfrm>
              <a:off x="1871277" y="1738470"/>
              <a:ext cx="1128371" cy="116762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81" name="Oval 580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82" name="Freeform 581"/>
            <p:cNvSpPr/>
            <p:nvPr/>
          </p:nvSpPr>
          <p:spPr bwMode="auto">
            <a:xfrm>
              <a:off x="2158436" y="1673602"/>
              <a:ext cx="550673" cy="162170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83" name="Freeform 582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84" name="Freeform 583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85" name="Freeform 584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586" name="Straight Connector 585"/>
            <p:cNvCxnSpPr>
              <a:cxnSpLocks noChangeShapeType="1"/>
              <a:endCxn id="581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87" name="Straight Connector 586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7121" name="Group 347"/>
          <p:cNvGrpSpPr>
            <a:grpSpLocks/>
          </p:cNvGrpSpPr>
          <p:nvPr/>
        </p:nvGrpSpPr>
        <p:grpSpPr bwMode="auto">
          <a:xfrm>
            <a:off x="4959350" y="4514850"/>
            <a:ext cx="530225" cy="214313"/>
            <a:chOff x="1871277" y="1576300"/>
            <a:chExt cx="1128371" cy="437860"/>
          </a:xfrm>
        </p:grpSpPr>
        <p:sp>
          <p:nvSpPr>
            <p:cNvPr id="534" name="Oval 533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35" name="Rectangle 534"/>
            <p:cNvSpPr/>
            <p:nvPr/>
          </p:nvSpPr>
          <p:spPr bwMode="auto">
            <a:xfrm>
              <a:off x="1871277" y="1738470"/>
              <a:ext cx="1128371" cy="116762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36" name="Oval 535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37" name="Freeform 536"/>
            <p:cNvSpPr/>
            <p:nvPr/>
          </p:nvSpPr>
          <p:spPr bwMode="auto">
            <a:xfrm>
              <a:off x="2158438" y="1673602"/>
              <a:ext cx="550671" cy="162170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38" name="Freeform 537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39" name="Freeform 538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40" name="Freeform 539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541" name="Straight Connector 540"/>
            <p:cNvCxnSpPr>
              <a:cxnSpLocks noChangeShapeType="1"/>
              <a:endCxn id="536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42" name="Straight Connector 541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cxnSp>
        <p:nvCxnSpPr>
          <p:cNvPr id="87122" name="Straight Connector 508"/>
          <p:cNvCxnSpPr>
            <a:cxnSpLocks noChangeShapeType="1"/>
          </p:cNvCxnSpPr>
          <p:nvPr/>
        </p:nvCxnSpPr>
        <p:spPr bwMode="auto">
          <a:xfrm flipH="1" flipV="1">
            <a:off x="6496050" y="4722813"/>
            <a:ext cx="1047750" cy="9667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87123" name="Group 347"/>
          <p:cNvGrpSpPr>
            <a:grpSpLocks/>
          </p:cNvGrpSpPr>
          <p:nvPr/>
        </p:nvGrpSpPr>
        <p:grpSpPr bwMode="auto">
          <a:xfrm>
            <a:off x="2143125" y="4305300"/>
            <a:ext cx="484188" cy="211138"/>
            <a:chOff x="1871277" y="1576300"/>
            <a:chExt cx="1128371" cy="437860"/>
          </a:xfrm>
        </p:grpSpPr>
        <p:sp>
          <p:nvSpPr>
            <p:cNvPr id="505" name="Oval 504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06" name="Rectangle 505"/>
            <p:cNvSpPr/>
            <p:nvPr/>
          </p:nvSpPr>
          <p:spPr bwMode="auto">
            <a:xfrm>
              <a:off x="1871277" y="1740909"/>
              <a:ext cx="1128371" cy="115227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07" name="Oval 506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08" name="Freeform 507"/>
            <p:cNvSpPr/>
            <p:nvPr/>
          </p:nvSpPr>
          <p:spPr bwMode="auto">
            <a:xfrm>
              <a:off x="2159844" y="1671774"/>
              <a:ext cx="547537" cy="161315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09" name="Freeform 508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10" name="Freeform 509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11" name="Freeform 510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512" name="Straight Connector 511"/>
            <p:cNvCxnSpPr>
              <a:cxnSpLocks noChangeShapeType="1"/>
              <a:endCxn id="507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13" name="Straight Connector 512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7124" name="Group 347"/>
          <p:cNvGrpSpPr>
            <a:grpSpLocks/>
          </p:cNvGrpSpPr>
          <p:nvPr/>
        </p:nvGrpSpPr>
        <p:grpSpPr bwMode="auto">
          <a:xfrm>
            <a:off x="3744913" y="5006975"/>
            <a:ext cx="484187" cy="211138"/>
            <a:chOff x="1871277" y="1576300"/>
            <a:chExt cx="1128371" cy="437860"/>
          </a:xfrm>
        </p:grpSpPr>
        <p:sp>
          <p:nvSpPr>
            <p:cNvPr id="487" name="Oval 486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88" name="Rectangle 487"/>
            <p:cNvSpPr/>
            <p:nvPr/>
          </p:nvSpPr>
          <p:spPr bwMode="auto">
            <a:xfrm>
              <a:off x="1871277" y="1740909"/>
              <a:ext cx="1128371" cy="115227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89" name="Oval 488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90" name="Freeform 489"/>
            <p:cNvSpPr/>
            <p:nvPr/>
          </p:nvSpPr>
          <p:spPr bwMode="auto">
            <a:xfrm>
              <a:off x="2159844" y="1671774"/>
              <a:ext cx="547538" cy="161315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91" name="Freeform 490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92" name="Freeform 491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93" name="Freeform 492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494" name="Straight Connector 493"/>
            <p:cNvCxnSpPr>
              <a:cxnSpLocks noChangeShapeType="1"/>
              <a:endCxn id="489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95" name="Straight Connector 494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7125" name="Group 439"/>
          <p:cNvGrpSpPr>
            <a:grpSpLocks/>
          </p:cNvGrpSpPr>
          <p:nvPr/>
        </p:nvGrpSpPr>
        <p:grpSpPr bwMode="auto">
          <a:xfrm>
            <a:off x="2881313" y="5194300"/>
            <a:ext cx="484187" cy="211138"/>
            <a:chOff x="1871277" y="1576300"/>
            <a:chExt cx="1128371" cy="437860"/>
          </a:xfrm>
        </p:grpSpPr>
        <p:sp>
          <p:nvSpPr>
            <p:cNvPr id="451" name="Oval 450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52" name="Rectangle 451"/>
            <p:cNvSpPr/>
            <p:nvPr/>
          </p:nvSpPr>
          <p:spPr bwMode="auto">
            <a:xfrm>
              <a:off x="1871277" y="1740909"/>
              <a:ext cx="1128371" cy="115227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53" name="Oval 452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54" name="Freeform 453"/>
            <p:cNvSpPr/>
            <p:nvPr/>
          </p:nvSpPr>
          <p:spPr bwMode="auto">
            <a:xfrm>
              <a:off x="2159844" y="1671774"/>
              <a:ext cx="547538" cy="161315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55" name="Freeform 454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56" name="Freeform 455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57" name="Freeform 456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458" name="Straight Connector 457"/>
            <p:cNvCxnSpPr>
              <a:cxnSpLocks noChangeShapeType="1"/>
              <a:endCxn id="453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59" name="Straight Connector 458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7126" name="Group 347"/>
          <p:cNvGrpSpPr>
            <a:grpSpLocks/>
          </p:cNvGrpSpPr>
          <p:nvPr/>
        </p:nvGrpSpPr>
        <p:grpSpPr bwMode="auto">
          <a:xfrm>
            <a:off x="1835150" y="5056188"/>
            <a:ext cx="484188" cy="211137"/>
            <a:chOff x="1871277" y="1576300"/>
            <a:chExt cx="1128371" cy="437860"/>
          </a:xfrm>
        </p:grpSpPr>
        <p:sp>
          <p:nvSpPr>
            <p:cNvPr id="442" name="Oval 441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43" name="Rectangle 442"/>
            <p:cNvSpPr/>
            <p:nvPr/>
          </p:nvSpPr>
          <p:spPr bwMode="auto">
            <a:xfrm>
              <a:off x="1871277" y="1740909"/>
              <a:ext cx="1128371" cy="115226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44" name="Oval 443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45" name="Freeform 444"/>
            <p:cNvSpPr/>
            <p:nvPr/>
          </p:nvSpPr>
          <p:spPr bwMode="auto">
            <a:xfrm>
              <a:off x="2159844" y="1671772"/>
              <a:ext cx="547537" cy="161318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46" name="Freeform 445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47" name="Freeform 446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48" name="Freeform 447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449" name="Straight Connector 448"/>
            <p:cNvCxnSpPr>
              <a:cxnSpLocks noChangeShapeType="1"/>
              <a:endCxn id="444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50" name="Straight Connector 449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7127" name="Group 347"/>
          <p:cNvGrpSpPr>
            <a:grpSpLocks/>
          </p:cNvGrpSpPr>
          <p:nvPr/>
        </p:nvGrpSpPr>
        <p:grpSpPr bwMode="auto">
          <a:xfrm>
            <a:off x="2470150" y="2832100"/>
            <a:ext cx="571500" cy="220663"/>
            <a:chOff x="1871277" y="1576300"/>
            <a:chExt cx="1128371" cy="437860"/>
          </a:xfrm>
        </p:grpSpPr>
        <p:sp>
          <p:nvSpPr>
            <p:cNvPr id="413" name="Oval 412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14" name="Rectangle 413"/>
            <p:cNvSpPr/>
            <p:nvPr/>
          </p:nvSpPr>
          <p:spPr bwMode="auto">
            <a:xfrm>
              <a:off x="1871277" y="1740103"/>
              <a:ext cx="1128371" cy="116553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15" name="Oval 414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16" name="Freeform 415"/>
            <p:cNvSpPr/>
            <p:nvPr/>
          </p:nvSpPr>
          <p:spPr bwMode="auto">
            <a:xfrm>
              <a:off x="2159638" y="1673953"/>
              <a:ext cx="548515" cy="160652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17" name="Freeform 416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18" name="Freeform 417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19" name="Freeform 418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420" name="Straight Connector 419"/>
            <p:cNvCxnSpPr>
              <a:cxnSpLocks noChangeShapeType="1"/>
              <a:endCxn id="415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21" name="Straight Connector 420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7128" name="Group 347"/>
          <p:cNvGrpSpPr>
            <a:grpSpLocks/>
          </p:cNvGrpSpPr>
          <p:nvPr/>
        </p:nvGrpSpPr>
        <p:grpSpPr bwMode="auto">
          <a:xfrm>
            <a:off x="4111625" y="2951163"/>
            <a:ext cx="571500" cy="220662"/>
            <a:chOff x="1871277" y="1576300"/>
            <a:chExt cx="1128371" cy="437860"/>
          </a:xfrm>
        </p:grpSpPr>
        <p:sp>
          <p:nvSpPr>
            <p:cNvPr id="404" name="Oval 403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05" name="Rectangle 404"/>
            <p:cNvSpPr/>
            <p:nvPr/>
          </p:nvSpPr>
          <p:spPr bwMode="auto">
            <a:xfrm>
              <a:off x="1871277" y="1740104"/>
              <a:ext cx="1128371" cy="116552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06" name="Oval 405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07" name="Freeform 406"/>
            <p:cNvSpPr/>
            <p:nvPr/>
          </p:nvSpPr>
          <p:spPr bwMode="auto">
            <a:xfrm>
              <a:off x="2159638" y="1673951"/>
              <a:ext cx="548515" cy="160655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08" name="Freeform 407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09" name="Freeform 408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10" name="Freeform 409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411" name="Straight Connector 410"/>
            <p:cNvCxnSpPr>
              <a:cxnSpLocks noChangeShapeType="1"/>
              <a:endCxn id="406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12" name="Straight Connector 411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7129" name="Group 531"/>
          <p:cNvGrpSpPr>
            <a:grpSpLocks/>
          </p:cNvGrpSpPr>
          <p:nvPr/>
        </p:nvGrpSpPr>
        <p:grpSpPr bwMode="auto">
          <a:xfrm>
            <a:off x="6103938" y="4654550"/>
            <a:ext cx="530225" cy="214313"/>
            <a:chOff x="1871277" y="1576300"/>
            <a:chExt cx="1128371" cy="437860"/>
          </a:xfrm>
        </p:grpSpPr>
        <p:sp>
          <p:nvSpPr>
            <p:cNvPr id="543" name="Oval 542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44" name="Rectangle 543"/>
            <p:cNvSpPr/>
            <p:nvPr/>
          </p:nvSpPr>
          <p:spPr bwMode="auto">
            <a:xfrm>
              <a:off x="1871277" y="1738470"/>
              <a:ext cx="1128371" cy="116762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45" name="Oval 544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46" name="Freeform 545"/>
            <p:cNvSpPr/>
            <p:nvPr/>
          </p:nvSpPr>
          <p:spPr bwMode="auto">
            <a:xfrm>
              <a:off x="2158436" y="1673602"/>
              <a:ext cx="550673" cy="162170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47" name="Freeform 546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48" name="Freeform 547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49" name="Freeform 548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550" name="Straight Connector 549"/>
            <p:cNvCxnSpPr>
              <a:cxnSpLocks noChangeShapeType="1"/>
              <a:endCxn id="545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51" name="Straight Connector 550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cxnSp>
        <p:nvCxnSpPr>
          <p:cNvPr id="87130" name="Straight Connector 506"/>
          <p:cNvCxnSpPr>
            <a:cxnSpLocks noChangeShapeType="1"/>
          </p:cNvCxnSpPr>
          <p:nvPr/>
        </p:nvCxnSpPr>
        <p:spPr bwMode="auto">
          <a:xfrm flipH="1">
            <a:off x="7566025" y="4311650"/>
            <a:ext cx="541338" cy="2492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87131" name="Group 166"/>
          <p:cNvGrpSpPr>
            <a:grpSpLocks/>
          </p:cNvGrpSpPr>
          <p:nvPr/>
        </p:nvGrpSpPr>
        <p:grpSpPr bwMode="auto">
          <a:xfrm>
            <a:off x="8010525" y="4044950"/>
            <a:ext cx="649288" cy="417513"/>
            <a:chOff x="3053396" y="4304255"/>
            <a:chExt cx="648422" cy="418253"/>
          </a:xfrm>
        </p:grpSpPr>
        <p:sp>
          <p:nvSpPr>
            <p:cNvPr id="87171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172" name="TextBox 168"/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7132" name="Group 20"/>
          <p:cNvGrpSpPr>
            <a:grpSpLocks/>
          </p:cNvGrpSpPr>
          <p:nvPr/>
        </p:nvGrpSpPr>
        <p:grpSpPr bwMode="auto">
          <a:xfrm>
            <a:off x="4697413" y="2871788"/>
            <a:ext cx="2133600" cy="1082675"/>
            <a:chOff x="4696844" y="2871032"/>
            <a:chExt cx="2133865" cy="1082781"/>
          </a:xfrm>
        </p:grpSpPr>
        <p:grpSp>
          <p:nvGrpSpPr>
            <p:cNvPr id="87166" name="Group 16"/>
            <p:cNvGrpSpPr>
              <a:grpSpLocks/>
            </p:cNvGrpSpPr>
            <p:nvPr/>
          </p:nvGrpSpPr>
          <p:grpSpPr bwMode="auto">
            <a:xfrm>
              <a:off x="5677190" y="2871032"/>
              <a:ext cx="530938" cy="338554"/>
              <a:chOff x="5573768" y="2726239"/>
              <a:chExt cx="530938" cy="338554"/>
            </a:xfrm>
          </p:grpSpPr>
          <p:sp>
            <p:nvSpPr>
              <p:cNvPr id="87169" name="Oval 14"/>
              <p:cNvSpPr>
                <a:spLocks noChangeArrowheads="1"/>
              </p:cNvSpPr>
              <p:nvPr/>
            </p:nvSpPr>
            <p:spPr bwMode="auto">
              <a:xfrm>
                <a:off x="5573768" y="2751297"/>
                <a:ext cx="528092" cy="304800"/>
              </a:xfrm>
              <a:prstGeom prst="ellipse">
                <a:avLst/>
              </a:prstGeom>
              <a:solidFill>
                <a:srgbClr val="0000FF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87170" name="TextBox 15"/>
              <p:cNvSpPr txBox="1">
                <a:spLocks noChangeArrowheads="1"/>
              </p:cNvSpPr>
              <p:nvPr/>
            </p:nvSpPr>
            <p:spPr bwMode="auto">
              <a:xfrm>
                <a:off x="5593027" y="2726239"/>
                <a:ext cx="511679" cy="33855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r>
                  <a:rPr lang="en-US" altLang="en-US" sz="1600">
                    <a:solidFill>
                      <a:schemeClr val="bg1"/>
                    </a:solidFill>
                  </a:rPr>
                  <a:t>IXP</a:t>
                </a:r>
              </a:p>
            </p:txBody>
          </p:sp>
        </p:grpSp>
        <p:cxnSp>
          <p:nvCxnSpPr>
            <p:cNvPr id="87167" name="Straight Connector 18"/>
            <p:cNvCxnSpPr>
              <a:cxnSpLocks noChangeShapeType="1"/>
            </p:cNvCxnSpPr>
            <p:nvPr/>
          </p:nvCxnSpPr>
          <p:spPr bwMode="auto">
            <a:xfrm>
              <a:off x="4696844" y="3073933"/>
              <a:ext cx="980347" cy="3515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87168" name="Straight Connector 516"/>
            <p:cNvCxnSpPr>
              <a:cxnSpLocks noChangeShapeType="1"/>
            </p:cNvCxnSpPr>
            <p:nvPr/>
          </p:nvCxnSpPr>
          <p:spPr bwMode="auto">
            <a:xfrm>
              <a:off x="6137159" y="3146857"/>
              <a:ext cx="693550" cy="806956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7133" name="Group 39939"/>
          <p:cNvGrpSpPr>
            <a:grpSpLocks/>
          </p:cNvGrpSpPr>
          <p:nvPr/>
        </p:nvGrpSpPr>
        <p:grpSpPr bwMode="auto">
          <a:xfrm>
            <a:off x="2384425" y="3703638"/>
            <a:ext cx="2921000" cy="1411287"/>
            <a:chOff x="2577005" y="3679131"/>
            <a:chExt cx="2919566" cy="1413453"/>
          </a:xfrm>
        </p:grpSpPr>
        <p:cxnSp>
          <p:nvCxnSpPr>
            <p:cNvPr id="87163" name="Straight Connector 7"/>
            <p:cNvCxnSpPr>
              <a:cxnSpLocks noChangeShapeType="1"/>
              <a:stCxn id="395" idx="6"/>
            </p:cNvCxnSpPr>
            <p:nvPr/>
          </p:nvCxnSpPr>
          <p:spPr bwMode="auto">
            <a:xfrm>
              <a:off x="5124112" y="3679131"/>
              <a:ext cx="372459" cy="171306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87164" name="Straight Connector 415"/>
            <p:cNvCxnSpPr>
              <a:cxnSpLocks noChangeShapeType="1"/>
              <a:endCxn id="507" idx="4"/>
            </p:cNvCxnSpPr>
            <p:nvPr/>
          </p:nvCxnSpPr>
          <p:spPr bwMode="auto">
            <a:xfrm flipH="1">
              <a:off x="2577005" y="3804357"/>
              <a:ext cx="19911" cy="477551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87165" name="Straight Connector 523"/>
            <p:cNvCxnSpPr>
              <a:cxnSpLocks noChangeShapeType="1"/>
            </p:cNvCxnSpPr>
            <p:nvPr/>
          </p:nvCxnSpPr>
          <p:spPr bwMode="auto">
            <a:xfrm flipV="1">
              <a:off x="4424422" y="4626270"/>
              <a:ext cx="726759" cy="466314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7134" name="Group 39937"/>
          <p:cNvGrpSpPr>
            <a:grpSpLocks/>
          </p:cNvGrpSpPr>
          <p:nvPr/>
        </p:nvGrpSpPr>
        <p:grpSpPr bwMode="auto">
          <a:xfrm>
            <a:off x="3906838" y="3883025"/>
            <a:ext cx="1379537" cy="674688"/>
            <a:chOff x="3962400" y="3676180"/>
            <a:chExt cx="1378622" cy="673930"/>
          </a:xfrm>
        </p:grpSpPr>
        <p:cxnSp>
          <p:nvCxnSpPr>
            <p:cNvPr id="87157" name="Straight Connector 515"/>
            <p:cNvCxnSpPr>
              <a:cxnSpLocks noChangeShapeType="1"/>
            </p:cNvCxnSpPr>
            <p:nvPr/>
          </p:nvCxnSpPr>
          <p:spPr bwMode="auto">
            <a:xfrm flipV="1">
              <a:off x="4065677" y="4166418"/>
              <a:ext cx="194972" cy="183692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grpSp>
          <p:nvGrpSpPr>
            <p:cNvPr id="87158" name="Group 518"/>
            <p:cNvGrpSpPr>
              <a:grpSpLocks/>
            </p:cNvGrpSpPr>
            <p:nvPr/>
          </p:nvGrpSpPr>
          <p:grpSpPr bwMode="auto">
            <a:xfrm>
              <a:off x="3993651" y="3824925"/>
              <a:ext cx="549165" cy="360218"/>
              <a:chOff x="5634518" y="2616953"/>
              <a:chExt cx="549165" cy="360218"/>
            </a:xfrm>
          </p:grpSpPr>
          <p:sp>
            <p:nvSpPr>
              <p:cNvPr id="87161" name="Oval 521"/>
              <p:cNvSpPr>
                <a:spLocks noChangeArrowheads="1"/>
              </p:cNvSpPr>
              <p:nvPr/>
            </p:nvSpPr>
            <p:spPr bwMode="auto">
              <a:xfrm>
                <a:off x="5634518" y="2672371"/>
                <a:ext cx="528092" cy="304800"/>
              </a:xfrm>
              <a:prstGeom prst="ellipse">
                <a:avLst/>
              </a:prstGeom>
              <a:solidFill>
                <a:srgbClr val="0000FF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87162" name="TextBox 522"/>
              <p:cNvSpPr txBox="1">
                <a:spLocks noChangeArrowheads="1"/>
              </p:cNvSpPr>
              <p:nvPr/>
            </p:nvSpPr>
            <p:spPr bwMode="auto">
              <a:xfrm>
                <a:off x="5672004" y="2616953"/>
                <a:ext cx="511679" cy="33855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r>
                  <a:rPr lang="en-US" altLang="en-US" sz="1600">
                    <a:solidFill>
                      <a:schemeClr val="bg1"/>
                    </a:solidFill>
                  </a:rPr>
                  <a:t>IXP</a:t>
                </a:r>
              </a:p>
            </p:txBody>
          </p:sp>
        </p:grpSp>
        <p:cxnSp>
          <p:nvCxnSpPr>
            <p:cNvPr id="87159" name="Straight Connector 519"/>
            <p:cNvCxnSpPr>
              <a:cxnSpLocks noChangeShapeType="1"/>
              <a:stCxn id="87161" idx="6"/>
              <a:endCxn id="597" idx="2"/>
            </p:cNvCxnSpPr>
            <p:nvPr/>
          </p:nvCxnSpPr>
          <p:spPr bwMode="auto">
            <a:xfrm flipV="1">
              <a:off x="4521743" y="3687971"/>
              <a:ext cx="819279" cy="344771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87160" name="Straight Connector 520"/>
            <p:cNvCxnSpPr>
              <a:cxnSpLocks noChangeShapeType="1"/>
            </p:cNvCxnSpPr>
            <p:nvPr/>
          </p:nvCxnSpPr>
          <p:spPr bwMode="auto">
            <a:xfrm>
              <a:off x="3962400" y="3676180"/>
              <a:ext cx="300277" cy="203387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cxnSp>
        <p:nvCxnSpPr>
          <p:cNvPr id="87135" name="Straight Connector 500"/>
          <p:cNvCxnSpPr>
            <a:cxnSpLocks noChangeShapeType="1"/>
            <a:endCxn id="87138" idx="2"/>
          </p:cNvCxnSpPr>
          <p:nvPr/>
        </p:nvCxnSpPr>
        <p:spPr bwMode="auto">
          <a:xfrm>
            <a:off x="1447800" y="2921000"/>
            <a:ext cx="38100" cy="30956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7136" name="Straight Connector 501"/>
          <p:cNvCxnSpPr>
            <a:cxnSpLocks noChangeShapeType="1"/>
            <a:endCxn id="87138" idx="3"/>
          </p:cNvCxnSpPr>
          <p:nvPr/>
        </p:nvCxnSpPr>
        <p:spPr bwMode="auto">
          <a:xfrm>
            <a:off x="1227138" y="3201988"/>
            <a:ext cx="123825" cy="2127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7137" name="Straight Connector 514"/>
          <p:cNvCxnSpPr>
            <a:cxnSpLocks noChangeShapeType="1"/>
            <a:endCxn id="87138" idx="5"/>
          </p:cNvCxnSpPr>
          <p:nvPr/>
        </p:nvCxnSpPr>
        <p:spPr bwMode="auto">
          <a:xfrm flipV="1">
            <a:off x="1147763" y="4298950"/>
            <a:ext cx="203200" cy="79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7138" name="Oval 517"/>
          <p:cNvSpPr>
            <a:spLocks noChangeArrowheads="1"/>
          </p:cNvSpPr>
          <p:nvPr/>
        </p:nvSpPr>
        <p:spPr bwMode="auto">
          <a:xfrm rot="5400000">
            <a:off x="859631" y="3666332"/>
            <a:ext cx="1252537" cy="381000"/>
          </a:xfrm>
          <a:prstGeom prst="ellipse">
            <a:avLst/>
          </a:prstGeom>
          <a:solidFill>
            <a:srgbClr val="FFFF0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endParaRPr lang="en-US" altLang="en-US"/>
          </a:p>
        </p:txBody>
      </p:sp>
      <p:cxnSp>
        <p:nvCxnSpPr>
          <p:cNvPr id="87139" name="Straight Connector 39941"/>
          <p:cNvCxnSpPr>
            <a:cxnSpLocks noChangeShapeType="1"/>
            <a:stCxn id="87138" idx="0"/>
            <a:endCxn id="350" idx="2"/>
          </p:cNvCxnSpPr>
          <p:nvPr/>
        </p:nvCxnSpPr>
        <p:spPr bwMode="auto">
          <a:xfrm flipV="1">
            <a:off x="1676400" y="3754438"/>
            <a:ext cx="430213" cy="101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7140" name="Straight Connector 524"/>
          <p:cNvCxnSpPr>
            <a:cxnSpLocks noChangeShapeType="1"/>
            <a:endCxn id="507" idx="2"/>
          </p:cNvCxnSpPr>
          <p:nvPr/>
        </p:nvCxnSpPr>
        <p:spPr bwMode="auto">
          <a:xfrm>
            <a:off x="1677988" y="4041775"/>
            <a:ext cx="465137" cy="34131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87141" name="Group 144"/>
          <p:cNvGrpSpPr>
            <a:grpSpLocks/>
          </p:cNvGrpSpPr>
          <p:nvPr/>
        </p:nvGrpSpPr>
        <p:grpSpPr bwMode="auto">
          <a:xfrm>
            <a:off x="593725" y="4070350"/>
            <a:ext cx="647700" cy="417513"/>
            <a:chOff x="3053396" y="4304255"/>
            <a:chExt cx="648422" cy="418253"/>
          </a:xfrm>
        </p:grpSpPr>
        <p:sp>
          <p:nvSpPr>
            <p:cNvPr id="87155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156" name="TextBox 146"/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7142" name="Group 131"/>
          <p:cNvGrpSpPr>
            <a:grpSpLocks/>
          </p:cNvGrpSpPr>
          <p:nvPr/>
        </p:nvGrpSpPr>
        <p:grpSpPr bwMode="auto">
          <a:xfrm>
            <a:off x="669925" y="3041650"/>
            <a:ext cx="647700" cy="417513"/>
            <a:chOff x="3053396" y="4304255"/>
            <a:chExt cx="648422" cy="418253"/>
          </a:xfrm>
        </p:grpSpPr>
        <p:sp>
          <p:nvSpPr>
            <p:cNvPr id="87153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154" name="TextBox 133"/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7143" name="Group 153"/>
          <p:cNvGrpSpPr>
            <a:grpSpLocks/>
          </p:cNvGrpSpPr>
          <p:nvPr/>
        </p:nvGrpSpPr>
        <p:grpSpPr bwMode="auto">
          <a:xfrm>
            <a:off x="1050925" y="2647950"/>
            <a:ext cx="647700" cy="417513"/>
            <a:chOff x="3053396" y="4304255"/>
            <a:chExt cx="648422" cy="418253"/>
          </a:xfrm>
        </p:grpSpPr>
        <p:sp>
          <p:nvSpPr>
            <p:cNvPr id="87151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152" name="TextBox 155"/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cxnSp>
        <p:nvCxnSpPr>
          <p:cNvPr id="87144" name="Straight Connector 509"/>
          <p:cNvCxnSpPr>
            <a:cxnSpLocks noChangeShapeType="1"/>
            <a:endCxn id="87146" idx="5"/>
          </p:cNvCxnSpPr>
          <p:nvPr/>
        </p:nvCxnSpPr>
        <p:spPr bwMode="auto">
          <a:xfrm flipH="1" flipV="1">
            <a:off x="5084763" y="5684838"/>
            <a:ext cx="520700" cy="1698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7145" name="Straight Connector 511"/>
          <p:cNvCxnSpPr>
            <a:cxnSpLocks noChangeShapeType="1"/>
          </p:cNvCxnSpPr>
          <p:nvPr/>
        </p:nvCxnSpPr>
        <p:spPr bwMode="auto">
          <a:xfrm flipV="1">
            <a:off x="3389313" y="5689600"/>
            <a:ext cx="306387" cy="1651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7146" name="Oval 6"/>
          <p:cNvSpPr>
            <a:spLocks noChangeArrowheads="1"/>
          </p:cNvSpPr>
          <p:nvPr/>
        </p:nvSpPr>
        <p:spPr bwMode="auto">
          <a:xfrm>
            <a:off x="3340100" y="5359400"/>
            <a:ext cx="2044700" cy="381000"/>
          </a:xfrm>
          <a:prstGeom prst="ellipse">
            <a:avLst/>
          </a:prstGeom>
          <a:solidFill>
            <a:srgbClr val="FFFF0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endParaRPr lang="en-US" altLang="en-US"/>
          </a:p>
        </p:txBody>
      </p:sp>
      <p:sp>
        <p:nvSpPr>
          <p:cNvPr id="87147" name="TextBox 9"/>
          <p:cNvSpPr txBox="1">
            <a:spLocks noChangeArrowheads="1"/>
          </p:cNvSpPr>
          <p:nvPr/>
        </p:nvSpPr>
        <p:spPr bwMode="auto">
          <a:xfrm>
            <a:off x="3556000" y="5334000"/>
            <a:ext cx="1587500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2000" i="1"/>
              <a:t>regional net</a:t>
            </a:r>
          </a:p>
        </p:txBody>
      </p:sp>
      <p:sp>
        <p:nvSpPr>
          <p:cNvPr id="87148" name="Oval 11"/>
          <p:cNvSpPr>
            <a:spLocks noChangeArrowheads="1"/>
          </p:cNvSpPr>
          <p:nvPr/>
        </p:nvSpPr>
        <p:spPr bwMode="auto">
          <a:xfrm>
            <a:off x="1866900" y="3429000"/>
            <a:ext cx="6096000" cy="673100"/>
          </a:xfrm>
          <a:prstGeom prst="ellipse">
            <a:avLst/>
          </a:prstGeom>
          <a:solidFill>
            <a:srgbClr val="FF6600">
              <a:alpha val="70195"/>
            </a:srgb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endParaRPr lang="en-US" altLang="en-US"/>
          </a:p>
        </p:txBody>
      </p:sp>
      <p:sp>
        <p:nvSpPr>
          <p:cNvPr id="87149" name="TextBox 13"/>
          <p:cNvSpPr txBox="1">
            <a:spLocks noChangeArrowheads="1"/>
          </p:cNvSpPr>
          <p:nvPr/>
        </p:nvSpPr>
        <p:spPr bwMode="auto">
          <a:xfrm>
            <a:off x="3113088" y="3541713"/>
            <a:ext cx="36274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i="1">
                <a:solidFill>
                  <a:schemeClr val="bg1"/>
                </a:solidFill>
              </a:rPr>
              <a:t>Content provider network</a:t>
            </a:r>
          </a:p>
        </p:txBody>
      </p:sp>
      <p:sp>
        <p:nvSpPr>
          <p:cNvPr id="87150" name="Rectangle 3"/>
          <p:cNvSpPr txBox="1">
            <a:spLocks noChangeArrowheads="1"/>
          </p:cNvSpPr>
          <p:nvPr/>
        </p:nvSpPr>
        <p:spPr bwMode="auto">
          <a:xfrm>
            <a:off x="485775" y="1011238"/>
            <a:ext cx="8204200" cy="673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 eaLnBrk="1" hangingPunct="1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75000"/>
              <a:buFont typeface="Wingdings" pitchFamily="2" charset="2"/>
              <a:buNone/>
            </a:pPr>
            <a:r>
              <a:rPr lang="en-US" altLang="en-US">
                <a:latin typeface="Gill Sans MT" pitchFamily="34" charset="0"/>
              </a:rPr>
              <a:t>… and content provider networks  (e.g., Google, Microsoft,   Akamai) may run their own network, to bring services, content close to end users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089" name="Footer Placeholder 2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 smtClean="0">
                <a:latin typeface="Tahoma" pitchFamily="34" charset="0"/>
              </a:rPr>
              <a:t>Introduction</a:t>
            </a:r>
          </a:p>
        </p:txBody>
      </p:sp>
      <p:sp>
        <p:nvSpPr>
          <p:cNvPr id="89090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255588" y="165100"/>
            <a:ext cx="8096250" cy="650875"/>
          </a:xfrm>
        </p:spPr>
        <p:txBody>
          <a:bodyPr/>
          <a:lstStyle/>
          <a:p>
            <a:pPr eaLnBrk="1" hangingPunct="1"/>
            <a:r>
              <a:rPr lang="en-US" altLang="en-US" sz="3600" smtClean="0">
                <a:ea typeface="ＭＳ Ｐゴシック" charset="-128"/>
              </a:rPr>
              <a:t>Internet structure: network of networks</a:t>
            </a:r>
            <a:endParaRPr lang="en-US" altLang="en-US" smtClean="0">
              <a:ea typeface="ＭＳ Ｐゴシック" charset="-128"/>
            </a:endParaRPr>
          </a:p>
        </p:txBody>
      </p:sp>
      <p:sp>
        <p:nvSpPr>
          <p:cNvPr id="102403" name="Rectangle 3"/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231775" y="5164138"/>
            <a:ext cx="8440738" cy="1827212"/>
          </a:xfrm>
        </p:spPr>
        <p:txBody>
          <a:bodyPr/>
          <a:lstStyle/>
          <a:p>
            <a:pPr indent="-288925" eaLnBrk="1" hangingPunct="1"/>
            <a:r>
              <a:rPr lang="en-US" altLang="en-US" sz="2400" dirty="0" smtClean="0">
                <a:ea typeface="ＭＳ Ｐゴシック" charset="-128"/>
              </a:rPr>
              <a:t>at center: small # of well-connected large networks</a:t>
            </a:r>
          </a:p>
          <a:p>
            <a:pPr marL="682625" lvl="1" indent="-225425" eaLnBrk="1" hangingPunct="1"/>
            <a:r>
              <a:rPr lang="ja-JP" altLang="en-US" sz="2000" dirty="0" smtClean="0">
                <a:solidFill>
                  <a:srgbClr val="CC0000"/>
                </a:solidFill>
                <a:ea typeface="ＭＳ Ｐゴシック" charset="-128"/>
              </a:rPr>
              <a:t>“</a:t>
            </a:r>
            <a:r>
              <a:rPr lang="en-US" altLang="ja-JP" sz="2000" dirty="0" smtClean="0">
                <a:solidFill>
                  <a:srgbClr val="CC0000"/>
                </a:solidFill>
                <a:ea typeface="ＭＳ Ｐゴシック" charset="-128"/>
              </a:rPr>
              <a:t>tier-1</a:t>
            </a:r>
            <a:r>
              <a:rPr lang="ja-JP" altLang="en-US" sz="2000" dirty="0" smtClean="0">
                <a:solidFill>
                  <a:srgbClr val="CC0000"/>
                </a:solidFill>
                <a:ea typeface="ＭＳ Ｐゴシック" charset="-128"/>
              </a:rPr>
              <a:t>”</a:t>
            </a:r>
            <a:r>
              <a:rPr lang="en-US" altLang="ja-JP" sz="2000" dirty="0" smtClean="0">
                <a:solidFill>
                  <a:srgbClr val="CC0000"/>
                </a:solidFill>
                <a:ea typeface="ＭＳ Ｐゴシック" charset="-128"/>
              </a:rPr>
              <a:t> commercial ISPs</a:t>
            </a:r>
            <a:r>
              <a:rPr lang="en-US" altLang="ja-JP" sz="2000" dirty="0" smtClean="0">
                <a:solidFill>
                  <a:srgbClr val="FF0000"/>
                </a:solidFill>
                <a:ea typeface="ＭＳ Ｐゴシック" charset="-128"/>
              </a:rPr>
              <a:t> </a:t>
            </a:r>
            <a:r>
              <a:rPr lang="en-US" altLang="ja-JP" sz="2000" dirty="0" smtClean="0">
                <a:ea typeface="ＭＳ Ｐゴシック" charset="-128"/>
              </a:rPr>
              <a:t>(e.g., Level 3, Sprint, AT&amp;T, NTT), national &amp; international coverage</a:t>
            </a:r>
          </a:p>
          <a:p>
            <a:pPr marL="682625" lvl="1" indent="-225425" eaLnBrk="1" hangingPunct="1"/>
            <a:r>
              <a:rPr lang="en-US" altLang="en-US" sz="2000" dirty="0" smtClean="0">
                <a:solidFill>
                  <a:srgbClr val="CC0000"/>
                </a:solidFill>
                <a:ea typeface="Arial" pitchFamily="34" charset="0"/>
              </a:rPr>
              <a:t>content provider network </a:t>
            </a:r>
            <a:r>
              <a:rPr lang="en-US" altLang="en-US" sz="2000" dirty="0" smtClean="0">
                <a:ea typeface="Arial" pitchFamily="34" charset="0"/>
              </a:rPr>
              <a:t>(e.g., Google): private network that connects it data centers to Internet, often bypassing tier-1, regional ISPs</a:t>
            </a:r>
          </a:p>
          <a:p>
            <a:pPr marL="682625" lvl="1" indent="-225425" eaLnBrk="1" hangingPunct="1">
              <a:buFont typeface="Wingdings" pitchFamily="2" charset="2"/>
              <a:buNone/>
            </a:pPr>
            <a:endParaRPr lang="en-US" altLang="en-US" sz="2000" dirty="0" smtClean="0">
              <a:ea typeface="Arial" pitchFamily="34" charset="0"/>
            </a:endParaRPr>
          </a:p>
        </p:txBody>
      </p:sp>
      <p:pic>
        <p:nvPicPr>
          <p:cNvPr id="89092" name="Picture 76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7025" y="674688"/>
            <a:ext cx="7769225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9093" name="Slide Number Placeholder 3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>
                <a:latin typeface="Tahoma" pitchFamily="34" charset="0"/>
              </a:rPr>
              <a:t>1-</a:t>
            </a:r>
            <a:fld id="{701940D8-7F9C-434C-89B2-B3BDBEB1062D}" type="slidenum">
              <a:rPr lang="en-US" altLang="en-US" sz="1200">
                <a:latin typeface="Tahoma" pitchFamily="34" charset="0"/>
              </a:rPr>
              <a:pPr/>
              <a:t>41</a:t>
            </a:fld>
            <a:endParaRPr lang="en-US" altLang="en-US" sz="1200">
              <a:latin typeface="Tahoma" pitchFamily="34" charset="0"/>
            </a:endParaRPr>
          </a:p>
        </p:txBody>
      </p:sp>
      <p:sp>
        <p:nvSpPr>
          <p:cNvPr id="79" name="Rectangle 78"/>
          <p:cNvSpPr/>
          <p:nvPr/>
        </p:nvSpPr>
        <p:spPr bwMode="auto">
          <a:xfrm>
            <a:off x="2189163" y="2486025"/>
            <a:ext cx="649287" cy="457200"/>
          </a:xfrm>
          <a:prstGeom prst="rect">
            <a:avLst/>
          </a:prstGeom>
          <a:solidFill>
            <a:schemeClr val="tx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r>
              <a:rPr lang="en-US" dirty="0"/>
              <a:t>IXP</a:t>
            </a:r>
          </a:p>
        </p:txBody>
      </p:sp>
      <p:sp>
        <p:nvSpPr>
          <p:cNvPr id="80" name="Rectangle 79"/>
          <p:cNvSpPr/>
          <p:nvPr/>
        </p:nvSpPr>
        <p:spPr bwMode="auto">
          <a:xfrm>
            <a:off x="5029200" y="2409825"/>
            <a:ext cx="647700" cy="457200"/>
          </a:xfrm>
          <a:prstGeom prst="rect">
            <a:avLst/>
          </a:prstGeom>
          <a:solidFill>
            <a:schemeClr val="tx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r>
              <a:rPr lang="en-US" dirty="0"/>
              <a:t>IXP</a:t>
            </a:r>
          </a:p>
        </p:txBody>
      </p:sp>
      <p:cxnSp>
        <p:nvCxnSpPr>
          <p:cNvPr id="84" name="Straight Connector 83"/>
          <p:cNvCxnSpPr>
            <a:endCxn id="89131" idx="0"/>
          </p:cNvCxnSpPr>
          <p:nvPr/>
        </p:nvCxnSpPr>
        <p:spPr bwMode="auto">
          <a:xfrm rot="5400000">
            <a:off x="449263" y="3055937"/>
            <a:ext cx="2362200" cy="30797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/>
          <p:cNvCxnSpPr>
            <a:stCxn id="89128" idx="4"/>
          </p:cNvCxnSpPr>
          <p:nvPr/>
        </p:nvCxnSpPr>
        <p:spPr bwMode="auto">
          <a:xfrm rot="5400000">
            <a:off x="3203575" y="4089400"/>
            <a:ext cx="504825" cy="9842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" name="Straight Connector 85"/>
          <p:cNvCxnSpPr>
            <a:stCxn id="89128" idx="3"/>
          </p:cNvCxnSpPr>
          <p:nvPr/>
        </p:nvCxnSpPr>
        <p:spPr bwMode="auto">
          <a:xfrm rot="5400000">
            <a:off x="2349501" y="3935412"/>
            <a:ext cx="620712" cy="29051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7" name="Straight Connector 86"/>
          <p:cNvCxnSpPr/>
          <p:nvPr/>
        </p:nvCxnSpPr>
        <p:spPr bwMode="auto">
          <a:xfrm rot="16200000" flipH="1">
            <a:off x="857250" y="3117850"/>
            <a:ext cx="2438400" cy="26035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8" name="Straight Connector 87"/>
          <p:cNvCxnSpPr>
            <a:stCxn id="79" idx="2"/>
          </p:cNvCxnSpPr>
          <p:nvPr/>
        </p:nvCxnSpPr>
        <p:spPr bwMode="auto">
          <a:xfrm rot="5400000">
            <a:off x="1389857" y="3418681"/>
            <a:ext cx="1600200" cy="6492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9" name="Rectangle 88"/>
          <p:cNvSpPr/>
          <p:nvPr/>
        </p:nvSpPr>
        <p:spPr bwMode="auto">
          <a:xfrm>
            <a:off x="7705725" y="2486025"/>
            <a:ext cx="647700" cy="457200"/>
          </a:xfrm>
          <a:prstGeom prst="rect">
            <a:avLst/>
          </a:prstGeom>
          <a:solidFill>
            <a:schemeClr val="tx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r>
              <a:rPr lang="en-US" dirty="0"/>
              <a:t>IXP</a:t>
            </a:r>
          </a:p>
        </p:txBody>
      </p:sp>
      <p:cxnSp>
        <p:nvCxnSpPr>
          <p:cNvPr id="90" name="Straight Connector 89"/>
          <p:cNvCxnSpPr>
            <a:endCxn id="89134" idx="0"/>
          </p:cNvCxnSpPr>
          <p:nvPr/>
        </p:nvCxnSpPr>
        <p:spPr bwMode="auto">
          <a:xfrm>
            <a:off x="3973513" y="3857625"/>
            <a:ext cx="422275" cy="5334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1" name="Straight Connector 90"/>
          <p:cNvCxnSpPr>
            <a:stCxn id="89129" idx="2"/>
            <a:endCxn id="89128" idx="6"/>
          </p:cNvCxnSpPr>
          <p:nvPr/>
        </p:nvCxnSpPr>
        <p:spPr bwMode="auto">
          <a:xfrm rot="10800000">
            <a:off x="4497388" y="3490913"/>
            <a:ext cx="531812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" name="Straight Connector 91"/>
          <p:cNvCxnSpPr/>
          <p:nvPr/>
        </p:nvCxnSpPr>
        <p:spPr bwMode="auto">
          <a:xfrm rot="5400000">
            <a:off x="5187950" y="3946525"/>
            <a:ext cx="620713" cy="29051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3" name="Straight Connector 92"/>
          <p:cNvCxnSpPr/>
          <p:nvPr/>
        </p:nvCxnSpPr>
        <p:spPr bwMode="auto">
          <a:xfrm rot="16200000" flipH="1">
            <a:off x="5932487" y="4089401"/>
            <a:ext cx="544513" cy="8096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4" name="Straight Connector 93"/>
          <p:cNvCxnSpPr>
            <a:stCxn id="89129" idx="5"/>
          </p:cNvCxnSpPr>
          <p:nvPr/>
        </p:nvCxnSpPr>
        <p:spPr bwMode="auto">
          <a:xfrm>
            <a:off x="6721475" y="3770313"/>
            <a:ext cx="412750" cy="71437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5" name="Straight Connector 94"/>
          <p:cNvCxnSpPr>
            <a:stCxn id="89127" idx="4"/>
            <a:endCxn id="89136" idx="7"/>
          </p:cNvCxnSpPr>
          <p:nvPr/>
        </p:nvCxnSpPr>
        <p:spPr bwMode="auto">
          <a:xfrm>
            <a:off x="6975475" y="2105025"/>
            <a:ext cx="639763" cy="237807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6" name="Straight Connector 95"/>
          <p:cNvCxnSpPr/>
          <p:nvPr/>
        </p:nvCxnSpPr>
        <p:spPr bwMode="auto">
          <a:xfrm rot="10800000">
            <a:off x="3081338" y="1647825"/>
            <a:ext cx="531812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7" name="Straight Connector 96"/>
          <p:cNvCxnSpPr/>
          <p:nvPr/>
        </p:nvCxnSpPr>
        <p:spPr bwMode="auto">
          <a:xfrm rot="10800000">
            <a:off x="5434013" y="1647825"/>
            <a:ext cx="53022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8" name="Arc 97"/>
          <p:cNvSpPr/>
          <p:nvPr/>
        </p:nvSpPr>
        <p:spPr bwMode="auto">
          <a:xfrm>
            <a:off x="2189163" y="1038225"/>
            <a:ext cx="4460875" cy="457200"/>
          </a:xfrm>
          <a:prstGeom prst="arc">
            <a:avLst>
              <a:gd name="adj1" fmla="val 10681875"/>
              <a:gd name="adj2" fmla="val 0"/>
            </a:avLst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>
              <a:defRPr/>
            </a:pPr>
            <a:endParaRPr lang="en-US" dirty="0"/>
          </a:p>
        </p:txBody>
      </p:sp>
      <p:cxnSp>
        <p:nvCxnSpPr>
          <p:cNvPr id="99" name="Straight Connector 98"/>
          <p:cNvCxnSpPr/>
          <p:nvPr/>
        </p:nvCxnSpPr>
        <p:spPr bwMode="auto">
          <a:xfrm rot="16200000" flipH="1">
            <a:off x="7357269" y="2056606"/>
            <a:ext cx="533400" cy="32543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0" name="Straight Connector 99"/>
          <p:cNvCxnSpPr>
            <a:endCxn id="79" idx="0"/>
          </p:cNvCxnSpPr>
          <p:nvPr/>
        </p:nvCxnSpPr>
        <p:spPr bwMode="auto">
          <a:xfrm rot="16200000" flipH="1">
            <a:off x="2163763" y="2135187"/>
            <a:ext cx="457200" cy="24447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1" name="Straight Connector 100"/>
          <p:cNvCxnSpPr/>
          <p:nvPr/>
        </p:nvCxnSpPr>
        <p:spPr bwMode="auto">
          <a:xfrm rot="16200000" flipH="1">
            <a:off x="2731294" y="2897981"/>
            <a:ext cx="457200" cy="24288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2" name="Straight Connector 101"/>
          <p:cNvCxnSpPr/>
          <p:nvPr/>
        </p:nvCxnSpPr>
        <p:spPr bwMode="auto">
          <a:xfrm rot="10800000" flipV="1">
            <a:off x="2838450" y="1876425"/>
            <a:ext cx="3163888" cy="77311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3" name="Straight Connector 102"/>
          <p:cNvCxnSpPr/>
          <p:nvPr/>
        </p:nvCxnSpPr>
        <p:spPr bwMode="auto">
          <a:xfrm rot="16200000" flipH="1">
            <a:off x="4897437" y="2078038"/>
            <a:ext cx="504825" cy="4064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4" name="Straight Connector 103"/>
          <p:cNvCxnSpPr/>
          <p:nvPr/>
        </p:nvCxnSpPr>
        <p:spPr bwMode="auto">
          <a:xfrm rot="5400000">
            <a:off x="3483769" y="2518569"/>
            <a:ext cx="1143000" cy="16351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5" name="Straight Connector 104"/>
          <p:cNvCxnSpPr/>
          <p:nvPr/>
        </p:nvCxnSpPr>
        <p:spPr bwMode="auto">
          <a:xfrm rot="16200000" flipH="1">
            <a:off x="5362576" y="2938462"/>
            <a:ext cx="304800" cy="16192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6" name="Straight Connector 105"/>
          <p:cNvCxnSpPr/>
          <p:nvPr/>
        </p:nvCxnSpPr>
        <p:spPr bwMode="auto">
          <a:xfrm rot="10800000" flipV="1">
            <a:off x="4217988" y="2790825"/>
            <a:ext cx="811212" cy="54451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7" name="Straight Connector 106"/>
          <p:cNvCxnSpPr>
            <a:stCxn id="89125" idx="5"/>
          </p:cNvCxnSpPr>
          <p:nvPr/>
        </p:nvCxnSpPr>
        <p:spPr bwMode="auto">
          <a:xfrm rot="16200000" flipH="1">
            <a:off x="3234531" y="1535907"/>
            <a:ext cx="1470025" cy="228123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8" name="Straight Connector 107"/>
          <p:cNvCxnSpPr>
            <a:stCxn id="89" idx="2"/>
          </p:cNvCxnSpPr>
          <p:nvPr/>
        </p:nvCxnSpPr>
        <p:spPr bwMode="auto">
          <a:xfrm rot="16200000" flipH="1">
            <a:off x="7421562" y="3551238"/>
            <a:ext cx="1458913" cy="24288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9" name="Straight Connector 108"/>
          <p:cNvCxnSpPr/>
          <p:nvPr/>
        </p:nvCxnSpPr>
        <p:spPr bwMode="auto">
          <a:xfrm rot="5400000">
            <a:off x="6410325" y="3101975"/>
            <a:ext cx="1535113" cy="121761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0" name="Straight Connector 109"/>
          <p:cNvCxnSpPr>
            <a:stCxn id="89" idx="1"/>
          </p:cNvCxnSpPr>
          <p:nvPr/>
        </p:nvCxnSpPr>
        <p:spPr bwMode="auto">
          <a:xfrm rot="10800000" flipV="1">
            <a:off x="6407150" y="2714625"/>
            <a:ext cx="1298575" cy="46831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1" name="Straight Connector 110"/>
          <p:cNvCxnSpPr>
            <a:endCxn id="80" idx="3"/>
          </p:cNvCxnSpPr>
          <p:nvPr/>
        </p:nvCxnSpPr>
        <p:spPr bwMode="auto">
          <a:xfrm rot="10800000" flipV="1">
            <a:off x="5676900" y="2028825"/>
            <a:ext cx="830263" cy="609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2" name="Straight Connector 111"/>
          <p:cNvCxnSpPr/>
          <p:nvPr/>
        </p:nvCxnSpPr>
        <p:spPr bwMode="auto">
          <a:xfrm>
            <a:off x="5297488" y="1884363"/>
            <a:ext cx="2433637" cy="6858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9125" name="Oval 34"/>
          <p:cNvSpPr>
            <a:spLocks noChangeArrowheads="1"/>
          </p:cNvSpPr>
          <p:nvPr/>
        </p:nvSpPr>
        <p:spPr bwMode="auto">
          <a:xfrm>
            <a:off x="1135063" y="1266825"/>
            <a:ext cx="1984375" cy="790575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 algn="ctr"/>
            <a:r>
              <a:rPr lang="en-US" altLang="en-US">
                <a:solidFill>
                  <a:schemeClr val="bg1"/>
                </a:solidFill>
              </a:rPr>
              <a:t>Tier 1 ISP</a:t>
            </a:r>
            <a:endParaRPr lang="en-US" altLang="en-US"/>
          </a:p>
        </p:txBody>
      </p:sp>
      <p:sp>
        <p:nvSpPr>
          <p:cNvPr id="89126" name="Oval 34"/>
          <p:cNvSpPr>
            <a:spLocks noChangeArrowheads="1"/>
          </p:cNvSpPr>
          <p:nvPr/>
        </p:nvSpPr>
        <p:spPr bwMode="auto">
          <a:xfrm>
            <a:off x="3487738" y="1266825"/>
            <a:ext cx="1982787" cy="790575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 algn="ctr"/>
            <a:r>
              <a:rPr lang="en-US" altLang="en-US">
                <a:solidFill>
                  <a:schemeClr val="bg1"/>
                </a:solidFill>
              </a:rPr>
              <a:t>Tier 1 ISP</a:t>
            </a:r>
            <a:endParaRPr lang="en-US" altLang="en-US"/>
          </a:p>
        </p:txBody>
      </p:sp>
      <p:sp>
        <p:nvSpPr>
          <p:cNvPr id="89127" name="Oval 34"/>
          <p:cNvSpPr>
            <a:spLocks noChangeArrowheads="1"/>
          </p:cNvSpPr>
          <p:nvPr/>
        </p:nvSpPr>
        <p:spPr bwMode="auto">
          <a:xfrm>
            <a:off x="5921375" y="1266825"/>
            <a:ext cx="2108200" cy="838200"/>
          </a:xfrm>
          <a:prstGeom prst="ellipse">
            <a:avLst/>
          </a:prstGeom>
          <a:solidFill>
            <a:srgbClr val="00206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 algn="ctr"/>
            <a:r>
              <a:rPr lang="en-US" altLang="en-US">
                <a:solidFill>
                  <a:schemeClr val="bg1"/>
                </a:solidFill>
              </a:rPr>
              <a:t>Google</a:t>
            </a:r>
            <a:endParaRPr lang="en-US" altLang="en-US"/>
          </a:p>
        </p:txBody>
      </p:sp>
      <p:sp>
        <p:nvSpPr>
          <p:cNvPr id="89128" name="Oval 33"/>
          <p:cNvSpPr>
            <a:spLocks noChangeArrowheads="1"/>
          </p:cNvSpPr>
          <p:nvPr/>
        </p:nvSpPr>
        <p:spPr bwMode="auto">
          <a:xfrm>
            <a:off x="2514600" y="3095625"/>
            <a:ext cx="1982788" cy="790575"/>
          </a:xfrm>
          <a:prstGeom prst="ellipse">
            <a:avLst/>
          </a:prstGeom>
          <a:solidFill>
            <a:schemeClr val="hlink"/>
          </a:solidFill>
          <a:ln w="9525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 algn="ctr"/>
            <a:r>
              <a:rPr lang="en-US" altLang="en-US">
                <a:solidFill>
                  <a:srgbClr val="808080"/>
                </a:solidFill>
              </a:rPr>
              <a:t>Regional ISP</a:t>
            </a:r>
          </a:p>
        </p:txBody>
      </p:sp>
      <p:sp>
        <p:nvSpPr>
          <p:cNvPr id="89129" name="Oval 33"/>
          <p:cNvSpPr>
            <a:spLocks noChangeArrowheads="1"/>
          </p:cNvSpPr>
          <p:nvPr/>
        </p:nvSpPr>
        <p:spPr bwMode="auto">
          <a:xfrm>
            <a:off x="5029200" y="3095625"/>
            <a:ext cx="1982788" cy="790575"/>
          </a:xfrm>
          <a:prstGeom prst="ellipse">
            <a:avLst/>
          </a:prstGeom>
          <a:solidFill>
            <a:schemeClr val="hlink"/>
          </a:solidFill>
          <a:ln w="9525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 algn="ctr"/>
            <a:r>
              <a:rPr lang="en-US" altLang="en-US">
                <a:solidFill>
                  <a:srgbClr val="808080"/>
                </a:solidFill>
              </a:rPr>
              <a:t>Regional ISP</a:t>
            </a:r>
          </a:p>
        </p:txBody>
      </p:sp>
      <p:sp>
        <p:nvSpPr>
          <p:cNvPr id="89130" name="Oval 76"/>
          <p:cNvSpPr>
            <a:spLocks noChangeArrowheads="1"/>
          </p:cNvSpPr>
          <p:nvPr/>
        </p:nvSpPr>
        <p:spPr bwMode="auto">
          <a:xfrm>
            <a:off x="2027238" y="4391025"/>
            <a:ext cx="844550" cy="631825"/>
          </a:xfrm>
          <a:prstGeom prst="ellipse">
            <a:avLst/>
          </a:prstGeom>
          <a:solidFill>
            <a:srgbClr val="00FFFF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 algn="ctr"/>
            <a:r>
              <a:rPr lang="en-US" altLang="en-US" sz="1600"/>
              <a:t>access</a:t>
            </a:r>
          </a:p>
          <a:p>
            <a:pPr algn="ctr"/>
            <a:r>
              <a:rPr lang="en-US" altLang="en-US" sz="1600"/>
              <a:t>ISP</a:t>
            </a:r>
          </a:p>
        </p:txBody>
      </p:sp>
      <p:sp>
        <p:nvSpPr>
          <p:cNvPr id="89131" name="Oval 76"/>
          <p:cNvSpPr>
            <a:spLocks noChangeArrowheads="1"/>
          </p:cNvSpPr>
          <p:nvPr/>
        </p:nvSpPr>
        <p:spPr bwMode="auto">
          <a:xfrm>
            <a:off x="1054100" y="4391025"/>
            <a:ext cx="844550" cy="631825"/>
          </a:xfrm>
          <a:prstGeom prst="ellipse">
            <a:avLst/>
          </a:prstGeom>
          <a:solidFill>
            <a:srgbClr val="00FFFF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 algn="ctr"/>
            <a:r>
              <a:rPr lang="en-US" altLang="en-US" sz="1600"/>
              <a:t>access</a:t>
            </a:r>
          </a:p>
          <a:p>
            <a:pPr algn="ctr"/>
            <a:r>
              <a:rPr lang="en-US" altLang="en-US" sz="1600"/>
              <a:t>ISP</a:t>
            </a:r>
          </a:p>
        </p:txBody>
      </p:sp>
      <p:sp>
        <p:nvSpPr>
          <p:cNvPr id="89132" name="Oval 76"/>
          <p:cNvSpPr>
            <a:spLocks noChangeArrowheads="1"/>
          </p:cNvSpPr>
          <p:nvPr/>
        </p:nvSpPr>
        <p:spPr bwMode="auto">
          <a:xfrm>
            <a:off x="5921375" y="4391025"/>
            <a:ext cx="844550" cy="631825"/>
          </a:xfrm>
          <a:prstGeom prst="ellipse">
            <a:avLst/>
          </a:prstGeom>
          <a:solidFill>
            <a:srgbClr val="00FFFF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 algn="ctr"/>
            <a:r>
              <a:rPr lang="en-US" altLang="en-US" sz="1600"/>
              <a:t>access</a:t>
            </a:r>
          </a:p>
          <a:p>
            <a:pPr algn="ctr"/>
            <a:r>
              <a:rPr lang="en-US" altLang="en-US" sz="1600"/>
              <a:t>ISP</a:t>
            </a:r>
          </a:p>
        </p:txBody>
      </p:sp>
      <p:sp>
        <p:nvSpPr>
          <p:cNvPr id="89133" name="Oval 76"/>
          <p:cNvSpPr>
            <a:spLocks noChangeArrowheads="1"/>
          </p:cNvSpPr>
          <p:nvPr/>
        </p:nvSpPr>
        <p:spPr bwMode="auto">
          <a:xfrm>
            <a:off x="4946650" y="4391025"/>
            <a:ext cx="846138" cy="631825"/>
          </a:xfrm>
          <a:prstGeom prst="ellipse">
            <a:avLst/>
          </a:prstGeom>
          <a:solidFill>
            <a:srgbClr val="00FFFF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 algn="ctr"/>
            <a:r>
              <a:rPr lang="en-US" altLang="en-US" sz="1600"/>
              <a:t>access</a:t>
            </a:r>
          </a:p>
          <a:p>
            <a:pPr algn="ctr"/>
            <a:r>
              <a:rPr lang="en-US" altLang="en-US" sz="1600"/>
              <a:t>ISP</a:t>
            </a:r>
          </a:p>
        </p:txBody>
      </p:sp>
      <p:sp>
        <p:nvSpPr>
          <p:cNvPr id="89134" name="Oval 76"/>
          <p:cNvSpPr>
            <a:spLocks noChangeArrowheads="1"/>
          </p:cNvSpPr>
          <p:nvPr/>
        </p:nvSpPr>
        <p:spPr bwMode="auto">
          <a:xfrm>
            <a:off x="3973513" y="4391025"/>
            <a:ext cx="846137" cy="631825"/>
          </a:xfrm>
          <a:prstGeom prst="ellipse">
            <a:avLst/>
          </a:prstGeom>
          <a:solidFill>
            <a:srgbClr val="00FFFF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 algn="ctr"/>
            <a:r>
              <a:rPr lang="en-US" altLang="en-US" sz="1600"/>
              <a:t>access</a:t>
            </a:r>
          </a:p>
          <a:p>
            <a:pPr algn="ctr"/>
            <a:r>
              <a:rPr lang="en-US" altLang="en-US" sz="1600"/>
              <a:t>ISP</a:t>
            </a:r>
          </a:p>
        </p:txBody>
      </p:sp>
      <p:sp>
        <p:nvSpPr>
          <p:cNvPr id="89135" name="Oval 76"/>
          <p:cNvSpPr>
            <a:spLocks noChangeArrowheads="1"/>
          </p:cNvSpPr>
          <p:nvPr/>
        </p:nvSpPr>
        <p:spPr bwMode="auto">
          <a:xfrm>
            <a:off x="3000375" y="4391025"/>
            <a:ext cx="844550" cy="631825"/>
          </a:xfrm>
          <a:prstGeom prst="ellipse">
            <a:avLst/>
          </a:prstGeom>
          <a:solidFill>
            <a:srgbClr val="00FFFF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 algn="ctr"/>
            <a:r>
              <a:rPr lang="en-US" altLang="en-US" sz="1600"/>
              <a:t>access</a:t>
            </a:r>
          </a:p>
          <a:p>
            <a:pPr algn="ctr"/>
            <a:r>
              <a:rPr lang="en-US" altLang="en-US" sz="1600"/>
              <a:t>ISP</a:t>
            </a:r>
          </a:p>
        </p:txBody>
      </p:sp>
      <p:sp>
        <p:nvSpPr>
          <p:cNvPr id="89136" name="Oval 76"/>
          <p:cNvSpPr>
            <a:spLocks noChangeArrowheads="1"/>
          </p:cNvSpPr>
          <p:nvPr/>
        </p:nvSpPr>
        <p:spPr bwMode="auto">
          <a:xfrm>
            <a:off x="6894513" y="4391025"/>
            <a:ext cx="844550" cy="631825"/>
          </a:xfrm>
          <a:prstGeom prst="ellipse">
            <a:avLst/>
          </a:prstGeom>
          <a:solidFill>
            <a:srgbClr val="00FFFF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 algn="ctr"/>
            <a:r>
              <a:rPr lang="en-US" altLang="en-US" sz="1600"/>
              <a:t>access</a:t>
            </a:r>
          </a:p>
          <a:p>
            <a:pPr algn="ctr"/>
            <a:r>
              <a:rPr lang="en-US" altLang="en-US" sz="1600"/>
              <a:t>ISP</a:t>
            </a:r>
          </a:p>
        </p:txBody>
      </p:sp>
      <p:sp>
        <p:nvSpPr>
          <p:cNvPr id="89137" name="Oval 76"/>
          <p:cNvSpPr>
            <a:spLocks noChangeArrowheads="1"/>
          </p:cNvSpPr>
          <p:nvPr/>
        </p:nvSpPr>
        <p:spPr bwMode="auto">
          <a:xfrm>
            <a:off x="7867650" y="4391025"/>
            <a:ext cx="844550" cy="631825"/>
          </a:xfrm>
          <a:prstGeom prst="ellipse">
            <a:avLst/>
          </a:prstGeom>
          <a:solidFill>
            <a:srgbClr val="00FFFF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 algn="ctr"/>
            <a:r>
              <a:rPr lang="en-US" altLang="en-US" sz="1600"/>
              <a:t>access</a:t>
            </a:r>
          </a:p>
          <a:p>
            <a:pPr algn="ctr"/>
            <a:r>
              <a:rPr lang="en-US" altLang="en-US" sz="1600"/>
              <a:t>ISP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137" name="Footer Placeholder 2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 smtClean="0">
                <a:latin typeface="Tahoma" pitchFamily="34" charset="0"/>
              </a:rPr>
              <a:t>Introduction</a:t>
            </a:r>
          </a:p>
        </p:txBody>
      </p:sp>
      <p:pic>
        <p:nvPicPr>
          <p:cNvPr id="91138" name="Picture 121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5438" y="914400"/>
            <a:ext cx="5027612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1139" name="Picture 313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0075" y="1452563"/>
            <a:ext cx="8385175" cy="4765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1140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233363" y="1143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 smtClean="0">
                <a:ea typeface="ＭＳ Ｐゴシック" charset="-128"/>
              </a:rPr>
              <a:t>Tier-1 ISP: e.g., Sprint</a:t>
            </a:r>
          </a:p>
        </p:txBody>
      </p:sp>
      <p:sp>
        <p:nvSpPr>
          <p:cNvPr id="91141" name="Slide Number Placeholder 3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>
                <a:latin typeface="Tahoma" pitchFamily="34" charset="0"/>
              </a:rPr>
              <a:t>1-</a:t>
            </a:r>
            <a:fld id="{EF089293-573C-44D8-9C0A-A4477D373EC3}" type="slidenum">
              <a:rPr lang="en-US" altLang="en-US" sz="1200">
                <a:latin typeface="Tahoma" pitchFamily="34" charset="0"/>
              </a:rPr>
              <a:pPr/>
              <a:t>42</a:t>
            </a:fld>
            <a:endParaRPr lang="en-US" altLang="en-US" sz="1200">
              <a:latin typeface="Tahoma" pitchFamily="34" charset="0"/>
            </a:endParaRPr>
          </a:p>
        </p:txBody>
      </p:sp>
      <p:grpSp>
        <p:nvGrpSpPr>
          <p:cNvPr id="3" name="Group 2"/>
          <p:cNvGrpSpPr>
            <a:grpSpLocks/>
          </p:cNvGrpSpPr>
          <p:nvPr/>
        </p:nvGrpSpPr>
        <p:grpSpPr bwMode="auto">
          <a:xfrm>
            <a:off x="1371600" y="1725613"/>
            <a:ext cx="3863975" cy="3017837"/>
            <a:chOff x="1371600" y="1725614"/>
            <a:chExt cx="3863976" cy="3017838"/>
          </a:xfrm>
        </p:grpSpPr>
        <p:grpSp>
          <p:nvGrpSpPr>
            <p:cNvPr id="91143" name="Group 187"/>
            <p:cNvGrpSpPr>
              <a:grpSpLocks/>
            </p:cNvGrpSpPr>
            <p:nvPr/>
          </p:nvGrpSpPr>
          <p:grpSpPr bwMode="auto">
            <a:xfrm>
              <a:off x="1371600" y="1725614"/>
              <a:ext cx="3863976" cy="3017838"/>
              <a:chOff x="864" y="1087"/>
              <a:chExt cx="2434" cy="1901"/>
            </a:xfrm>
          </p:grpSpPr>
          <p:sp>
            <p:nvSpPr>
              <p:cNvPr id="91194" name="Rectangle 202"/>
              <p:cNvSpPr>
                <a:spLocks noChangeArrowheads="1"/>
              </p:cNvSpPr>
              <p:nvPr/>
            </p:nvSpPr>
            <p:spPr bwMode="auto">
              <a:xfrm>
                <a:off x="1307" y="1103"/>
                <a:ext cx="1560" cy="1885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91195" name="Line 205"/>
              <p:cNvSpPr>
                <a:spLocks noChangeShapeType="1"/>
              </p:cNvSpPr>
              <p:nvPr/>
            </p:nvSpPr>
            <p:spPr bwMode="auto">
              <a:xfrm flipH="1">
                <a:off x="1408" y="1945"/>
                <a:ext cx="282" cy="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196" name="Line 206"/>
              <p:cNvSpPr>
                <a:spLocks noChangeShapeType="1"/>
              </p:cNvSpPr>
              <p:nvPr/>
            </p:nvSpPr>
            <p:spPr bwMode="auto">
              <a:xfrm flipH="1">
                <a:off x="1408" y="2028"/>
                <a:ext cx="282" cy="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197" name="Text Box 207"/>
              <p:cNvSpPr txBox="1">
                <a:spLocks noChangeArrowheads="1"/>
              </p:cNvSpPr>
              <p:nvPr/>
            </p:nvSpPr>
            <p:spPr bwMode="auto">
              <a:xfrm flipH="1">
                <a:off x="1336" y="1789"/>
                <a:ext cx="229" cy="28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r>
                  <a:rPr lang="en-US" altLang="en-US">
                    <a:latin typeface="Times New Roman" pitchFamily="18" charset="0"/>
                  </a:rPr>
                  <a:t>…</a:t>
                </a:r>
              </a:p>
            </p:txBody>
          </p:sp>
          <p:grpSp>
            <p:nvGrpSpPr>
              <p:cNvPr id="91198" name="Group 208"/>
              <p:cNvGrpSpPr>
                <a:grpSpLocks/>
              </p:cNvGrpSpPr>
              <p:nvPr/>
            </p:nvGrpSpPr>
            <p:grpSpPr bwMode="auto">
              <a:xfrm flipH="1">
                <a:off x="1617" y="2063"/>
                <a:ext cx="775" cy="284"/>
                <a:chOff x="2927" y="2500"/>
                <a:chExt cx="949" cy="332"/>
              </a:xfrm>
            </p:grpSpPr>
            <p:sp>
              <p:nvSpPr>
                <p:cNvPr id="91227" name="Line 209"/>
                <p:cNvSpPr>
                  <a:spLocks noChangeShapeType="1"/>
                </p:cNvSpPr>
                <p:nvPr/>
              </p:nvSpPr>
              <p:spPr bwMode="auto">
                <a:xfrm flipH="1">
                  <a:off x="2927" y="2515"/>
                  <a:ext cx="236" cy="311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1228" name="Line 210"/>
                <p:cNvSpPr>
                  <a:spLocks noChangeShapeType="1"/>
                </p:cNvSpPr>
                <p:nvPr/>
              </p:nvSpPr>
              <p:spPr bwMode="auto">
                <a:xfrm>
                  <a:off x="3209" y="2500"/>
                  <a:ext cx="201" cy="332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1229" name="Line 211"/>
                <p:cNvSpPr>
                  <a:spLocks noChangeShapeType="1"/>
                </p:cNvSpPr>
                <p:nvPr/>
              </p:nvSpPr>
              <p:spPr bwMode="auto">
                <a:xfrm>
                  <a:off x="3315" y="2500"/>
                  <a:ext cx="561" cy="324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91199" name="Line 212"/>
              <p:cNvSpPr>
                <a:spLocks noChangeShapeType="1"/>
              </p:cNvSpPr>
              <p:nvPr/>
            </p:nvSpPr>
            <p:spPr bwMode="auto">
              <a:xfrm flipH="1" flipV="1">
                <a:off x="1819" y="1533"/>
                <a:ext cx="0" cy="356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200" name="Line 213"/>
              <p:cNvSpPr>
                <a:spLocks noChangeShapeType="1"/>
              </p:cNvSpPr>
              <p:nvPr/>
            </p:nvSpPr>
            <p:spPr bwMode="auto">
              <a:xfrm flipH="1">
                <a:off x="1587" y="2081"/>
                <a:ext cx="193" cy="266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201" name="Line 214"/>
              <p:cNvSpPr>
                <a:spLocks noChangeShapeType="1"/>
              </p:cNvSpPr>
              <p:nvPr/>
            </p:nvSpPr>
            <p:spPr bwMode="auto">
              <a:xfrm>
                <a:off x="1818" y="2068"/>
                <a:ext cx="164" cy="284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202" name="Line 215"/>
              <p:cNvSpPr>
                <a:spLocks noChangeShapeType="1"/>
              </p:cNvSpPr>
              <p:nvPr/>
            </p:nvSpPr>
            <p:spPr bwMode="auto">
              <a:xfrm>
                <a:off x="1904" y="2068"/>
                <a:ext cx="459" cy="277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203" name="Text Box 272"/>
              <p:cNvSpPr txBox="1">
                <a:spLocks noChangeArrowheads="1"/>
              </p:cNvSpPr>
              <p:nvPr/>
            </p:nvSpPr>
            <p:spPr bwMode="auto">
              <a:xfrm>
                <a:off x="1583" y="2691"/>
                <a:ext cx="1142" cy="21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 eaLnBrk="1" hangingPunct="1"/>
                <a:r>
                  <a:rPr lang="en-US" altLang="en-US" sz="1600"/>
                  <a:t>to/from customers</a:t>
                </a:r>
              </a:p>
            </p:txBody>
          </p:sp>
          <p:sp>
            <p:nvSpPr>
              <p:cNvPr id="91204" name="Text Box 273"/>
              <p:cNvSpPr txBox="1">
                <a:spLocks noChangeArrowheads="1"/>
              </p:cNvSpPr>
              <p:nvPr/>
            </p:nvSpPr>
            <p:spPr bwMode="auto">
              <a:xfrm>
                <a:off x="2262" y="1699"/>
                <a:ext cx="541" cy="2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 eaLnBrk="1" hangingPunct="1"/>
                <a:r>
                  <a:rPr lang="en-US" altLang="en-US" sz="1600"/>
                  <a:t>peering</a:t>
                </a:r>
              </a:p>
            </p:txBody>
          </p:sp>
          <p:sp>
            <p:nvSpPr>
              <p:cNvPr id="91205" name="Text Box 274"/>
              <p:cNvSpPr txBox="1">
                <a:spLocks noChangeArrowheads="1"/>
              </p:cNvSpPr>
              <p:nvPr/>
            </p:nvSpPr>
            <p:spPr bwMode="auto">
              <a:xfrm>
                <a:off x="1636" y="1367"/>
                <a:ext cx="1141" cy="21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 eaLnBrk="1" hangingPunct="1"/>
                <a:r>
                  <a:rPr lang="en-US" altLang="en-US" sz="1600"/>
                  <a:t> to/from backbone</a:t>
                </a:r>
              </a:p>
            </p:txBody>
          </p:sp>
          <p:sp>
            <p:nvSpPr>
              <p:cNvPr id="91206" name="Rectangle 275"/>
              <p:cNvSpPr>
                <a:spLocks noChangeArrowheads="1"/>
              </p:cNvSpPr>
              <p:nvPr/>
            </p:nvSpPr>
            <p:spPr bwMode="auto">
              <a:xfrm>
                <a:off x="1355" y="1139"/>
                <a:ext cx="1447" cy="1774"/>
              </a:xfrm>
              <a:prstGeom prst="rect">
                <a:avLst/>
              </a:prstGeom>
              <a:noFill/>
              <a:ln w="9525">
                <a:solidFill>
                  <a:srgbClr val="FF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91207" name="Line 290"/>
              <p:cNvSpPr>
                <a:spLocks noChangeShapeType="1"/>
              </p:cNvSpPr>
              <p:nvPr/>
            </p:nvSpPr>
            <p:spPr bwMode="auto">
              <a:xfrm flipH="1" flipV="1">
                <a:off x="2226" y="1559"/>
                <a:ext cx="0" cy="35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208" name="Line 292"/>
              <p:cNvSpPr>
                <a:spLocks noChangeShapeType="1"/>
              </p:cNvSpPr>
              <p:nvPr/>
            </p:nvSpPr>
            <p:spPr bwMode="auto">
              <a:xfrm>
                <a:off x="2360" y="1948"/>
                <a:ext cx="360" cy="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209" name="Line 293"/>
              <p:cNvSpPr>
                <a:spLocks noChangeShapeType="1"/>
              </p:cNvSpPr>
              <p:nvPr/>
            </p:nvSpPr>
            <p:spPr bwMode="auto">
              <a:xfrm>
                <a:off x="2360" y="2030"/>
                <a:ext cx="360" cy="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210" name="Text Box 294"/>
              <p:cNvSpPr txBox="1">
                <a:spLocks noChangeArrowheads="1"/>
              </p:cNvSpPr>
              <p:nvPr/>
            </p:nvSpPr>
            <p:spPr bwMode="auto">
              <a:xfrm>
                <a:off x="2410" y="1790"/>
                <a:ext cx="290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r>
                  <a:rPr lang="en-US" altLang="en-US">
                    <a:latin typeface="Times New Roman" pitchFamily="18" charset="0"/>
                  </a:rPr>
                  <a:t>…</a:t>
                </a:r>
              </a:p>
            </p:txBody>
          </p:sp>
          <p:grpSp>
            <p:nvGrpSpPr>
              <p:cNvPr id="91211" name="Group 296"/>
              <p:cNvGrpSpPr>
                <a:grpSpLocks/>
              </p:cNvGrpSpPr>
              <p:nvPr/>
            </p:nvGrpSpPr>
            <p:grpSpPr bwMode="auto">
              <a:xfrm>
                <a:off x="2376" y="2519"/>
                <a:ext cx="83" cy="167"/>
                <a:chOff x="4467" y="2745"/>
                <a:chExt cx="96" cy="345"/>
              </a:xfrm>
            </p:grpSpPr>
            <p:sp>
              <p:nvSpPr>
                <p:cNvPr id="91225" name="Line 297"/>
                <p:cNvSpPr>
                  <a:spLocks noChangeShapeType="1"/>
                </p:cNvSpPr>
                <p:nvPr/>
              </p:nvSpPr>
              <p:spPr bwMode="auto">
                <a:xfrm rot="16200000" flipH="1">
                  <a:off x="4294" y="2918"/>
                  <a:ext cx="345" cy="0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1226" name="Line 298"/>
                <p:cNvSpPr>
                  <a:spLocks noChangeShapeType="1"/>
                </p:cNvSpPr>
                <p:nvPr/>
              </p:nvSpPr>
              <p:spPr bwMode="auto">
                <a:xfrm rot="16200000" flipH="1">
                  <a:off x="4390" y="2918"/>
                  <a:ext cx="345" cy="0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91212" name="Text Box 299"/>
              <p:cNvSpPr txBox="1">
                <a:spLocks noChangeArrowheads="1"/>
              </p:cNvSpPr>
              <p:nvPr/>
            </p:nvSpPr>
            <p:spPr bwMode="auto">
              <a:xfrm rot="16200000" flipH="1">
                <a:off x="2242" y="2497"/>
                <a:ext cx="238" cy="2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r>
                  <a:rPr lang="en-US" altLang="en-US">
                    <a:latin typeface="Times New Roman" pitchFamily="18" charset="0"/>
                  </a:rPr>
                  <a:t>…</a:t>
                </a:r>
              </a:p>
            </p:txBody>
          </p:sp>
          <p:grpSp>
            <p:nvGrpSpPr>
              <p:cNvPr id="91213" name="Group 301"/>
              <p:cNvGrpSpPr>
                <a:grpSpLocks/>
              </p:cNvGrpSpPr>
              <p:nvPr/>
            </p:nvGrpSpPr>
            <p:grpSpPr bwMode="auto">
              <a:xfrm>
                <a:off x="1977" y="2528"/>
                <a:ext cx="84" cy="167"/>
                <a:chOff x="4467" y="2745"/>
                <a:chExt cx="96" cy="345"/>
              </a:xfrm>
            </p:grpSpPr>
            <p:sp>
              <p:nvSpPr>
                <p:cNvPr id="91223" name="Line 302"/>
                <p:cNvSpPr>
                  <a:spLocks noChangeShapeType="1"/>
                </p:cNvSpPr>
                <p:nvPr/>
              </p:nvSpPr>
              <p:spPr bwMode="auto">
                <a:xfrm rot="16200000" flipH="1">
                  <a:off x="4294" y="2918"/>
                  <a:ext cx="345" cy="0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1224" name="Line 303"/>
                <p:cNvSpPr>
                  <a:spLocks noChangeShapeType="1"/>
                </p:cNvSpPr>
                <p:nvPr/>
              </p:nvSpPr>
              <p:spPr bwMode="auto">
                <a:xfrm rot="16200000" flipH="1">
                  <a:off x="4390" y="2918"/>
                  <a:ext cx="345" cy="0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91214" name="Text Box 304"/>
              <p:cNvSpPr txBox="1">
                <a:spLocks noChangeArrowheads="1"/>
              </p:cNvSpPr>
              <p:nvPr/>
            </p:nvSpPr>
            <p:spPr bwMode="auto">
              <a:xfrm rot="16200000" flipH="1">
                <a:off x="1837" y="2491"/>
                <a:ext cx="239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r>
                  <a:rPr lang="en-US" altLang="en-US">
                    <a:latin typeface="Times New Roman" pitchFamily="18" charset="0"/>
                  </a:rPr>
                  <a:t>…</a:t>
                </a:r>
              </a:p>
            </p:txBody>
          </p:sp>
          <p:grpSp>
            <p:nvGrpSpPr>
              <p:cNvPr id="91215" name="Group 306"/>
              <p:cNvGrpSpPr>
                <a:grpSpLocks/>
              </p:cNvGrpSpPr>
              <p:nvPr/>
            </p:nvGrpSpPr>
            <p:grpSpPr bwMode="auto">
              <a:xfrm>
                <a:off x="1545" y="2526"/>
                <a:ext cx="92" cy="167"/>
                <a:chOff x="4467" y="2745"/>
                <a:chExt cx="96" cy="345"/>
              </a:xfrm>
            </p:grpSpPr>
            <p:sp>
              <p:nvSpPr>
                <p:cNvPr id="91221" name="Line 307"/>
                <p:cNvSpPr>
                  <a:spLocks noChangeShapeType="1"/>
                </p:cNvSpPr>
                <p:nvPr/>
              </p:nvSpPr>
              <p:spPr bwMode="auto">
                <a:xfrm rot="16200000" flipH="1">
                  <a:off x="4294" y="2918"/>
                  <a:ext cx="345" cy="0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1222" name="Line 308"/>
                <p:cNvSpPr>
                  <a:spLocks noChangeShapeType="1"/>
                </p:cNvSpPr>
                <p:nvPr/>
              </p:nvSpPr>
              <p:spPr bwMode="auto">
                <a:xfrm rot="16200000" flipH="1">
                  <a:off x="4390" y="2918"/>
                  <a:ext cx="345" cy="0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91216" name="Text Box 309"/>
              <p:cNvSpPr txBox="1">
                <a:spLocks noChangeArrowheads="1"/>
              </p:cNvSpPr>
              <p:nvPr/>
            </p:nvSpPr>
            <p:spPr bwMode="auto">
              <a:xfrm rot="16200000" flipH="1">
                <a:off x="1407" y="2492"/>
                <a:ext cx="239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r>
                  <a:rPr lang="en-US" altLang="en-US">
                    <a:latin typeface="Times New Roman" pitchFamily="18" charset="0"/>
                  </a:rPr>
                  <a:t>…</a:t>
                </a:r>
              </a:p>
            </p:txBody>
          </p:sp>
          <p:sp>
            <p:nvSpPr>
              <p:cNvPr id="91217" name="Text Box 310"/>
              <p:cNvSpPr txBox="1">
                <a:spLocks noChangeArrowheads="1"/>
              </p:cNvSpPr>
              <p:nvPr/>
            </p:nvSpPr>
            <p:spPr bwMode="auto">
              <a:xfrm>
                <a:off x="1437" y="1179"/>
                <a:ext cx="1282" cy="192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 eaLnBrk="1" hangingPunct="1"/>
                <a:r>
                  <a:rPr lang="en-US" altLang="en-US" sz="1400">
                    <a:solidFill>
                      <a:srgbClr val="FF0000"/>
                    </a:solidFill>
                  </a:rPr>
                  <a:t>POP: point-of-presence</a:t>
                </a:r>
              </a:p>
            </p:txBody>
          </p:sp>
          <p:sp>
            <p:nvSpPr>
              <p:cNvPr id="91218" name="Line 148"/>
              <p:cNvSpPr>
                <a:spLocks noChangeShapeType="1"/>
              </p:cNvSpPr>
              <p:nvPr/>
            </p:nvSpPr>
            <p:spPr bwMode="auto">
              <a:xfrm>
                <a:off x="3192" y="1948"/>
                <a:ext cx="0" cy="86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219" name="Line 184"/>
              <p:cNvSpPr>
                <a:spLocks noChangeShapeType="1"/>
              </p:cNvSpPr>
              <p:nvPr/>
            </p:nvSpPr>
            <p:spPr bwMode="auto">
              <a:xfrm>
                <a:off x="3298" y="2402"/>
                <a:ext cx="0" cy="92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220" name="Freeform 186"/>
              <p:cNvSpPr>
                <a:spLocks/>
              </p:cNvSpPr>
              <p:nvPr/>
            </p:nvSpPr>
            <p:spPr bwMode="auto">
              <a:xfrm>
                <a:off x="864" y="1087"/>
                <a:ext cx="475" cy="1879"/>
              </a:xfrm>
              <a:custGeom>
                <a:avLst/>
                <a:gdLst>
                  <a:gd name="T0" fmla="*/ 0 w 475"/>
                  <a:gd name="T1" fmla="*/ 1224 h 1879"/>
                  <a:gd name="T2" fmla="*/ 475 w 475"/>
                  <a:gd name="T3" fmla="*/ 0 h 1879"/>
                  <a:gd name="T4" fmla="*/ 468 w 475"/>
                  <a:gd name="T5" fmla="*/ 1879 h 1879"/>
                  <a:gd name="T6" fmla="*/ 0 w 475"/>
                  <a:gd name="T7" fmla="*/ 1224 h 187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75"/>
                  <a:gd name="T13" fmla="*/ 0 h 1879"/>
                  <a:gd name="T14" fmla="*/ 475 w 475"/>
                  <a:gd name="T15" fmla="*/ 1879 h 187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75" h="1879">
                    <a:moveTo>
                      <a:pt x="0" y="1224"/>
                    </a:moveTo>
                    <a:lnTo>
                      <a:pt x="475" y="0"/>
                    </a:lnTo>
                    <a:lnTo>
                      <a:pt x="468" y="1879"/>
                    </a:lnTo>
                    <a:lnTo>
                      <a:pt x="0" y="1224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CC0000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91144" name="Group 347"/>
            <p:cNvGrpSpPr>
              <a:grpSpLocks/>
            </p:cNvGrpSpPr>
            <p:nvPr/>
          </p:nvGrpSpPr>
          <p:grpSpPr bwMode="auto">
            <a:xfrm>
              <a:off x="3570624" y="3685767"/>
              <a:ext cx="544387" cy="333770"/>
              <a:chOff x="1871277" y="1576300"/>
              <a:chExt cx="1128371" cy="437860"/>
            </a:xfrm>
          </p:grpSpPr>
          <p:sp>
            <p:nvSpPr>
              <p:cNvPr id="88" name="Oval 87"/>
              <p:cNvSpPr>
                <a:spLocks noChangeArrowheads="1"/>
              </p:cNvSpPr>
              <p:nvPr/>
            </p:nvSpPr>
            <p:spPr bwMode="auto">
              <a:xfrm flipV="1">
                <a:off x="1874446" y="1694640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89" name="Rectangle 88"/>
              <p:cNvSpPr/>
              <p:nvPr/>
            </p:nvSpPr>
            <p:spPr bwMode="auto">
              <a:xfrm>
                <a:off x="1870583" y="1739279"/>
                <a:ext cx="1128630" cy="116624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90" name="Oval 89"/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91" name="Freeform 90"/>
              <p:cNvSpPr/>
              <p:nvPr/>
            </p:nvSpPr>
            <p:spPr bwMode="auto">
              <a:xfrm>
                <a:off x="2160144" y="1674720"/>
                <a:ext cx="546218" cy="160358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92" name="Freeform 91"/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93" name="Freeform 92"/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94" name="Freeform 93"/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95" name="Straight Connector 94"/>
              <p:cNvCxnSpPr>
                <a:cxnSpLocks noChangeShapeType="1"/>
                <a:endCxn id="90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96" name="Straight Connector 95"/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91145" name="Group 347"/>
            <p:cNvGrpSpPr>
              <a:grpSpLocks/>
            </p:cNvGrpSpPr>
            <p:nvPr/>
          </p:nvGrpSpPr>
          <p:grpSpPr bwMode="auto">
            <a:xfrm>
              <a:off x="2915191" y="3680361"/>
              <a:ext cx="544387" cy="333770"/>
              <a:chOff x="1871277" y="1576300"/>
              <a:chExt cx="1128371" cy="437860"/>
            </a:xfrm>
          </p:grpSpPr>
          <p:sp>
            <p:nvSpPr>
              <p:cNvPr id="98" name="Oval 97"/>
              <p:cNvSpPr>
                <a:spLocks noChangeArrowheads="1"/>
              </p:cNvSpPr>
              <p:nvPr/>
            </p:nvSpPr>
            <p:spPr bwMode="auto">
              <a:xfrm flipV="1">
                <a:off x="1874446" y="1694640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99" name="Rectangle 98"/>
              <p:cNvSpPr/>
              <p:nvPr/>
            </p:nvSpPr>
            <p:spPr bwMode="auto">
              <a:xfrm>
                <a:off x="1870156" y="1740124"/>
                <a:ext cx="1128632" cy="116624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00" name="Oval 99"/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01" name="Freeform 100"/>
              <p:cNvSpPr/>
              <p:nvPr/>
            </p:nvSpPr>
            <p:spPr bwMode="auto">
              <a:xfrm>
                <a:off x="2159717" y="1673481"/>
                <a:ext cx="546218" cy="160358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02" name="Freeform 101"/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03" name="Freeform 102"/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04" name="Freeform 103"/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105" name="Straight Connector 104"/>
              <p:cNvCxnSpPr>
                <a:cxnSpLocks noChangeShapeType="1"/>
                <a:endCxn id="100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06" name="Straight Connector 105"/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91146" name="Group 347"/>
            <p:cNvGrpSpPr>
              <a:grpSpLocks/>
            </p:cNvGrpSpPr>
            <p:nvPr/>
          </p:nvGrpSpPr>
          <p:grpSpPr bwMode="auto">
            <a:xfrm>
              <a:off x="2256002" y="3682470"/>
              <a:ext cx="544387" cy="333770"/>
              <a:chOff x="1871277" y="1576300"/>
              <a:chExt cx="1128371" cy="437860"/>
            </a:xfrm>
          </p:grpSpPr>
          <p:sp>
            <p:nvSpPr>
              <p:cNvPr id="108" name="Oval 107"/>
              <p:cNvSpPr>
                <a:spLocks noChangeArrowheads="1"/>
              </p:cNvSpPr>
              <p:nvPr/>
            </p:nvSpPr>
            <p:spPr bwMode="auto">
              <a:xfrm flipV="1">
                <a:off x="1874446" y="1694640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09" name="Rectangle 108"/>
              <p:cNvSpPr/>
              <p:nvPr/>
            </p:nvSpPr>
            <p:spPr bwMode="auto">
              <a:xfrm>
                <a:off x="1870937" y="1739439"/>
                <a:ext cx="1128630" cy="116624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10" name="Oval 109"/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11" name="Freeform 110"/>
              <p:cNvSpPr/>
              <p:nvPr/>
            </p:nvSpPr>
            <p:spPr bwMode="auto">
              <a:xfrm>
                <a:off x="2160498" y="1674880"/>
                <a:ext cx="546218" cy="160358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12" name="Freeform 111"/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13" name="Freeform 112"/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14" name="Freeform 113"/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115" name="Straight Connector 114"/>
              <p:cNvCxnSpPr>
                <a:cxnSpLocks noChangeShapeType="1"/>
                <a:endCxn id="110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6" name="Straight Connector 115"/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91147" name="Group 347"/>
            <p:cNvGrpSpPr>
              <a:grpSpLocks/>
            </p:cNvGrpSpPr>
            <p:nvPr/>
          </p:nvGrpSpPr>
          <p:grpSpPr bwMode="auto">
            <a:xfrm>
              <a:off x="2630086" y="2989478"/>
              <a:ext cx="544387" cy="333770"/>
              <a:chOff x="1871277" y="1576300"/>
              <a:chExt cx="1128371" cy="437860"/>
            </a:xfrm>
          </p:grpSpPr>
          <p:sp>
            <p:nvSpPr>
              <p:cNvPr id="118" name="Oval 117"/>
              <p:cNvSpPr>
                <a:spLocks noChangeArrowheads="1"/>
              </p:cNvSpPr>
              <p:nvPr/>
            </p:nvSpPr>
            <p:spPr bwMode="auto">
              <a:xfrm flipV="1">
                <a:off x="1874446" y="1694640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19" name="Rectangle 118"/>
              <p:cNvSpPr/>
              <p:nvPr/>
            </p:nvSpPr>
            <p:spPr bwMode="auto">
              <a:xfrm>
                <a:off x="1872110" y="1738461"/>
                <a:ext cx="1128630" cy="116624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20" name="Oval 119"/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21" name="Freeform 120"/>
              <p:cNvSpPr/>
              <p:nvPr/>
            </p:nvSpPr>
            <p:spPr bwMode="auto">
              <a:xfrm>
                <a:off x="2161672" y="1673900"/>
                <a:ext cx="546218" cy="160359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22" name="Freeform 121"/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23" name="Freeform 122"/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24" name="Freeform 123"/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125" name="Straight Connector 124"/>
              <p:cNvCxnSpPr>
                <a:cxnSpLocks noChangeShapeType="1"/>
                <a:endCxn id="120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6" name="Straight Connector 125"/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91148" name="Group 347"/>
            <p:cNvGrpSpPr>
              <a:grpSpLocks/>
            </p:cNvGrpSpPr>
            <p:nvPr/>
          </p:nvGrpSpPr>
          <p:grpSpPr bwMode="auto">
            <a:xfrm>
              <a:off x="3244642" y="2991587"/>
              <a:ext cx="544387" cy="333770"/>
              <a:chOff x="1871277" y="1576300"/>
              <a:chExt cx="1128371" cy="437860"/>
            </a:xfrm>
          </p:grpSpPr>
          <p:sp>
            <p:nvSpPr>
              <p:cNvPr id="128" name="Oval 127"/>
              <p:cNvSpPr>
                <a:spLocks noChangeArrowheads="1"/>
              </p:cNvSpPr>
              <p:nvPr/>
            </p:nvSpPr>
            <p:spPr bwMode="auto">
              <a:xfrm flipV="1">
                <a:off x="1874446" y="1694640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29" name="Rectangle 128"/>
              <p:cNvSpPr/>
              <p:nvPr/>
            </p:nvSpPr>
            <p:spPr bwMode="auto">
              <a:xfrm>
                <a:off x="1871708" y="1739859"/>
                <a:ext cx="1128632" cy="116624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30" name="Oval 129"/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31" name="Freeform 130"/>
              <p:cNvSpPr/>
              <p:nvPr/>
            </p:nvSpPr>
            <p:spPr bwMode="auto">
              <a:xfrm>
                <a:off x="2161269" y="1673216"/>
                <a:ext cx="546218" cy="160358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32" name="Freeform 131"/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33" name="Freeform 132"/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34" name="Freeform 133"/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135" name="Straight Connector 134"/>
              <p:cNvCxnSpPr>
                <a:cxnSpLocks noChangeShapeType="1"/>
                <a:endCxn id="130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36" name="Straight Connector 135"/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185" name="Footer Placeholder 2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 smtClean="0">
                <a:latin typeface="Tahoma" pitchFamily="34" charset="0"/>
              </a:rPr>
              <a:t>Introduction</a:t>
            </a:r>
          </a:p>
        </p:txBody>
      </p:sp>
      <p:pic>
        <p:nvPicPr>
          <p:cNvPr id="93186" name="Picture 2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9450" y="1028700"/>
            <a:ext cx="4570413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3187" name="Rectangle 2"/>
          <p:cNvSpPr>
            <a:spLocks noGrp="1" noChangeArrowheads="1"/>
          </p:cNvSpPr>
          <p:nvPr>
            <p:ph type="title" idx="4294967295"/>
          </p:nvPr>
        </p:nvSpPr>
        <p:spPr/>
        <p:txBody>
          <a:bodyPr/>
          <a:lstStyle/>
          <a:p>
            <a:pPr eaLnBrk="1" hangingPunct="1"/>
            <a:r>
              <a:rPr lang="en-US" altLang="en-US" smtClean="0">
                <a:ea typeface="ＭＳ Ｐゴシック" charset="-128"/>
              </a:rPr>
              <a:t>Chapter 1: roadmap</a:t>
            </a:r>
          </a:p>
        </p:txBody>
      </p:sp>
      <p:sp>
        <p:nvSpPr>
          <p:cNvPr id="93188" name="Rectangle 3"/>
          <p:cNvSpPr>
            <a:spLocks noGrp="1" noChangeArrowheads="1"/>
          </p:cNvSpPr>
          <p:nvPr>
            <p:ph type="body" idx="4294967295"/>
          </p:nvPr>
        </p:nvSpPr>
        <p:spPr>
          <a:xfrm>
            <a:off x="487363" y="1406525"/>
            <a:ext cx="8207375" cy="4648200"/>
          </a:xfrm>
        </p:spPr>
        <p:txBody>
          <a:bodyPr/>
          <a:lstStyle/>
          <a:p>
            <a:pPr lvl="1" eaLnBrk="1" hangingPunct="1">
              <a:buFont typeface="Wingdings" pitchFamily="2" charset="2"/>
              <a:buNone/>
            </a:pPr>
            <a:r>
              <a:rPr lang="en-US" altLang="en-US" sz="2800" smtClean="0">
                <a:solidFill>
                  <a:srgbClr val="000099"/>
                </a:solidFill>
                <a:ea typeface="Arial" pitchFamily="34" charset="0"/>
              </a:rPr>
              <a:t>1.1 what </a:t>
            </a:r>
            <a:r>
              <a:rPr lang="en-US" altLang="en-US" sz="2800" i="1" smtClean="0">
                <a:solidFill>
                  <a:srgbClr val="000099"/>
                </a:solidFill>
                <a:ea typeface="Arial" pitchFamily="34" charset="0"/>
              </a:rPr>
              <a:t>is</a:t>
            </a:r>
            <a:r>
              <a:rPr lang="en-US" altLang="en-US" sz="2800" smtClean="0">
                <a:solidFill>
                  <a:srgbClr val="000099"/>
                </a:solidFill>
                <a:ea typeface="Arial" pitchFamily="34" charset="0"/>
              </a:rPr>
              <a:t> the Internet?</a:t>
            </a:r>
          </a:p>
          <a:p>
            <a:pPr lvl="1" eaLnBrk="1" hangingPunct="1">
              <a:buFont typeface="Wingdings" pitchFamily="2" charset="2"/>
              <a:buNone/>
            </a:pPr>
            <a:r>
              <a:rPr lang="en-US" altLang="en-US" sz="2800" smtClean="0">
                <a:solidFill>
                  <a:srgbClr val="000099"/>
                </a:solidFill>
                <a:ea typeface="Arial" pitchFamily="34" charset="0"/>
              </a:rPr>
              <a:t>1.2</a:t>
            </a:r>
            <a:r>
              <a:rPr lang="en-US" altLang="en-US" sz="2800" smtClean="0">
                <a:ea typeface="Arial" pitchFamily="34" charset="0"/>
              </a:rPr>
              <a:t> network edge</a:t>
            </a:r>
          </a:p>
          <a:p>
            <a:pPr lvl="2" eaLnBrk="1" hangingPunct="1">
              <a:buClr>
                <a:srgbClr val="000099"/>
              </a:buClr>
            </a:pPr>
            <a:r>
              <a:rPr lang="en-US" altLang="en-US" sz="2400" smtClean="0">
                <a:latin typeface="Gill Sans MT" pitchFamily="34" charset="0"/>
                <a:ea typeface="Arial" pitchFamily="34" charset="0"/>
              </a:rPr>
              <a:t>end systems, access networks, links</a:t>
            </a:r>
          </a:p>
          <a:p>
            <a:pPr lvl="1" eaLnBrk="1" hangingPunct="1">
              <a:buFont typeface="Wingdings" pitchFamily="2" charset="2"/>
              <a:buNone/>
            </a:pPr>
            <a:r>
              <a:rPr lang="en-US" altLang="en-US" sz="2800" smtClean="0">
                <a:solidFill>
                  <a:srgbClr val="000099"/>
                </a:solidFill>
                <a:ea typeface="Arial" pitchFamily="34" charset="0"/>
              </a:rPr>
              <a:t>1.3 </a:t>
            </a:r>
            <a:r>
              <a:rPr lang="en-US" altLang="en-US" sz="2800" smtClean="0">
                <a:ea typeface="Arial" pitchFamily="34" charset="0"/>
              </a:rPr>
              <a:t>network core</a:t>
            </a:r>
          </a:p>
          <a:p>
            <a:pPr lvl="2" eaLnBrk="1" hangingPunct="1">
              <a:buClr>
                <a:srgbClr val="000099"/>
              </a:buClr>
            </a:pPr>
            <a:r>
              <a:rPr lang="en-US" altLang="en-US" sz="2400" smtClean="0">
                <a:latin typeface="Gill Sans MT" pitchFamily="34" charset="0"/>
                <a:ea typeface="Arial" pitchFamily="34" charset="0"/>
              </a:rPr>
              <a:t>packet switching, circuit switching, network structure</a:t>
            </a:r>
          </a:p>
          <a:p>
            <a:pPr lvl="1" eaLnBrk="1" hangingPunct="1">
              <a:buFont typeface="Wingdings" pitchFamily="2" charset="2"/>
              <a:buNone/>
            </a:pPr>
            <a:r>
              <a:rPr lang="en-US" altLang="en-US" sz="2800" smtClean="0">
                <a:solidFill>
                  <a:srgbClr val="CC0000"/>
                </a:solidFill>
                <a:ea typeface="Arial" pitchFamily="34" charset="0"/>
              </a:rPr>
              <a:t>1.4 delay, loss, throughput in networks</a:t>
            </a:r>
          </a:p>
          <a:p>
            <a:pPr lvl="1" eaLnBrk="1" hangingPunct="1">
              <a:buFont typeface="Wingdings" pitchFamily="2" charset="2"/>
              <a:buNone/>
            </a:pPr>
            <a:r>
              <a:rPr lang="en-US" altLang="en-US" sz="2800" smtClean="0">
                <a:solidFill>
                  <a:srgbClr val="000099"/>
                </a:solidFill>
                <a:ea typeface="Arial" pitchFamily="34" charset="0"/>
              </a:rPr>
              <a:t>1.5</a:t>
            </a:r>
            <a:r>
              <a:rPr lang="en-US" altLang="en-US" sz="2800" smtClean="0">
                <a:ea typeface="Arial" pitchFamily="34" charset="0"/>
              </a:rPr>
              <a:t> protocol layers, service models</a:t>
            </a:r>
          </a:p>
          <a:p>
            <a:pPr lvl="1" eaLnBrk="1" hangingPunct="1">
              <a:buFont typeface="Wingdings" pitchFamily="2" charset="2"/>
              <a:buNone/>
            </a:pPr>
            <a:r>
              <a:rPr lang="en-US" altLang="en-US" sz="2800" smtClean="0">
                <a:solidFill>
                  <a:srgbClr val="000099"/>
                </a:solidFill>
                <a:ea typeface="Arial" pitchFamily="34" charset="0"/>
              </a:rPr>
              <a:t>1.6</a:t>
            </a:r>
            <a:r>
              <a:rPr lang="en-US" altLang="en-US" sz="2800" smtClean="0">
                <a:ea typeface="Arial" pitchFamily="34" charset="0"/>
              </a:rPr>
              <a:t> networks under attack: security</a:t>
            </a:r>
          </a:p>
          <a:p>
            <a:pPr lvl="1" eaLnBrk="1" hangingPunct="1">
              <a:buFont typeface="Wingdings" pitchFamily="2" charset="2"/>
              <a:buNone/>
            </a:pPr>
            <a:r>
              <a:rPr lang="en-US" altLang="en-US" sz="2800" smtClean="0">
                <a:solidFill>
                  <a:srgbClr val="000099"/>
                </a:solidFill>
                <a:ea typeface="Arial" pitchFamily="34" charset="0"/>
              </a:rPr>
              <a:t>1.7</a:t>
            </a:r>
            <a:r>
              <a:rPr lang="en-US" altLang="en-US" sz="2800" smtClean="0">
                <a:ea typeface="Arial" pitchFamily="34" charset="0"/>
              </a:rPr>
              <a:t> history</a:t>
            </a:r>
          </a:p>
          <a:p>
            <a:pPr eaLnBrk="1" hangingPunct="1"/>
            <a:endParaRPr lang="en-US" altLang="en-US" smtClean="0">
              <a:ea typeface="ＭＳ Ｐゴシック" charset="-128"/>
            </a:endParaRPr>
          </a:p>
        </p:txBody>
      </p:sp>
      <p:sp>
        <p:nvSpPr>
          <p:cNvPr id="93189" name="Slide Number Placeholder 3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>
                <a:latin typeface="Tahoma" pitchFamily="34" charset="0"/>
              </a:rPr>
              <a:t>1-</a:t>
            </a:r>
            <a:fld id="{10F17F57-D0E9-45EA-AA89-8BDFF040145F}" type="slidenum">
              <a:rPr lang="en-US" altLang="en-US" sz="1200">
                <a:latin typeface="Tahoma" pitchFamily="34" charset="0"/>
              </a:rPr>
              <a:pPr/>
              <a:t>43</a:t>
            </a:fld>
            <a:endParaRPr lang="en-US" altLang="en-US" sz="1200">
              <a:latin typeface="Tahoma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233" name="Line 24"/>
          <p:cNvSpPr>
            <a:spLocks noChangeShapeType="1"/>
          </p:cNvSpPr>
          <p:nvPr/>
        </p:nvSpPr>
        <p:spPr bwMode="auto">
          <a:xfrm>
            <a:off x="1643063" y="4237038"/>
            <a:ext cx="741362" cy="3556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95234" name="Group 347"/>
          <p:cNvGrpSpPr>
            <a:grpSpLocks/>
          </p:cNvGrpSpPr>
          <p:nvPr/>
        </p:nvGrpSpPr>
        <p:grpSpPr bwMode="auto">
          <a:xfrm>
            <a:off x="2359025" y="4284663"/>
            <a:ext cx="1162050" cy="715962"/>
            <a:chOff x="1871277" y="1576300"/>
            <a:chExt cx="1128371" cy="437861"/>
          </a:xfrm>
        </p:grpSpPr>
        <p:sp>
          <p:nvSpPr>
            <p:cNvPr id="106" name="Oval 105"/>
            <p:cNvSpPr>
              <a:spLocks noChangeArrowheads="1"/>
            </p:cNvSpPr>
            <p:nvPr/>
          </p:nvSpPr>
          <p:spPr bwMode="auto">
            <a:xfrm flipV="1">
              <a:off x="1874446" y="1694641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107" name="Rectangle 106"/>
            <p:cNvSpPr/>
            <p:nvPr/>
          </p:nvSpPr>
          <p:spPr bwMode="auto">
            <a:xfrm>
              <a:off x="1871277" y="1739406"/>
              <a:ext cx="1128371" cy="116504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08" name="Oval 107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109" name="Freeform 108"/>
            <p:cNvSpPr/>
            <p:nvPr/>
          </p:nvSpPr>
          <p:spPr bwMode="auto">
            <a:xfrm>
              <a:off x="2159536" y="1673387"/>
              <a:ext cx="548771" cy="161164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10" name="Freeform 109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11" name="Freeform 110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12" name="Freeform 111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113" name="Straight Connector 112"/>
            <p:cNvCxnSpPr>
              <a:cxnSpLocks noChangeShapeType="1"/>
              <a:endCxn id="108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4" name="Straight Connector 113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95235" name="Line 26"/>
          <p:cNvSpPr>
            <a:spLocks noChangeShapeType="1"/>
          </p:cNvSpPr>
          <p:nvPr/>
        </p:nvSpPr>
        <p:spPr bwMode="auto">
          <a:xfrm>
            <a:off x="3567113" y="4656138"/>
            <a:ext cx="1933575" cy="952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5236" name="Rectangle 30"/>
          <p:cNvSpPr>
            <a:spLocks noChangeArrowheads="1"/>
          </p:cNvSpPr>
          <p:nvPr/>
        </p:nvSpPr>
        <p:spPr bwMode="auto">
          <a:xfrm>
            <a:off x="3233738" y="4527550"/>
            <a:ext cx="147637" cy="200025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5237" name="Rectangle 31"/>
          <p:cNvSpPr>
            <a:spLocks noChangeArrowheads="1"/>
          </p:cNvSpPr>
          <p:nvPr/>
        </p:nvSpPr>
        <p:spPr bwMode="auto">
          <a:xfrm>
            <a:off x="3389313" y="4527550"/>
            <a:ext cx="147637" cy="200025"/>
          </a:xfrm>
          <a:prstGeom prst="rect">
            <a:avLst/>
          </a:prstGeom>
          <a:solidFill>
            <a:srgbClr val="FFFF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5238" name="Rectangle 38"/>
          <p:cNvSpPr>
            <a:spLocks noChangeArrowheads="1"/>
          </p:cNvSpPr>
          <p:nvPr/>
        </p:nvSpPr>
        <p:spPr bwMode="auto">
          <a:xfrm>
            <a:off x="3524250" y="4465638"/>
            <a:ext cx="147638" cy="200025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5239" name="Line 25"/>
          <p:cNvSpPr>
            <a:spLocks noChangeShapeType="1"/>
          </p:cNvSpPr>
          <p:nvPr/>
        </p:nvSpPr>
        <p:spPr bwMode="auto">
          <a:xfrm flipV="1">
            <a:off x="1641475" y="4776788"/>
            <a:ext cx="735013" cy="550862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5240" name="Rectangle 32"/>
          <p:cNvSpPr>
            <a:spLocks noChangeArrowheads="1"/>
          </p:cNvSpPr>
          <p:nvPr/>
        </p:nvSpPr>
        <p:spPr bwMode="auto">
          <a:xfrm>
            <a:off x="2181225" y="4427538"/>
            <a:ext cx="147638" cy="200025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5241" name="Line 33"/>
          <p:cNvSpPr>
            <a:spLocks noChangeShapeType="1"/>
          </p:cNvSpPr>
          <p:nvPr/>
        </p:nvSpPr>
        <p:spPr bwMode="auto">
          <a:xfrm>
            <a:off x="2132013" y="4364038"/>
            <a:ext cx="211137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5242" name="Text Box 36"/>
          <p:cNvSpPr txBox="1">
            <a:spLocks noChangeArrowheads="1"/>
          </p:cNvSpPr>
          <p:nvPr/>
        </p:nvSpPr>
        <p:spPr bwMode="auto">
          <a:xfrm>
            <a:off x="765175" y="3921125"/>
            <a:ext cx="40322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>
                <a:solidFill>
                  <a:srgbClr val="000000"/>
                </a:solidFill>
              </a:rPr>
              <a:t>A</a:t>
            </a:r>
          </a:p>
        </p:txBody>
      </p:sp>
      <p:sp>
        <p:nvSpPr>
          <p:cNvPr id="95243" name="Text Box 37"/>
          <p:cNvSpPr txBox="1">
            <a:spLocks noChangeArrowheads="1"/>
          </p:cNvSpPr>
          <p:nvPr/>
        </p:nvSpPr>
        <p:spPr bwMode="auto">
          <a:xfrm>
            <a:off x="941388" y="4873625"/>
            <a:ext cx="3873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/>
              <a:t>B</a:t>
            </a:r>
          </a:p>
        </p:txBody>
      </p:sp>
      <p:grpSp>
        <p:nvGrpSpPr>
          <p:cNvPr id="95244" name="Group 66"/>
          <p:cNvGrpSpPr>
            <a:grpSpLocks/>
          </p:cNvGrpSpPr>
          <p:nvPr/>
        </p:nvGrpSpPr>
        <p:grpSpPr bwMode="auto">
          <a:xfrm>
            <a:off x="915988" y="3921125"/>
            <a:ext cx="779462" cy="679450"/>
            <a:chOff x="-44" y="1473"/>
            <a:chExt cx="981" cy="1105"/>
          </a:xfrm>
        </p:grpSpPr>
        <p:pic>
          <p:nvPicPr>
            <p:cNvPr id="95277" name="Picture 67" descr="desktop_computer_stylized_medium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95278" name="Freeform 68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95245" name="Group 69"/>
          <p:cNvGrpSpPr>
            <a:grpSpLocks/>
          </p:cNvGrpSpPr>
          <p:nvPr/>
        </p:nvGrpSpPr>
        <p:grpSpPr bwMode="auto">
          <a:xfrm>
            <a:off x="966788" y="4927600"/>
            <a:ext cx="779462" cy="679450"/>
            <a:chOff x="-44" y="1473"/>
            <a:chExt cx="981" cy="1105"/>
          </a:xfrm>
        </p:grpSpPr>
        <p:pic>
          <p:nvPicPr>
            <p:cNvPr id="95275" name="Picture 70" descr="desktop_computer_stylized_medium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95276" name="Freeform 71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95246" name="Group 347"/>
          <p:cNvGrpSpPr>
            <a:grpSpLocks/>
          </p:cNvGrpSpPr>
          <p:nvPr/>
        </p:nvGrpSpPr>
        <p:grpSpPr bwMode="auto">
          <a:xfrm>
            <a:off x="5497513" y="4329113"/>
            <a:ext cx="1162050" cy="715962"/>
            <a:chOff x="1871277" y="1576300"/>
            <a:chExt cx="1128371" cy="437861"/>
          </a:xfrm>
        </p:grpSpPr>
        <p:sp>
          <p:nvSpPr>
            <p:cNvPr id="93" name="Oval 92"/>
            <p:cNvSpPr>
              <a:spLocks noChangeArrowheads="1"/>
            </p:cNvSpPr>
            <p:nvPr/>
          </p:nvSpPr>
          <p:spPr bwMode="auto">
            <a:xfrm flipV="1">
              <a:off x="1874446" y="1694641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94" name="Rectangle 93"/>
            <p:cNvSpPr/>
            <p:nvPr/>
          </p:nvSpPr>
          <p:spPr bwMode="auto">
            <a:xfrm>
              <a:off x="1871277" y="1739406"/>
              <a:ext cx="1128371" cy="116504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95" name="Oval 94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96" name="Freeform 95"/>
            <p:cNvSpPr/>
            <p:nvPr/>
          </p:nvSpPr>
          <p:spPr bwMode="auto">
            <a:xfrm>
              <a:off x="2159535" y="1673387"/>
              <a:ext cx="548771" cy="161164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97" name="Freeform 96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98" name="Freeform 97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99" name="Freeform 98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100" name="Straight Connector 99"/>
            <p:cNvCxnSpPr>
              <a:cxnSpLocks noChangeShapeType="1"/>
              <a:endCxn id="95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01" name="Straight Connector 100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95247" name="Rectangle 31"/>
          <p:cNvSpPr>
            <a:spLocks noChangeArrowheads="1"/>
          </p:cNvSpPr>
          <p:nvPr/>
        </p:nvSpPr>
        <p:spPr bwMode="auto">
          <a:xfrm>
            <a:off x="1744663" y="5083175"/>
            <a:ext cx="139700" cy="185738"/>
          </a:xfrm>
          <a:prstGeom prst="rect">
            <a:avLst/>
          </a:prstGeom>
          <a:solidFill>
            <a:srgbClr val="FFFF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5248" name="Line 33"/>
          <p:cNvSpPr>
            <a:spLocks noChangeShapeType="1"/>
          </p:cNvSpPr>
          <p:nvPr/>
        </p:nvSpPr>
        <p:spPr bwMode="auto">
          <a:xfrm flipV="1">
            <a:off x="1919288" y="5053013"/>
            <a:ext cx="220662" cy="1619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5249" name="Rectangle 89"/>
          <p:cNvSpPr>
            <a:spLocks noChangeArrowheads="1"/>
          </p:cNvSpPr>
          <p:nvPr/>
        </p:nvSpPr>
        <p:spPr bwMode="auto">
          <a:xfrm>
            <a:off x="3081338" y="4529138"/>
            <a:ext cx="147637" cy="200025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 algn="ctr"/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5250" name="Rectangle 89"/>
          <p:cNvSpPr>
            <a:spLocks noChangeArrowheads="1"/>
          </p:cNvSpPr>
          <p:nvPr/>
        </p:nvSpPr>
        <p:spPr bwMode="auto">
          <a:xfrm>
            <a:off x="2932113" y="4527550"/>
            <a:ext cx="147637" cy="200025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 algn="ctr"/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5251" name="Rectangle 89"/>
          <p:cNvSpPr>
            <a:spLocks noChangeArrowheads="1"/>
          </p:cNvSpPr>
          <p:nvPr/>
        </p:nvSpPr>
        <p:spPr bwMode="auto">
          <a:xfrm>
            <a:off x="2779713" y="4530725"/>
            <a:ext cx="147637" cy="200025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 algn="ctr"/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5252" name="Footer Placeholder 2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 smtClean="0">
                <a:solidFill>
                  <a:srgbClr val="000000"/>
                </a:solidFill>
                <a:latin typeface="Tahoma" pitchFamily="34" charset="0"/>
              </a:rPr>
              <a:t>Introduction</a:t>
            </a:r>
          </a:p>
        </p:txBody>
      </p:sp>
      <p:pic>
        <p:nvPicPr>
          <p:cNvPr id="95253" name="Picture 63" descr="underline_base"/>
          <p:cNvPicPr>
            <a:picLocks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11163" y="890588"/>
            <a:ext cx="6856412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5254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347663" y="80963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 smtClean="0">
                <a:ea typeface="ＭＳ Ｐゴシック" charset="-128"/>
              </a:rPr>
              <a:t>How do loss and delay occur?</a:t>
            </a:r>
            <a:endParaRPr lang="en-US" altLang="en-US" sz="4800" smtClean="0">
              <a:ea typeface="ＭＳ Ｐゴシック" charset="-128"/>
            </a:endParaRPr>
          </a:p>
        </p:txBody>
      </p:sp>
      <p:sp>
        <p:nvSpPr>
          <p:cNvPr id="108548" name="Rectangle 3"/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579438" y="1371600"/>
            <a:ext cx="8564562" cy="2114550"/>
          </a:xfrm>
        </p:spPr>
        <p:txBody>
          <a:bodyPr/>
          <a:lstStyle/>
          <a:p>
            <a:pPr eaLnBrk="1" hangingPunct="1">
              <a:buFont typeface="Wingdings" charset="0"/>
              <a:buNone/>
              <a:defRPr/>
            </a:pPr>
            <a:r>
              <a:rPr lang="en-US" dirty="0"/>
              <a:t>packets </a:t>
            </a:r>
            <a:r>
              <a:rPr lang="en-US" i="1" dirty="0"/>
              <a:t>queue</a:t>
            </a:r>
            <a:r>
              <a:rPr lang="en-US" dirty="0"/>
              <a:t> in router buffers</a:t>
            </a:r>
            <a:r>
              <a:rPr lang="en-US" sz="2400" dirty="0"/>
              <a:t> </a:t>
            </a:r>
          </a:p>
          <a:p>
            <a:pPr marL="287338" indent="-287338" eaLnBrk="1" hangingPunct="1">
              <a:buFont typeface="Wingdings" charset="2"/>
              <a:buChar char="§"/>
              <a:defRPr/>
            </a:pPr>
            <a:r>
              <a:rPr lang="en-US" sz="2400" dirty="0">
                <a:solidFill>
                  <a:srgbClr val="CC0000"/>
                </a:solidFill>
              </a:rPr>
              <a:t>packet arrival rate to link (temporarily) exceeds output link capacity</a:t>
            </a:r>
          </a:p>
          <a:p>
            <a:pPr marL="287338" indent="-287338" eaLnBrk="1" hangingPunct="1">
              <a:buFont typeface="Wingdings" charset="2"/>
              <a:buChar char="§"/>
              <a:defRPr/>
            </a:pPr>
            <a:r>
              <a:rPr lang="en-US" sz="2400" dirty="0"/>
              <a:t>packets queue, wait for turn</a:t>
            </a:r>
          </a:p>
        </p:txBody>
      </p:sp>
      <p:grpSp>
        <p:nvGrpSpPr>
          <p:cNvPr id="5" name="Group 93"/>
          <p:cNvGrpSpPr>
            <a:grpSpLocks/>
          </p:cNvGrpSpPr>
          <p:nvPr/>
        </p:nvGrpSpPr>
        <p:grpSpPr bwMode="auto">
          <a:xfrm>
            <a:off x="3621088" y="2982913"/>
            <a:ext cx="3979862" cy="1454150"/>
            <a:chOff x="2259" y="2090"/>
            <a:chExt cx="2507" cy="916"/>
          </a:xfrm>
        </p:grpSpPr>
        <p:sp>
          <p:nvSpPr>
            <p:cNvPr id="95264" name="Text Box 66"/>
            <p:cNvSpPr txBox="1">
              <a:spLocks noChangeArrowheads="1"/>
            </p:cNvSpPr>
            <p:nvPr/>
          </p:nvSpPr>
          <p:spPr bwMode="auto">
            <a:xfrm>
              <a:off x="2602" y="2090"/>
              <a:ext cx="2164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r>
                <a:rPr lang="en-US" altLang="en-US" sz="1800">
                  <a:solidFill>
                    <a:srgbClr val="000000"/>
                  </a:solidFill>
                </a:rPr>
                <a:t>packet being transmitted </a:t>
              </a:r>
              <a:r>
                <a:rPr lang="en-US" altLang="en-US" sz="1800">
                  <a:solidFill>
                    <a:srgbClr val="CC0000"/>
                  </a:solidFill>
                </a:rPr>
                <a:t>(delay)</a:t>
              </a:r>
            </a:p>
          </p:txBody>
        </p:sp>
        <p:sp>
          <p:nvSpPr>
            <p:cNvPr id="95265" name="Line 67"/>
            <p:cNvSpPr>
              <a:spLocks noChangeShapeType="1"/>
            </p:cNvSpPr>
            <p:nvPr/>
          </p:nvSpPr>
          <p:spPr bwMode="auto">
            <a:xfrm rot="10800000" flipV="1">
              <a:off x="2259" y="2294"/>
              <a:ext cx="1059" cy="71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6" name="Group 94"/>
          <p:cNvGrpSpPr>
            <a:grpSpLocks/>
          </p:cNvGrpSpPr>
          <p:nvPr/>
        </p:nvGrpSpPr>
        <p:grpSpPr bwMode="auto">
          <a:xfrm>
            <a:off x="3338513" y="4802188"/>
            <a:ext cx="3414712" cy="804862"/>
            <a:chOff x="2103" y="3214"/>
            <a:chExt cx="2151" cy="507"/>
          </a:xfrm>
        </p:grpSpPr>
        <p:sp>
          <p:nvSpPr>
            <p:cNvPr id="95262" name="Text Box 72"/>
            <p:cNvSpPr txBox="1">
              <a:spLocks noChangeArrowheads="1"/>
            </p:cNvSpPr>
            <p:nvPr/>
          </p:nvSpPr>
          <p:spPr bwMode="auto">
            <a:xfrm>
              <a:off x="2530" y="3490"/>
              <a:ext cx="1724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r>
                <a:rPr lang="en-US" altLang="en-US" sz="1800">
                  <a:solidFill>
                    <a:srgbClr val="000000"/>
                  </a:solidFill>
                </a:rPr>
                <a:t>packets queueing</a:t>
              </a:r>
              <a:r>
                <a:rPr lang="en-US" altLang="en-US" sz="1800">
                  <a:solidFill>
                    <a:srgbClr val="FF0000"/>
                  </a:solidFill>
                </a:rPr>
                <a:t> </a:t>
              </a:r>
              <a:r>
                <a:rPr lang="en-US" altLang="en-US" sz="1800">
                  <a:solidFill>
                    <a:srgbClr val="CC0000"/>
                  </a:solidFill>
                </a:rPr>
                <a:t>(delay)</a:t>
              </a:r>
            </a:p>
          </p:txBody>
        </p:sp>
        <p:sp>
          <p:nvSpPr>
            <p:cNvPr id="95263" name="Line 73"/>
            <p:cNvSpPr>
              <a:spLocks noChangeShapeType="1"/>
            </p:cNvSpPr>
            <p:nvPr/>
          </p:nvSpPr>
          <p:spPr bwMode="auto">
            <a:xfrm rot="10800000">
              <a:off x="2103" y="3214"/>
              <a:ext cx="471" cy="40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10" name="Group 95"/>
          <p:cNvGrpSpPr>
            <a:grpSpLocks/>
          </p:cNvGrpSpPr>
          <p:nvPr/>
        </p:nvGrpSpPr>
        <p:grpSpPr bwMode="auto">
          <a:xfrm>
            <a:off x="2517775" y="4764088"/>
            <a:ext cx="4248150" cy="1511300"/>
            <a:chOff x="1586" y="3190"/>
            <a:chExt cx="2676" cy="952"/>
          </a:xfrm>
        </p:grpSpPr>
        <p:sp>
          <p:nvSpPr>
            <p:cNvPr id="95260" name="Line 91"/>
            <p:cNvSpPr>
              <a:spLocks noChangeShapeType="1"/>
            </p:cNvSpPr>
            <p:nvPr/>
          </p:nvSpPr>
          <p:spPr bwMode="auto">
            <a:xfrm rot="10800000" flipH="1">
              <a:off x="1798" y="3190"/>
              <a:ext cx="105" cy="58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5261" name="Text Box 92"/>
            <p:cNvSpPr txBox="1">
              <a:spLocks noChangeArrowheads="1"/>
            </p:cNvSpPr>
            <p:nvPr/>
          </p:nvSpPr>
          <p:spPr bwMode="auto">
            <a:xfrm>
              <a:off x="1586" y="3738"/>
              <a:ext cx="2676" cy="4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r>
                <a:rPr lang="en-US" altLang="en-US" sz="1800">
                  <a:solidFill>
                    <a:srgbClr val="000000"/>
                  </a:solidFill>
                </a:rPr>
                <a:t>free (available) buffers: arriving packets </a:t>
              </a:r>
            </a:p>
            <a:p>
              <a:r>
                <a:rPr lang="en-US" altLang="en-US" sz="1800">
                  <a:solidFill>
                    <a:srgbClr val="000000"/>
                  </a:solidFill>
                </a:rPr>
                <a:t>dropped (</a:t>
              </a:r>
              <a:r>
                <a:rPr lang="en-US" altLang="en-US" sz="1800">
                  <a:solidFill>
                    <a:srgbClr val="CC0000"/>
                  </a:solidFill>
                </a:rPr>
                <a:t>loss</a:t>
              </a:r>
              <a:r>
                <a:rPr lang="en-US" altLang="en-US" sz="1800">
                  <a:solidFill>
                    <a:srgbClr val="000000"/>
                  </a:solidFill>
                </a:rPr>
                <a:t>) if no free buffers</a:t>
              </a:r>
            </a:p>
          </p:txBody>
        </p:sp>
      </p:grpSp>
      <p:sp>
        <p:nvSpPr>
          <p:cNvPr id="95259" name="Slide Number Placeholder 3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>
                <a:solidFill>
                  <a:srgbClr val="000000"/>
                </a:solidFill>
                <a:latin typeface="Tahoma" pitchFamily="34" charset="0"/>
              </a:rPr>
              <a:t>1-</a:t>
            </a:r>
            <a:fld id="{9C3A0C52-8FBC-476A-9835-494F55F29DD9}" type="slidenum">
              <a:rPr lang="en-US" altLang="en-US" sz="1200">
                <a:solidFill>
                  <a:srgbClr val="000000"/>
                </a:solidFill>
                <a:latin typeface="Tahoma" pitchFamily="34" charset="0"/>
              </a:rPr>
              <a:pPr/>
              <a:t>44</a:t>
            </a:fld>
            <a:endParaRPr lang="en-US" altLang="en-US" sz="1200">
              <a:solidFill>
                <a:srgbClr val="000000"/>
              </a:solidFill>
              <a:latin typeface="Tahoma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281" name="Footer Placeholder 2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 smtClean="0">
                <a:solidFill>
                  <a:srgbClr val="000000"/>
                </a:solidFill>
                <a:latin typeface="Tahoma" pitchFamily="34" charset="0"/>
              </a:rPr>
              <a:t>Introduction</a:t>
            </a:r>
          </a:p>
        </p:txBody>
      </p:sp>
      <p:pic>
        <p:nvPicPr>
          <p:cNvPr id="97282" name="Picture 65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0063" y="828675"/>
            <a:ext cx="6856412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7283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452438" y="200025"/>
            <a:ext cx="7772400" cy="811213"/>
          </a:xfrm>
        </p:spPr>
        <p:txBody>
          <a:bodyPr/>
          <a:lstStyle/>
          <a:p>
            <a:pPr eaLnBrk="1" hangingPunct="1"/>
            <a:r>
              <a:rPr lang="en-US" altLang="en-US" smtClean="0">
                <a:ea typeface="ＭＳ Ｐゴシック" charset="-128"/>
              </a:rPr>
              <a:t>Four sources of packet delay</a:t>
            </a:r>
            <a:endParaRPr lang="en-US" altLang="en-US" sz="4800" smtClean="0">
              <a:ea typeface="ＭＳ Ｐゴシック" charset="-128"/>
            </a:endParaRPr>
          </a:p>
        </p:txBody>
      </p:sp>
      <p:sp>
        <p:nvSpPr>
          <p:cNvPr id="110596" name="Rectangle 4"/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862013" y="4491038"/>
            <a:ext cx="3810000" cy="1636712"/>
          </a:xfrm>
        </p:spPr>
        <p:txBody>
          <a:bodyPr/>
          <a:lstStyle/>
          <a:p>
            <a:pPr eaLnBrk="1" hangingPunct="1">
              <a:buFont typeface="Wingdings" charset="0"/>
              <a:buNone/>
              <a:defRPr/>
            </a:pPr>
            <a:r>
              <a:rPr lang="en-US" i="1" dirty="0">
                <a:solidFill>
                  <a:srgbClr val="CC0000"/>
                </a:solidFill>
              </a:rPr>
              <a:t>d</a:t>
            </a:r>
            <a:r>
              <a:rPr lang="en-US" baseline="-25000" dirty="0">
                <a:solidFill>
                  <a:srgbClr val="CC0000"/>
                </a:solidFill>
              </a:rPr>
              <a:t>proc</a:t>
            </a:r>
            <a:r>
              <a:rPr lang="en-US" dirty="0">
                <a:solidFill>
                  <a:srgbClr val="CC0000"/>
                </a:solidFill>
              </a:rPr>
              <a:t>: nodal processing</a:t>
            </a:r>
            <a:r>
              <a:rPr lang="en-US" dirty="0"/>
              <a:t> </a:t>
            </a:r>
          </a:p>
          <a:p>
            <a:pPr marL="231775" indent="-231775" eaLnBrk="1" hangingPunct="1">
              <a:buSzTx/>
              <a:buFont typeface="Wingdings" charset="0"/>
              <a:buChar char="§"/>
              <a:defRPr/>
            </a:pPr>
            <a:r>
              <a:rPr lang="en-US" sz="2400" dirty="0"/>
              <a:t>check bit errors</a:t>
            </a:r>
          </a:p>
          <a:p>
            <a:pPr marL="231775" indent="-231775" eaLnBrk="1" hangingPunct="1">
              <a:buSzTx/>
              <a:buFont typeface="Wingdings" charset="0"/>
              <a:buChar char="§"/>
              <a:defRPr/>
            </a:pPr>
            <a:r>
              <a:rPr lang="en-US" sz="2400" dirty="0"/>
              <a:t>determine output link</a:t>
            </a:r>
          </a:p>
          <a:p>
            <a:pPr marL="231775" indent="-231775" eaLnBrk="1" hangingPunct="1">
              <a:buSzTx/>
              <a:buFont typeface="Wingdings" charset="0"/>
              <a:buChar char="§"/>
              <a:defRPr/>
            </a:pPr>
            <a:r>
              <a:rPr lang="en-US" sz="2400" dirty="0"/>
              <a:t>typically &lt; msec</a:t>
            </a:r>
          </a:p>
        </p:txBody>
      </p:sp>
      <p:sp>
        <p:nvSpPr>
          <p:cNvPr id="110627" name="Rectangle 58"/>
          <p:cNvSpPr>
            <a:spLocks noChangeArrowheads="1"/>
          </p:cNvSpPr>
          <p:nvPr/>
        </p:nvSpPr>
        <p:spPr bwMode="auto">
          <a:xfrm>
            <a:off x="4802188" y="4492625"/>
            <a:ext cx="3810000" cy="2189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marL="344488" indent="-344488">
              <a:lnSpc>
                <a:spcPct val="85000"/>
              </a:lnSpc>
              <a:spcBef>
                <a:spcPct val="20000"/>
              </a:spcBef>
              <a:buClr>
                <a:srgbClr val="3333CC"/>
              </a:buClr>
              <a:buSzPct val="85000"/>
              <a:buFont typeface="Wingdings" charset="0"/>
              <a:buNone/>
              <a:defRPr/>
            </a:pPr>
            <a:r>
              <a:rPr lang="en-US" dirty="0">
                <a:solidFill>
                  <a:srgbClr val="FF0000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 </a:t>
            </a:r>
            <a:r>
              <a:rPr lang="en-US" sz="2800" i="1" dirty="0">
                <a:solidFill>
                  <a:srgbClr val="CC0000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d</a:t>
            </a:r>
            <a:r>
              <a:rPr lang="en-US" sz="2800" baseline="-25000" dirty="0">
                <a:solidFill>
                  <a:srgbClr val="CC0000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queue</a:t>
            </a:r>
            <a:r>
              <a:rPr lang="en-US" sz="2800" dirty="0">
                <a:solidFill>
                  <a:srgbClr val="CC0000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: queueing delay</a:t>
            </a:r>
          </a:p>
          <a:p>
            <a:pPr marL="231775" indent="-231775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0"/>
              <a:buChar char="§"/>
              <a:defRPr/>
            </a:pPr>
            <a:r>
              <a:rPr lang="en-US" dirty="0">
                <a:solidFill>
                  <a:srgbClr val="000000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time waiting at output link for transmission </a:t>
            </a:r>
          </a:p>
          <a:p>
            <a:pPr marL="231775" indent="-231775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0"/>
              <a:buChar char="§"/>
              <a:defRPr/>
            </a:pPr>
            <a:r>
              <a:rPr lang="en-US" dirty="0">
                <a:solidFill>
                  <a:srgbClr val="000000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depends on congestion level of router</a:t>
            </a:r>
          </a:p>
        </p:txBody>
      </p:sp>
      <p:sp>
        <p:nvSpPr>
          <p:cNvPr id="97286" name="Slide Number Placeholder 3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>
                <a:solidFill>
                  <a:srgbClr val="000000"/>
                </a:solidFill>
                <a:latin typeface="Tahoma" pitchFamily="34" charset="0"/>
              </a:rPr>
              <a:t>1-</a:t>
            </a:r>
            <a:fld id="{F9B3AEF8-1C2B-4C13-B0BC-E6B63AA586E5}" type="slidenum">
              <a:rPr lang="en-US" altLang="en-US" sz="1200">
                <a:solidFill>
                  <a:srgbClr val="000000"/>
                </a:solidFill>
                <a:latin typeface="Tahoma" pitchFamily="34" charset="0"/>
              </a:rPr>
              <a:pPr/>
              <a:t>45</a:t>
            </a:fld>
            <a:endParaRPr lang="en-US" altLang="en-US" sz="1200">
              <a:solidFill>
                <a:srgbClr val="000000"/>
              </a:solidFill>
              <a:latin typeface="Tahoma" pitchFamily="34" charset="0"/>
            </a:endParaRPr>
          </a:p>
        </p:txBody>
      </p:sp>
      <p:grpSp>
        <p:nvGrpSpPr>
          <p:cNvPr id="97287" name="Group 70"/>
          <p:cNvGrpSpPr>
            <a:grpSpLocks/>
          </p:cNvGrpSpPr>
          <p:nvPr/>
        </p:nvGrpSpPr>
        <p:grpSpPr bwMode="auto">
          <a:xfrm>
            <a:off x="1743075" y="1249363"/>
            <a:ext cx="5894388" cy="2935287"/>
            <a:chOff x="1743075" y="1249363"/>
            <a:chExt cx="5894066" cy="2935287"/>
          </a:xfrm>
        </p:grpSpPr>
        <p:sp>
          <p:nvSpPr>
            <p:cNvPr id="97288" name="Line 24"/>
            <p:cNvSpPr>
              <a:spLocks noChangeShapeType="1"/>
            </p:cNvSpPr>
            <p:nvPr/>
          </p:nvSpPr>
          <p:spPr bwMode="auto">
            <a:xfrm>
              <a:off x="2620963" y="1857375"/>
              <a:ext cx="741362" cy="35560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grpSp>
          <p:nvGrpSpPr>
            <p:cNvPr id="97289" name="Group 347"/>
            <p:cNvGrpSpPr>
              <a:grpSpLocks/>
            </p:cNvGrpSpPr>
            <p:nvPr/>
          </p:nvGrpSpPr>
          <p:grpSpPr bwMode="auto">
            <a:xfrm>
              <a:off x="3336378" y="1905474"/>
              <a:ext cx="1162562" cy="715538"/>
              <a:chOff x="1871277" y="1576300"/>
              <a:chExt cx="1128371" cy="437861"/>
            </a:xfrm>
          </p:grpSpPr>
          <p:sp>
            <p:nvSpPr>
              <p:cNvPr id="113" name="Oval 112"/>
              <p:cNvSpPr>
                <a:spLocks noChangeArrowheads="1"/>
              </p:cNvSpPr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14" name="Rectangle 113"/>
              <p:cNvSpPr/>
              <p:nvPr/>
            </p:nvSpPr>
            <p:spPr bwMode="auto">
              <a:xfrm>
                <a:off x="1871723" y="1739212"/>
                <a:ext cx="1127812" cy="116573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15" name="Oval 114"/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16" name="Freeform 115"/>
              <p:cNvSpPr/>
              <p:nvPr/>
            </p:nvSpPr>
            <p:spPr bwMode="auto">
              <a:xfrm>
                <a:off x="2159840" y="1673154"/>
                <a:ext cx="548499" cy="161260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17" name="Freeform 116"/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18" name="Freeform 117"/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19" name="Freeform 118"/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120" name="Straight Connector 119"/>
              <p:cNvCxnSpPr>
                <a:cxnSpLocks noChangeShapeType="1"/>
                <a:endCxn id="115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1" name="Straight Connector 120"/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sp>
          <p:nvSpPr>
            <p:cNvPr id="97290" name="Line 26"/>
            <p:cNvSpPr>
              <a:spLocks noChangeShapeType="1"/>
            </p:cNvSpPr>
            <p:nvPr/>
          </p:nvSpPr>
          <p:spPr bwMode="auto">
            <a:xfrm>
              <a:off x="4545013" y="2276475"/>
              <a:ext cx="1933575" cy="9525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7291" name="Rectangle 29"/>
            <p:cNvSpPr>
              <a:spLocks noChangeArrowheads="1"/>
            </p:cNvSpPr>
            <p:nvPr/>
          </p:nvSpPr>
          <p:spPr bwMode="auto">
            <a:xfrm>
              <a:off x="5464175" y="2076450"/>
              <a:ext cx="147638" cy="200025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97292" name="Rectangle 30"/>
            <p:cNvSpPr>
              <a:spLocks noChangeArrowheads="1"/>
            </p:cNvSpPr>
            <p:nvPr/>
          </p:nvSpPr>
          <p:spPr bwMode="auto">
            <a:xfrm>
              <a:off x="4211638" y="2147888"/>
              <a:ext cx="147637" cy="200025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97293" name="Rectangle 31"/>
            <p:cNvSpPr>
              <a:spLocks noChangeArrowheads="1"/>
            </p:cNvSpPr>
            <p:nvPr/>
          </p:nvSpPr>
          <p:spPr bwMode="auto">
            <a:xfrm>
              <a:off x="4373563" y="2147888"/>
              <a:ext cx="147637" cy="20002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97294" name="Line 35"/>
            <p:cNvSpPr>
              <a:spLocks noChangeShapeType="1"/>
            </p:cNvSpPr>
            <p:nvPr/>
          </p:nvSpPr>
          <p:spPr bwMode="auto">
            <a:xfrm flipV="1">
              <a:off x="6235700" y="1876425"/>
              <a:ext cx="366713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7295" name="Rectangle 38"/>
            <p:cNvSpPr>
              <a:spLocks noChangeArrowheads="1"/>
            </p:cNvSpPr>
            <p:nvPr/>
          </p:nvSpPr>
          <p:spPr bwMode="auto">
            <a:xfrm>
              <a:off x="4502150" y="2085975"/>
              <a:ext cx="147638" cy="200025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97296" name="Text Box 39"/>
            <p:cNvSpPr txBox="1">
              <a:spLocks noChangeArrowheads="1"/>
            </p:cNvSpPr>
            <p:nvPr/>
          </p:nvSpPr>
          <p:spPr bwMode="auto">
            <a:xfrm>
              <a:off x="4891088" y="1689100"/>
              <a:ext cx="1390650" cy="366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r>
                <a:rPr lang="en-US" altLang="en-US" sz="1800">
                  <a:solidFill>
                    <a:srgbClr val="CC0000"/>
                  </a:solidFill>
                </a:rPr>
                <a:t>propagation</a:t>
              </a:r>
            </a:p>
          </p:txBody>
        </p:sp>
        <p:sp>
          <p:nvSpPr>
            <p:cNvPr id="97297" name="Line 40"/>
            <p:cNvSpPr>
              <a:spLocks noChangeShapeType="1"/>
            </p:cNvSpPr>
            <p:nvPr/>
          </p:nvSpPr>
          <p:spPr bwMode="auto">
            <a:xfrm rot="10800000">
              <a:off x="4645025" y="1876425"/>
              <a:ext cx="319088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7298" name="Text Box 43"/>
            <p:cNvSpPr txBox="1">
              <a:spLocks noChangeArrowheads="1"/>
            </p:cNvSpPr>
            <p:nvPr/>
          </p:nvSpPr>
          <p:spPr bwMode="auto">
            <a:xfrm>
              <a:off x="3127375" y="2803525"/>
              <a:ext cx="1289050" cy="6413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/>
              <a:r>
                <a:rPr lang="en-US" altLang="en-US" sz="1800">
                  <a:solidFill>
                    <a:srgbClr val="CC0000"/>
                  </a:solidFill>
                </a:rPr>
                <a:t>nodal</a:t>
              </a:r>
            </a:p>
            <a:p>
              <a:pPr algn="ctr"/>
              <a:r>
                <a:rPr lang="en-US" altLang="en-US" sz="1800">
                  <a:solidFill>
                    <a:srgbClr val="CC0000"/>
                  </a:solidFill>
                </a:rPr>
                <a:t>processing</a:t>
              </a:r>
            </a:p>
          </p:txBody>
        </p:sp>
        <p:sp>
          <p:nvSpPr>
            <p:cNvPr id="97299" name="Line 44"/>
            <p:cNvSpPr>
              <a:spLocks noChangeShapeType="1"/>
            </p:cNvSpPr>
            <p:nvPr/>
          </p:nvSpPr>
          <p:spPr bwMode="auto">
            <a:xfrm rot="10800000">
              <a:off x="3378200" y="2847975"/>
              <a:ext cx="833438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 type="triangl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7300" name="Line 45"/>
            <p:cNvSpPr>
              <a:spLocks noChangeShapeType="1"/>
            </p:cNvSpPr>
            <p:nvPr/>
          </p:nvSpPr>
          <p:spPr bwMode="auto">
            <a:xfrm rot="10800000" flipV="1">
              <a:off x="4187825" y="2609850"/>
              <a:ext cx="385763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 type="triangl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7301" name="Text Box 46"/>
            <p:cNvSpPr txBox="1">
              <a:spLocks noChangeArrowheads="1"/>
            </p:cNvSpPr>
            <p:nvPr/>
          </p:nvSpPr>
          <p:spPr bwMode="auto">
            <a:xfrm>
              <a:off x="4595813" y="3060700"/>
              <a:ext cx="1123950" cy="366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r>
                <a:rPr lang="en-US" altLang="en-US" sz="1800">
                  <a:solidFill>
                    <a:srgbClr val="CC0000"/>
                  </a:solidFill>
                </a:rPr>
                <a:t>queueing</a:t>
              </a:r>
            </a:p>
          </p:txBody>
        </p:sp>
        <p:sp>
          <p:nvSpPr>
            <p:cNvPr id="97302" name="Line 47"/>
            <p:cNvSpPr>
              <a:spLocks noChangeShapeType="1"/>
            </p:cNvSpPr>
            <p:nvPr/>
          </p:nvSpPr>
          <p:spPr bwMode="auto">
            <a:xfrm rot="10800000">
              <a:off x="4349750" y="2609850"/>
              <a:ext cx="595313" cy="55245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7303" name="Rectangle 3"/>
            <p:cNvSpPr>
              <a:spLocks noChangeArrowheads="1"/>
            </p:cNvSpPr>
            <p:nvPr/>
          </p:nvSpPr>
          <p:spPr bwMode="auto">
            <a:xfrm>
              <a:off x="2116138" y="3630613"/>
              <a:ext cx="4943475" cy="554037"/>
            </a:xfrm>
            <a:prstGeom prst="rect">
              <a:avLst/>
            </a:prstGeom>
            <a:noFill/>
            <a:ln w="19050">
              <a:solidFill>
                <a:srgbClr val="FF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marL="2857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eaLnBrk="1" hangingPunct="1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75000"/>
                <a:buFont typeface="Wingdings" pitchFamily="2" charset="2"/>
                <a:buNone/>
              </a:pPr>
              <a:r>
                <a:rPr lang="en-US" altLang="en-US" i="1">
                  <a:solidFill>
                    <a:srgbClr val="000000"/>
                  </a:solidFill>
                  <a:latin typeface="Gill Sans MT" pitchFamily="34" charset="0"/>
                </a:rPr>
                <a:t>d</a:t>
              </a:r>
              <a:r>
                <a:rPr lang="en-US" altLang="en-US" baseline="-25000">
                  <a:solidFill>
                    <a:srgbClr val="000000"/>
                  </a:solidFill>
                  <a:latin typeface="Gill Sans MT" pitchFamily="34" charset="0"/>
                </a:rPr>
                <a:t>nodal</a:t>
              </a:r>
              <a:r>
                <a:rPr lang="en-US" altLang="en-US">
                  <a:solidFill>
                    <a:srgbClr val="000000"/>
                  </a:solidFill>
                  <a:latin typeface="Gill Sans MT" pitchFamily="34" charset="0"/>
                </a:rPr>
                <a:t> = </a:t>
              </a:r>
              <a:r>
                <a:rPr lang="en-US" altLang="en-US" i="1">
                  <a:solidFill>
                    <a:srgbClr val="000000"/>
                  </a:solidFill>
                  <a:latin typeface="Gill Sans MT" pitchFamily="34" charset="0"/>
                </a:rPr>
                <a:t>d</a:t>
              </a:r>
              <a:r>
                <a:rPr lang="en-US" altLang="en-US" baseline="-25000">
                  <a:solidFill>
                    <a:srgbClr val="000000"/>
                  </a:solidFill>
                  <a:latin typeface="Gill Sans MT" pitchFamily="34" charset="0"/>
                </a:rPr>
                <a:t>proc</a:t>
              </a:r>
              <a:r>
                <a:rPr lang="en-US" altLang="en-US">
                  <a:solidFill>
                    <a:srgbClr val="000000"/>
                  </a:solidFill>
                  <a:latin typeface="Gill Sans MT" pitchFamily="34" charset="0"/>
                </a:rPr>
                <a:t> + </a:t>
              </a:r>
              <a:r>
                <a:rPr lang="en-US" altLang="en-US" i="1">
                  <a:solidFill>
                    <a:srgbClr val="000000"/>
                  </a:solidFill>
                  <a:latin typeface="Gill Sans MT" pitchFamily="34" charset="0"/>
                </a:rPr>
                <a:t>d</a:t>
              </a:r>
              <a:r>
                <a:rPr lang="en-US" altLang="en-US" baseline="-25000">
                  <a:solidFill>
                    <a:srgbClr val="000000"/>
                  </a:solidFill>
                  <a:latin typeface="Gill Sans MT" pitchFamily="34" charset="0"/>
                </a:rPr>
                <a:t>queue</a:t>
              </a:r>
              <a:r>
                <a:rPr lang="en-US" altLang="en-US">
                  <a:solidFill>
                    <a:srgbClr val="000000"/>
                  </a:solidFill>
                  <a:latin typeface="Gill Sans MT" pitchFamily="34" charset="0"/>
                </a:rPr>
                <a:t> + </a:t>
              </a:r>
              <a:r>
                <a:rPr lang="en-US" altLang="en-US" i="1">
                  <a:solidFill>
                    <a:srgbClr val="000000"/>
                  </a:solidFill>
                  <a:latin typeface="Gill Sans MT" pitchFamily="34" charset="0"/>
                </a:rPr>
                <a:t>d</a:t>
              </a:r>
              <a:r>
                <a:rPr lang="en-US" altLang="en-US" baseline="-25000">
                  <a:solidFill>
                    <a:srgbClr val="000000"/>
                  </a:solidFill>
                  <a:latin typeface="Gill Sans MT" pitchFamily="34" charset="0"/>
                </a:rPr>
                <a:t>trans</a:t>
              </a:r>
              <a:r>
                <a:rPr lang="en-US" altLang="en-US">
                  <a:solidFill>
                    <a:srgbClr val="000000"/>
                  </a:solidFill>
                  <a:latin typeface="Gill Sans MT" pitchFamily="34" charset="0"/>
                </a:rPr>
                <a:t> +  </a:t>
              </a:r>
              <a:r>
                <a:rPr lang="en-US" altLang="en-US" i="1">
                  <a:solidFill>
                    <a:srgbClr val="000000"/>
                  </a:solidFill>
                  <a:latin typeface="Gill Sans MT" pitchFamily="34" charset="0"/>
                </a:rPr>
                <a:t>d</a:t>
              </a:r>
              <a:r>
                <a:rPr lang="en-US" altLang="en-US" baseline="-25000">
                  <a:solidFill>
                    <a:srgbClr val="000000"/>
                  </a:solidFill>
                  <a:latin typeface="Gill Sans MT" pitchFamily="34" charset="0"/>
                </a:rPr>
                <a:t>prop</a:t>
              </a:r>
              <a:endParaRPr lang="en-US" altLang="en-US">
                <a:solidFill>
                  <a:srgbClr val="000000"/>
                </a:solidFill>
                <a:latin typeface="Gill Sans MT" pitchFamily="34" charset="0"/>
              </a:endParaRPr>
            </a:p>
          </p:txBody>
        </p:sp>
        <p:sp>
          <p:nvSpPr>
            <p:cNvPr id="97304" name="Line 25"/>
            <p:cNvSpPr>
              <a:spLocks noChangeShapeType="1"/>
            </p:cNvSpPr>
            <p:nvPr/>
          </p:nvSpPr>
          <p:spPr bwMode="auto">
            <a:xfrm flipV="1">
              <a:off x="2619083" y="2397124"/>
              <a:ext cx="735306" cy="549939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7305" name="Rectangle 32"/>
            <p:cNvSpPr>
              <a:spLocks noChangeArrowheads="1"/>
            </p:cNvSpPr>
            <p:nvPr/>
          </p:nvSpPr>
          <p:spPr bwMode="auto">
            <a:xfrm>
              <a:off x="3159125" y="2047875"/>
              <a:ext cx="147638" cy="200025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97306" name="Line 33"/>
            <p:cNvSpPr>
              <a:spLocks noChangeShapeType="1"/>
            </p:cNvSpPr>
            <p:nvPr/>
          </p:nvSpPr>
          <p:spPr bwMode="auto">
            <a:xfrm>
              <a:off x="3109913" y="1984375"/>
              <a:ext cx="211137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7307" name="Text Box 36"/>
            <p:cNvSpPr txBox="1">
              <a:spLocks noChangeArrowheads="1"/>
            </p:cNvSpPr>
            <p:nvPr/>
          </p:nvSpPr>
          <p:spPr bwMode="auto">
            <a:xfrm>
              <a:off x="1743075" y="1541463"/>
              <a:ext cx="402674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r>
                <a:rPr lang="en-US" altLang="en-US">
                  <a:solidFill>
                    <a:srgbClr val="000000"/>
                  </a:solidFill>
                </a:rPr>
                <a:t>A</a:t>
              </a:r>
            </a:p>
          </p:txBody>
        </p:sp>
        <p:sp>
          <p:nvSpPr>
            <p:cNvPr id="97308" name="Text Box 37"/>
            <p:cNvSpPr txBox="1">
              <a:spLocks noChangeArrowheads="1"/>
            </p:cNvSpPr>
            <p:nvPr/>
          </p:nvSpPr>
          <p:spPr bwMode="auto">
            <a:xfrm>
              <a:off x="1919288" y="2493963"/>
              <a:ext cx="387350" cy="457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r>
                <a:rPr lang="en-US" altLang="en-US"/>
                <a:t>B</a:t>
              </a:r>
            </a:p>
          </p:txBody>
        </p:sp>
        <p:grpSp>
          <p:nvGrpSpPr>
            <p:cNvPr id="97309" name="Group 66"/>
            <p:cNvGrpSpPr>
              <a:grpSpLocks/>
            </p:cNvGrpSpPr>
            <p:nvPr/>
          </p:nvGrpSpPr>
          <p:grpSpPr bwMode="auto">
            <a:xfrm>
              <a:off x="1893888" y="1541463"/>
              <a:ext cx="779462" cy="679450"/>
              <a:chOff x="-44" y="1473"/>
              <a:chExt cx="981" cy="1105"/>
            </a:xfrm>
          </p:grpSpPr>
          <p:pic>
            <p:nvPicPr>
              <p:cNvPr id="97327" name="Picture 67" descr="desktop_computer_stylized_medium"/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97328" name="Freeform 68"/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32377 w 356"/>
                  <a:gd name="T3" fmla="*/ 2307 h 368"/>
                  <a:gd name="T4" fmla="*/ 38409 w 356"/>
                  <a:gd name="T5" fmla="*/ 48069 h 368"/>
                  <a:gd name="T6" fmla="*/ 8465 w 356"/>
                  <a:gd name="T7" fmla="*/ 60116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grpSp>
          <p:nvGrpSpPr>
            <p:cNvPr id="97310" name="Group 69"/>
            <p:cNvGrpSpPr>
              <a:grpSpLocks/>
            </p:cNvGrpSpPr>
            <p:nvPr/>
          </p:nvGrpSpPr>
          <p:grpSpPr bwMode="auto">
            <a:xfrm>
              <a:off x="1943685" y="2548431"/>
              <a:ext cx="779463" cy="679450"/>
              <a:chOff x="-44" y="1473"/>
              <a:chExt cx="981" cy="1105"/>
            </a:xfrm>
          </p:grpSpPr>
          <p:pic>
            <p:nvPicPr>
              <p:cNvPr id="97325" name="Picture 70" descr="desktop_computer_stylized_medium"/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97326" name="Freeform 71"/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32377 w 356"/>
                  <a:gd name="T3" fmla="*/ 2307 h 368"/>
                  <a:gd name="T4" fmla="*/ 38409 w 356"/>
                  <a:gd name="T5" fmla="*/ 48069 h 368"/>
                  <a:gd name="T6" fmla="*/ 8465 w 356"/>
                  <a:gd name="T7" fmla="*/ 60116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sp>
          <p:nvSpPr>
            <p:cNvPr id="97311" name="Text Box 41"/>
            <p:cNvSpPr txBox="1">
              <a:spLocks noChangeArrowheads="1"/>
            </p:cNvSpPr>
            <p:nvPr/>
          </p:nvSpPr>
          <p:spPr bwMode="auto">
            <a:xfrm>
              <a:off x="2987675" y="1249363"/>
              <a:ext cx="14668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r>
                <a:rPr lang="en-US" altLang="en-US" sz="1800">
                  <a:solidFill>
                    <a:srgbClr val="CC0000"/>
                  </a:solidFill>
                </a:rPr>
                <a:t>transmission</a:t>
              </a:r>
            </a:p>
          </p:txBody>
        </p:sp>
        <p:sp>
          <p:nvSpPr>
            <p:cNvPr id="97312" name="Line 42"/>
            <p:cNvSpPr>
              <a:spLocks noChangeShapeType="1"/>
            </p:cNvSpPr>
            <p:nvPr/>
          </p:nvSpPr>
          <p:spPr bwMode="auto">
            <a:xfrm rot="10800000" flipH="1" flipV="1">
              <a:off x="4038600" y="1517650"/>
              <a:ext cx="528638" cy="53340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grpSp>
          <p:nvGrpSpPr>
            <p:cNvPr id="97313" name="Group 347"/>
            <p:cNvGrpSpPr>
              <a:grpSpLocks/>
            </p:cNvGrpSpPr>
            <p:nvPr/>
          </p:nvGrpSpPr>
          <p:grpSpPr bwMode="auto">
            <a:xfrm>
              <a:off x="6474579" y="1949848"/>
              <a:ext cx="1162562" cy="715538"/>
              <a:chOff x="1871277" y="1576300"/>
              <a:chExt cx="1128371" cy="437861"/>
            </a:xfrm>
          </p:grpSpPr>
          <p:sp>
            <p:nvSpPr>
              <p:cNvPr id="100" name="Oval 99"/>
              <p:cNvSpPr>
                <a:spLocks noChangeArrowheads="1"/>
              </p:cNvSpPr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01" name="Rectangle 100"/>
              <p:cNvSpPr/>
              <p:nvPr/>
            </p:nvSpPr>
            <p:spPr bwMode="auto">
              <a:xfrm>
                <a:off x="1871836" y="1739259"/>
                <a:ext cx="1127812" cy="116573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02" name="Oval 101"/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03" name="Freeform 102"/>
              <p:cNvSpPr/>
              <p:nvPr/>
            </p:nvSpPr>
            <p:spPr bwMode="auto">
              <a:xfrm>
                <a:off x="2159951" y="1673201"/>
                <a:ext cx="548499" cy="161260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04" name="Freeform 103"/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05" name="Freeform 104"/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06" name="Freeform 105"/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107" name="Straight Connector 106"/>
              <p:cNvCxnSpPr>
                <a:cxnSpLocks noChangeShapeType="1"/>
                <a:endCxn id="102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08" name="Straight Connector 107"/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sp>
          <p:nvSpPr>
            <p:cNvPr id="97314" name="Rectangle 31"/>
            <p:cNvSpPr>
              <a:spLocks noChangeArrowheads="1"/>
            </p:cNvSpPr>
            <p:nvPr/>
          </p:nvSpPr>
          <p:spPr bwMode="auto">
            <a:xfrm>
              <a:off x="2722387" y="2704007"/>
              <a:ext cx="139765" cy="185197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97315" name="Line 33"/>
            <p:cNvSpPr>
              <a:spLocks noChangeShapeType="1"/>
            </p:cNvSpPr>
            <p:nvPr/>
          </p:nvSpPr>
          <p:spPr bwMode="auto">
            <a:xfrm flipV="1">
              <a:off x="2897708" y="2673625"/>
              <a:ext cx="219668" cy="161939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329" name="Footer Placeholder 2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 smtClean="0">
                <a:solidFill>
                  <a:srgbClr val="000000"/>
                </a:solidFill>
                <a:latin typeface="Tahoma" pitchFamily="34" charset="0"/>
              </a:rPr>
              <a:t>Introduction</a:t>
            </a:r>
          </a:p>
        </p:txBody>
      </p:sp>
      <p:sp>
        <p:nvSpPr>
          <p:cNvPr id="112642" name="Rectangle 3"/>
          <p:cNvSpPr>
            <a:spLocks noChangeArrowheads="1"/>
          </p:cNvSpPr>
          <p:nvPr/>
        </p:nvSpPr>
        <p:spPr bwMode="auto">
          <a:xfrm>
            <a:off x="627063" y="4459288"/>
            <a:ext cx="3810000" cy="2078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marL="342900" indent="-342900" eaLnBrk="1" hangingPunct="1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0"/>
              <a:buNone/>
              <a:defRPr/>
            </a:pPr>
            <a:r>
              <a:rPr lang="en-US" i="1" dirty="0">
                <a:solidFill>
                  <a:srgbClr val="CC0000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d</a:t>
            </a:r>
            <a:r>
              <a:rPr lang="en-US" baseline="-25000" dirty="0">
                <a:solidFill>
                  <a:srgbClr val="CC0000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trans</a:t>
            </a:r>
            <a:r>
              <a:rPr lang="en-US" dirty="0">
                <a:solidFill>
                  <a:srgbClr val="CC0000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: transmission delay:</a:t>
            </a:r>
          </a:p>
          <a:p>
            <a:pPr marL="231775" indent="-231775" eaLnBrk="1" hangingPunct="1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0"/>
              <a:buChar char="§"/>
              <a:defRPr/>
            </a:pPr>
            <a:r>
              <a:rPr lang="en-US" sz="2000" i="1" dirty="0">
                <a:solidFill>
                  <a:srgbClr val="000000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L</a:t>
            </a:r>
            <a:r>
              <a:rPr lang="en-US" sz="2000" dirty="0">
                <a:solidFill>
                  <a:srgbClr val="000000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: packet length (bits) </a:t>
            </a:r>
          </a:p>
          <a:p>
            <a:pPr marL="231775" indent="-231775" eaLnBrk="1" hangingPunct="1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0"/>
              <a:buChar char="§"/>
              <a:defRPr/>
            </a:pPr>
            <a:r>
              <a:rPr lang="en-US" sz="2000" i="1" dirty="0">
                <a:solidFill>
                  <a:srgbClr val="000000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R</a:t>
            </a:r>
            <a:r>
              <a:rPr lang="en-US" sz="2000" dirty="0">
                <a:solidFill>
                  <a:srgbClr val="000000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: link </a:t>
            </a:r>
            <a:r>
              <a:rPr lang="en-US" sz="2000" i="1" dirty="0">
                <a:solidFill>
                  <a:srgbClr val="000000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bandwidth (bps)</a:t>
            </a:r>
          </a:p>
          <a:p>
            <a:pPr marL="231775" indent="-231775" eaLnBrk="1" hangingPunct="1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0"/>
              <a:buChar char="§"/>
              <a:defRPr/>
            </a:pPr>
            <a:r>
              <a:rPr lang="en-US" sz="2000" i="1" dirty="0">
                <a:solidFill>
                  <a:srgbClr val="CC0000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d</a:t>
            </a:r>
            <a:r>
              <a:rPr lang="en-US" sz="2000" i="1" baseline="-25000" dirty="0">
                <a:solidFill>
                  <a:srgbClr val="CC0000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trans</a:t>
            </a:r>
            <a:r>
              <a:rPr lang="en-US" sz="2000" i="1" dirty="0">
                <a:solidFill>
                  <a:srgbClr val="CC0000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 </a:t>
            </a:r>
            <a:r>
              <a:rPr lang="en-US" sz="2000" i="1" dirty="0">
                <a:solidFill>
                  <a:srgbClr val="000000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= L/R</a:t>
            </a:r>
          </a:p>
        </p:txBody>
      </p:sp>
      <p:sp>
        <p:nvSpPr>
          <p:cNvPr id="112643" name="Rectangle 4"/>
          <p:cNvSpPr>
            <a:spLocks noChangeArrowheads="1"/>
          </p:cNvSpPr>
          <p:nvPr/>
        </p:nvSpPr>
        <p:spPr bwMode="auto">
          <a:xfrm>
            <a:off x="4735513" y="4467225"/>
            <a:ext cx="4152900" cy="2190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marL="342900" indent="-342900" eaLnBrk="1" hangingPunct="1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0"/>
              <a:buNone/>
              <a:defRPr/>
            </a:pPr>
            <a:r>
              <a:rPr lang="en-US" i="1" dirty="0">
                <a:solidFill>
                  <a:srgbClr val="CC0000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d</a:t>
            </a:r>
            <a:r>
              <a:rPr lang="en-US" baseline="-25000" dirty="0">
                <a:solidFill>
                  <a:srgbClr val="CC0000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prop</a:t>
            </a:r>
            <a:r>
              <a:rPr lang="en-US" dirty="0">
                <a:solidFill>
                  <a:srgbClr val="CC0000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: propagation delay:</a:t>
            </a:r>
          </a:p>
          <a:p>
            <a:pPr marL="231775" indent="-231775" eaLnBrk="1" hangingPunct="1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0"/>
              <a:buChar char="§"/>
              <a:defRPr/>
            </a:pPr>
            <a:r>
              <a:rPr lang="en-US" sz="2000" i="1" dirty="0">
                <a:solidFill>
                  <a:srgbClr val="000000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d</a:t>
            </a:r>
            <a:r>
              <a:rPr lang="en-US" sz="2000" dirty="0">
                <a:solidFill>
                  <a:srgbClr val="000000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: length of physical link</a:t>
            </a:r>
          </a:p>
          <a:p>
            <a:pPr marL="231775" indent="-231775" eaLnBrk="1" hangingPunct="1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0"/>
              <a:buChar char="§"/>
              <a:defRPr/>
            </a:pPr>
            <a:r>
              <a:rPr lang="en-US" sz="2000" i="1" dirty="0">
                <a:solidFill>
                  <a:srgbClr val="000000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s</a:t>
            </a:r>
            <a:r>
              <a:rPr lang="en-US" sz="2000" dirty="0">
                <a:solidFill>
                  <a:srgbClr val="000000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: propagation speed (~2x10</a:t>
            </a:r>
            <a:r>
              <a:rPr lang="en-US" sz="2000" baseline="30000" dirty="0">
                <a:solidFill>
                  <a:srgbClr val="000000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8</a:t>
            </a:r>
            <a:r>
              <a:rPr lang="en-US" sz="2000" dirty="0">
                <a:solidFill>
                  <a:srgbClr val="000000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 m/sec)</a:t>
            </a:r>
          </a:p>
          <a:p>
            <a:pPr marL="231775" indent="-231775" eaLnBrk="1" hangingPunct="1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0"/>
              <a:buChar char="§"/>
              <a:defRPr/>
            </a:pPr>
            <a:r>
              <a:rPr lang="en-US" sz="2000" i="1" dirty="0">
                <a:solidFill>
                  <a:srgbClr val="CC0000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d</a:t>
            </a:r>
            <a:r>
              <a:rPr lang="en-US" sz="2000" baseline="-25000" dirty="0">
                <a:solidFill>
                  <a:srgbClr val="CC0000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prop</a:t>
            </a:r>
            <a:r>
              <a:rPr lang="en-US" sz="2000" dirty="0">
                <a:solidFill>
                  <a:srgbClr val="000000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 = </a:t>
            </a:r>
            <a:r>
              <a:rPr lang="en-US" sz="2000" i="1" dirty="0">
                <a:solidFill>
                  <a:srgbClr val="000000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d</a:t>
            </a:r>
            <a:r>
              <a:rPr lang="en-US" sz="2000" dirty="0">
                <a:solidFill>
                  <a:srgbClr val="000000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/</a:t>
            </a:r>
            <a:r>
              <a:rPr lang="en-US" sz="2000" i="1" dirty="0">
                <a:solidFill>
                  <a:srgbClr val="000000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s</a:t>
            </a:r>
          </a:p>
        </p:txBody>
      </p:sp>
      <p:pic>
        <p:nvPicPr>
          <p:cNvPr id="99332" name="Picture 64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0063" y="855663"/>
            <a:ext cx="6737350" cy="1539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9333" name="Rectangle 2"/>
          <p:cNvSpPr>
            <a:spLocks noChangeArrowheads="1"/>
          </p:cNvSpPr>
          <p:nvPr/>
        </p:nvSpPr>
        <p:spPr bwMode="auto">
          <a:xfrm>
            <a:off x="452438" y="200025"/>
            <a:ext cx="7772400" cy="811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 eaLnBrk="1" hangingPunct="1"/>
            <a:r>
              <a:rPr lang="en-US" altLang="en-US" sz="4400">
                <a:solidFill>
                  <a:srgbClr val="000099"/>
                </a:solidFill>
                <a:latin typeface="Gill Sans MT" pitchFamily="34" charset="0"/>
              </a:rPr>
              <a:t>Four sources of packet delay</a:t>
            </a:r>
            <a:endParaRPr lang="en-US" altLang="en-US" sz="4800">
              <a:solidFill>
                <a:srgbClr val="000099"/>
              </a:solidFill>
              <a:latin typeface="Gill Sans MT" pitchFamily="34" charset="0"/>
            </a:endParaRPr>
          </a:p>
        </p:txBody>
      </p:sp>
      <p:sp>
        <p:nvSpPr>
          <p:cNvPr id="99334" name="Slide Number Placeholder 3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>
                <a:solidFill>
                  <a:srgbClr val="000000"/>
                </a:solidFill>
                <a:latin typeface="Tahoma" pitchFamily="34" charset="0"/>
              </a:rPr>
              <a:t>1-</a:t>
            </a:r>
            <a:fld id="{2959C95B-6851-4D1A-BC82-10FFF5D3E079}" type="slidenum">
              <a:rPr lang="en-US" altLang="en-US" sz="1200">
                <a:solidFill>
                  <a:srgbClr val="000000"/>
                </a:solidFill>
                <a:latin typeface="Tahoma" pitchFamily="34" charset="0"/>
              </a:rPr>
              <a:pPr/>
              <a:t>46</a:t>
            </a:fld>
            <a:endParaRPr lang="en-US" altLang="en-US" sz="1200">
              <a:solidFill>
                <a:srgbClr val="000000"/>
              </a:solidFill>
              <a:latin typeface="Tahoma" pitchFamily="34" charset="0"/>
            </a:endParaRPr>
          </a:p>
        </p:txBody>
      </p:sp>
      <p:sp>
        <p:nvSpPr>
          <p:cNvPr id="99335" name="TextBox 1"/>
          <p:cNvSpPr txBox="1">
            <a:spLocks noChangeArrowheads="1"/>
          </p:cNvSpPr>
          <p:nvPr/>
        </p:nvSpPr>
        <p:spPr bwMode="auto">
          <a:xfrm>
            <a:off x="503238" y="6370638"/>
            <a:ext cx="6430962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400"/>
              <a:t>* Check out the Java applet for an interactive animation on trans vs. prop delay</a:t>
            </a:r>
          </a:p>
        </p:txBody>
      </p:sp>
      <p:grpSp>
        <p:nvGrpSpPr>
          <p:cNvPr id="11" name="Group 10"/>
          <p:cNvGrpSpPr>
            <a:grpSpLocks/>
          </p:cNvGrpSpPr>
          <p:nvPr/>
        </p:nvGrpSpPr>
        <p:grpSpPr bwMode="auto">
          <a:xfrm>
            <a:off x="2074863" y="5413375"/>
            <a:ext cx="2692400" cy="701675"/>
            <a:chOff x="2271473" y="5377200"/>
            <a:chExt cx="2692148" cy="701675"/>
          </a:xfrm>
        </p:grpSpPr>
        <p:sp>
          <p:nvSpPr>
            <p:cNvPr id="99388" name="Text Box 62"/>
            <p:cNvSpPr txBox="1">
              <a:spLocks noChangeArrowheads="1"/>
            </p:cNvSpPr>
            <p:nvPr/>
          </p:nvSpPr>
          <p:spPr bwMode="auto">
            <a:xfrm>
              <a:off x="2598578" y="5377200"/>
              <a:ext cx="2105025" cy="7016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/>
              <a:r>
                <a:rPr lang="en-US" altLang="en-US" sz="2000" i="1">
                  <a:solidFill>
                    <a:srgbClr val="CC0000"/>
                  </a:solidFill>
                </a:rPr>
                <a:t>d</a:t>
              </a:r>
              <a:r>
                <a:rPr lang="en-US" altLang="en-US" sz="2000" baseline="-25000">
                  <a:solidFill>
                    <a:srgbClr val="CC0000"/>
                  </a:solidFill>
                </a:rPr>
                <a:t>trans </a:t>
              </a:r>
              <a:r>
                <a:rPr lang="en-US" altLang="en-US" sz="2000">
                  <a:solidFill>
                    <a:srgbClr val="CC0000"/>
                  </a:solidFill>
                </a:rPr>
                <a:t>and </a:t>
              </a:r>
              <a:r>
                <a:rPr lang="en-US" altLang="en-US" sz="2000" i="1">
                  <a:solidFill>
                    <a:srgbClr val="CC0000"/>
                  </a:solidFill>
                </a:rPr>
                <a:t>d</a:t>
              </a:r>
              <a:r>
                <a:rPr lang="en-US" altLang="en-US" sz="2000" baseline="-25000">
                  <a:solidFill>
                    <a:srgbClr val="CC0000"/>
                  </a:solidFill>
                </a:rPr>
                <a:t>prop</a:t>
              </a:r>
            </a:p>
            <a:p>
              <a:pPr algn="ctr"/>
              <a:r>
                <a:rPr lang="en-US" altLang="en-US" sz="2000" i="1">
                  <a:solidFill>
                    <a:srgbClr val="CC0000"/>
                  </a:solidFill>
                </a:rPr>
                <a:t>very </a:t>
              </a:r>
              <a:r>
                <a:rPr lang="en-US" altLang="en-US" sz="2000">
                  <a:solidFill>
                    <a:srgbClr val="CC0000"/>
                  </a:solidFill>
                </a:rPr>
                <a:t>different</a:t>
              </a:r>
            </a:p>
          </p:txBody>
        </p:sp>
        <p:cxnSp>
          <p:nvCxnSpPr>
            <p:cNvPr id="99389" name="Straight Arrow Connector 3"/>
            <p:cNvCxnSpPr>
              <a:cxnSpLocks noChangeShapeType="1"/>
            </p:cNvCxnSpPr>
            <p:nvPr/>
          </p:nvCxnSpPr>
          <p:spPr bwMode="auto">
            <a:xfrm>
              <a:off x="2271473" y="5616983"/>
              <a:ext cx="554448" cy="3"/>
            </a:xfrm>
            <a:prstGeom prst="straightConnector1">
              <a:avLst/>
            </a:prstGeom>
            <a:noFill/>
            <a:ln w="31750">
              <a:solidFill>
                <a:srgbClr val="FF0000"/>
              </a:solidFill>
              <a:round/>
              <a:headEnd type="triangle" w="lg" len="med"/>
              <a:tailEnd type="none" w="lg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99390" name="Straight Arrow Connector 72"/>
            <p:cNvCxnSpPr>
              <a:cxnSpLocks noChangeShapeType="1"/>
            </p:cNvCxnSpPr>
            <p:nvPr/>
          </p:nvCxnSpPr>
          <p:spPr bwMode="auto">
            <a:xfrm flipH="1">
              <a:off x="4409173" y="5608388"/>
              <a:ext cx="554448" cy="3"/>
            </a:xfrm>
            <a:prstGeom prst="straightConnector1">
              <a:avLst/>
            </a:prstGeom>
            <a:noFill/>
            <a:ln w="31750">
              <a:solidFill>
                <a:srgbClr val="FF0000"/>
              </a:solidFill>
              <a:round/>
              <a:headEnd type="triangle" w="lg" len="med"/>
              <a:tailEnd type="none" w="lg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</p:grpSp>
      <p:sp>
        <p:nvSpPr>
          <p:cNvPr id="99337" name="TextBox 1"/>
          <p:cNvSpPr txBox="1">
            <a:spLocks noChangeArrowheads="1"/>
          </p:cNvSpPr>
          <p:nvPr/>
        </p:nvSpPr>
        <p:spPr bwMode="auto">
          <a:xfrm>
            <a:off x="511175" y="6145213"/>
            <a:ext cx="914717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400"/>
              <a:t>* Check out the online interactive exercises for more examples: h</a:t>
            </a:r>
            <a:r>
              <a:rPr lang="en-US" altLang="en-US" sz="1200"/>
              <a:t>ttp://gaia.cs.umass.edu/kurose_ross/interactive/</a:t>
            </a:r>
          </a:p>
        </p:txBody>
      </p:sp>
      <p:sp>
        <p:nvSpPr>
          <p:cNvPr id="99338" name="Line 24"/>
          <p:cNvSpPr>
            <a:spLocks noChangeShapeType="1"/>
          </p:cNvSpPr>
          <p:nvPr/>
        </p:nvSpPr>
        <p:spPr bwMode="auto">
          <a:xfrm>
            <a:off x="2620963" y="1857375"/>
            <a:ext cx="741362" cy="3556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99339" name="Group 347"/>
          <p:cNvGrpSpPr>
            <a:grpSpLocks/>
          </p:cNvGrpSpPr>
          <p:nvPr/>
        </p:nvGrpSpPr>
        <p:grpSpPr bwMode="auto">
          <a:xfrm>
            <a:off x="3336925" y="1905000"/>
            <a:ext cx="1162050" cy="715963"/>
            <a:chOff x="1871277" y="1576300"/>
            <a:chExt cx="1128371" cy="437861"/>
          </a:xfrm>
        </p:grpSpPr>
        <p:sp>
          <p:nvSpPr>
            <p:cNvPr id="87" name="Oval 86"/>
            <p:cNvSpPr>
              <a:spLocks noChangeArrowheads="1"/>
            </p:cNvSpPr>
            <p:nvPr/>
          </p:nvSpPr>
          <p:spPr bwMode="auto">
            <a:xfrm flipV="1">
              <a:off x="1874446" y="1694641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88" name="Rectangle 87"/>
            <p:cNvSpPr/>
            <p:nvPr/>
          </p:nvSpPr>
          <p:spPr bwMode="auto">
            <a:xfrm>
              <a:off x="1871277" y="1739406"/>
              <a:ext cx="1128371" cy="116504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89" name="Oval 88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90" name="Freeform 89"/>
            <p:cNvSpPr/>
            <p:nvPr/>
          </p:nvSpPr>
          <p:spPr bwMode="auto">
            <a:xfrm>
              <a:off x="2159536" y="1673387"/>
              <a:ext cx="548771" cy="161164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91" name="Freeform 90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92" name="Freeform 91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93" name="Freeform 92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94" name="Straight Connector 93"/>
            <p:cNvCxnSpPr>
              <a:cxnSpLocks noChangeShapeType="1"/>
              <a:endCxn id="89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5" name="Straight Connector 94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99340" name="Line 26"/>
          <p:cNvSpPr>
            <a:spLocks noChangeShapeType="1"/>
          </p:cNvSpPr>
          <p:nvPr/>
        </p:nvSpPr>
        <p:spPr bwMode="auto">
          <a:xfrm>
            <a:off x="4545013" y="2276475"/>
            <a:ext cx="1933575" cy="952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9341" name="Rectangle 29"/>
          <p:cNvSpPr>
            <a:spLocks noChangeArrowheads="1"/>
          </p:cNvSpPr>
          <p:nvPr/>
        </p:nvSpPr>
        <p:spPr bwMode="auto">
          <a:xfrm>
            <a:off x="5464175" y="2076450"/>
            <a:ext cx="147638" cy="200025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9342" name="Rectangle 30"/>
          <p:cNvSpPr>
            <a:spLocks noChangeArrowheads="1"/>
          </p:cNvSpPr>
          <p:nvPr/>
        </p:nvSpPr>
        <p:spPr bwMode="auto">
          <a:xfrm>
            <a:off x="4211638" y="2147888"/>
            <a:ext cx="147637" cy="200025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9343" name="Rectangle 31"/>
          <p:cNvSpPr>
            <a:spLocks noChangeArrowheads="1"/>
          </p:cNvSpPr>
          <p:nvPr/>
        </p:nvSpPr>
        <p:spPr bwMode="auto">
          <a:xfrm>
            <a:off x="4373563" y="2147888"/>
            <a:ext cx="147637" cy="200025"/>
          </a:xfrm>
          <a:prstGeom prst="rect">
            <a:avLst/>
          </a:prstGeom>
          <a:solidFill>
            <a:srgbClr val="FFFF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9344" name="Line 35"/>
          <p:cNvSpPr>
            <a:spLocks noChangeShapeType="1"/>
          </p:cNvSpPr>
          <p:nvPr/>
        </p:nvSpPr>
        <p:spPr bwMode="auto">
          <a:xfrm flipV="1">
            <a:off x="6235700" y="1876425"/>
            <a:ext cx="366713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9345" name="Rectangle 38"/>
          <p:cNvSpPr>
            <a:spLocks noChangeArrowheads="1"/>
          </p:cNvSpPr>
          <p:nvPr/>
        </p:nvSpPr>
        <p:spPr bwMode="auto">
          <a:xfrm>
            <a:off x="4502150" y="2085975"/>
            <a:ext cx="147638" cy="200025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9346" name="Text Box 39"/>
          <p:cNvSpPr txBox="1">
            <a:spLocks noChangeArrowheads="1"/>
          </p:cNvSpPr>
          <p:nvPr/>
        </p:nvSpPr>
        <p:spPr bwMode="auto">
          <a:xfrm>
            <a:off x="4891088" y="1689100"/>
            <a:ext cx="13906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800">
                <a:solidFill>
                  <a:srgbClr val="CC0000"/>
                </a:solidFill>
              </a:rPr>
              <a:t>propagation</a:t>
            </a:r>
          </a:p>
        </p:txBody>
      </p:sp>
      <p:sp>
        <p:nvSpPr>
          <p:cNvPr id="99347" name="Line 40"/>
          <p:cNvSpPr>
            <a:spLocks noChangeShapeType="1"/>
          </p:cNvSpPr>
          <p:nvPr/>
        </p:nvSpPr>
        <p:spPr bwMode="auto">
          <a:xfrm rot="10800000">
            <a:off x="4645025" y="1876425"/>
            <a:ext cx="319088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9348" name="Text Box 43"/>
          <p:cNvSpPr txBox="1">
            <a:spLocks noChangeArrowheads="1"/>
          </p:cNvSpPr>
          <p:nvPr/>
        </p:nvSpPr>
        <p:spPr bwMode="auto">
          <a:xfrm>
            <a:off x="3127375" y="2803525"/>
            <a:ext cx="128905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 algn="ctr"/>
            <a:r>
              <a:rPr lang="en-US" altLang="en-US" sz="1800">
                <a:solidFill>
                  <a:srgbClr val="CC0000"/>
                </a:solidFill>
              </a:rPr>
              <a:t>nodal</a:t>
            </a:r>
          </a:p>
          <a:p>
            <a:pPr algn="ctr"/>
            <a:r>
              <a:rPr lang="en-US" altLang="en-US" sz="1800">
                <a:solidFill>
                  <a:srgbClr val="CC0000"/>
                </a:solidFill>
              </a:rPr>
              <a:t>processing</a:t>
            </a:r>
          </a:p>
        </p:txBody>
      </p:sp>
      <p:sp>
        <p:nvSpPr>
          <p:cNvPr id="99349" name="Line 44"/>
          <p:cNvSpPr>
            <a:spLocks noChangeShapeType="1"/>
          </p:cNvSpPr>
          <p:nvPr/>
        </p:nvSpPr>
        <p:spPr bwMode="auto">
          <a:xfrm rot="10800000">
            <a:off x="3378200" y="2847975"/>
            <a:ext cx="833438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9350" name="Line 45"/>
          <p:cNvSpPr>
            <a:spLocks noChangeShapeType="1"/>
          </p:cNvSpPr>
          <p:nvPr/>
        </p:nvSpPr>
        <p:spPr bwMode="auto">
          <a:xfrm rot="10800000" flipV="1">
            <a:off x="4187825" y="2609850"/>
            <a:ext cx="385763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9351" name="Text Box 46"/>
          <p:cNvSpPr txBox="1">
            <a:spLocks noChangeArrowheads="1"/>
          </p:cNvSpPr>
          <p:nvPr/>
        </p:nvSpPr>
        <p:spPr bwMode="auto">
          <a:xfrm>
            <a:off x="4595813" y="3060700"/>
            <a:ext cx="11239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800">
                <a:solidFill>
                  <a:srgbClr val="CC0000"/>
                </a:solidFill>
              </a:rPr>
              <a:t>queueing</a:t>
            </a:r>
          </a:p>
        </p:txBody>
      </p:sp>
      <p:sp>
        <p:nvSpPr>
          <p:cNvPr id="99352" name="Line 47"/>
          <p:cNvSpPr>
            <a:spLocks noChangeShapeType="1"/>
          </p:cNvSpPr>
          <p:nvPr/>
        </p:nvSpPr>
        <p:spPr bwMode="auto">
          <a:xfrm rot="10800000">
            <a:off x="4349750" y="2609850"/>
            <a:ext cx="595313" cy="5524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9353" name="Rectangle 3"/>
          <p:cNvSpPr>
            <a:spLocks noChangeArrowheads="1"/>
          </p:cNvSpPr>
          <p:nvPr/>
        </p:nvSpPr>
        <p:spPr bwMode="auto">
          <a:xfrm>
            <a:off x="2116138" y="3630613"/>
            <a:ext cx="4943475" cy="554037"/>
          </a:xfrm>
          <a:prstGeom prst="rect">
            <a:avLst/>
          </a:prstGeom>
          <a:noFill/>
          <a:ln w="19050">
            <a:solidFill>
              <a:srgbClr val="FF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marL="2857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 eaLnBrk="1" hangingPunct="1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75000"/>
              <a:buFont typeface="Wingdings" pitchFamily="2" charset="2"/>
              <a:buNone/>
            </a:pPr>
            <a:r>
              <a:rPr lang="en-US" altLang="en-US" i="1">
                <a:solidFill>
                  <a:srgbClr val="000000"/>
                </a:solidFill>
                <a:latin typeface="Gill Sans MT" pitchFamily="34" charset="0"/>
              </a:rPr>
              <a:t>d</a:t>
            </a:r>
            <a:r>
              <a:rPr lang="en-US" altLang="en-US" baseline="-25000">
                <a:solidFill>
                  <a:srgbClr val="000000"/>
                </a:solidFill>
                <a:latin typeface="Gill Sans MT" pitchFamily="34" charset="0"/>
              </a:rPr>
              <a:t>nodal</a:t>
            </a:r>
            <a:r>
              <a:rPr lang="en-US" altLang="en-US">
                <a:solidFill>
                  <a:srgbClr val="000000"/>
                </a:solidFill>
                <a:latin typeface="Gill Sans MT" pitchFamily="34" charset="0"/>
              </a:rPr>
              <a:t> = </a:t>
            </a:r>
            <a:r>
              <a:rPr lang="en-US" altLang="en-US" i="1">
                <a:solidFill>
                  <a:srgbClr val="000000"/>
                </a:solidFill>
                <a:latin typeface="Gill Sans MT" pitchFamily="34" charset="0"/>
              </a:rPr>
              <a:t>d</a:t>
            </a:r>
            <a:r>
              <a:rPr lang="en-US" altLang="en-US" baseline="-25000">
                <a:solidFill>
                  <a:srgbClr val="000000"/>
                </a:solidFill>
                <a:latin typeface="Gill Sans MT" pitchFamily="34" charset="0"/>
              </a:rPr>
              <a:t>proc</a:t>
            </a:r>
            <a:r>
              <a:rPr lang="en-US" altLang="en-US">
                <a:solidFill>
                  <a:srgbClr val="000000"/>
                </a:solidFill>
                <a:latin typeface="Gill Sans MT" pitchFamily="34" charset="0"/>
              </a:rPr>
              <a:t> + </a:t>
            </a:r>
            <a:r>
              <a:rPr lang="en-US" altLang="en-US" i="1">
                <a:solidFill>
                  <a:srgbClr val="000000"/>
                </a:solidFill>
                <a:latin typeface="Gill Sans MT" pitchFamily="34" charset="0"/>
              </a:rPr>
              <a:t>d</a:t>
            </a:r>
            <a:r>
              <a:rPr lang="en-US" altLang="en-US" baseline="-25000">
                <a:solidFill>
                  <a:srgbClr val="000000"/>
                </a:solidFill>
                <a:latin typeface="Gill Sans MT" pitchFamily="34" charset="0"/>
              </a:rPr>
              <a:t>queue</a:t>
            </a:r>
            <a:r>
              <a:rPr lang="en-US" altLang="en-US">
                <a:solidFill>
                  <a:srgbClr val="000000"/>
                </a:solidFill>
                <a:latin typeface="Gill Sans MT" pitchFamily="34" charset="0"/>
              </a:rPr>
              <a:t> + </a:t>
            </a:r>
            <a:r>
              <a:rPr lang="en-US" altLang="en-US" i="1">
                <a:solidFill>
                  <a:srgbClr val="000000"/>
                </a:solidFill>
                <a:latin typeface="Gill Sans MT" pitchFamily="34" charset="0"/>
              </a:rPr>
              <a:t>d</a:t>
            </a:r>
            <a:r>
              <a:rPr lang="en-US" altLang="en-US" baseline="-25000">
                <a:solidFill>
                  <a:srgbClr val="000000"/>
                </a:solidFill>
                <a:latin typeface="Gill Sans MT" pitchFamily="34" charset="0"/>
              </a:rPr>
              <a:t>trans</a:t>
            </a:r>
            <a:r>
              <a:rPr lang="en-US" altLang="en-US">
                <a:solidFill>
                  <a:srgbClr val="000000"/>
                </a:solidFill>
                <a:latin typeface="Gill Sans MT" pitchFamily="34" charset="0"/>
              </a:rPr>
              <a:t> +  </a:t>
            </a:r>
            <a:r>
              <a:rPr lang="en-US" altLang="en-US" i="1">
                <a:solidFill>
                  <a:srgbClr val="000000"/>
                </a:solidFill>
                <a:latin typeface="Gill Sans MT" pitchFamily="34" charset="0"/>
              </a:rPr>
              <a:t>d</a:t>
            </a:r>
            <a:r>
              <a:rPr lang="en-US" altLang="en-US" baseline="-25000">
                <a:solidFill>
                  <a:srgbClr val="000000"/>
                </a:solidFill>
                <a:latin typeface="Gill Sans MT" pitchFamily="34" charset="0"/>
              </a:rPr>
              <a:t>prop</a:t>
            </a:r>
            <a:endParaRPr lang="en-US" altLang="en-US">
              <a:solidFill>
                <a:srgbClr val="000000"/>
              </a:solidFill>
              <a:latin typeface="Gill Sans MT" pitchFamily="34" charset="0"/>
            </a:endParaRPr>
          </a:p>
        </p:txBody>
      </p:sp>
      <p:sp>
        <p:nvSpPr>
          <p:cNvPr id="99354" name="Line 25"/>
          <p:cNvSpPr>
            <a:spLocks noChangeShapeType="1"/>
          </p:cNvSpPr>
          <p:nvPr/>
        </p:nvSpPr>
        <p:spPr bwMode="auto">
          <a:xfrm flipV="1">
            <a:off x="2619375" y="2397125"/>
            <a:ext cx="735013" cy="54927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9355" name="Rectangle 32"/>
          <p:cNvSpPr>
            <a:spLocks noChangeArrowheads="1"/>
          </p:cNvSpPr>
          <p:nvPr/>
        </p:nvSpPr>
        <p:spPr bwMode="auto">
          <a:xfrm>
            <a:off x="3159125" y="2047875"/>
            <a:ext cx="147638" cy="200025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9356" name="Line 33"/>
          <p:cNvSpPr>
            <a:spLocks noChangeShapeType="1"/>
          </p:cNvSpPr>
          <p:nvPr/>
        </p:nvSpPr>
        <p:spPr bwMode="auto">
          <a:xfrm>
            <a:off x="3109913" y="1984375"/>
            <a:ext cx="211137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9357" name="Text Box 36"/>
          <p:cNvSpPr txBox="1">
            <a:spLocks noChangeArrowheads="1"/>
          </p:cNvSpPr>
          <p:nvPr/>
        </p:nvSpPr>
        <p:spPr bwMode="auto">
          <a:xfrm>
            <a:off x="1743075" y="1541463"/>
            <a:ext cx="40322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>
                <a:solidFill>
                  <a:srgbClr val="000000"/>
                </a:solidFill>
              </a:rPr>
              <a:t>A</a:t>
            </a:r>
          </a:p>
        </p:txBody>
      </p:sp>
      <p:sp>
        <p:nvSpPr>
          <p:cNvPr id="99358" name="Text Box 37"/>
          <p:cNvSpPr txBox="1">
            <a:spLocks noChangeArrowheads="1"/>
          </p:cNvSpPr>
          <p:nvPr/>
        </p:nvSpPr>
        <p:spPr bwMode="auto">
          <a:xfrm>
            <a:off x="1919288" y="2493963"/>
            <a:ext cx="3873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/>
              <a:t>B</a:t>
            </a:r>
          </a:p>
        </p:txBody>
      </p:sp>
      <p:grpSp>
        <p:nvGrpSpPr>
          <p:cNvPr id="99359" name="Group 66"/>
          <p:cNvGrpSpPr>
            <a:grpSpLocks/>
          </p:cNvGrpSpPr>
          <p:nvPr/>
        </p:nvGrpSpPr>
        <p:grpSpPr bwMode="auto">
          <a:xfrm>
            <a:off x="1893888" y="1541463"/>
            <a:ext cx="779462" cy="679450"/>
            <a:chOff x="-44" y="1473"/>
            <a:chExt cx="981" cy="1105"/>
          </a:xfrm>
        </p:grpSpPr>
        <p:pic>
          <p:nvPicPr>
            <p:cNvPr id="99377" name="Picture 67" descr="desktop_computer_stylized_medium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99378" name="Freeform 68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99360" name="Group 69"/>
          <p:cNvGrpSpPr>
            <a:grpSpLocks/>
          </p:cNvGrpSpPr>
          <p:nvPr/>
        </p:nvGrpSpPr>
        <p:grpSpPr bwMode="auto">
          <a:xfrm>
            <a:off x="1943100" y="2547938"/>
            <a:ext cx="779463" cy="679450"/>
            <a:chOff x="-44" y="1473"/>
            <a:chExt cx="981" cy="1105"/>
          </a:xfrm>
        </p:grpSpPr>
        <p:pic>
          <p:nvPicPr>
            <p:cNvPr id="99375" name="Picture 70" descr="desktop_computer_stylized_medium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99376" name="Freeform 71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sp>
        <p:nvSpPr>
          <p:cNvPr id="99361" name="Text Box 41"/>
          <p:cNvSpPr txBox="1">
            <a:spLocks noChangeArrowheads="1"/>
          </p:cNvSpPr>
          <p:nvPr/>
        </p:nvSpPr>
        <p:spPr bwMode="auto">
          <a:xfrm>
            <a:off x="2987675" y="1249363"/>
            <a:ext cx="14668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800">
                <a:solidFill>
                  <a:srgbClr val="CC0000"/>
                </a:solidFill>
              </a:rPr>
              <a:t>transmission</a:t>
            </a:r>
          </a:p>
        </p:txBody>
      </p:sp>
      <p:sp>
        <p:nvSpPr>
          <p:cNvPr id="99362" name="Line 42"/>
          <p:cNvSpPr>
            <a:spLocks noChangeShapeType="1"/>
          </p:cNvSpPr>
          <p:nvPr/>
        </p:nvSpPr>
        <p:spPr bwMode="auto">
          <a:xfrm rot="10800000" flipH="1" flipV="1">
            <a:off x="4038600" y="1517650"/>
            <a:ext cx="528638" cy="5334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99363" name="Group 347"/>
          <p:cNvGrpSpPr>
            <a:grpSpLocks/>
          </p:cNvGrpSpPr>
          <p:nvPr/>
        </p:nvGrpSpPr>
        <p:grpSpPr bwMode="auto">
          <a:xfrm>
            <a:off x="6473825" y="1949450"/>
            <a:ext cx="1163638" cy="715963"/>
            <a:chOff x="1871277" y="1576300"/>
            <a:chExt cx="1128371" cy="437860"/>
          </a:xfrm>
        </p:grpSpPr>
        <p:sp>
          <p:nvSpPr>
            <p:cNvPr id="77" name="Oval 76"/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78" name="Rectangle 77"/>
            <p:cNvSpPr/>
            <p:nvPr/>
          </p:nvSpPr>
          <p:spPr bwMode="auto">
            <a:xfrm>
              <a:off x="1871277" y="1739405"/>
              <a:ext cx="1128371" cy="116504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79" name="Oval 78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80" name="Freeform 79"/>
            <p:cNvSpPr/>
            <p:nvPr/>
          </p:nvSpPr>
          <p:spPr bwMode="auto">
            <a:xfrm>
              <a:off x="2159143" y="1673386"/>
              <a:ext cx="549561" cy="161163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81" name="Freeform 80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82" name="Freeform 81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83" name="Freeform 82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84" name="Straight Connector 83"/>
            <p:cNvCxnSpPr>
              <a:cxnSpLocks noChangeShapeType="1"/>
              <a:endCxn id="79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85" name="Straight Connector 84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99364" name="Rectangle 31"/>
          <p:cNvSpPr>
            <a:spLocks noChangeArrowheads="1"/>
          </p:cNvSpPr>
          <p:nvPr/>
        </p:nvSpPr>
        <p:spPr bwMode="auto">
          <a:xfrm>
            <a:off x="2722563" y="2703513"/>
            <a:ext cx="139700" cy="185737"/>
          </a:xfrm>
          <a:prstGeom prst="rect">
            <a:avLst/>
          </a:prstGeom>
          <a:solidFill>
            <a:srgbClr val="FFFF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9365" name="Line 33"/>
          <p:cNvSpPr>
            <a:spLocks noChangeShapeType="1"/>
          </p:cNvSpPr>
          <p:nvPr/>
        </p:nvSpPr>
        <p:spPr bwMode="auto">
          <a:xfrm flipV="1">
            <a:off x="2897188" y="2673350"/>
            <a:ext cx="220662" cy="1619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6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126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6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1126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2642" grpId="0"/>
      <p:bldP spid="112643" grpId="0"/>
    </p:bld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377" name="Footer Placeholder 2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 smtClean="0">
                <a:latin typeface="Tahoma" pitchFamily="34" charset="0"/>
              </a:rPr>
              <a:t>Introduction</a:t>
            </a:r>
          </a:p>
        </p:txBody>
      </p:sp>
      <p:pic>
        <p:nvPicPr>
          <p:cNvPr id="101378" name="Picture 37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5138" y="811213"/>
            <a:ext cx="3986212" cy="1857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1379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365125" y="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 smtClean="0">
                <a:ea typeface="ＭＳ Ｐゴシック" charset="-128"/>
              </a:rPr>
              <a:t>Caravan analogy</a:t>
            </a:r>
          </a:p>
        </p:txBody>
      </p:sp>
      <p:sp>
        <p:nvSpPr>
          <p:cNvPr id="114692" name="Rectangle 3"/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541338" y="2927350"/>
            <a:ext cx="4216400" cy="3317875"/>
          </a:xfrm>
        </p:spPr>
        <p:txBody>
          <a:bodyPr/>
          <a:lstStyle/>
          <a:p>
            <a:pPr marL="287338" indent="-287338" eaLnBrk="1" hangingPunct="1"/>
            <a:r>
              <a:rPr lang="en-US" altLang="en-US" sz="2400" dirty="0" smtClean="0">
                <a:ea typeface="ＭＳ Ｐゴシック" charset="-128"/>
              </a:rPr>
              <a:t>cars </a:t>
            </a:r>
            <a:r>
              <a:rPr lang="ja-JP" altLang="en-US" sz="2400" dirty="0" smtClean="0">
                <a:ea typeface="ＭＳ Ｐゴシック" charset="-128"/>
              </a:rPr>
              <a:t>“</a:t>
            </a:r>
            <a:r>
              <a:rPr lang="en-US" altLang="ja-JP" sz="2400" dirty="0" smtClean="0">
                <a:ea typeface="ＭＳ Ｐゴシック" charset="-128"/>
              </a:rPr>
              <a:t>propagate</a:t>
            </a:r>
            <a:r>
              <a:rPr lang="ja-JP" altLang="en-US" sz="2400" dirty="0" smtClean="0">
                <a:ea typeface="ＭＳ Ｐゴシック" charset="-128"/>
              </a:rPr>
              <a:t>”</a:t>
            </a:r>
            <a:r>
              <a:rPr lang="en-US" altLang="ja-JP" sz="2400" dirty="0" smtClean="0">
                <a:ea typeface="ＭＳ Ｐゴシック" charset="-128"/>
              </a:rPr>
              <a:t> at </a:t>
            </a:r>
            <a:br>
              <a:rPr lang="en-US" altLang="ja-JP" sz="2400" dirty="0" smtClean="0">
                <a:ea typeface="ＭＳ Ｐゴシック" charset="-128"/>
              </a:rPr>
            </a:br>
            <a:r>
              <a:rPr lang="en-US" altLang="ja-JP" sz="2400" dirty="0" smtClean="0">
                <a:ea typeface="ＭＳ Ｐゴシック" charset="-128"/>
              </a:rPr>
              <a:t>100 km/</a:t>
            </a:r>
            <a:r>
              <a:rPr lang="en-US" altLang="ja-JP" sz="2400" dirty="0" err="1" smtClean="0">
                <a:ea typeface="ＭＳ Ｐゴシック" charset="-128"/>
              </a:rPr>
              <a:t>hr</a:t>
            </a:r>
            <a:endParaRPr lang="en-US" altLang="ja-JP" sz="2400" dirty="0" smtClean="0">
              <a:ea typeface="ＭＳ Ｐゴシック" charset="-128"/>
            </a:endParaRPr>
          </a:p>
          <a:p>
            <a:pPr marL="287338" indent="-287338" eaLnBrk="1" hangingPunct="1"/>
            <a:r>
              <a:rPr lang="en-US" altLang="en-US" sz="2400" dirty="0" smtClean="0">
                <a:ea typeface="ＭＳ Ｐゴシック" charset="-128"/>
              </a:rPr>
              <a:t>toll booth takes 12 sec to service car (</a:t>
            </a:r>
            <a:r>
              <a:rPr lang="en-US" sz="2400" i="1" dirty="0" err="1" smtClean="0">
                <a:solidFill>
                  <a:srgbClr val="CC0000"/>
                </a:solidFill>
                <a:latin typeface="Gill Sans MT" charset="0"/>
                <a:cs typeface="ＭＳ Ｐゴシック" charset="0"/>
              </a:rPr>
              <a:t>d</a:t>
            </a:r>
            <a:r>
              <a:rPr lang="en-US" sz="2400" baseline="-25000" dirty="0" err="1" smtClean="0">
                <a:solidFill>
                  <a:srgbClr val="CC0000"/>
                </a:solidFill>
                <a:latin typeface="Gill Sans MT" charset="0"/>
                <a:cs typeface="ＭＳ Ｐゴシック" charset="0"/>
              </a:rPr>
              <a:t>trans</a:t>
            </a:r>
            <a:r>
              <a:rPr lang="en-US" altLang="en-US" sz="2400" dirty="0" smtClean="0">
                <a:ea typeface="ＭＳ Ｐゴシック" charset="-128"/>
              </a:rPr>
              <a:t>)</a:t>
            </a:r>
          </a:p>
          <a:p>
            <a:pPr marL="287338" indent="-287338" eaLnBrk="1" hangingPunct="1"/>
            <a:r>
              <a:rPr lang="en-US" altLang="en-US" sz="2400" dirty="0" smtClean="0">
                <a:ea typeface="ＭＳ Ｐゴシック" charset="-128"/>
              </a:rPr>
              <a:t>car ~ bit; caravan ~ packet</a:t>
            </a:r>
          </a:p>
          <a:p>
            <a:pPr marL="287338" indent="-287338" eaLnBrk="1" hangingPunct="1"/>
            <a:r>
              <a:rPr lang="en-US" altLang="en-US" sz="2400" i="1" dirty="0" smtClean="0">
                <a:solidFill>
                  <a:srgbClr val="CC0000"/>
                </a:solidFill>
                <a:ea typeface="ＭＳ Ｐゴシック" charset="-128"/>
              </a:rPr>
              <a:t>Q:</a:t>
            </a:r>
            <a:r>
              <a:rPr lang="en-US" altLang="en-US" sz="2400" dirty="0" smtClean="0">
                <a:solidFill>
                  <a:srgbClr val="CC0000"/>
                </a:solidFill>
                <a:ea typeface="ＭＳ Ｐゴシック" charset="-128"/>
              </a:rPr>
              <a:t> How long until caravan is lined up before 2nd toll booth?</a:t>
            </a:r>
          </a:p>
          <a:p>
            <a:pPr marL="287338" indent="-287338" eaLnBrk="1" hangingPunct="1">
              <a:buFont typeface="Wingdings" pitchFamily="2" charset="2"/>
              <a:buNone/>
            </a:pPr>
            <a:endParaRPr lang="en-US" altLang="en-US" sz="2400" dirty="0" smtClean="0">
              <a:solidFill>
                <a:srgbClr val="CC0000"/>
              </a:solidFill>
              <a:ea typeface="ＭＳ Ｐゴシック" charset="-128"/>
            </a:endParaRPr>
          </a:p>
        </p:txBody>
      </p:sp>
      <p:sp>
        <p:nvSpPr>
          <p:cNvPr id="73734" name="Rectangle 4"/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5227638" y="2941638"/>
            <a:ext cx="3521075" cy="3365500"/>
          </a:xfrm>
        </p:spPr>
        <p:txBody>
          <a:bodyPr/>
          <a:lstStyle/>
          <a:p>
            <a:pPr marL="287338" indent="-287338" eaLnBrk="1" hangingPunct="1">
              <a:buSzTx/>
            </a:pPr>
            <a:r>
              <a:rPr lang="en-US" altLang="en-US" sz="2400" smtClean="0">
                <a:ea typeface="ＭＳ Ｐゴシック" charset="-128"/>
              </a:rPr>
              <a:t>time to </a:t>
            </a:r>
            <a:r>
              <a:rPr lang="ja-JP" altLang="en-US" sz="2400" smtClean="0">
                <a:ea typeface="ＭＳ Ｐゴシック" charset="-128"/>
              </a:rPr>
              <a:t>“</a:t>
            </a:r>
            <a:r>
              <a:rPr lang="en-US" altLang="ja-JP" sz="2400" smtClean="0">
                <a:ea typeface="ＭＳ Ｐゴシック" charset="-128"/>
              </a:rPr>
              <a:t>push</a:t>
            </a:r>
            <a:r>
              <a:rPr lang="ja-JP" altLang="en-US" sz="2400" smtClean="0">
                <a:ea typeface="ＭＳ Ｐゴシック" charset="-128"/>
              </a:rPr>
              <a:t>”</a:t>
            </a:r>
            <a:r>
              <a:rPr lang="en-US" altLang="ja-JP" sz="2400" smtClean="0">
                <a:ea typeface="ＭＳ Ｐゴシック" charset="-128"/>
              </a:rPr>
              <a:t> entire caravan through toll booth onto highway = 12*10 = 120 sec</a:t>
            </a:r>
          </a:p>
          <a:p>
            <a:pPr marL="287338" indent="-287338" eaLnBrk="1" hangingPunct="1">
              <a:buSzTx/>
            </a:pPr>
            <a:r>
              <a:rPr lang="en-US" altLang="en-US" sz="2400" smtClean="0">
                <a:ea typeface="ＭＳ Ｐゴシック" charset="-128"/>
              </a:rPr>
              <a:t>time for last car to propagate from 1st to 2nd toll both: 100km/(100km/hr)= 1 hr</a:t>
            </a:r>
          </a:p>
          <a:p>
            <a:pPr marL="287338" indent="-287338" eaLnBrk="1" hangingPunct="1">
              <a:buSzTx/>
            </a:pPr>
            <a:r>
              <a:rPr lang="en-US" altLang="en-US" sz="2400" i="1" smtClean="0">
                <a:solidFill>
                  <a:srgbClr val="CC0000"/>
                </a:solidFill>
                <a:ea typeface="ＭＳ Ｐゴシック" charset="-128"/>
              </a:rPr>
              <a:t>A:</a:t>
            </a:r>
            <a:r>
              <a:rPr lang="en-US" altLang="en-US" sz="2400" smtClean="0">
                <a:solidFill>
                  <a:srgbClr val="CC0000"/>
                </a:solidFill>
                <a:ea typeface="ＭＳ Ｐゴシック" charset="-128"/>
              </a:rPr>
              <a:t> 62 minutes</a:t>
            </a:r>
          </a:p>
        </p:txBody>
      </p:sp>
      <p:grpSp>
        <p:nvGrpSpPr>
          <p:cNvPr id="101382" name="Group 42"/>
          <p:cNvGrpSpPr>
            <a:grpSpLocks/>
          </p:cNvGrpSpPr>
          <p:nvPr/>
        </p:nvGrpSpPr>
        <p:grpSpPr bwMode="auto">
          <a:xfrm>
            <a:off x="406400" y="1195388"/>
            <a:ext cx="8043863" cy="1481137"/>
            <a:chOff x="165" y="725"/>
            <a:chExt cx="5067" cy="933"/>
          </a:xfrm>
        </p:grpSpPr>
        <p:grpSp>
          <p:nvGrpSpPr>
            <p:cNvPr id="101384" name="Group 43"/>
            <p:cNvGrpSpPr>
              <a:grpSpLocks/>
            </p:cNvGrpSpPr>
            <p:nvPr/>
          </p:nvGrpSpPr>
          <p:grpSpPr bwMode="auto">
            <a:xfrm>
              <a:off x="3535" y="781"/>
              <a:ext cx="516" cy="877"/>
              <a:chOff x="1357" y="938"/>
              <a:chExt cx="516" cy="877"/>
            </a:xfrm>
          </p:grpSpPr>
          <p:sp>
            <p:nvSpPr>
              <p:cNvPr id="101408" name="Rectangle 44"/>
              <p:cNvSpPr>
                <a:spLocks noChangeArrowheads="1"/>
              </p:cNvSpPr>
              <p:nvPr/>
            </p:nvSpPr>
            <p:spPr bwMode="auto">
              <a:xfrm>
                <a:off x="1568" y="938"/>
                <a:ext cx="47" cy="423"/>
              </a:xfrm>
              <a:prstGeom prst="rect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01409" name="Text Box 45"/>
              <p:cNvSpPr txBox="1">
                <a:spLocks noChangeArrowheads="1"/>
              </p:cNvSpPr>
              <p:nvPr/>
            </p:nvSpPr>
            <p:spPr bwMode="auto">
              <a:xfrm>
                <a:off x="1357" y="1373"/>
                <a:ext cx="516" cy="44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 algn="ctr"/>
                <a:r>
                  <a:rPr lang="en-US" altLang="en-US" sz="2000"/>
                  <a:t>toll </a:t>
                </a:r>
              </a:p>
              <a:p>
                <a:pPr algn="ctr"/>
                <a:r>
                  <a:rPr lang="en-US" altLang="en-US" sz="2000"/>
                  <a:t>booth</a:t>
                </a:r>
              </a:p>
            </p:txBody>
          </p:sp>
        </p:grpSp>
        <p:grpSp>
          <p:nvGrpSpPr>
            <p:cNvPr id="101385" name="Group 46"/>
            <p:cNvGrpSpPr>
              <a:grpSpLocks/>
            </p:cNvGrpSpPr>
            <p:nvPr/>
          </p:nvGrpSpPr>
          <p:grpSpPr bwMode="auto">
            <a:xfrm>
              <a:off x="1738" y="781"/>
              <a:ext cx="516" cy="877"/>
              <a:chOff x="1357" y="938"/>
              <a:chExt cx="516" cy="877"/>
            </a:xfrm>
          </p:grpSpPr>
          <p:sp>
            <p:nvSpPr>
              <p:cNvPr id="101406" name="Rectangle 47"/>
              <p:cNvSpPr>
                <a:spLocks noChangeArrowheads="1"/>
              </p:cNvSpPr>
              <p:nvPr/>
            </p:nvSpPr>
            <p:spPr bwMode="auto">
              <a:xfrm>
                <a:off x="1568" y="938"/>
                <a:ext cx="47" cy="423"/>
              </a:xfrm>
              <a:prstGeom prst="rect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01407" name="Text Box 48"/>
              <p:cNvSpPr txBox="1">
                <a:spLocks noChangeArrowheads="1"/>
              </p:cNvSpPr>
              <p:nvPr/>
            </p:nvSpPr>
            <p:spPr bwMode="auto">
              <a:xfrm>
                <a:off x="1357" y="1373"/>
                <a:ext cx="516" cy="44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 algn="ctr"/>
                <a:r>
                  <a:rPr lang="en-US" altLang="en-US" sz="2000"/>
                  <a:t>toll </a:t>
                </a:r>
              </a:p>
              <a:p>
                <a:pPr algn="ctr"/>
                <a:r>
                  <a:rPr lang="en-US" altLang="en-US" sz="2000"/>
                  <a:t>booth</a:t>
                </a:r>
              </a:p>
            </p:txBody>
          </p:sp>
        </p:grpSp>
        <p:sp>
          <p:nvSpPr>
            <p:cNvPr id="101386" name="AutoShape 49"/>
            <p:cNvSpPr>
              <a:spLocks/>
            </p:cNvSpPr>
            <p:nvPr/>
          </p:nvSpPr>
          <p:spPr bwMode="auto">
            <a:xfrm rot="-5400000">
              <a:off x="1012" y="307"/>
              <a:ext cx="50" cy="1743"/>
            </a:xfrm>
            <a:prstGeom prst="leftBrace">
              <a:avLst>
                <a:gd name="adj1" fmla="val 290500"/>
                <a:gd name="adj2" fmla="val 50000"/>
              </a:avLst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eaVert"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1387" name="Text Box 50"/>
            <p:cNvSpPr txBox="1">
              <a:spLocks noChangeArrowheads="1"/>
            </p:cNvSpPr>
            <p:nvPr/>
          </p:nvSpPr>
          <p:spPr bwMode="auto">
            <a:xfrm>
              <a:off x="726" y="1139"/>
              <a:ext cx="685" cy="44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r>
                <a:rPr lang="en-US" altLang="en-US" sz="2000"/>
                <a:t>ten-car </a:t>
              </a:r>
            </a:p>
            <a:p>
              <a:r>
                <a:rPr lang="en-US" altLang="en-US" sz="2000"/>
                <a:t>caravan</a:t>
              </a:r>
            </a:p>
          </p:txBody>
        </p:sp>
        <p:sp>
          <p:nvSpPr>
            <p:cNvPr id="101388" name="Line 51"/>
            <p:cNvSpPr>
              <a:spLocks noChangeShapeType="1"/>
            </p:cNvSpPr>
            <p:nvPr/>
          </p:nvSpPr>
          <p:spPr bwMode="auto">
            <a:xfrm flipH="1">
              <a:off x="2100" y="976"/>
              <a:ext cx="415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1389" name="Text Box 52"/>
            <p:cNvSpPr txBox="1">
              <a:spLocks noChangeArrowheads="1"/>
            </p:cNvSpPr>
            <p:nvPr/>
          </p:nvSpPr>
          <p:spPr bwMode="auto">
            <a:xfrm>
              <a:off x="2515" y="850"/>
              <a:ext cx="680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r>
                <a:rPr lang="en-US" altLang="en-US" sz="2000"/>
                <a:t>100 km</a:t>
              </a:r>
            </a:p>
          </p:txBody>
        </p:sp>
        <p:sp>
          <p:nvSpPr>
            <p:cNvPr id="101390" name="Line 53"/>
            <p:cNvSpPr>
              <a:spLocks noChangeShapeType="1"/>
            </p:cNvSpPr>
            <p:nvPr/>
          </p:nvSpPr>
          <p:spPr bwMode="auto">
            <a:xfrm flipH="1" flipV="1">
              <a:off x="3985" y="975"/>
              <a:ext cx="392" cy="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1391" name="Text Box 54"/>
            <p:cNvSpPr txBox="1">
              <a:spLocks noChangeArrowheads="1"/>
            </p:cNvSpPr>
            <p:nvPr/>
          </p:nvSpPr>
          <p:spPr bwMode="auto">
            <a:xfrm>
              <a:off x="4377" y="850"/>
              <a:ext cx="680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r>
                <a:rPr lang="en-US" altLang="en-US" sz="2000"/>
                <a:t>100 km</a:t>
              </a:r>
            </a:p>
          </p:txBody>
        </p:sp>
        <p:sp>
          <p:nvSpPr>
            <p:cNvPr id="101392" name="Line 55"/>
            <p:cNvSpPr>
              <a:spLocks noChangeShapeType="1"/>
            </p:cNvSpPr>
            <p:nvPr/>
          </p:nvSpPr>
          <p:spPr bwMode="auto">
            <a:xfrm>
              <a:off x="5057" y="976"/>
              <a:ext cx="175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1393" name="Oval 56"/>
            <p:cNvSpPr>
              <a:spLocks noChangeArrowheads="1"/>
            </p:cNvSpPr>
            <p:nvPr/>
          </p:nvSpPr>
          <p:spPr bwMode="auto">
            <a:xfrm>
              <a:off x="679" y="976"/>
              <a:ext cx="47" cy="47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1394" name="Oval 57"/>
            <p:cNvSpPr>
              <a:spLocks noChangeArrowheads="1"/>
            </p:cNvSpPr>
            <p:nvPr/>
          </p:nvSpPr>
          <p:spPr bwMode="auto">
            <a:xfrm>
              <a:off x="775" y="976"/>
              <a:ext cx="47" cy="47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1395" name="Oval 58"/>
            <p:cNvSpPr>
              <a:spLocks noChangeArrowheads="1"/>
            </p:cNvSpPr>
            <p:nvPr/>
          </p:nvSpPr>
          <p:spPr bwMode="auto">
            <a:xfrm>
              <a:off x="916" y="976"/>
              <a:ext cx="47" cy="47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pic>
          <p:nvPicPr>
            <p:cNvPr id="101396" name="Picture 59" descr="MCj03985170000[1]"/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984" y="920"/>
              <a:ext cx="472" cy="1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1397" name="Picture 60" descr="MCj03985170000[1]"/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186" y="917"/>
              <a:ext cx="472" cy="1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101398" name="Group 61"/>
            <p:cNvGrpSpPr>
              <a:grpSpLocks/>
            </p:cNvGrpSpPr>
            <p:nvPr/>
          </p:nvGrpSpPr>
          <p:grpSpPr bwMode="auto">
            <a:xfrm>
              <a:off x="1815" y="725"/>
              <a:ext cx="289" cy="490"/>
              <a:chOff x="2365" y="1352"/>
              <a:chExt cx="1022" cy="1616"/>
            </a:xfrm>
          </p:grpSpPr>
          <p:pic>
            <p:nvPicPr>
              <p:cNvPr id="101404" name="Picture 62"/>
              <p:cNvPicPr>
                <a:picLocks noChangeAspect="1" noChangeArrowheads="1"/>
              </p:cNvPicPr>
              <p:nvPr/>
            </p:nvPicPr>
            <p:blipFill>
              <a:blip r:embed="rId5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373" y="1352"/>
                <a:ext cx="1014" cy="161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01405" name="Rectangle 63"/>
              <p:cNvSpPr>
                <a:spLocks noChangeArrowheads="1"/>
              </p:cNvSpPr>
              <p:nvPr/>
            </p:nvSpPr>
            <p:spPr bwMode="auto">
              <a:xfrm>
                <a:off x="2365" y="2129"/>
                <a:ext cx="367" cy="21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pic>
          <p:nvPicPr>
            <p:cNvPr id="101399" name="Picture 64" descr="MCj03985170000[1]"/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1465" y="933"/>
              <a:ext cx="472" cy="1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101400" name="Group 65"/>
            <p:cNvGrpSpPr>
              <a:grpSpLocks/>
            </p:cNvGrpSpPr>
            <p:nvPr/>
          </p:nvGrpSpPr>
          <p:grpSpPr bwMode="auto">
            <a:xfrm>
              <a:off x="3656" y="743"/>
              <a:ext cx="289" cy="490"/>
              <a:chOff x="2365" y="1352"/>
              <a:chExt cx="1022" cy="1616"/>
            </a:xfrm>
          </p:grpSpPr>
          <p:pic>
            <p:nvPicPr>
              <p:cNvPr id="101402" name="Picture 66"/>
              <p:cNvPicPr>
                <a:picLocks noChangeAspect="1" noChangeArrowheads="1"/>
              </p:cNvPicPr>
              <p:nvPr/>
            </p:nvPicPr>
            <p:blipFill>
              <a:blip r:embed="rId5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373" y="1352"/>
                <a:ext cx="1014" cy="161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01403" name="Rectangle 67"/>
              <p:cNvSpPr>
                <a:spLocks noChangeArrowheads="1"/>
              </p:cNvSpPr>
              <p:nvPr/>
            </p:nvSpPr>
            <p:spPr bwMode="auto">
              <a:xfrm>
                <a:off x="2365" y="2129"/>
                <a:ext cx="367" cy="21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01401" name="Line 68"/>
            <p:cNvSpPr>
              <a:spLocks noChangeShapeType="1"/>
            </p:cNvSpPr>
            <p:nvPr/>
          </p:nvSpPr>
          <p:spPr bwMode="auto">
            <a:xfrm>
              <a:off x="3195" y="976"/>
              <a:ext cx="546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01383" name="Slide Number Placeholder 3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>
                <a:latin typeface="Tahoma" pitchFamily="34" charset="0"/>
              </a:rPr>
              <a:t>1-</a:t>
            </a:r>
            <a:fld id="{9A23F8DB-9FBB-4E81-9120-BF1533B290CA}" type="slidenum">
              <a:rPr lang="en-US" altLang="en-US" sz="1200">
                <a:latin typeface="Tahoma" pitchFamily="34" charset="0"/>
              </a:rPr>
              <a:pPr/>
              <a:t>47</a:t>
            </a:fld>
            <a:endParaRPr lang="en-US" altLang="en-US" sz="1200">
              <a:latin typeface="Tahoma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7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737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73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7373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73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7373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3734" grpId="0" build="p"/>
    </p:bldLst>
  </p:timing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425" name="Footer Placeholder 2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 smtClean="0">
                <a:latin typeface="Tahoma" pitchFamily="34" charset="0"/>
              </a:rPr>
              <a:t>Introduction</a:t>
            </a:r>
          </a:p>
        </p:txBody>
      </p:sp>
      <p:pic>
        <p:nvPicPr>
          <p:cNvPr id="103426" name="Picture 36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28638" y="803275"/>
            <a:ext cx="5484812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3427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365125" y="141288"/>
            <a:ext cx="7772400" cy="846137"/>
          </a:xfrm>
        </p:spPr>
        <p:txBody>
          <a:bodyPr/>
          <a:lstStyle/>
          <a:p>
            <a:pPr eaLnBrk="1" hangingPunct="1"/>
            <a:r>
              <a:rPr lang="en-US" altLang="en-US" smtClean="0">
                <a:ea typeface="ＭＳ Ｐゴシック" charset="-128"/>
              </a:rPr>
              <a:t>Caravan analogy (more)</a:t>
            </a:r>
          </a:p>
        </p:txBody>
      </p:sp>
      <p:sp>
        <p:nvSpPr>
          <p:cNvPr id="116740" name="Rectangle 3"/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492125" y="2862263"/>
            <a:ext cx="8323263" cy="3317875"/>
          </a:xfrm>
        </p:spPr>
        <p:txBody>
          <a:bodyPr/>
          <a:lstStyle/>
          <a:p>
            <a:pPr marL="287338" indent="-287338" eaLnBrk="1" hangingPunct="1"/>
            <a:r>
              <a:rPr lang="en-US" altLang="en-US" sz="2400" smtClean="0">
                <a:ea typeface="ＭＳ Ｐゴシック" charset="-128"/>
              </a:rPr>
              <a:t>suppose cars now </a:t>
            </a:r>
            <a:r>
              <a:rPr lang="ja-JP" altLang="en-US" sz="2400" smtClean="0">
                <a:ea typeface="ＭＳ Ｐゴシック" charset="-128"/>
              </a:rPr>
              <a:t>“</a:t>
            </a:r>
            <a:r>
              <a:rPr lang="en-US" altLang="ja-JP" sz="2400" smtClean="0">
                <a:ea typeface="ＭＳ Ｐゴシック" charset="-128"/>
              </a:rPr>
              <a:t>propagate</a:t>
            </a:r>
            <a:r>
              <a:rPr lang="ja-JP" altLang="en-US" sz="2400" smtClean="0">
                <a:ea typeface="ＭＳ Ｐゴシック" charset="-128"/>
              </a:rPr>
              <a:t>”</a:t>
            </a:r>
            <a:r>
              <a:rPr lang="en-US" altLang="ja-JP" sz="2400" smtClean="0">
                <a:ea typeface="ＭＳ Ｐゴシック" charset="-128"/>
              </a:rPr>
              <a:t> at 1000 km/hr</a:t>
            </a:r>
          </a:p>
          <a:p>
            <a:pPr marL="287338" indent="-287338" eaLnBrk="1" hangingPunct="1"/>
            <a:r>
              <a:rPr lang="en-US" altLang="en-US" sz="2400" smtClean="0">
                <a:ea typeface="ＭＳ Ｐゴシック" charset="-128"/>
              </a:rPr>
              <a:t>and suppose toll booth now takes one min to service a car</a:t>
            </a:r>
            <a:endParaRPr lang="en-US" altLang="en-US" sz="2400" smtClean="0">
              <a:solidFill>
                <a:schemeClr val="accent2"/>
              </a:solidFill>
              <a:ea typeface="ＭＳ Ｐゴシック" charset="-128"/>
            </a:endParaRPr>
          </a:p>
          <a:p>
            <a:pPr marL="287338" indent="-287338" eaLnBrk="1" hangingPunct="1"/>
            <a:r>
              <a:rPr lang="en-US" altLang="en-US" sz="2400" i="1" u="sng" smtClean="0">
                <a:solidFill>
                  <a:srgbClr val="CC0000"/>
                </a:solidFill>
                <a:ea typeface="ＭＳ Ｐゴシック" charset="-128"/>
              </a:rPr>
              <a:t>Q:</a:t>
            </a:r>
            <a:r>
              <a:rPr lang="en-US" altLang="en-US" sz="2400" smtClean="0">
                <a:solidFill>
                  <a:srgbClr val="CC0000"/>
                </a:solidFill>
                <a:ea typeface="ＭＳ Ｐゴシック" charset="-128"/>
              </a:rPr>
              <a:t> Will cars arrive to 2nd booth before all cars serviced at first booth?</a:t>
            </a:r>
          </a:p>
          <a:p>
            <a:pPr marL="287338" indent="-287338" eaLnBrk="1" hangingPunct="1">
              <a:buFont typeface="Wingdings" pitchFamily="2" charset="2"/>
              <a:buNone/>
            </a:pPr>
            <a:endParaRPr lang="en-US" altLang="en-US" sz="2400" smtClean="0">
              <a:solidFill>
                <a:srgbClr val="CC0000"/>
              </a:solidFill>
              <a:ea typeface="ＭＳ Ｐゴシック" charset="-128"/>
            </a:endParaRPr>
          </a:p>
        </p:txBody>
      </p:sp>
      <p:sp>
        <p:nvSpPr>
          <p:cNvPr id="103429" name="Rectangle 4"/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942975" y="4524375"/>
            <a:ext cx="7989888" cy="1751013"/>
          </a:xfrm>
        </p:spPr>
        <p:txBody>
          <a:bodyPr/>
          <a:lstStyle/>
          <a:p>
            <a:pPr marL="231775" indent="-231775" eaLnBrk="1" hangingPunct="1">
              <a:buSzTx/>
              <a:buFont typeface="Arial" pitchFamily="34" charset="0"/>
              <a:buChar char="•"/>
            </a:pPr>
            <a:r>
              <a:rPr lang="en-US" altLang="en-US" sz="2400" i="1" u="sng" smtClean="0">
                <a:solidFill>
                  <a:srgbClr val="CC0000"/>
                </a:solidFill>
                <a:ea typeface="ＭＳ Ｐゴシック" charset="-128"/>
              </a:rPr>
              <a:t>A: Yes!</a:t>
            </a:r>
            <a:r>
              <a:rPr lang="en-US" altLang="en-US" sz="2400" smtClean="0">
                <a:ea typeface="ＭＳ Ｐゴシック" charset="-128"/>
              </a:rPr>
              <a:t>  after 7 min, first car arrives at second booth; three cars still at first booth</a:t>
            </a:r>
          </a:p>
        </p:txBody>
      </p:sp>
      <p:grpSp>
        <p:nvGrpSpPr>
          <p:cNvPr id="103430" name="Group 49"/>
          <p:cNvGrpSpPr>
            <a:grpSpLocks/>
          </p:cNvGrpSpPr>
          <p:nvPr/>
        </p:nvGrpSpPr>
        <p:grpSpPr bwMode="auto">
          <a:xfrm>
            <a:off x="684213" y="1150938"/>
            <a:ext cx="8043862" cy="1481137"/>
            <a:chOff x="165" y="725"/>
            <a:chExt cx="5067" cy="933"/>
          </a:xfrm>
        </p:grpSpPr>
        <p:grpSp>
          <p:nvGrpSpPr>
            <p:cNvPr id="103432" name="Group 5"/>
            <p:cNvGrpSpPr>
              <a:grpSpLocks/>
            </p:cNvGrpSpPr>
            <p:nvPr/>
          </p:nvGrpSpPr>
          <p:grpSpPr bwMode="auto">
            <a:xfrm>
              <a:off x="3535" y="781"/>
              <a:ext cx="516" cy="877"/>
              <a:chOff x="1357" y="938"/>
              <a:chExt cx="516" cy="877"/>
            </a:xfrm>
          </p:grpSpPr>
          <p:sp>
            <p:nvSpPr>
              <p:cNvPr id="103456" name="Rectangle 6"/>
              <p:cNvSpPr>
                <a:spLocks noChangeArrowheads="1"/>
              </p:cNvSpPr>
              <p:nvPr/>
            </p:nvSpPr>
            <p:spPr bwMode="auto">
              <a:xfrm>
                <a:off x="1568" y="938"/>
                <a:ext cx="47" cy="423"/>
              </a:xfrm>
              <a:prstGeom prst="rect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03457" name="Text Box 7"/>
              <p:cNvSpPr txBox="1">
                <a:spLocks noChangeArrowheads="1"/>
              </p:cNvSpPr>
              <p:nvPr/>
            </p:nvSpPr>
            <p:spPr bwMode="auto">
              <a:xfrm>
                <a:off x="1357" y="1373"/>
                <a:ext cx="516" cy="44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 algn="ctr"/>
                <a:r>
                  <a:rPr lang="en-US" altLang="en-US" sz="2000"/>
                  <a:t>toll </a:t>
                </a:r>
              </a:p>
              <a:p>
                <a:pPr algn="ctr"/>
                <a:r>
                  <a:rPr lang="en-US" altLang="en-US" sz="2000"/>
                  <a:t>booth</a:t>
                </a:r>
              </a:p>
            </p:txBody>
          </p:sp>
        </p:grpSp>
        <p:grpSp>
          <p:nvGrpSpPr>
            <p:cNvPr id="103433" name="Group 8"/>
            <p:cNvGrpSpPr>
              <a:grpSpLocks/>
            </p:cNvGrpSpPr>
            <p:nvPr/>
          </p:nvGrpSpPr>
          <p:grpSpPr bwMode="auto">
            <a:xfrm>
              <a:off x="1738" y="781"/>
              <a:ext cx="516" cy="877"/>
              <a:chOff x="1357" y="938"/>
              <a:chExt cx="516" cy="877"/>
            </a:xfrm>
          </p:grpSpPr>
          <p:sp>
            <p:nvSpPr>
              <p:cNvPr id="103454" name="Rectangle 9"/>
              <p:cNvSpPr>
                <a:spLocks noChangeArrowheads="1"/>
              </p:cNvSpPr>
              <p:nvPr/>
            </p:nvSpPr>
            <p:spPr bwMode="auto">
              <a:xfrm>
                <a:off x="1568" y="938"/>
                <a:ext cx="47" cy="423"/>
              </a:xfrm>
              <a:prstGeom prst="rect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03455" name="Text Box 10"/>
              <p:cNvSpPr txBox="1">
                <a:spLocks noChangeArrowheads="1"/>
              </p:cNvSpPr>
              <p:nvPr/>
            </p:nvSpPr>
            <p:spPr bwMode="auto">
              <a:xfrm>
                <a:off x="1357" y="1373"/>
                <a:ext cx="516" cy="44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 algn="ctr"/>
                <a:r>
                  <a:rPr lang="en-US" altLang="en-US" sz="2000"/>
                  <a:t>toll </a:t>
                </a:r>
              </a:p>
              <a:p>
                <a:pPr algn="ctr"/>
                <a:r>
                  <a:rPr lang="en-US" altLang="en-US" sz="2000"/>
                  <a:t>booth</a:t>
                </a:r>
              </a:p>
            </p:txBody>
          </p:sp>
        </p:grpSp>
        <p:sp>
          <p:nvSpPr>
            <p:cNvPr id="103434" name="AutoShape 29"/>
            <p:cNvSpPr>
              <a:spLocks/>
            </p:cNvSpPr>
            <p:nvPr/>
          </p:nvSpPr>
          <p:spPr bwMode="auto">
            <a:xfrm rot="-5400000">
              <a:off x="1012" y="307"/>
              <a:ext cx="50" cy="1743"/>
            </a:xfrm>
            <a:prstGeom prst="leftBrace">
              <a:avLst>
                <a:gd name="adj1" fmla="val 290500"/>
                <a:gd name="adj2" fmla="val 50000"/>
              </a:avLst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eaVert"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3435" name="Text Box 30"/>
            <p:cNvSpPr txBox="1">
              <a:spLocks noChangeArrowheads="1"/>
            </p:cNvSpPr>
            <p:nvPr/>
          </p:nvSpPr>
          <p:spPr bwMode="auto">
            <a:xfrm>
              <a:off x="726" y="1139"/>
              <a:ext cx="685" cy="44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r>
                <a:rPr lang="en-US" altLang="en-US" sz="2000"/>
                <a:t>ten-car </a:t>
              </a:r>
            </a:p>
            <a:p>
              <a:r>
                <a:rPr lang="en-US" altLang="en-US" sz="2000"/>
                <a:t>caravan</a:t>
              </a:r>
            </a:p>
          </p:txBody>
        </p:sp>
        <p:sp>
          <p:nvSpPr>
            <p:cNvPr id="103436" name="Line 31"/>
            <p:cNvSpPr>
              <a:spLocks noChangeShapeType="1"/>
            </p:cNvSpPr>
            <p:nvPr/>
          </p:nvSpPr>
          <p:spPr bwMode="auto">
            <a:xfrm flipH="1">
              <a:off x="2100" y="976"/>
              <a:ext cx="415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3437" name="Text Box 33"/>
            <p:cNvSpPr txBox="1">
              <a:spLocks noChangeArrowheads="1"/>
            </p:cNvSpPr>
            <p:nvPr/>
          </p:nvSpPr>
          <p:spPr bwMode="auto">
            <a:xfrm>
              <a:off x="2515" y="850"/>
              <a:ext cx="680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r>
                <a:rPr lang="en-US" altLang="en-US" sz="2000"/>
                <a:t>100 km</a:t>
              </a:r>
            </a:p>
          </p:txBody>
        </p:sp>
        <p:sp>
          <p:nvSpPr>
            <p:cNvPr id="103438" name="Line 34"/>
            <p:cNvSpPr>
              <a:spLocks noChangeShapeType="1"/>
            </p:cNvSpPr>
            <p:nvPr/>
          </p:nvSpPr>
          <p:spPr bwMode="auto">
            <a:xfrm flipH="1" flipV="1">
              <a:off x="3985" y="975"/>
              <a:ext cx="392" cy="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3439" name="Text Box 35"/>
            <p:cNvSpPr txBox="1">
              <a:spLocks noChangeArrowheads="1"/>
            </p:cNvSpPr>
            <p:nvPr/>
          </p:nvSpPr>
          <p:spPr bwMode="auto">
            <a:xfrm>
              <a:off x="4377" y="850"/>
              <a:ext cx="680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r>
                <a:rPr lang="en-US" altLang="en-US" sz="2000"/>
                <a:t>100 km</a:t>
              </a:r>
            </a:p>
          </p:txBody>
        </p:sp>
        <p:sp>
          <p:nvSpPr>
            <p:cNvPr id="103440" name="Line 36"/>
            <p:cNvSpPr>
              <a:spLocks noChangeShapeType="1"/>
            </p:cNvSpPr>
            <p:nvPr/>
          </p:nvSpPr>
          <p:spPr bwMode="auto">
            <a:xfrm>
              <a:off x="5057" y="976"/>
              <a:ext cx="175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3441" name="Oval 37"/>
            <p:cNvSpPr>
              <a:spLocks noChangeArrowheads="1"/>
            </p:cNvSpPr>
            <p:nvPr/>
          </p:nvSpPr>
          <p:spPr bwMode="auto">
            <a:xfrm>
              <a:off x="679" y="976"/>
              <a:ext cx="47" cy="47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3442" name="Oval 38"/>
            <p:cNvSpPr>
              <a:spLocks noChangeArrowheads="1"/>
            </p:cNvSpPr>
            <p:nvPr/>
          </p:nvSpPr>
          <p:spPr bwMode="auto">
            <a:xfrm>
              <a:off x="775" y="976"/>
              <a:ext cx="47" cy="47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3443" name="Oval 39"/>
            <p:cNvSpPr>
              <a:spLocks noChangeArrowheads="1"/>
            </p:cNvSpPr>
            <p:nvPr/>
          </p:nvSpPr>
          <p:spPr bwMode="auto">
            <a:xfrm>
              <a:off x="916" y="976"/>
              <a:ext cx="47" cy="47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pic>
          <p:nvPicPr>
            <p:cNvPr id="103444" name="Picture 41" descr="MCj03985170000[1]"/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984" y="920"/>
              <a:ext cx="472" cy="1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3445" name="Picture 42" descr="MCj03985170000[1]"/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186" y="917"/>
              <a:ext cx="472" cy="1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103446" name="Group 45"/>
            <p:cNvGrpSpPr>
              <a:grpSpLocks/>
            </p:cNvGrpSpPr>
            <p:nvPr/>
          </p:nvGrpSpPr>
          <p:grpSpPr bwMode="auto">
            <a:xfrm>
              <a:off x="1815" y="725"/>
              <a:ext cx="289" cy="490"/>
              <a:chOff x="2365" y="1352"/>
              <a:chExt cx="1022" cy="1616"/>
            </a:xfrm>
          </p:grpSpPr>
          <p:pic>
            <p:nvPicPr>
              <p:cNvPr id="103452" name="Picture 43"/>
              <p:cNvPicPr>
                <a:picLocks noChangeAspect="1" noChangeArrowheads="1"/>
              </p:cNvPicPr>
              <p:nvPr/>
            </p:nvPicPr>
            <p:blipFill>
              <a:blip r:embed="rId5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373" y="1352"/>
                <a:ext cx="1014" cy="161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03453" name="Rectangle 44"/>
              <p:cNvSpPr>
                <a:spLocks noChangeArrowheads="1"/>
              </p:cNvSpPr>
              <p:nvPr/>
            </p:nvSpPr>
            <p:spPr bwMode="auto">
              <a:xfrm>
                <a:off x="2365" y="2129"/>
                <a:ext cx="367" cy="21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pic>
          <p:nvPicPr>
            <p:cNvPr id="103447" name="Picture 40" descr="MCj03985170000[1]"/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1465" y="933"/>
              <a:ext cx="472" cy="1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103448" name="Group 46"/>
            <p:cNvGrpSpPr>
              <a:grpSpLocks/>
            </p:cNvGrpSpPr>
            <p:nvPr/>
          </p:nvGrpSpPr>
          <p:grpSpPr bwMode="auto">
            <a:xfrm>
              <a:off x="3656" y="743"/>
              <a:ext cx="289" cy="490"/>
              <a:chOff x="2365" y="1352"/>
              <a:chExt cx="1022" cy="1616"/>
            </a:xfrm>
          </p:grpSpPr>
          <p:pic>
            <p:nvPicPr>
              <p:cNvPr id="103450" name="Picture 47"/>
              <p:cNvPicPr>
                <a:picLocks noChangeAspect="1" noChangeArrowheads="1"/>
              </p:cNvPicPr>
              <p:nvPr/>
            </p:nvPicPr>
            <p:blipFill>
              <a:blip r:embed="rId5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373" y="1352"/>
                <a:ext cx="1014" cy="161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03451" name="Rectangle 48"/>
              <p:cNvSpPr>
                <a:spLocks noChangeArrowheads="1"/>
              </p:cNvSpPr>
              <p:nvPr/>
            </p:nvSpPr>
            <p:spPr bwMode="auto">
              <a:xfrm>
                <a:off x="2365" y="2129"/>
                <a:ext cx="367" cy="21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03449" name="Line 32"/>
            <p:cNvSpPr>
              <a:spLocks noChangeShapeType="1"/>
            </p:cNvSpPr>
            <p:nvPr/>
          </p:nvSpPr>
          <p:spPr bwMode="auto">
            <a:xfrm>
              <a:off x="3195" y="976"/>
              <a:ext cx="546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03431" name="Slide Number Placeholder 3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>
                <a:latin typeface="Tahoma" pitchFamily="34" charset="0"/>
              </a:rPr>
              <a:t>1-</a:t>
            </a:r>
            <a:fld id="{0BCD350E-4BE3-4E28-ADEC-75BC455ADAFE}" type="slidenum">
              <a:rPr lang="en-US" altLang="en-US" sz="1200">
                <a:latin typeface="Tahoma" pitchFamily="34" charset="0"/>
              </a:rPr>
              <a:pPr/>
              <a:t>48</a:t>
            </a:fld>
            <a:endParaRPr lang="en-US" altLang="en-US" sz="1200">
              <a:latin typeface="Tahoma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473" name="Footer Placeholder 2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 smtClean="0">
                <a:latin typeface="Tahoma" pitchFamily="34" charset="0"/>
              </a:rPr>
              <a:t>Introduction</a:t>
            </a:r>
          </a:p>
        </p:txBody>
      </p:sp>
      <p:pic>
        <p:nvPicPr>
          <p:cNvPr id="105474" name="Picture 60" descr="queueDelay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013200" y="852488"/>
            <a:ext cx="4968875" cy="3051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5475" name="Rectangle 3"/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509588" y="1806575"/>
            <a:ext cx="3810000" cy="1781175"/>
          </a:xfrm>
        </p:spPr>
        <p:txBody>
          <a:bodyPr/>
          <a:lstStyle/>
          <a:p>
            <a:pPr marL="231775" indent="-231775" eaLnBrk="1" hangingPunct="1"/>
            <a:r>
              <a:rPr lang="en-US" altLang="en-US" sz="2400" i="1" smtClean="0">
                <a:ea typeface="ＭＳ Ｐゴシック" charset="-128"/>
              </a:rPr>
              <a:t>R:</a:t>
            </a:r>
            <a:r>
              <a:rPr lang="en-US" altLang="en-US" sz="2400" smtClean="0">
                <a:ea typeface="ＭＳ Ｐゴシック" charset="-128"/>
              </a:rPr>
              <a:t> link bandwidth (bps)</a:t>
            </a:r>
          </a:p>
          <a:p>
            <a:pPr marL="231775" indent="-231775" eaLnBrk="1" hangingPunct="1"/>
            <a:r>
              <a:rPr lang="en-US" altLang="en-US" sz="2400" i="1" smtClean="0">
                <a:ea typeface="ＭＳ Ｐゴシック" charset="-128"/>
              </a:rPr>
              <a:t>L:</a:t>
            </a:r>
            <a:r>
              <a:rPr lang="en-US" altLang="en-US" sz="2400" smtClean="0">
                <a:ea typeface="ＭＳ Ｐゴシック" charset="-128"/>
              </a:rPr>
              <a:t> packet length (bits)</a:t>
            </a:r>
          </a:p>
          <a:p>
            <a:pPr marL="231775" indent="-231775" eaLnBrk="1" hangingPunct="1"/>
            <a:r>
              <a:rPr lang="en-US" altLang="en-US" sz="2400" smtClean="0">
                <a:ea typeface="ＭＳ Ｐゴシック" charset="-128"/>
              </a:rPr>
              <a:t>a: average packet arrival rate</a:t>
            </a:r>
          </a:p>
        </p:txBody>
      </p:sp>
      <p:sp>
        <p:nvSpPr>
          <p:cNvPr id="105476" name="Rectangle 61"/>
          <p:cNvSpPr>
            <a:spLocks noChangeArrowheads="1"/>
          </p:cNvSpPr>
          <p:nvPr/>
        </p:nvSpPr>
        <p:spPr bwMode="auto">
          <a:xfrm>
            <a:off x="4187825" y="3451225"/>
            <a:ext cx="3810000" cy="504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 algn="ctr">
              <a:lnSpc>
                <a:spcPct val="85000"/>
              </a:lnSpc>
              <a:buClr>
                <a:schemeClr val="accent2"/>
              </a:buClr>
              <a:buSzPct val="85000"/>
              <a:buFont typeface="Wingdings" pitchFamily="2" charset="2"/>
              <a:buNone/>
            </a:pPr>
            <a:r>
              <a:rPr lang="en-US" altLang="en-US" sz="2000">
                <a:solidFill>
                  <a:srgbClr val="000099"/>
                </a:solidFill>
              </a:rPr>
              <a:t>traffic intensity </a:t>
            </a:r>
          </a:p>
          <a:p>
            <a:pPr algn="ctr">
              <a:lnSpc>
                <a:spcPct val="85000"/>
              </a:lnSpc>
              <a:buClr>
                <a:schemeClr val="accent2"/>
              </a:buClr>
              <a:buSzPct val="85000"/>
              <a:buFont typeface="Wingdings" pitchFamily="2" charset="2"/>
              <a:buNone/>
            </a:pPr>
            <a:r>
              <a:rPr lang="en-US" altLang="en-US" sz="2000">
                <a:solidFill>
                  <a:srgbClr val="000099"/>
                </a:solidFill>
              </a:rPr>
              <a:t>= </a:t>
            </a:r>
            <a:r>
              <a:rPr lang="en-US" altLang="en-US" sz="2000" i="1">
                <a:solidFill>
                  <a:srgbClr val="000099"/>
                </a:solidFill>
              </a:rPr>
              <a:t>La/R</a:t>
            </a:r>
          </a:p>
        </p:txBody>
      </p:sp>
      <p:sp>
        <p:nvSpPr>
          <p:cNvPr id="118790" name="Rectangle 62"/>
          <p:cNvSpPr>
            <a:spLocks noChangeArrowheads="1"/>
          </p:cNvSpPr>
          <p:nvPr/>
        </p:nvSpPr>
        <p:spPr bwMode="auto">
          <a:xfrm>
            <a:off x="511175" y="4113213"/>
            <a:ext cx="6972300" cy="1933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231775" indent="-231775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>
              <a:spcBef>
                <a:spcPct val="20000"/>
              </a:spcBef>
              <a:buClr>
                <a:srgbClr val="000099"/>
              </a:buClr>
              <a:buSzPct val="100000"/>
              <a:buFont typeface="Wingdings" pitchFamily="2" charset="2"/>
              <a:buChar char="§"/>
            </a:pPr>
            <a:r>
              <a:rPr lang="en-US" altLang="en-US" i="1" dirty="0">
                <a:latin typeface="Gill Sans MT" pitchFamily="34" charset="0"/>
              </a:rPr>
              <a:t>La/R</a:t>
            </a:r>
            <a:r>
              <a:rPr lang="en-US" altLang="en-US" dirty="0">
                <a:latin typeface="Gill Sans MT" pitchFamily="34" charset="0"/>
              </a:rPr>
              <a:t> ~ 0: avg. queueing delay small</a:t>
            </a:r>
          </a:p>
          <a:p>
            <a:pPr>
              <a:spcBef>
                <a:spcPct val="20000"/>
              </a:spcBef>
              <a:buClr>
                <a:srgbClr val="000099"/>
              </a:buClr>
              <a:buSzPct val="100000"/>
              <a:buFont typeface="Wingdings" pitchFamily="2" charset="2"/>
              <a:buChar char="§"/>
            </a:pPr>
            <a:r>
              <a:rPr lang="en-US" altLang="en-US" i="1" dirty="0">
                <a:latin typeface="Gill Sans MT" pitchFamily="34" charset="0"/>
              </a:rPr>
              <a:t>La/R </a:t>
            </a:r>
            <a:r>
              <a:rPr lang="en-US" altLang="en-US" dirty="0" smtClean="0">
                <a:latin typeface="Gill Sans MT" pitchFamily="34" charset="0"/>
                <a:sym typeface="Symbol"/>
              </a:rPr>
              <a:t></a:t>
            </a:r>
            <a:r>
              <a:rPr lang="en-US" altLang="en-US" dirty="0" smtClean="0">
                <a:latin typeface="Gill Sans MT" pitchFamily="34" charset="0"/>
              </a:rPr>
              <a:t>1</a:t>
            </a:r>
            <a:r>
              <a:rPr lang="en-US" altLang="en-US" dirty="0">
                <a:latin typeface="Gill Sans MT" pitchFamily="34" charset="0"/>
              </a:rPr>
              <a:t>: avg. queueing delay large</a:t>
            </a:r>
          </a:p>
          <a:p>
            <a: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itchFamily="2" charset="2"/>
              <a:buChar char="§"/>
            </a:pPr>
            <a:r>
              <a:rPr lang="en-US" altLang="en-US" i="1" dirty="0">
                <a:latin typeface="Gill Sans MT" pitchFamily="34" charset="0"/>
              </a:rPr>
              <a:t>La/R </a:t>
            </a:r>
            <a:r>
              <a:rPr lang="en-US" altLang="en-US" dirty="0">
                <a:latin typeface="Gill Sans MT" pitchFamily="34" charset="0"/>
              </a:rPr>
              <a:t>&gt; 1: more </a:t>
            </a:r>
            <a:r>
              <a:rPr lang="ja-JP" altLang="en-US" dirty="0">
                <a:latin typeface="Gill Sans MT" pitchFamily="34" charset="0"/>
              </a:rPr>
              <a:t>“</a:t>
            </a:r>
            <a:r>
              <a:rPr lang="en-US" altLang="ja-JP" dirty="0">
                <a:latin typeface="Gill Sans MT" pitchFamily="34" charset="0"/>
              </a:rPr>
              <a:t>work</a:t>
            </a:r>
            <a:r>
              <a:rPr lang="ja-JP" altLang="en-US" dirty="0">
                <a:latin typeface="Gill Sans MT" pitchFamily="34" charset="0"/>
              </a:rPr>
              <a:t>”</a:t>
            </a:r>
            <a:r>
              <a:rPr lang="en-US" altLang="ja-JP" dirty="0">
                <a:latin typeface="Gill Sans MT" pitchFamily="34" charset="0"/>
              </a:rPr>
              <a:t> arriving </a:t>
            </a:r>
          </a:p>
          <a:p>
            <a: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</a:pPr>
            <a:r>
              <a:rPr lang="en-US" altLang="en-US" dirty="0">
                <a:latin typeface="Gill Sans MT" pitchFamily="34" charset="0"/>
              </a:rPr>
              <a:t>   than can be serviced, average delay infinite!</a:t>
            </a:r>
          </a:p>
        </p:txBody>
      </p:sp>
      <p:sp>
        <p:nvSpPr>
          <p:cNvPr id="105478" name="Rectangle 61"/>
          <p:cNvSpPr>
            <a:spLocks noChangeArrowheads="1"/>
          </p:cNvSpPr>
          <p:nvPr/>
        </p:nvSpPr>
        <p:spPr bwMode="auto">
          <a:xfrm rot="-5400000">
            <a:off x="3596482" y="2180431"/>
            <a:ext cx="2433638" cy="504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 algn="ctr">
              <a:lnSpc>
                <a:spcPct val="85000"/>
              </a:lnSpc>
              <a:buClr>
                <a:schemeClr val="accent2"/>
              </a:buClr>
              <a:buSzPct val="85000"/>
              <a:buFont typeface="Wingdings" pitchFamily="2" charset="2"/>
              <a:buNone/>
            </a:pPr>
            <a:r>
              <a:rPr lang="en-US" altLang="en-US" sz="2000">
                <a:solidFill>
                  <a:srgbClr val="000099"/>
                </a:solidFill>
              </a:rPr>
              <a:t>average  queueing delay</a:t>
            </a:r>
          </a:p>
        </p:txBody>
      </p:sp>
      <p:pic>
        <p:nvPicPr>
          <p:cNvPr id="105479" name="Picture 13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83463" y="4935538"/>
            <a:ext cx="1546225" cy="1239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5480" name="Picture 14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46800" y="4197350"/>
            <a:ext cx="1481138" cy="1117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5481" name="Text Box 15"/>
          <p:cNvSpPr txBox="1">
            <a:spLocks noChangeArrowheads="1"/>
          </p:cNvSpPr>
          <p:nvPr/>
        </p:nvSpPr>
        <p:spPr bwMode="auto">
          <a:xfrm>
            <a:off x="7554913" y="4141788"/>
            <a:ext cx="10747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800" i="1"/>
              <a:t>La/R </a:t>
            </a:r>
            <a:r>
              <a:rPr lang="en-US" altLang="en-US" sz="1800"/>
              <a:t>~ 0</a:t>
            </a:r>
          </a:p>
        </p:txBody>
      </p:sp>
      <p:sp>
        <p:nvSpPr>
          <p:cNvPr id="105482" name="Text Box 16"/>
          <p:cNvSpPr txBox="1">
            <a:spLocks noChangeArrowheads="1"/>
          </p:cNvSpPr>
          <p:nvPr/>
        </p:nvSpPr>
        <p:spPr bwMode="auto">
          <a:xfrm>
            <a:off x="7885113" y="6110288"/>
            <a:ext cx="119538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800" i="1"/>
              <a:t>La/R -&gt; 1</a:t>
            </a:r>
          </a:p>
        </p:txBody>
      </p:sp>
      <p:sp>
        <p:nvSpPr>
          <p:cNvPr id="105483" name="Slide Number Placeholder 3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>
                <a:latin typeface="Tahoma" pitchFamily="34" charset="0"/>
              </a:rPr>
              <a:t>1-</a:t>
            </a:r>
            <a:fld id="{2B1C7338-3D79-4EE4-B12D-41A254B6FBF3}" type="slidenum">
              <a:rPr lang="en-US" altLang="en-US" sz="1200">
                <a:latin typeface="Tahoma" pitchFamily="34" charset="0"/>
              </a:rPr>
              <a:pPr/>
              <a:t>49</a:t>
            </a:fld>
            <a:endParaRPr lang="en-US" altLang="en-US" sz="1200">
              <a:latin typeface="Tahoma" pitchFamily="34" charset="0"/>
            </a:endParaRPr>
          </a:p>
        </p:txBody>
      </p:sp>
      <p:sp>
        <p:nvSpPr>
          <p:cNvPr id="105484" name="TextBox 1"/>
          <p:cNvSpPr txBox="1">
            <a:spLocks noChangeArrowheads="1"/>
          </p:cNvSpPr>
          <p:nvPr/>
        </p:nvSpPr>
        <p:spPr bwMode="auto">
          <a:xfrm>
            <a:off x="493713" y="6348413"/>
            <a:ext cx="469582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400"/>
              <a:t>* Check online interactive animation on queuing and loss</a:t>
            </a:r>
          </a:p>
        </p:txBody>
      </p:sp>
      <p:sp>
        <p:nvSpPr>
          <p:cNvPr id="105485" name="Rectangle 11"/>
          <p:cNvSpPr>
            <a:spLocks noChangeArrowheads="1"/>
          </p:cNvSpPr>
          <p:nvPr/>
        </p:nvSpPr>
        <p:spPr bwMode="auto">
          <a:xfrm>
            <a:off x="4500563" y="868363"/>
            <a:ext cx="1271587" cy="42703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endParaRPr lang="en-US" altLang="en-US"/>
          </a:p>
        </p:txBody>
      </p:sp>
      <p:pic>
        <p:nvPicPr>
          <p:cNvPr id="105486" name="Picture 18" descr="underline_base"/>
          <p:cNvPicPr>
            <a:picLocks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8150" y="917575"/>
            <a:ext cx="5484813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5487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333375" y="123825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 sz="4000" smtClean="0">
                <a:ea typeface="ＭＳ Ｐゴシック" charset="-128"/>
              </a:rPr>
              <a:t>Queueing delay (revisited)</a:t>
            </a:r>
            <a:endParaRPr lang="en-US" altLang="en-US" smtClean="0">
              <a:ea typeface="ＭＳ Ｐゴシック" charset="-128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05" name="Footer Placeholder 2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 smtClean="0">
                <a:latin typeface="Tahoma" pitchFamily="34" charset="0"/>
              </a:rPr>
              <a:t>Introduction</a:t>
            </a:r>
          </a:p>
        </p:txBody>
      </p:sp>
      <p:sp>
        <p:nvSpPr>
          <p:cNvPr id="21506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212725" y="190500"/>
            <a:ext cx="8382000" cy="936625"/>
          </a:xfrm>
        </p:spPr>
        <p:txBody>
          <a:bodyPr/>
          <a:lstStyle/>
          <a:p>
            <a:pPr eaLnBrk="1" hangingPunct="1"/>
            <a:r>
              <a:rPr lang="en-US" altLang="en-US" sz="3600" smtClean="0">
                <a:ea typeface="ＭＳ Ｐゴシック" charset="-128"/>
              </a:rPr>
              <a:t>What</a:t>
            </a:r>
            <a:r>
              <a:rPr lang="ja-JP" altLang="en-US" sz="3600" smtClean="0">
                <a:ea typeface="ＭＳ Ｐゴシック" charset="-128"/>
              </a:rPr>
              <a:t>’</a:t>
            </a:r>
            <a:r>
              <a:rPr lang="en-US" altLang="ja-JP" sz="3600" smtClean="0">
                <a:ea typeface="ＭＳ Ｐゴシック" charset="-128"/>
              </a:rPr>
              <a:t>s the Internet: </a:t>
            </a:r>
            <a:r>
              <a:rPr lang="ja-JP" altLang="en-US" sz="3600" smtClean="0">
                <a:ea typeface="ＭＳ Ｐゴシック" charset="-128"/>
              </a:rPr>
              <a:t>“</a:t>
            </a:r>
            <a:r>
              <a:rPr lang="en-US" altLang="ja-JP" sz="3600" smtClean="0">
                <a:ea typeface="ＭＳ Ｐゴシック" charset="-128"/>
              </a:rPr>
              <a:t>nuts and bolts</a:t>
            </a:r>
            <a:r>
              <a:rPr lang="ja-JP" altLang="en-US" sz="3600" smtClean="0">
                <a:ea typeface="ＭＳ Ｐゴシック" charset="-128"/>
              </a:rPr>
              <a:t>”</a:t>
            </a:r>
            <a:r>
              <a:rPr lang="en-US" altLang="ja-JP" sz="3600" smtClean="0">
                <a:ea typeface="ＭＳ Ｐゴシック" charset="-128"/>
              </a:rPr>
              <a:t> view</a:t>
            </a:r>
            <a:endParaRPr lang="en-US" altLang="en-US" smtClean="0">
              <a:ea typeface="ＭＳ Ｐゴシック" charset="-128"/>
            </a:endParaRPr>
          </a:p>
        </p:txBody>
      </p:sp>
      <p:sp>
        <p:nvSpPr>
          <p:cNvPr id="4099" name="Rectangle 3"/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1657350" y="1436688"/>
            <a:ext cx="3779838" cy="1271587"/>
          </a:xfrm>
        </p:spPr>
        <p:txBody>
          <a:bodyPr/>
          <a:lstStyle/>
          <a:p>
            <a:pPr marL="287338" indent="-287338" eaLnBrk="1" hangingPunct="1">
              <a:spcBef>
                <a:spcPct val="15000"/>
              </a:spcBef>
            </a:pPr>
            <a:r>
              <a:rPr lang="en-US" altLang="en-US" sz="2400" smtClean="0">
                <a:ea typeface="ＭＳ Ｐゴシック" charset="-128"/>
              </a:rPr>
              <a:t>billions of connected computing devices: </a:t>
            </a:r>
          </a:p>
          <a:p>
            <a:pPr marL="631825" lvl="1" indent="-231775" eaLnBrk="1" hangingPunct="1">
              <a:spcBef>
                <a:spcPct val="15000"/>
              </a:spcBef>
            </a:pPr>
            <a:r>
              <a:rPr lang="en-US" altLang="en-US" i="1" smtClean="0">
                <a:solidFill>
                  <a:srgbClr val="CC0000"/>
                </a:solidFill>
                <a:ea typeface="ＭＳ Ｐゴシック" charset="-128"/>
              </a:rPr>
              <a:t>hosts </a:t>
            </a:r>
            <a:r>
              <a:rPr lang="en-US" altLang="en-US" i="1" smtClean="0">
                <a:ea typeface="ＭＳ Ｐゴシック" charset="-128"/>
              </a:rPr>
              <a:t>=</a:t>
            </a:r>
            <a:r>
              <a:rPr lang="en-US" altLang="en-US" i="1" smtClean="0">
                <a:solidFill>
                  <a:srgbClr val="CC0000"/>
                </a:solidFill>
                <a:ea typeface="ＭＳ Ｐゴシック" charset="-128"/>
              </a:rPr>
              <a:t> end systems</a:t>
            </a:r>
            <a:r>
              <a:rPr lang="en-US" altLang="en-US" i="1" smtClean="0">
                <a:solidFill>
                  <a:srgbClr val="FF0000"/>
                </a:solidFill>
                <a:ea typeface="ＭＳ Ｐゴシック" charset="-128"/>
              </a:rPr>
              <a:t> </a:t>
            </a:r>
          </a:p>
          <a:p>
            <a:pPr marL="631825" lvl="1" indent="-231775" eaLnBrk="1" hangingPunct="1"/>
            <a:r>
              <a:rPr lang="en-US" altLang="en-US" smtClean="0">
                <a:ea typeface="Arial" pitchFamily="34" charset="0"/>
              </a:rPr>
              <a:t>running </a:t>
            </a:r>
            <a:r>
              <a:rPr lang="en-US" altLang="en-US" i="1" smtClean="0">
                <a:solidFill>
                  <a:srgbClr val="CC0000"/>
                </a:solidFill>
                <a:ea typeface="Arial" pitchFamily="34" charset="0"/>
              </a:rPr>
              <a:t>network apps</a:t>
            </a:r>
            <a:endParaRPr lang="en-US" altLang="en-US" smtClean="0">
              <a:solidFill>
                <a:srgbClr val="CC0000"/>
              </a:solidFill>
              <a:ea typeface="Arial" pitchFamily="34" charset="0"/>
            </a:endParaRPr>
          </a:p>
        </p:txBody>
      </p:sp>
      <p:sp>
        <p:nvSpPr>
          <p:cNvPr id="4766" name="Rectangle 670"/>
          <p:cNvSpPr>
            <a:spLocks noChangeArrowheads="1"/>
          </p:cNvSpPr>
          <p:nvPr/>
        </p:nvSpPr>
        <p:spPr bwMode="auto">
          <a:xfrm>
            <a:off x="1668463" y="3152775"/>
            <a:ext cx="3368675" cy="1884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287338" indent="-287338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628650" indent="-233363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itchFamily="2" charset="2"/>
              <a:buChar char="§"/>
            </a:pPr>
            <a:r>
              <a:rPr lang="en-US" altLang="en-US" i="1">
                <a:solidFill>
                  <a:srgbClr val="CC0000"/>
                </a:solidFill>
                <a:latin typeface="Gill Sans MT" pitchFamily="34" charset="0"/>
              </a:rPr>
              <a:t>communication links</a:t>
            </a:r>
            <a:endParaRPr lang="en-US" altLang="en-US">
              <a:solidFill>
                <a:srgbClr val="CC0000"/>
              </a:solidFill>
              <a:latin typeface="Gill Sans MT" pitchFamily="34" charset="0"/>
            </a:endParaRPr>
          </a:p>
          <a:p>
            <a:pPr lvl="1">
              <a:lnSpc>
                <a:spcPct val="80000"/>
              </a:lnSpc>
              <a:spcBef>
                <a:spcPct val="10000"/>
              </a:spcBef>
              <a:buClr>
                <a:srgbClr val="000099"/>
              </a:buClr>
              <a:buFont typeface="Arial" pitchFamily="34" charset="0"/>
              <a:buChar char="•"/>
            </a:pPr>
            <a:r>
              <a:rPr lang="en-US" altLang="en-US">
                <a:latin typeface="Gill Sans MT" pitchFamily="34" charset="0"/>
              </a:rPr>
              <a:t>fiber, copper, radio, satellite</a:t>
            </a:r>
          </a:p>
          <a:p>
            <a:pPr lvl="1">
              <a:lnSpc>
                <a:spcPct val="80000"/>
              </a:lnSpc>
              <a:spcBef>
                <a:spcPct val="10000"/>
              </a:spcBef>
              <a:buClr>
                <a:srgbClr val="000099"/>
              </a:buClr>
              <a:buFont typeface="Arial" pitchFamily="34" charset="0"/>
              <a:buChar char="•"/>
            </a:pPr>
            <a:r>
              <a:rPr lang="en-US" altLang="en-US">
                <a:latin typeface="Gill Sans MT" pitchFamily="34" charset="0"/>
              </a:rPr>
              <a:t>transmission rate: </a:t>
            </a:r>
            <a:r>
              <a:rPr lang="en-US" altLang="en-US" i="1">
                <a:solidFill>
                  <a:srgbClr val="CC0000"/>
                </a:solidFill>
                <a:latin typeface="Gill Sans MT" pitchFamily="34" charset="0"/>
              </a:rPr>
              <a:t>bandwidth</a:t>
            </a:r>
            <a:endParaRPr lang="en-US" altLang="en-US">
              <a:solidFill>
                <a:srgbClr val="CC0000"/>
              </a:solidFill>
              <a:latin typeface="Gill Sans MT" pitchFamily="34" charset="0"/>
            </a:endParaRPr>
          </a:p>
        </p:txBody>
      </p:sp>
      <p:sp>
        <p:nvSpPr>
          <p:cNvPr id="4767" name="Rectangle 671"/>
          <p:cNvSpPr>
            <a:spLocks noChangeArrowheads="1"/>
          </p:cNvSpPr>
          <p:nvPr/>
        </p:nvSpPr>
        <p:spPr bwMode="auto">
          <a:xfrm>
            <a:off x="1660525" y="5143500"/>
            <a:ext cx="3779838" cy="15509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marL="287338" indent="-287338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i="1" dirty="0">
                <a:solidFill>
                  <a:srgbClr val="CC0000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packet switches:</a:t>
            </a:r>
            <a:r>
              <a:rPr lang="en-US" dirty="0">
                <a:latin typeface="Gill Sans MT" charset="0"/>
                <a:ea typeface="ＭＳ Ｐゴシック" charset="0"/>
                <a:cs typeface="ＭＳ Ｐゴシック" charset="0"/>
              </a:rPr>
              <a:t> forward packets (chunks of data)</a:t>
            </a:r>
          </a:p>
          <a:p>
            <a:pPr marL="628650" lvl="1" indent="-233363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Arial"/>
              <a:buChar char="•"/>
              <a:defRPr/>
            </a:pPr>
            <a:r>
              <a:rPr lang="en-US" i="1" dirty="0">
                <a:solidFill>
                  <a:srgbClr val="C00000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routers</a:t>
            </a:r>
            <a:r>
              <a:rPr lang="en-US" dirty="0">
                <a:latin typeface="Gill Sans MT" charset="0"/>
                <a:ea typeface="ＭＳ Ｐゴシック" charset="0"/>
                <a:cs typeface="ＭＳ Ｐゴシック" charset="0"/>
              </a:rPr>
              <a:t> and </a:t>
            </a:r>
            <a:r>
              <a:rPr lang="en-US" i="1" dirty="0">
                <a:solidFill>
                  <a:srgbClr val="C00000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switches</a:t>
            </a:r>
          </a:p>
          <a:p>
            <a:pPr marL="231775" indent="-231775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75000"/>
              <a:defRPr/>
            </a:pPr>
            <a:endParaRPr lang="en-US" dirty="0">
              <a:latin typeface="Gill Sans MT" charset="0"/>
              <a:ea typeface="ＭＳ Ｐゴシック" charset="0"/>
              <a:cs typeface="ＭＳ Ｐゴシック" charset="0"/>
            </a:endParaRPr>
          </a:p>
        </p:txBody>
      </p:sp>
      <p:grpSp>
        <p:nvGrpSpPr>
          <p:cNvPr id="2" name="Group 842"/>
          <p:cNvGrpSpPr>
            <a:grpSpLocks/>
          </p:cNvGrpSpPr>
          <p:nvPr/>
        </p:nvGrpSpPr>
        <p:grpSpPr bwMode="auto">
          <a:xfrm>
            <a:off x="338138" y="3454400"/>
            <a:ext cx="1573212" cy="1060450"/>
            <a:chOff x="98" y="2320"/>
            <a:chExt cx="991" cy="668"/>
          </a:xfrm>
        </p:grpSpPr>
        <p:sp>
          <p:nvSpPr>
            <p:cNvPr id="22205" name="Text Box 666"/>
            <p:cNvSpPr txBox="1">
              <a:spLocks noChangeArrowheads="1"/>
            </p:cNvSpPr>
            <p:nvPr/>
          </p:nvSpPr>
          <p:spPr bwMode="auto">
            <a:xfrm>
              <a:off x="564" y="2728"/>
              <a:ext cx="383" cy="2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>
                <a:lnSpc>
                  <a:spcPct val="75000"/>
                </a:lnSpc>
              </a:pPr>
              <a:r>
                <a:rPr lang="en-US" altLang="en-US" sz="1400"/>
                <a:t>wired</a:t>
              </a:r>
            </a:p>
            <a:p>
              <a:pPr>
                <a:lnSpc>
                  <a:spcPct val="75000"/>
                </a:lnSpc>
              </a:pPr>
              <a:r>
                <a:rPr lang="en-US" altLang="en-US" sz="1400"/>
                <a:t>links</a:t>
              </a:r>
            </a:p>
          </p:txBody>
        </p:sp>
        <p:sp>
          <p:nvSpPr>
            <p:cNvPr id="22206" name="Text Box 669"/>
            <p:cNvSpPr txBox="1">
              <a:spLocks noChangeArrowheads="1"/>
            </p:cNvSpPr>
            <p:nvPr/>
          </p:nvSpPr>
          <p:spPr bwMode="auto">
            <a:xfrm>
              <a:off x="569" y="2465"/>
              <a:ext cx="520" cy="2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>
                <a:lnSpc>
                  <a:spcPct val="75000"/>
                </a:lnSpc>
              </a:pPr>
              <a:r>
                <a:rPr lang="en-US" altLang="en-US" sz="1400"/>
                <a:t>wireless</a:t>
              </a:r>
            </a:p>
            <a:p>
              <a:pPr>
                <a:lnSpc>
                  <a:spcPct val="75000"/>
                </a:lnSpc>
              </a:pPr>
              <a:r>
                <a:rPr lang="en-US" altLang="en-US" sz="1400"/>
                <a:t>links</a:t>
              </a:r>
            </a:p>
          </p:txBody>
        </p:sp>
        <p:grpSp>
          <p:nvGrpSpPr>
            <p:cNvPr id="22207" name="Group 819"/>
            <p:cNvGrpSpPr>
              <a:grpSpLocks/>
            </p:cNvGrpSpPr>
            <p:nvPr/>
          </p:nvGrpSpPr>
          <p:grpSpPr bwMode="auto">
            <a:xfrm>
              <a:off x="385" y="2320"/>
              <a:ext cx="201" cy="282"/>
              <a:chOff x="742" y="2409"/>
              <a:chExt cx="576" cy="881"/>
            </a:xfrm>
          </p:grpSpPr>
          <p:grpSp>
            <p:nvGrpSpPr>
              <p:cNvPr id="22212" name="Group 820"/>
              <p:cNvGrpSpPr>
                <a:grpSpLocks/>
              </p:cNvGrpSpPr>
              <p:nvPr/>
            </p:nvGrpSpPr>
            <p:grpSpPr bwMode="auto">
              <a:xfrm>
                <a:off x="832" y="2643"/>
                <a:ext cx="376" cy="647"/>
                <a:chOff x="3130" y="3288"/>
                <a:chExt cx="410" cy="742"/>
              </a:xfrm>
            </p:grpSpPr>
            <p:sp>
              <p:nvSpPr>
                <p:cNvPr id="22215" name="Line 270"/>
                <p:cNvSpPr>
                  <a:spLocks noChangeShapeType="1"/>
                </p:cNvSpPr>
                <p:nvPr/>
              </p:nvSpPr>
              <p:spPr bwMode="auto">
                <a:xfrm flipH="1">
                  <a:off x="3130" y="3288"/>
                  <a:ext cx="205" cy="672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22216" name="Line 271"/>
                <p:cNvSpPr>
                  <a:spLocks noChangeShapeType="1"/>
                </p:cNvSpPr>
                <p:nvPr/>
              </p:nvSpPr>
              <p:spPr bwMode="auto">
                <a:xfrm>
                  <a:off x="3335" y="3288"/>
                  <a:ext cx="205" cy="669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22217" name="Line 272"/>
                <p:cNvSpPr>
                  <a:spLocks noChangeShapeType="1"/>
                </p:cNvSpPr>
                <p:nvPr/>
              </p:nvSpPr>
              <p:spPr bwMode="auto">
                <a:xfrm>
                  <a:off x="3130" y="3957"/>
                  <a:ext cx="205" cy="73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22218" name="Line 273"/>
                <p:cNvSpPr>
                  <a:spLocks noChangeShapeType="1"/>
                </p:cNvSpPr>
                <p:nvPr/>
              </p:nvSpPr>
              <p:spPr bwMode="auto">
                <a:xfrm flipH="1">
                  <a:off x="3335" y="3957"/>
                  <a:ext cx="205" cy="73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22219" name="Line 274"/>
                <p:cNvSpPr>
                  <a:spLocks noChangeShapeType="1"/>
                </p:cNvSpPr>
                <p:nvPr/>
              </p:nvSpPr>
              <p:spPr bwMode="auto">
                <a:xfrm>
                  <a:off x="3335" y="3303"/>
                  <a:ext cx="0" cy="727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22220" name="Line 275"/>
                <p:cNvSpPr>
                  <a:spLocks noChangeShapeType="1"/>
                </p:cNvSpPr>
                <p:nvPr/>
              </p:nvSpPr>
              <p:spPr bwMode="auto">
                <a:xfrm flipV="1">
                  <a:off x="3130" y="3888"/>
                  <a:ext cx="205" cy="72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22221" name="Line 276"/>
                <p:cNvSpPr>
                  <a:spLocks noChangeShapeType="1"/>
                </p:cNvSpPr>
                <p:nvPr/>
              </p:nvSpPr>
              <p:spPr bwMode="auto">
                <a:xfrm flipH="1" flipV="1">
                  <a:off x="3335" y="3888"/>
                  <a:ext cx="205" cy="69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22222" name="Line 277"/>
                <p:cNvSpPr>
                  <a:spLocks noChangeShapeType="1"/>
                </p:cNvSpPr>
                <p:nvPr/>
              </p:nvSpPr>
              <p:spPr bwMode="auto">
                <a:xfrm>
                  <a:off x="3217" y="3668"/>
                  <a:ext cx="118" cy="55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22223" name="Line 278"/>
                <p:cNvSpPr>
                  <a:spLocks noChangeShapeType="1"/>
                </p:cNvSpPr>
                <p:nvPr/>
              </p:nvSpPr>
              <p:spPr bwMode="auto">
                <a:xfrm flipV="1">
                  <a:off x="3335" y="3668"/>
                  <a:ext cx="124" cy="55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22224" name="Line 279"/>
                <p:cNvSpPr>
                  <a:spLocks noChangeShapeType="1"/>
                </p:cNvSpPr>
                <p:nvPr/>
              </p:nvSpPr>
              <p:spPr bwMode="auto">
                <a:xfrm>
                  <a:off x="3178" y="3766"/>
                  <a:ext cx="152" cy="75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22225" name="Line 280"/>
                <p:cNvSpPr>
                  <a:spLocks noChangeShapeType="1"/>
                </p:cNvSpPr>
                <p:nvPr/>
              </p:nvSpPr>
              <p:spPr bwMode="auto">
                <a:xfrm flipV="1">
                  <a:off x="3335" y="3781"/>
                  <a:ext cx="153" cy="66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22226" name="Line 281"/>
                <p:cNvSpPr>
                  <a:spLocks noChangeShapeType="1"/>
                </p:cNvSpPr>
                <p:nvPr/>
              </p:nvSpPr>
              <p:spPr bwMode="auto">
                <a:xfrm flipV="1">
                  <a:off x="3335" y="3567"/>
                  <a:ext cx="78" cy="27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22227" name="Line 282"/>
                <p:cNvSpPr>
                  <a:spLocks noChangeShapeType="1"/>
                </p:cNvSpPr>
                <p:nvPr/>
              </p:nvSpPr>
              <p:spPr bwMode="auto">
                <a:xfrm flipV="1">
                  <a:off x="3335" y="3428"/>
                  <a:ext cx="49" cy="21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22228" name="Line 283"/>
                <p:cNvSpPr>
                  <a:spLocks noChangeShapeType="1"/>
                </p:cNvSpPr>
                <p:nvPr/>
              </p:nvSpPr>
              <p:spPr bwMode="auto">
                <a:xfrm>
                  <a:off x="3247" y="3558"/>
                  <a:ext cx="95" cy="36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22229" name="Line 284"/>
                <p:cNvSpPr>
                  <a:spLocks noChangeShapeType="1"/>
                </p:cNvSpPr>
                <p:nvPr/>
              </p:nvSpPr>
              <p:spPr bwMode="auto">
                <a:xfrm>
                  <a:off x="3289" y="3422"/>
                  <a:ext cx="55" cy="36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</p:grpSp>
          <p:pic>
            <p:nvPicPr>
              <p:cNvPr id="22213" name="Picture 836" descr="cell_tower_radiation copy"/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42" y="2409"/>
                <a:ext cx="576" cy="46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2214" name="Oval 837"/>
              <p:cNvSpPr>
                <a:spLocks noChangeArrowheads="1"/>
              </p:cNvSpPr>
              <p:nvPr/>
            </p:nvSpPr>
            <p:spPr bwMode="auto">
              <a:xfrm>
                <a:off x="986" y="2596"/>
                <a:ext cx="66" cy="69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grpSp>
          <p:nvGrpSpPr>
            <p:cNvPr id="22208" name="Group 838"/>
            <p:cNvGrpSpPr>
              <a:grpSpLocks/>
            </p:cNvGrpSpPr>
            <p:nvPr/>
          </p:nvGrpSpPr>
          <p:grpSpPr bwMode="auto">
            <a:xfrm>
              <a:off x="98" y="2444"/>
              <a:ext cx="355" cy="265"/>
              <a:chOff x="2967" y="478"/>
              <a:chExt cx="788" cy="625"/>
            </a:xfrm>
          </p:grpSpPr>
          <p:pic>
            <p:nvPicPr>
              <p:cNvPr id="22210" name="Picture 839" descr="access_point_stylized_small"/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012" y="559"/>
                <a:ext cx="576" cy="5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2211" name="Picture 840" descr="antenna_radiation_stylized"/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967" y="478"/>
                <a:ext cx="788" cy="1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sp>
          <p:nvSpPr>
            <p:cNvPr id="22209" name="Line 841"/>
            <p:cNvSpPr>
              <a:spLocks noChangeShapeType="1"/>
            </p:cNvSpPr>
            <p:nvPr/>
          </p:nvSpPr>
          <p:spPr bwMode="auto">
            <a:xfrm>
              <a:off x="288" y="2830"/>
              <a:ext cx="266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6" name="Group 852"/>
          <p:cNvGrpSpPr>
            <a:grpSpLocks/>
          </p:cNvGrpSpPr>
          <p:nvPr/>
        </p:nvGrpSpPr>
        <p:grpSpPr bwMode="auto">
          <a:xfrm>
            <a:off x="633413" y="5253038"/>
            <a:ext cx="646112" cy="477837"/>
            <a:chOff x="293" y="3440"/>
            <a:chExt cx="407" cy="301"/>
          </a:xfrm>
        </p:grpSpPr>
        <p:sp>
          <p:nvSpPr>
            <p:cNvPr id="22195" name="Text Box 662"/>
            <p:cNvSpPr txBox="1">
              <a:spLocks noChangeArrowheads="1"/>
            </p:cNvSpPr>
            <p:nvPr/>
          </p:nvSpPr>
          <p:spPr bwMode="auto">
            <a:xfrm>
              <a:off x="293" y="3549"/>
              <a:ext cx="407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r>
                <a:rPr lang="en-US" altLang="en-US" sz="1400"/>
                <a:t>router</a:t>
              </a:r>
            </a:p>
          </p:txBody>
        </p:sp>
        <p:grpSp>
          <p:nvGrpSpPr>
            <p:cNvPr id="22196" name="Group 843"/>
            <p:cNvGrpSpPr>
              <a:grpSpLocks/>
            </p:cNvGrpSpPr>
            <p:nvPr/>
          </p:nvGrpSpPr>
          <p:grpSpPr bwMode="auto">
            <a:xfrm>
              <a:off x="337" y="3440"/>
              <a:ext cx="306" cy="128"/>
              <a:chOff x="4650" y="1129"/>
              <a:chExt cx="246" cy="95"/>
            </a:xfrm>
          </p:grpSpPr>
          <p:sp>
            <p:nvSpPr>
              <p:cNvPr id="22197" name="Oval 407"/>
              <p:cNvSpPr>
                <a:spLocks noChangeArrowheads="1"/>
              </p:cNvSpPr>
              <p:nvPr/>
            </p:nvSpPr>
            <p:spPr bwMode="auto">
              <a:xfrm>
                <a:off x="4651" y="1171"/>
                <a:ext cx="244" cy="53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22198" name="Rectangle 410"/>
              <p:cNvSpPr>
                <a:spLocks noChangeArrowheads="1"/>
              </p:cNvSpPr>
              <p:nvPr/>
            </p:nvSpPr>
            <p:spPr bwMode="auto">
              <a:xfrm>
                <a:off x="4651" y="1165"/>
                <a:ext cx="245" cy="33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 algn="ctr"/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22199" name="Oval 411"/>
              <p:cNvSpPr>
                <a:spLocks noChangeArrowheads="1"/>
              </p:cNvSpPr>
              <p:nvPr/>
            </p:nvSpPr>
            <p:spPr bwMode="auto">
              <a:xfrm>
                <a:off x="4650" y="1129"/>
                <a:ext cx="244" cy="62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grpSp>
            <p:nvGrpSpPr>
              <p:cNvPr id="22200" name="Group 847"/>
              <p:cNvGrpSpPr>
                <a:grpSpLocks/>
              </p:cNvGrpSpPr>
              <p:nvPr/>
            </p:nvGrpSpPr>
            <p:grpSpPr bwMode="auto">
              <a:xfrm>
                <a:off x="4699" y="1145"/>
                <a:ext cx="138" cy="29"/>
                <a:chOff x="2468" y="1332"/>
                <a:chExt cx="310" cy="60"/>
              </a:xfrm>
            </p:grpSpPr>
            <p:sp>
              <p:nvSpPr>
                <p:cNvPr id="22203" name="Freeform 848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204" name="Freeform 849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2201" name="Line 850"/>
              <p:cNvSpPr>
                <a:spLocks noChangeShapeType="1"/>
              </p:cNvSpPr>
              <p:nvPr/>
            </p:nvSpPr>
            <p:spPr bwMode="auto">
              <a:xfrm>
                <a:off x="4651" y="1158"/>
                <a:ext cx="0" cy="4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202" name="Line 851"/>
              <p:cNvSpPr>
                <a:spLocks noChangeShapeType="1"/>
              </p:cNvSpPr>
              <p:nvPr/>
            </p:nvSpPr>
            <p:spPr bwMode="auto">
              <a:xfrm>
                <a:off x="4894" y="1160"/>
                <a:ext cx="0" cy="4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pic>
        <p:nvPicPr>
          <p:cNvPr id="21512" name="Picture 853" descr="underline_base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30200" y="889000"/>
            <a:ext cx="8228013" cy="141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3439" name="Group 1201"/>
          <p:cNvGrpSpPr>
            <a:grpSpLocks/>
          </p:cNvGrpSpPr>
          <p:nvPr/>
        </p:nvGrpSpPr>
        <p:grpSpPr bwMode="auto">
          <a:xfrm>
            <a:off x="333375" y="1322388"/>
            <a:ext cx="1555750" cy="1622425"/>
            <a:chOff x="210" y="833"/>
            <a:chExt cx="980" cy="1022"/>
          </a:xfrm>
        </p:grpSpPr>
        <p:sp>
          <p:nvSpPr>
            <p:cNvPr id="22128" name="Text Box 667"/>
            <p:cNvSpPr txBox="1">
              <a:spLocks noChangeArrowheads="1"/>
            </p:cNvSpPr>
            <p:nvPr/>
          </p:nvSpPr>
          <p:spPr bwMode="auto">
            <a:xfrm>
              <a:off x="479" y="1667"/>
              <a:ext cx="711" cy="1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>
                <a:lnSpc>
                  <a:spcPct val="75000"/>
                </a:lnSpc>
              </a:pPr>
              <a:r>
                <a:rPr lang="en-US" altLang="en-US" sz="1400"/>
                <a:t>smartphone</a:t>
              </a:r>
            </a:p>
          </p:txBody>
        </p:sp>
        <p:sp>
          <p:nvSpPr>
            <p:cNvPr id="22129" name="Text Box 663"/>
            <p:cNvSpPr txBox="1">
              <a:spLocks noChangeArrowheads="1"/>
            </p:cNvSpPr>
            <p:nvPr/>
          </p:nvSpPr>
          <p:spPr bwMode="auto">
            <a:xfrm>
              <a:off x="487" y="872"/>
              <a:ext cx="272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r>
                <a:rPr lang="en-US" altLang="en-US" sz="1400"/>
                <a:t>PC</a:t>
              </a:r>
            </a:p>
          </p:txBody>
        </p:sp>
        <p:sp>
          <p:nvSpPr>
            <p:cNvPr id="22130" name="Text Box 664"/>
            <p:cNvSpPr txBox="1">
              <a:spLocks noChangeArrowheads="1"/>
            </p:cNvSpPr>
            <p:nvPr/>
          </p:nvSpPr>
          <p:spPr bwMode="auto">
            <a:xfrm>
              <a:off x="488" y="1096"/>
              <a:ext cx="426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r>
                <a:rPr lang="en-US" altLang="en-US" sz="1400"/>
                <a:t>server</a:t>
              </a:r>
            </a:p>
          </p:txBody>
        </p:sp>
        <p:sp>
          <p:nvSpPr>
            <p:cNvPr id="22131" name="Text Box 665"/>
            <p:cNvSpPr txBox="1">
              <a:spLocks noChangeArrowheads="1"/>
            </p:cNvSpPr>
            <p:nvPr/>
          </p:nvSpPr>
          <p:spPr bwMode="auto">
            <a:xfrm>
              <a:off x="493" y="1390"/>
              <a:ext cx="520" cy="2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>
                <a:lnSpc>
                  <a:spcPct val="75000"/>
                </a:lnSpc>
              </a:pPr>
              <a:r>
                <a:rPr lang="en-US" altLang="en-US" sz="1400"/>
                <a:t>wireless</a:t>
              </a:r>
            </a:p>
            <a:p>
              <a:pPr>
                <a:lnSpc>
                  <a:spcPct val="75000"/>
                </a:lnSpc>
              </a:pPr>
              <a:r>
                <a:rPr lang="en-US" altLang="en-US" sz="1400"/>
                <a:t>laptop</a:t>
              </a:r>
            </a:p>
          </p:txBody>
        </p:sp>
        <p:grpSp>
          <p:nvGrpSpPr>
            <p:cNvPr id="22132" name="Group 805"/>
            <p:cNvGrpSpPr>
              <a:grpSpLocks/>
            </p:cNvGrpSpPr>
            <p:nvPr/>
          </p:nvGrpSpPr>
          <p:grpSpPr bwMode="auto">
            <a:xfrm flipH="1">
              <a:off x="244" y="833"/>
              <a:ext cx="261" cy="235"/>
              <a:chOff x="2839" y="3501"/>
              <a:chExt cx="755" cy="803"/>
            </a:xfrm>
          </p:grpSpPr>
          <p:pic>
            <p:nvPicPr>
              <p:cNvPr id="22193" name="Picture 806" descr="desktop_computer_stylized_medium"/>
              <p:cNvPicPr>
                <a:picLocks noChangeAspect="1" noChangeArrowheads="1"/>
              </p:cNvPicPr>
              <p:nvPr/>
            </p:nvPicPr>
            <p:blipFill>
              <a:blip r:embed="rId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2194" name="Freeform 807"/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grpSp>
          <p:nvGrpSpPr>
            <p:cNvPr id="22133" name="Group 808"/>
            <p:cNvGrpSpPr>
              <a:grpSpLocks/>
            </p:cNvGrpSpPr>
            <p:nvPr/>
          </p:nvGrpSpPr>
          <p:grpSpPr bwMode="auto">
            <a:xfrm>
              <a:off x="298" y="1682"/>
              <a:ext cx="234" cy="173"/>
              <a:chOff x="2751" y="1851"/>
              <a:chExt cx="462" cy="478"/>
            </a:xfrm>
          </p:grpSpPr>
          <p:pic>
            <p:nvPicPr>
              <p:cNvPr id="22191" name="Picture 809" descr="iphone_stylized_small"/>
              <p:cNvPicPr>
                <a:picLocks noChangeAspect="1" noChangeArrowheads="1"/>
              </p:cNvPicPr>
              <p:nvPr/>
            </p:nvPicPr>
            <p:blipFill>
              <a:blip r:embed="rId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928" y="1922"/>
                <a:ext cx="152" cy="4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2192" name="Picture 810" descr="antenna_radiation_stylized"/>
              <p:cNvPicPr>
                <a:picLocks noChangeAspect="1" noChangeArrowheads="1"/>
              </p:cNvPicPr>
              <p:nvPr/>
            </p:nvPicPr>
            <p:blipFill>
              <a:blip r:embed="rId9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51" y="1851"/>
                <a:ext cx="462" cy="1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22134" name="Group 1088"/>
            <p:cNvGrpSpPr>
              <a:grpSpLocks/>
            </p:cNvGrpSpPr>
            <p:nvPr/>
          </p:nvGrpSpPr>
          <p:grpSpPr bwMode="auto">
            <a:xfrm>
              <a:off x="210" y="1368"/>
              <a:ext cx="301" cy="236"/>
              <a:chOff x="877" y="1008"/>
              <a:chExt cx="2747" cy="2591"/>
            </a:xfrm>
          </p:grpSpPr>
          <p:pic>
            <p:nvPicPr>
              <p:cNvPr id="22168" name="Picture 1089" descr="antenna_stylized"/>
              <p:cNvPicPr>
                <a:picLocks noChangeAspect="1" noChangeArrowheads="1"/>
              </p:cNvPicPr>
              <p:nvPr/>
            </p:nvPicPr>
            <p:blipFill>
              <a:blip r:embed="rId10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77" y="1008"/>
                <a:ext cx="2725" cy="14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2169" name="Picture 1090" descr="laptop_keyboard"/>
              <p:cNvPicPr>
                <a:picLocks noChangeAspect="1" noChangeArrowheads="1"/>
              </p:cNvPicPr>
              <p:nvPr/>
            </p:nvPicPr>
            <p:blipFill>
              <a:blip r:embed="rId11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09064" flipH="1">
                <a:off x="1009" y="2586"/>
                <a:ext cx="2245" cy="10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2170" name="Freeform 1091"/>
              <p:cNvSpPr>
                <a:spLocks/>
              </p:cNvSpPr>
              <p:nvPr/>
            </p:nvSpPr>
            <p:spPr bwMode="auto">
              <a:xfrm>
                <a:off x="1753" y="1603"/>
                <a:ext cx="1807" cy="1322"/>
              </a:xfrm>
              <a:custGeom>
                <a:avLst/>
                <a:gdLst>
                  <a:gd name="T0" fmla="*/ 1 w 2982"/>
                  <a:gd name="T1" fmla="*/ 0 h 2442"/>
                  <a:gd name="T2" fmla="*/ 0 w 2982"/>
                  <a:gd name="T3" fmla="*/ 1 h 2442"/>
                  <a:gd name="T4" fmla="*/ 2 w 2982"/>
                  <a:gd name="T5" fmla="*/ 1 h 2442"/>
                  <a:gd name="T6" fmla="*/ 2 w 2982"/>
                  <a:gd name="T7" fmla="*/ 1 h 2442"/>
                  <a:gd name="T8" fmla="*/ 1 w 2982"/>
                  <a:gd name="T9" fmla="*/ 0 h 24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82"/>
                  <a:gd name="T16" fmla="*/ 0 h 2442"/>
                  <a:gd name="T17" fmla="*/ 2982 w 2982"/>
                  <a:gd name="T18" fmla="*/ 2442 h 24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82" h="2442">
                    <a:moveTo>
                      <a:pt x="540" y="0"/>
                    </a:moveTo>
                    <a:lnTo>
                      <a:pt x="0" y="1734"/>
                    </a:lnTo>
                    <a:lnTo>
                      <a:pt x="2394" y="2442"/>
                    </a:lnTo>
                    <a:lnTo>
                      <a:pt x="2982" y="318"/>
                    </a:lnTo>
                    <a:lnTo>
                      <a:pt x="540" y="0"/>
                    </a:ln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pic>
            <p:nvPicPr>
              <p:cNvPr id="22171" name="Picture 1092" descr="screen"/>
              <p:cNvPicPr>
                <a:picLocks noChangeAspect="1" noChangeArrowheads="1"/>
              </p:cNvPicPr>
              <p:nvPr/>
            </p:nvPicPr>
            <p:blipFill>
              <a:blip r:embed="rId12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42" y="1637"/>
                <a:ext cx="1642" cy="12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2172" name="Freeform 1093"/>
              <p:cNvSpPr>
                <a:spLocks/>
              </p:cNvSpPr>
              <p:nvPr/>
            </p:nvSpPr>
            <p:spPr bwMode="auto">
              <a:xfrm>
                <a:off x="2082" y="1564"/>
                <a:ext cx="1531" cy="246"/>
              </a:xfrm>
              <a:custGeom>
                <a:avLst/>
                <a:gdLst>
                  <a:gd name="T0" fmla="*/ 1 w 2528"/>
                  <a:gd name="T1" fmla="*/ 0 h 455"/>
                  <a:gd name="T2" fmla="*/ 2 w 2528"/>
                  <a:gd name="T3" fmla="*/ 1 h 455"/>
                  <a:gd name="T4" fmla="*/ 2 w 2528"/>
                  <a:gd name="T5" fmla="*/ 1 h 455"/>
                  <a:gd name="T6" fmla="*/ 0 w 2528"/>
                  <a:gd name="T7" fmla="*/ 1 h 455"/>
                  <a:gd name="T8" fmla="*/ 1 w 2528"/>
                  <a:gd name="T9" fmla="*/ 0 h 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28"/>
                  <a:gd name="T16" fmla="*/ 0 h 455"/>
                  <a:gd name="T17" fmla="*/ 2528 w 2528"/>
                  <a:gd name="T18" fmla="*/ 455 h 4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28" h="455">
                    <a:moveTo>
                      <a:pt x="14" y="0"/>
                    </a:moveTo>
                    <a:lnTo>
                      <a:pt x="2528" y="341"/>
                    </a:lnTo>
                    <a:lnTo>
                      <a:pt x="2480" y="455"/>
                    </a:lnTo>
                    <a:lnTo>
                      <a:pt x="0" y="86"/>
                    </a:lnTo>
                    <a:lnTo>
                      <a:pt x="1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173" name="Freeform 1094"/>
              <p:cNvSpPr>
                <a:spLocks/>
              </p:cNvSpPr>
              <p:nvPr/>
            </p:nvSpPr>
            <p:spPr bwMode="auto">
              <a:xfrm>
                <a:off x="1737" y="1562"/>
                <a:ext cx="425" cy="1024"/>
              </a:xfrm>
              <a:custGeom>
                <a:avLst/>
                <a:gdLst>
                  <a:gd name="T0" fmla="*/ 1 w 702"/>
                  <a:gd name="T1" fmla="*/ 0 h 1893"/>
                  <a:gd name="T2" fmla="*/ 0 w 702"/>
                  <a:gd name="T3" fmla="*/ 1 h 1893"/>
                  <a:gd name="T4" fmla="*/ 1 w 702"/>
                  <a:gd name="T5" fmla="*/ 1 h 1893"/>
                  <a:gd name="T6" fmla="*/ 1 w 702"/>
                  <a:gd name="T7" fmla="*/ 1 h 1893"/>
                  <a:gd name="T8" fmla="*/ 1 w 702"/>
                  <a:gd name="T9" fmla="*/ 0 h 18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2"/>
                  <a:gd name="T16" fmla="*/ 0 h 1893"/>
                  <a:gd name="T17" fmla="*/ 702 w 702"/>
                  <a:gd name="T18" fmla="*/ 1893 h 189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2" h="1893">
                    <a:moveTo>
                      <a:pt x="579" y="0"/>
                    </a:moveTo>
                    <a:lnTo>
                      <a:pt x="0" y="1869"/>
                    </a:lnTo>
                    <a:lnTo>
                      <a:pt x="114" y="1893"/>
                    </a:lnTo>
                    <a:lnTo>
                      <a:pt x="702" y="51"/>
                    </a:lnTo>
                    <a:lnTo>
                      <a:pt x="579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174" name="Freeform 1095"/>
              <p:cNvSpPr>
                <a:spLocks/>
              </p:cNvSpPr>
              <p:nvPr/>
            </p:nvSpPr>
            <p:spPr bwMode="auto">
              <a:xfrm>
                <a:off x="3144" y="1745"/>
                <a:ext cx="458" cy="1182"/>
              </a:xfrm>
              <a:custGeom>
                <a:avLst/>
                <a:gdLst>
                  <a:gd name="T0" fmla="*/ 1 w 756"/>
                  <a:gd name="T1" fmla="*/ 0 h 2184"/>
                  <a:gd name="T2" fmla="*/ 1 w 756"/>
                  <a:gd name="T3" fmla="*/ 1 h 2184"/>
                  <a:gd name="T4" fmla="*/ 0 w 756"/>
                  <a:gd name="T5" fmla="*/ 1 h 2184"/>
                  <a:gd name="T6" fmla="*/ 1 w 756"/>
                  <a:gd name="T7" fmla="*/ 1 h 2184"/>
                  <a:gd name="T8" fmla="*/ 1 w 756"/>
                  <a:gd name="T9" fmla="*/ 0 h 2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2184"/>
                  <a:gd name="T17" fmla="*/ 756 w 756"/>
                  <a:gd name="T18" fmla="*/ 2184 h 21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2184">
                    <a:moveTo>
                      <a:pt x="756" y="0"/>
                    </a:moveTo>
                    <a:lnTo>
                      <a:pt x="138" y="2184"/>
                    </a:lnTo>
                    <a:lnTo>
                      <a:pt x="0" y="2148"/>
                    </a:lnTo>
                    <a:lnTo>
                      <a:pt x="606" y="78"/>
                    </a:lnTo>
                    <a:lnTo>
                      <a:pt x="756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chemeClr val="bg1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175" name="Freeform 1096"/>
              <p:cNvSpPr>
                <a:spLocks/>
              </p:cNvSpPr>
              <p:nvPr/>
            </p:nvSpPr>
            <p:spPr bwMode="auto">
              <a:xfrm>
                <a:off x="1732" y="2534"/>
                <a:ext cx="1680" cy="399"/>
              </a:xfrm>
              <a:custGeom>
                <a:avLst/>
                <a:gdLst>
                  <a:gd name="T0" fmla="*/ 1 w 2773"/>
                  <a:gd name="T1" fmla="*/ 0 h 738"/>
                  <a:gd name="T2" fmla="*/ 0 w 2773"/>
                  <a:gd name="T3" fmla="*/ 1 h 738"/>
                  <a:gd name="T4" fmla="*/ 2 w 2773"/>
                  <a:gd name="T5" fmla="*/ 1 h 738"/>
                  <a:gd name="T6" fmla="*/ 2 w 2773"/>
                  <a:gd name="T7" fmla="*/ 1 h 738"/>
                  <a:gd name="T8" fmla="*/ 1 w 2773"/>
                  <a:gd name="T9" fmla="*/ 0 h 7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73"/>
                  <a:gd name="T16" fmla="*/ 0 h 738"/>
                  <a:gd name="T17" fmla="*/ 2773 w 2773"/>
                  <a:gd name="T18" fmla="*/ 738 h 7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73" h="738">
                    <a:moveTo>
                      <a:pt x="33" y="0"/>
                    </a:moveTo>
                    <a:lnTo>
                      <a:pt x="0" y="99"/>
                    </a:lnTo>
                    <a:lnTo>
                      <a:pt x="2436" y="738"/>
                    </a:lnTo>
                    <a:cubicBezTo>
                      <a:pt x="2499" y="501"/>
                      <a:pt x="2773" y="727"/>
                      <a:pt x="2373" y="603"/>
                    </a:cubicBezTo>
                    <a:lnTo>
                      <a:pt x="3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CC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176" name="Freeform 1097"/>
              <p:cNvSpPr>
                <a:spLocks/>
              </p:cNvSpPr>
              <p:nvPr/>
            </p:nvSpPr>
            <p:spPr bwMode="auto">
              <a:xfrm>
                <a:off x="3195" y="1755"/>
                <a:ext cx="429" cy="1187"/>
              </a:xfrm>
              <a:custGeom>
                <a:avLst/>
                <a:gdLst>
                  <a:gd name="T0" fmla="*/ 2 w 637"/>
                  <a:gd name="T1" fmla="*/ 0 h 1659"/>
                  <a:gd name="T2" fmla="*/ 2 w 637"/>
                  <a:gd name="T3" fmla="*/ 0 h 1659"/>
                  <a:gd name="T4" fmla="*/ 1 w 637"/>
                  <a:gd name="T5" fmla="*/ 15 h 1659"/>
                  <a:gd name="T6" fmla="*/ 0 w 637"/>
                  <a:gd name="T7" fmla="*/ 15 h 1659"/>
                  <a:gd name="T8" fmla="*/ 2 w 637"/>
                  <a:gd name="T9" fmla="*/ 0 h 16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7"/>
                  <a:gd name="T16" fmla="*/ 0 h 1659"/>
                  <a:gd name="T17" fmla="*/ 637 w 637"/>
                  <a:gd name="T18" fmla="*/ 1659 h 16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7" h="1659">
                    <a:moveTo>
                      <a:pt x="615" y="0"/>
                    </a:moveTo>
                    <a:lnTo>
                      <a:pt x="637" y="0"/>
                    </a:lnTo>
                    <a:lnTo>
                      <a:pt x="68" y="1659"/>
                    </a:lnTo>
                    <a:lnTo>
                      <a:pt x="0" y="1647"/>
                    </a:lnTo>
                    <a:lnTo>
                      <a:pt x="615" y="0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177" name="Freeform 1098"/>
              <p:cNvSpPr>
                <a:spLocks/>
              </p:cNvSpPr>
              <p:nvPr/>
            </p:nvSpPr>
            <p:spPr bwMode="auto">
              <a:xfrm>
                <a:off x="1734" y="2587"/>
                <a:ext cx="1494" cy="394"/>
              </a:xfrm>
              <a:custGeom>
                <a:avLst/>
                <a:gdLst>
                  <a:gd name="T0" fmla="*/ 0 w 2216"/>
                  <a:gd name="T1" fmla="*/ 0 h 550"/>
                  <a:gd name="T2" fmla="*/ 1 w 2216"/>
                  <a:gd name="T3" fmla="*/ 1 h 550"/>
                  <a:gd name="T4" fmla="*/ 9 w 2216"/>
                  <a:gd name="T5" fmla="*/ 5 h 550"/>
                  <a:gd name="T6" fmla="*/ 9 w 2216"/>
                  <a:gd name="T7" fmla="*/ 4 h 550"/>
                  <a:gd name="T8" fmla="*/ 0 w 2216"/>
                  <a:gd name="T9" fmla="*/ 0 h 5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16"/>
                  <a:gd name="T16" fmla="*/ 0 h 550"/>
                  <a:gd name="T17" fmla="*/ 2216 w 2216"/>
                  <a:gd name="T18" fmla="*/ 550 h 5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16" h="550">
                    <a:moveTo>
                      <a:pt x="0" y="0"/>
                    </a:moveTo>
                    <a:lnTo>
                      <a:pt x="9" y="57"/>
                    </a:lnTo>
                    <a:lnTo>
                      <a:pt x="2164" y="550"/>
                    </a:lnTo>
                    <a:lnTo>
                      <a:pt x="2216" y="49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22178" name="Group 1099"/>
              <p:cNvGrpSpPr>
                <a:grpSpLocks/>
              </p:cNvGrpSpPr>
              <p:nvPr/>
            </p:nvGrpSpPr>
            <p:grpSpPr bwMode="auto">
              <a:xfrm>
                <a:off x="1709" y="3008"/>
                <a:ext cx="507" cy="234"/>
                <a:chOff x="1740" y="2642"/>
                <a:chExt cx="752" cy="327"/>
              </a:xfrm>
            </p:grpSpPr>
            <p:sp>
              <p:nvSpPr>
                <p:cNvPr id="22185" name="Freeform 1100"/>
                <p:cNvSpPr>
                  <a:spLocks/>
                </p:cNvSpPr>
                <p:nvPr/>
              </p:nvSpPr>
              <p:spPr bwMode="auto">
                <a:xfrm>
                  <a:off x="1740" y="2642"/>
                  <a:ext cx="752" cy="327"/>
                </a:xfrm>
                <a:custGeom>
                  <a:avLst/>
                  <a:gdLst>
                    <a:gd name="T0" fmla="*/ 293 w 752"/>
                    <a:gd name="T1" fmla="*/ 0 h 327"/>
                    <a:gd name="T2" fmla="*/ 752 w 752"/>
                    <a:gd name="T3" fmla="*/ 124 h 327"/>
                    <a:gd name="T4" fmla="*/ 470 w 752"/>
                    <a:gd name="T5" fmla="*/ 327 h 327"/>
                    <a:gd name="T6" fmla="*/ 0 w 752"/>
                    <a:gd name="T7" fmla="*/ 183 h 327"/>
                    <a:gd name="T8" fmla="*/ 293 w 752"/>
                    <a:gd name="T9" fmla="*/ 0 h 3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2"/>
                    <a:gd name="T16" fmla="*/ 0 h 327"/>
                    <a:gd name="T17" fmla="*/ 752 w 752"/>
                    <a:gd name="T18" fmla="*/ 327 h 3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2" h="327">
                      <a:moveTo>
                        <a:pt x="293" y="0"/>
                      </a:moveTo>
                      <a:lnTo>
                        <a:pt x="752" y="124"/>
                      </a:lnTo>
                      <a:lnTo>
                        <a:pt x="470" y="327"/>
                      </a:lnTo>
                      <a:lnTo>
                        <a:pt x="0" y="183"/>
                      </a:lnTo>
                      <a:lnTo>
                        <a:pt x="293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186" name="Freeform 1101"/>
                <p:cNvSpPr>
                  <a:spLocks/>
                </p:cNvSpPr>
                <p:nvPr/>
              </p:nvSpPr>
              <p:spPr bwMode="auto">
                <a:xfrm>
                  <a:off x="1754" y="2649"/>
                  <a:ext cx="726" cy="311"/>
                </a:xfrm>
                <a:custGeom>
                  <a:avLst/>
                  <a:gdLst>
                    <a:gd name="T0" fmla="*/ 282 w 726"/>
                    <a:gd name="T1" fmla="*/ 0 h 311"/>
                    <a:gd name="T2" fmla="*/ 726 w 726"/>
                    <a:gd name="T3" fmla="*/ 119 h 311"/>
                    <a:gd name="T4" fmla="*/ 457 w 726"/>
                    <a:gd name="T5" fmla="*/ 311 h 311"/>
                    <a:gd name="T6" fmla="*/ 0 w 726"/>
                    <a:gd name="T7" fmla="*/ 173 h 311"/>
                    <a:gd name="T8" fmla="*/ 282 w 726"/>
                    <a:gd name="T9" fmla="*/ 0 h 3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6"/>
                    <a:gd name="T16" fmla="*/ 0 h 311"/>
                    <a:gd name="T17" fmla="*/ 726 w 726"/>
                    <a:gd name="T18" fmla="*/ 311 h 31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6" h="311">
                      <a:moveTo>
                        <a:pt x="282" y="0"/>
                      </a:moveTo>
                      <a:lnTo>
                        <a:pt x="726" y="119"/>
                      </a:lnTo>
                      <a:lnTo>
                        <a:pt x="457" y="311"/>
                      </a:lnTo>
                      <a:lnTo>
                        <a:pt x="0" y="173"/>
                      </a:lnTo>
                      <a:lnTo>
                        <a:pt x="282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187" name="Freeform 1102"/>
                <p:cNvSpPr>
                  <a:spLocks/>
                </p:cNvSpPr>
                <p:nvPr/>
              </p:nvSpPr>
              <p:spPr bwMode="auto">
                <a:xfrm>
                  <a:off x="1808" y="2770"/>
                  <a:ext cx="258" cy="100"/>
                </a:xfrm>
                <a:custGeom>
                  <a:avLst/>
                  <a:gdLst>
                    <a:gd name="T0" fmla="*/ 0 w 258"/>
                    <a:gd name="T1" fmla="*/ 44 h 100"/>
                    <a:gd name="T2" fmla="*/ 75 w 258"/>
                    <a:gd name="T3" fmla="*/ 0 h 100"/>
                    <a:gd name="T4" fmla="*/ 258 w 258"/>
                    <a:gd name="T5" fmla="*/ 50 h 100"/>
                    <a:gd name="T6" fmla="*/ 183 w 258"/>
                    <a:gd name="T7" fmla="*/ 100 h 100"/>
                    <a:gd name="T8" fmla="*/ 0 w 258"/>
                    <a:gd name="T9" fmla="*/ 44 h 10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0"/>
                    <a:gd name="T17" fmla="*/ 258 w 258"/>
                    <a:gd name="T18" fmla="*/ 100 h 10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0">
                      <a:moveTo>
                        <a:pt x="0" y="44"/>
                      </a:moveTo>
                      <a:lnTo>
                        <a:pt x="75" y="0"/>
                      </a:lnTo>
                      <a:lnTo>
                        <a:pt x="258" y="50"/>
                      </a:lnTo>
                      <a:lnTo>
                        <a:pt x="183" y="100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188" name="Freeform 1103"/>
                <p:cNvSpPr>
                  <a:spLocks/>
                </p:cNvSpPr>
                <p:nvPr/>
              </p:nvSpPr>
              <p:spPr bwMode="auto">
                <a:xfrm>
                  <a:off x="1799" y="2816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189" name="Freeform 1104"/>
                <p:cNvSpPr>
                  <a:spLocks/>
                </p:cNvSpPr>
                <p:nvPr/>
              </p:nvSpPr>
              <p:spPr bwMode="auto">
                <a:xfrm>
                  <a:off x="2020" y="2834"/>
                  <a:ext cx="258" cy="102"/>
                </a:xfrm>
                <a:custGeom>
                  <a:avLst/>
                  <a:gdLst>
                    <a:gd name="T0" fmla="*/ 0 w 258"/>
                    <a:gd name="T1" fmla="*/ 46 h 102"/>
                    <a:gd name="T2" fmla="*/ 71 w 258"/>
                    <a:gd name="T3" fmla="*/ 0 h 102"/>
                    <a:gd name="T4" fmla="*/ 258 w 258"/>
                    <a:gd name="T5" fmla="*/ 52 h 102"/>
                    <a:gd name="T6" fmla="*/ 183 w 258"/>
                    <a:gd name="T7" fmla="*/ 102 h 102"/>
                    <a:gd name="T8" fmla="*/ 0 w 258"/>
                    <a:gd name="T9" fmla="*/ 46 h 10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2"/>
                    <a:gd name="T17" fmla="*/ 258 w 258"/>
                    <a:gd name="T18" fmla="*/ 102 h 10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2">
                      <a:moveTo>
                        <a:pt x="0" y="46"/>
                      </a:moveTo>
                      <a:lnTo>
                        <a:pt x="71" y="0"/>
                      </a:lnTo>
                      <a:lnTo>
                        <a:pt x="258" y="52"/>
                      </a:lnTo>
                      <a:lnTo>
                        <a:pt x="183" y="102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190" name="Freeform 1105"/>
                <p:cNvSpPr>
                  <a:spLocks/>
                </p:cNvSpPr>
                <p:nvPr/>
              </p:nvSpPr>
              <p:spPr bwMode="auto">
                <a:xfrm>
                  <a:off x="2011" y="2882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2179" name="Freeform 1106"/>
              <p:cNvSpPr>
                <a:spLocks/>
              </p:cNvSpPr>
              <p:nvPr/>
            </p:nvSpPr>
            <p:spPr bwMode="auto">
              <a:xfrm>
                <a:off x="2577" y="3043"/>
                <a:ext cx="614" cy="514"/>
              </a:xfrm>
              <a:custGeom>
                <a:avLst/>
                <a:gdLst>
                  <a:gd name="T0" fmla="*/ 1 w 990"/>
                  <a:gd name="T1" fmla="*/ 2 h 792"/>
                  <a:gd name="T2" fmla="*/ 1 w 990"/>
                  <a:gd name="T3" fmla="*/ 0 h 792"/>
                  <a:gd name="T4" fmla="*/ 1 w 990"/>
                  <a:gd name="T5" fmla="*/ 1 h 792"/>
                  <a:gd name="T6" fmla="*/ 0 w 990"/>
                  <a:gd name="T7" fmla="*/ 2 h 792"/>
                  <a:gd name="T8" fmla="*/ 1 w 990"/>
                  <a:gd name="T9" fmla="*/ 2 h 7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0"/>
                  <a:gd name="T16" fmla="*/ 0 h 792"/>
                  <a:gd name="T17" fmla="*/ 990 w 990"/>
                  <a:gd name="T18" fmla="*/ 792 h 79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0" h="792">
                    <a:moveTo>
                      <a:pt x="3" y="738"/>
                    </a:moveTo>
                    <a:lnTo>
                      <a:pt x="990" y="0"/>
                    </a:lnTo>
                    <a:lnTo>
                      <a:pt x="987" y="60"/>
                    </a:lnTo>
                    <a:lnTo>
                      <a:pt x="0" y="792"/>
                    </a:lnTo>
                    <a:lnTo>
                      <a:pt x="3" y="73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180" name="Freeform 1107"/>
              <p:cNvSpPr>
                <a:spLocks/>
              </p:cNvSpPr>
              <p:nvPr/>
            </p:nvSpPr>
            <p:spPr bwMode="auto">
              <a:xfrm>
                <a:off x="1010" y="3084"/>
                <a:ext cx="1571" cy="469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4 w 2532"/>
                  <a:gd name="T5" fmla="*/ 2 h 723"/>
                  <a:gd name="T6" fmla="*/ 4 w 2532"/>
                  <a:gd name="T7" fmla="*/ 2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181" name="Freeform 1108"/>
              <p:cNvSpPr>
                <a:spLocks/>
              </p:cNvSpPr>
              <p:nvPr/>
            </p:nvSpPr>
            <p:spPr bwMode="auto">
              <a:xfrm>
                <a:off x="1011" y="2998"/>
                <a:ext cx="17" cy="95"/>
              </a:xfrm>
              <a:custGeom>
                <a:avLst/>
                <a:gdLst>
                  <a:gd name="T0" fmla="*/ 1 w 26"/>
                  <a:gd name="T1" fmla="*/ 1 h 147"/>
                  <a:gd name="T2" fmla="*/ 1 w 26"/>
                  <a:gd name="T3" fmla="*/ 1 h 147"/>
                  <a:gd name="T4" fmla="*/ 0 w 26"/>
                  <a:gd name="T5" fmla="*/ 1 h 147"/>
                  <a:gd name="T6" fmla="*/ 1 w 26"/>
                  <a:gd name="T7" fmla="*/ 0 h 147"/>
                  <a:gd name="T8" fmla="*/ 1 w 26"/>
                  <a:gd name="T9" fmla="*/ 1 h 1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47"/>
                  <a:gd name="T17" fmla="*/ 26 w 26"/>
                  <a:gd name="T18" fmla="*/ 147 h 1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47">
                    <a:moveTo>
                      <a:pt x="26" y="10"/>
                    </a:moveTo>
                    <a:lnTo>
                      <a:pt x="23" y="147"/>
                    </a:lnTo>
                    <a:lnTo>
                      <a:pt x="0" y="144"/>
                    </a:lnTo>
                    <a:lnTo>
                      <a:pt x="3" y="0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182" name="Freeform 1109"/>
              <p:cNvSpPr>
                <a:spLocks/>
              </p:cNvSpPr>
              <p:nvPr/>
            </p:nvSpPr>
            <p:spPr bwMode="auto">
              <a:xfrm>
                <a:off x="1012" y="2611"/>
                <a:ext cx="730" cy="393"/>
              </a:xfrm>
              <a:custGeom>
                <a:avLst/>
                <a:gdLst>
                  <a:gd name="T0" fmla="*/ 1 w 1176"/>
                  <a:gd name="T1" fmla="*/ 0 h 606"/>
                  <a:gd name="T2" fmla="*/ 0 w 1176"/>
                  <a:gd name="T3" fmla="*/ 1 h 606"/>
                  <a:gd name="T4" fmla="*/ 1 w 1176"/>
                  <a:gd name="T5" fmla="*/ 1 h 606"/>
                  <a:gd name="T6" fmla="*/ 1 w 1176"/>
                  <a:gd name="T7" fmla="*/ 1 h 606"/>
                  <a:gd name="T8" fmla="*/ 1 w 1176"/>
                  <a:gd name="T9" fmla="*/ 0 h 6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76"/>
                  <a:gd name="T16" fmla="*/ 0 h 606"/>
                  <a:gd name="T17" fmla="*/ 1176 w 1176"/>
                  <a:gd name="T18" fmla="*/ 606 h 6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76" h="606">
                    <a:moveTo>
                      <a:pt x="1170" y="0"/>
                    </a:moveTo>
                    <a:lnTo>
                      <a:pt x="0" y="597"/>
                    </a:lnTo>
                    <a:lnTo>
                      <a:pt x="30" y="606"/>
                    </a:lnTo>
                    <a:lnTo>
                      <a:pt x="1176" y="18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183" name="Freeform 1110"/>
              <p:cNvSpPr>
                <a:spLocks/>
              </p:cNvSpPr>
              <p:nvPr/>
            </p:nvSpPr>
            <p:spPr bwMode="auto">
              <a:xfrm>
                <a:off x="1061" y="3018"/>
                <a:ext cx="1490" cy="451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1 w 2532"/>
                  <a:gd name="T5" fmla="*/ 1 h 723"/>
                  <a:gd name="T6" fmla="*/ 1 w 2532"/>
                  <a:gd name="T7" fmla="*/ 1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184" name="Freeform 1111"/>
              <p:cNvSpPr>
                <a:spLocks/>
              </p:cNvSpPr>
              <p:nvPr/>
            </p:nvSpPr>
            <p:spPr bwMode="auto">
              <a:xfrm flipV="1">
                <a:off x="2549" y="2986"/>
                <a:ext cx="608" cy="467"/>
              </a:xfrm>
              <a:custGeom>
                <a:avLst/>
                <a:gdLst>
                  <a:gd name="T0" fmla="*/ 0 w 2532"/>
                  <a:gd name="T1" fmla="*/ 0 h 723"/>
                  <a:gd name="T2" fmla="*/ 0 w 2532"/>
                  <a:gd name="T3" fmla="*/ 0 h 723"/>
                  <a:gd name="T4" fmla="*/ 0 w 2532"/>
                  <a:gd name="T5" fmla="*/ 2 h 723"/>
                  <a:gd name="T6" fmla="*/ 0 w 2532"/>
                  <a:gd name="T7" fmla="*/ 2 h 723"/>
                  <a:gd name="T8" fmla="*/ 0 w 2532"/>
                  <a:gd name="T9" fmla="*/ 1 h 723"/>
                  <a:gd name="T10" fmla="*/ 0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2135" name="Group 1168"/>
            <p:cNvGrpSpPr>
              <a:grpSpLocks/>
            </p:cNvGrpSpPr>
            <p:nvPr/>
          </p:nvGrpSpPr>
          <p:grpSpPr bwMode="auto">
            <a:xfrm>
              <a:off x="340" y="1097"/>
              <a:ext cx="157" cy="256"/>
              <a:chOff x="4140" y="429"/>
              <a:chExt cx="1425" cy="2396"/>
            </a:xfrm>
          </p:grpSpPr>
          <p:sp>
            <p:nvSpPr>
              <p:cNvPr id="22136" name="Freeform 1169"/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3 w 354"/>
                  <a:gd name="T1" fmla="*/ 0 h 2742"/>
                  <a:gd name="T2" fmla="*/ 15 w 354"/>
                  <a:gd name="T3" fmla="*/ 27 h 2742"/>
                  <a:gd name="T4" fmla="*/ 15 w 354"/>
                  <a:gd name="T5" fmla="*/ 205 h 2742"/>
                  <a:gd name="T6" fmla="*/ 0 w 354"/>
                  <a:gd name="T7" fmla="*/ 215 h 2742"/>
                  <a:gd name="T8" fmla="*/ 3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137" name="Rectangle 1170"/>
              <p:cNvSpPr>
                <a:spLocks noChangeArrowheads="1"/>
              </p:cNvSpPr>
              <p:nvPr/>
            </p:nvSpPr>
            <p:spPr bwMode="auto">
              <a:xfrm>
                <a:off x="4204" y="429"/>
                <a:ext cx="1053" cy="2284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2138" name="Freeform 1171"/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9 w 211"/>
                  <a:gd name="T3" fmla="*/ 18 h 2537"/>
                  <a:gd name="T4" fmla="*/ 2 w 211"/>
                  <a:gd name="T5" fmla="*/ 196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139" name="Freeform 1172"/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1 h 226"/>
                  <a:gd name="T4" fmla="*/ 14 w 328"/>
                  <a:gd name="T5" fmla="*/ 19 h 226"/>
                  <a:gd name="T6" fmla="*/ 0 w 328"/>
                  <a:gd name="T7" fmla="*/ 8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140" name="Rectangle 1173"/>
              <p:cNvSpPr>
                <a:spLocks noChangeArrowheads="1"/>
              </p:cNvSpPr>
              <p:nvPr/>
            </p:nvSpPr>
            <p:spPr bwMode="auto">
              <a:xfrm>
                <a:off x="4213" y="691"/>
                <a:ext cx="599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22141" name="Group 1174"/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22166" name="AutoShape 1175"/>
                <p:cNvSpPr>
                  <a:spLocks noChangeArrowheads="1"/>
                </p:cNvSpPr>
                <p:nvPr/>
              </p:nvSpPr>
              <p:spPr bwMode="auto">
                <a:xfrm>
                  <a:off x="613" y="2572"/>
                  <a:ext cx="725" cy="135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22167" name="AutoShape 1176"/>
                <p:cNvSpPr>
                  <a:spLocks noChangeArrowheads="1"/>
                </p:cNvSpPr>
                <p:nvPr/>
              </p:nvSpPr>
              <p:spPr bwMode="auto">
                <a:xfrm>
                  <a:off x="624" y="2590"/>
                  <a:ext cx="691" cy="9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22142" name="Rectangle 1177"/>
              <p:cNvSpPr>
                <a:spLocks noChangeArrowheads="1"/>
              </p:cNvSpPr>
              <p:nvPr/>
            </p:nvSpPr>
            <p:spPr bwMode="auto">
              <a:xfrm>
                <a:off x="4222" y="1019"/>
                <a:ext cx="599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22143" name="Group 1178"/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22164" name="AutoShape 1179"/>
                <p:cNvSpPr>
                  <a:spLocks noChangeArrowheads="1"/>
                </p:cNvSpPr>
                <p:nvPr/>
              </p:nvSpPr>
              <p:spPr bwMode="auto">
                <a:xfrm>
                  <a:off x="615" y="2564"/>
                  <a:ext cx="725" cy="146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22165" name="AutoShape 1180"/>
                <p:cNvSpPr>
                  <a:spLocks noChangeArrowheads="1"/>
                </p:cNvSpPr>
                <p:nvPr/>
              </p:nvSpPr>
              <p:spPr bwMode="auto">
                <a:xfrm>
                  <a:off x="627" y="2584"/>
                  <a:ext cx="691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22144" name="Rectangle 1181"/>
              <p:cNvSpPr>
                <a:spLocks noChangeArrowheads="1"/>
              </p:cNvSpPr>
              <p:nvPr/>
            </p:nvSpPr>
            <p:spPr bwMode="auto">
              <a:xfrm>
                <a:off x="4213" y="1356"/>
                <a:ext cx="599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2145" name="Rectangle 1182"/>
              <p:cNvSpPr>
                <a:spLocks noChangeArrowheads="1"/>
              </p:cNvSpPr>
              <p:nvPr/>
            </p:nvSpPr>
            <p:spPr bwMode="auto">
              <a:xfrm>
                <a:off x="4231" y="1655"/>
                <a:ext cx="590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22146" name="Group 1183"/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22162" name="AutoShape 1184"/>
                <p:cNvSpPr>
                  <a:spLocks noChangeArrowheads="1"/>
                </p:cNvSpPr>
                <p:nvPr/>
              </p:nvSpPr>
              <p:spPr bwMode="auto">
                <a:xfrm>
                  <a:off x="619" y="2568"/>
                  <a:ext cx="724" cy="138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22163" name="AutoShape 1185"/>
                <p:cNvSpPr>
                  <a:spLocks noChangeArrowheads="1"/>
                </p:cNvSpPr>
                <p:nvPr/>
              </p:nvSpPr>
              <p:spPr bwMode="auto">
                <a:xfrm>
                  <a:off x="630" y="2585"/>
                  <a:ext cx="690" cy="10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22147" name="Freeform 1186"/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0 h 226"/>
                  <a:gd name="T4" fmla="*/ 14 w 328"/>
                  <a:gd name="T5" fmla="*/ 17 h 226"/>
                  <a:gd name="T6" fmla="*/ 0 w 328"/>
                  <a:gd name="T7" fmla="*/ 7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22148" name="Group 1187"/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22160" name="AutoShape 1188"/>
                <p:cNvSpPr>
                  <a:spLocks noChangeArrowheads="1"/>
                </p:cNvSpPr>
                <p:nvPr/>
              </p:nvSpPr>
              <p:spPr bwMode="auto">
                <a:xfrm>
                  <a:off x="614" y="2569"/>
                  <a:ext cx="724" cy="14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22161" name="AutoShape 1189"/>
                <p:cNvSpPr>
                  <a:spLocks noChangeArrowheads="1"/>
                </p:cNvSpPr>
                <p:nvPr/>
              </p:nvSpPr>
              <p:spPr bwMode="auto">
                <a:xfrm>
                  <a:off x="625" y="2587"/>
                  <a:ext cx="690" cy="10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22149" name="Rectangle 1190"/>
              <p:cNvSpPr>
                <a:spLocks noChangeArrowheads="1"/>
              </p:cNvSpPr>
              <p:nvPr/>
            </p:nvSpPr>
            <p:spPr bwMode="auto">
              <a:xfrm>
                <a:off x="5247" y="429"/>
                <a:ext cx="73" cy="2293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2150" name="Freeform 1191"/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14 w 296"/>
                  <a:gd name="T3" fmla="*/ 10 h 256"/>
                  <a:gd name="T4" fmla="*/ 14 w 296"/>
                  <a:gd name="T5" fmla="*/ 19 h 256"/>
                  <a:gd name="T6" fmla="*/ 0 w 296"/>
                  <a:gd name="T7" fmla="*/ 7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151" name="Freeform 1192"/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14 w 304"/>
                  <a:gd name="T3" fmla="*/ 13 h 288"/>
                  <a:gd name="T4" fmla="*/ 13 w 304"/>
                  <a:gd name="T5" fmla="*/ 23 h 288"/>
                  <a:gd name="T6" fmla="*/ 2 w 304"/>
                  <a:gd name="T7" fmla="*/ 10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152" name="Oval 1193"/>
              <p:cNvSpPr>
                <a:spLocks noChangeArrowheads="1"/>
              </p:cNvSpPr>
              <p:nvPr/>
            </p:nvSpPr>
            <p:spPr bwMode="auto">
              <a:xfrm>
                <a:off x="5520" y="2610"/>
                <a:ext cx="45" cy="94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2153" name="Freeform 1194"/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9 h 240"/>
                  <a:gd name="T2" fmla="*/ 2 w 306"/>
                  <a:gd name="T3" fmla="*/ 19 h 240"/>
                  <a:gd name="T4" fmla="*/ 14 w 306"/>
                  <a:gd name="T5" fmla="*/ 9 h 240"/>
                  <a:gd name="T6" fmla="*/ 14 w 306"/>
                  <a:gd name="T7" fmla="*/ 0 h 240"/>
                  <a:gd name="T8" fmla="*/ 0 w 306"/>
                  <a:gd name="T9" fmla="*/ 9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154" name="AutoShape 1195"/>
              <p:cNvSpPr>
                <a:spLocks noChangeArrowheads="1"/>
              </p:cNvSpPr>
              <p:nvPr/>
            </p:nvSpPr>
            <p:spPr bwMode="auto">
              <a:xfrm>
                <a:off x="4140" y="2675"/>
                <a:ext cx="1198" cy="15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2155" name="AutoShape 1196"/>
              <p:cNvSpPr>
                <a:spLocks noChangeArrowheads="1"/>
              </p:cNvSpPr>
              <p:nvPr/>
            </p:nvSpPr>
            <p:spPr bwMode="auto">
              <a:xfrm>
                <a:off x="4204" y="2713"/>
                <a:ext cx="1071" cy="8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2156" name="Oval 1197"/>
              <p:cNvSpPr>
                <a:spLocks noChangeArrowheads="1"/>
              </p:cNvSpPr>
              <p:nvPr/>
            </p:nvSpPr>
            <p:spPr bwMode="auto">
              <a:xfrm>
                <a:off x="4312" y="2385"/>
                <a:ext cx="154" cy="140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2157" name="Oval 1198"/>
              <p:cNvSpPr>
                <a:spLocks noChangeArrowheads="1"/>
              </p:cNvSpPr>
              <p:nvPr/>
            </p:nvSpPr>
            <p:spPr bwMode="auto">
              <a:xfrm>
                <a:off x="4485" y="2385"/>
                <a:ext cx="163" cy="140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 algn="ctr" eaLnBrk="1" hangingPunct="1"/>
                <a:endParaRPr lang="en-US" altLang="en-US" sz="1800">
                  <a:solidFill>
                    <a:srgbClr val="FF0000"/>
                  </a:solidFill>
                </a:endParaRPr>
              </a:p>
            </p:txBody>
          </p:sp>
          <p:sp>
            <p:nvSpPr>
              <p:cNvPr id="22158" name="Oval 1199"/>
              <p:cNvSpPr>
                <a:spLocks noChangeArrowheads="1"/>
              </p:cNvSpPr>
              <p:nvPr/>
            </p:nvSpPr>
            <p:spPr bwMode="auto">
              <a:xfrm>
                <a:off x="4666" y="2385"/>
                <a:ext cx="154" cy="140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2159" name="Rectangle 1200"/>
              <p:cNvSpPr>
                <a:spLocks noChangeArrowheads="1"/>
              </p:cNvSpPr>
              <p:nvPr/>
            </p:nvSpPr>
            <p:spPr bwMode="auto">
              <a:xfrm>
                <a:off x="5066" y="1833"/>
                <a:ext cx="82" cy="767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</p:grpSp>
      <p:sp>
        <p:nvSpPr>
          <p:cNvPr id="21514" name="Slide Number Placeholder 3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>
                <a:latin typeface="Tahoma" pitchFamily="34" charset="0"/>
              </a:rPr>
              <a:t>1-</a:t>
            </a:r>
            <a:fld id="{E6364FC2-7F81-4EB2-B8B8-E937DE5CF521}" type="slidenum">
              <a:rPr lang="en-US" altLang="en-US" sz="1200">
                <a:latin typeface="Tahoma" pitchFamily="34" charset="0"/>
              </a:rPr>
              <a:pPr/>
              <a:t>5</a:t>
            </a:fld>
            <a:endParaRPr lang="en-US" altLang="en-US" sz="1200">
              <a:latin typeface="Tahoma" pitchFamily="34" charset="0"/>
            </a:endParaRPr>
          </a:p>
        </p:txBody>
      </p:sp>
      <p:grpSp>
        <p:nvGrpSpPr>
          <p:cNvPr id="21515" name="Group 2"/>
          <p:cNvGrpSpPr>
            <a:grpSpLocks/>
          </p:cNvGrpSpPr>
          <p:nvPr/>
        </p:nvGrpSpPr>
        <p:grpSpPr bwMode="auto">
          <a:xfrm>
            <a:off x="5202238" y="1384300"/>
            <a:ext cx="3551237" cy="4743450"/>
            <a:chOff x="5202238" y="1384300"/>
            <a:chExt cx="3551237" cy="4743450"/>
          </a:xfrm>
        </p:grpSpPr>
        <p:sp>
          <p:nvSpPr>
            <p:cNvPr id="21516" name="Freeform 416"/>
            <p:cNvSpPr>
              <a:spLocks/>
            </p:cNvSpPr>
            <p:nvPr/>
          </p:nvSpPr>
          <p:spPr bwMode="auto">
            <a:xfrm>
              <a:off x="7023100" y="2001838"/>
              <a:ext cx="1730375" cy="1125537"/>
            </a:xfrm>
            <a:custGeom>
              <a:avLst/>
              <a:gdLst>
                <a:gd name="T0" fmla="*/ 2147483647 w 765"/>
                <a:gd name="T1" fmla="*/ 2147483647 h 459"/>
                <a:gd name="T2" fmla="*/ 2147483647 w 765"/>
                <a:gd name="T3" fmla="*/ 2147483647 h 459"/>
                <a:gd name="T4" fmla="*/ 2147483647 w 765"/>
                <a:gd name="T5" fmla="*/ 2147483647 h 459"/>
                <a:gd name="T6" fmla="*/ 2147483647 w 765"/>
                <a:gd name="T7" fmla="*/ 2147483647 h 459"/>
                <a:gd name="T8" fmla="*/ 2147483647 w 765"/>
                <a:gd name="T9" fmla="*/ 2147483647 h 459"/>
                <a:gd name="T10" fmla="*/ 2147483647 w 765"/>
                <a:gd name="T11" fmla="*/ 2147483647 h 459"/>
                <a:gd name="T12" fmla="*/ 2147483647 w 765"/>
                <a:gd name="T13" fmla="*/ 2147483647 h 459"/>
                <a:gd name="T14" fmla="*/ 2147483647 w 765"/>
                <a:gd name="T15" fmla="*/ 2147483647 h 459"/>
                <a:gd name="T16" fmla="*/ 2147483647 w 765"/>
                <a:gd name="T17" fmla="*/ 2147483647 h 459"/>
                <a:gd name="T18" fmla="*/ 2147483647 w 765"/>
                <a:gd name="T19" fmla="*/ 2147483647 h 459"/>
                <a:gd name="T20" fmla="*/ 2147483647 w 765"/>
                <a:gd name="T21" fmla="*/ 2147483647 h 459"/>
                <a:gd name="T22" fmla="*/ 2147483647 w 765"/>
                <a:gd name="T23" fmla="*/ 2147483647 h 45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765"/>
                <a:gd name="T37" fmla="*/ 0 h 459"/>
                <a:gd name="T38" fmla="*/ 765 w 765"/>
                <a:gd name="T39" fmla="*/ 459 h 459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765" h="459">
                  <a:moveTo>
                    <a:pt x="424" y="10"/>
                  </a:moveTo>
                  <a:cubicBezTo>
                    <a:pt x="362" y="16"/>
                    <a:pt x="343" y="55"/>
                    <a:pt x="288" y="70"/>
                  </a:cubicBezTo>
                  <a:cubicBezTo>
                    <a:pt x="233" y="85"/>
                    <a:pt x="142" y="56"/>
                    <a:pt x="96" y="100"/>
                  </a:cubicBezTo>
                  <a:cubicBezTo>
                    <a:pt x="50" y="144"/>
                    <a:pt x="0" y="279"/>
                    <a:pt x="14" y="336"/>
                  </a:cubicBezTo>
                  <a:cubicBezTo>
                    <a:pt x="28" y="393"/>
                    <a:pt x="125" y="429"/>
                    <a:pt x="180" y="444"/>
                  </a:cubicBezTo>
                  <a:cubicBezTo>
                    <a:pt x="235" y="459"/>
                    <a:pt x="279" y="426"/>
                    <a:pt x="346" y="426"/>
                  </a:cubicBezTo>
                  <a:cubicBezTo>
                    <a:pt x="413" y="426"/>
                    <a:pt x="525" y="443"/>
                    <a:pt x="584" y="444"/>
                  </a:cubicBezTo>
                  <a:cubicBezTo>
                    <a:pt x="643" y="445"/>
                    <a:pt x="670" y="446"/>
                    <a:pt x="698" y="434"/>
                  </a:cubicBezTo>
                  <a:cubicBezTo>
                    <a:pt x="726" y="422"/>
                    <a:pt x="743" y="418"/>
                    <a:pt x="752" y="372"/>
                  </a:cubicBezTo>
                  <a:cubicBezTo>
                    <a:pt x="761" y="326"/>
                    <a:pt x="765" y="214"/>
                    <a:pt x="750" y="158"/>
                  </a:cubicBezTo>
                  <a:cubicBezTo>
                    <a:pt x="735" y="102"/>
                    <a:pt x="716" y="58"/>
                    <a:pt x="662" y="34"/>
                  </a:cubicBezTo>
                  <a:cubicBezTo>
                    <a:pt x="608" y="10"/>
                    <a:pt x="505" y="0"/>
                    <a:pt x="424" y="10"/>
                  </a:cubicBezTo>
                  <a:close/>
                </a:path>
              </a:pathLst>
            </a:custGeom>
            <a:gradFill rotWithShape="1">
              <a:gsLst>
                <a:gs pos="0">
                  <a:srgbClr val="00CCFF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17" name="Freeform 415"/>
            <p:cNvSpPr>
              <a:spLocks/>
            </p:cNvSpPr>
            <p:nvPr/>
          </p:nvSpPr>
          <p:spPr bwMode="auto">
            <a:xfrm>
              <a:off x="7004050" y="3527425"/>
              <a:ext cx="1314450" cy="674688"/>
            </a:xfrm>
            <a:custGeom>
              <a:avLst/>
              <a:gdLst>
                <a:gd name="T0" fmla="*/ 2147483647 w 828"/>
                <a:gd name="T1" fmla="*/ 2147483647 h 425"/>
                <a:gd name="T2" fmla="*/ 2147483647 w 828"/>
                <a:gd name="T3" fmla="*/ 2147483647 h 425"/>
                <a:gd name="T4" fmla="*/ 2147483647 w 828"/>
                <a:gd name="T5" fmla="*/ 2147483647 h 425"/>
                <a:gd name="T6" fmla="*/ 2147483647 w 828"/>
                <a:gd name="T7" fmla="*/ 2147483647 h 425"/>
                <a:gd name="T8" fmla="*/ 2147483647 w 828"/>
                <a:gd name="T9" fmla="*/ 2147483647 h 425"/>
                <a:gd name="T10" fmla="*/ 2147483647 w 828"/>
                <a:gd name="T11" fmla="*/ 2147483647 h 425"/>
                <a:gd name="T12" fmla="*/ 2147483647 w 828"/>
                <a:gd name="T13" fmla="*/ 2147483647 h 425"/>
                <a:gd name="T14" fmla="*/ 2147483647 w 828"/>
                <a:gd name="T15" fmla="*/ 2147483647 h 425"/>
                <a:gd name="T16" fmla="*/ 2147483647 w 828"/>
                <a:gd name="T17" fmla="*/ 2147483647 h 425"/>
                <a:gd name="T18" fmla="*/ 2147483647 w 828"/>
                <a:gd name="T19" fmla="*/ 2147483647 h 425"/>
                <a:gd name="T20" fmla="*/ 2147483647 w 828"/>
                <a:gd name="T21" fmla="*/ 2147483647 h 425"/>
                <a:gd name="T22" fmla="*/ 2147483647 w 828"/>
                <a:gd name="T23" fmla="*/ 2147483647 h 42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828"/>
                <a:gd name="T37" fmla="*/ 0 h 425"/>
                <a:gd name="T38" fmla="*/ 828 w 828"/>
                <a:gd name="T39" fmla="*/ 425 h 42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828" h="425">
                  <a:moveTo>
                    <a:pt x="382" y="30"/>
                  </a:moveTo>
                  <a:cubicBezTo>
                    <a:pt x="350" y="29"/>
                    <a:pt x="413" y="30"/>
                    <a:pt x="370" y="30"/>
                  </a:cubicBezTo>
                  <a:cubicBezTo>
                    <a:pt x="327" y="30"/>
                    <a:pt x="187" y="16"/>
                    <a:pt x="126" y="32"/>
                  </a:cubicBezTo>
                  <a:cubicBezTo>
                    <a:pt x="65" y="48"/>
                    <a:pt x="12" y="86"/>
                    <a:pt x="6" y="126"/>
                  </a:cubicBezTo>
                  <a:cubicBezTo>
                    <a:pt x="0" y="166"/>
                    <a:pt x="44" y="231"/>
                    <a:pt x="92" y="274"/>
                  </a:cubicBezTo>
                  <a:cubicBezTo>
                    <a:pt x="140" y="317"/>
                    <a:pt x="217" y="360"/>
                    <a:pt x="292" y="384"/>
                  </a:cubicBezTo>
                  <a:cubicBezTo>
                    <a:pt x="367" y="408"/>
                    <a:pt x="472" y="425"/>
                    <a:pt x="540" y="416"/>
                  </a:cubicBezTo>
                  <a:cubicBezTo>
                    <a:pt x="608" y="407"/>
                    <a:pt x="659" y="371"/>
                    <a:pt x="698" y="330"/>
                  </a:cubicBezTo>
                  <a:cubicBezTo>
                    <a:pt x="737" y="289"/>
                    <a:pt x="760" y="221"/>
                    <a:pt x="776" y="170"/>
                  </a:cubicBezTo>
                  <a:cubicBezTo>
                    <a:pt x="792" y="119"/>
                    <a:pt x="828" y="44"/>
                    <a:pt x="792" y="22"/>
                  </a:cubicBezTo>
                  <a:cubicBezTo>
                    <a:pt x="756" y="0"/>
                    <a:pt x="630" y="37"/>
                    <a:pt x="560" y="38"/>
                  </a:cubicBezTo>
                  <a:cubicBezTo>
                    <a:pt x="490" y="39"/>
                    <a:pt x="414" y="31"/>
                    <a:pt x="382" y="30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18" name="Freeform 665"/>
            <p:cNvSpPr>
              <a:spLocks/>
            </p:cNvSpPr>
            <p:nvPr/>
          </p:nvSpPr>
          <p:spPr bwMode="auto">
            <a:xfrm>
              <a:off x="5202238" y="1712913"/>
              <a:ext cx="1736725" cy="1071562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1519" name="Group 666"/>
            <p:cNvGrpSpPr>
              <a:grpSpLocks/>
            </p:cNvGrpSpPr>
            <p:nvPr/>
          </p:nvGrpSpPr>
          <p:grpSpPr bwMode="auto">
            <a:xfrm>
              <a:off x="5329977" y="2980450"/>
              <a:ext cx="1458912" cy="933450"/>
              <a:chOff x="2889" y="1631"/>
              <a:chExt cx="980" cy="743"/>
            </a:xfrm>
          </p:grpSpPr>
          <p:sp>
            <p:nvSpPr>
              <p:cNvPr id="22126" name="Rectangle 667"/>
              <p:cNvSpPr>
                <a:spLocks noChangeArrowheads="1"/>
              </p:cNvSpPr>
              <p:nvPr/>
            </p:nvSpPr>
            <p:spPr bwMode="auto">
              <a:xfrm>
                <a:off x="3046" y="1841"/>
                <a:ext cx="663" cy="533"/>
              </a:xfrm>
              <a:prstGeom prst="rect">
                <a:avLst/>
              </a:pr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2127" name="AutoShape 668"/>
              <p:cNvSpPr>
                <a:spLocks noChangeArrowheads="1"/>
              </p:cNvSpPr>
              <p:nvPr/>
            </p:nvSpPr>
            <p:spPr bwMode="auto">
              <a:xfrm>
                <a:off x="2889" y="1631"/>
                <a:ext cx="980" cy="253"/>
              </a:xfrm>
              <a:prstGeom prst="triangle">
                <a:avLst>
                  <a:gd name="adj" fmla="val 50000"/>
                </a:avLst>
              </a:pr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 algn="ctr"/>
                <a:endParaRPr lang="en-US" altLang="en-US">
                  <a:solidFill>
                    <a:srgbClr val="00CCFF"/>
                  </a:solidFill>
                </a:endParaRPr>
              </a:p>
            </p:txBody>
          </p:sp>
        </p:grpSp>
        <p:sp>
          <p:nvSpPr>
            <p:cNvPr id="21520" name="Freeform 669"/>
            <p:cNvSpPr>
              <a:spLocks/>
            </p:cNvSpPr>
            <p:nvPr/>
          </p:nvSpPr>
          <p:spPr bwMode="auto">
            <a:xfrm>
              <a:off x="5364163" y="4331380"/>
              <a:ext cx="3225800" cy="1665288"/>
            </a:xfrm>
            <a:custGeom>
              <a:avLst/>
              <a:gdLst>
                <a:gd name="T0" fmla="*/ 2147483647 w 2032"/>
                <a:gd name="T1" fmla="*/ 2147483647 h 1049"/>
                <a:gd name="T2" fmla="*/ 2147483647 w 2032"/>
                <a:gd name="T3" fmla="*/ 2147483647 h 1049"/>
                <a:gd name="T4" fmla="*/ 2147483647 w 2032"/>
                <a:gd name="T5" fmla="*/ 2147483647 h 1049"/>
                <a:gd name="T6" fmla="*/ 2147483647 w 2032"/>
                <a:gd name="T7" fmla="*/ 2147483647 h 1049"/>
                <a:gd name="T8" fmla="*/ 2147483647 w 2032"/>
                <a:gd name="T9" fmla="*/ 2147483647 h 1049"/>
                <a:gd name="T10" fmla="*/ 2147483647 w 2032"/>
                <a:gd name="T11" fmla="*/ 2147483647 h 1049"/>
                <a:gd name="T12" fmla="*/ 2147483647 w 2032"/>
                <a:gd name="T13" fmla="*/ 2147483647 h 1049"/>
                <a:gd name="T14" fmla="*/ 2147483647 w 2032"/>
                <a:gd name="T15" fmla="*/ 2147483647 h 1049"/>
                <a:gd name="T16" fmla="*/ 2147483647 w 2032"/>
                <a:gd name="T17" fmla="*/ 2147483647 h 1049"/>
                <a:gd name="T18" fmla="*/ 2147483647 w 2032"/>
                <a:gd name="T19" fmla="*/ 2147483647 h 1049"/>
                <a:gd name="T20" fmla="*/ 2147483647 w 2032"/>
                <a:gd name="T21" fmla="*/ 2147483647 h 1049"/>
                <a:gd name="T22" fmla="*/ 2147483647 w 2032"/>
                <a:gd name="T23" fmla="*/ 2147483647 h 1049"/>
                <a:gd name="T24" fmla="*/ 2147483647 w 2032"/>
                <a:gd name="T25" fmla="*/ 2147483647 h 1049"/>
                <a:gd name="T26" fmla="*/ 2147483647 w 2032"/>
                <a:gd name="T27" fmla="*/ 2147483647 h 1049"/>
                <a:gd name="T28" fmla="*/ 2147483647 w 2032"/>
                <a:gd name="T29" fmla="*/ 2147483647 h 1049"/>
                <a:gd name="T30" fmla="*/ 2147483647 w 2032"/>
                <a:gd name="T31" fmla="*/ 2147483647 h 104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032"/>
                <a:gd name="T49" fmla="*/ 0 h 1049"/>
                <a:gd name="T50" fmla="*/ 2032 w 2032"/>
                <a:gd name="T51" fmla="*/ 1049 h 1049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032" h="1049">
                  <a:moveTo>
                    <a:pt x="1044" y="26"/>
                  </a:moveTo>
                  <a:cubicBezTo>
                    <a:pt x="959" y="45"/>
                    <a:pt x="924" y="118"/>
                    <a:pt x="847" y="125"/>
                  </a:cubicBezTo>
                  <a:cubicBezTo>
                    <a:pt x="770" y="132"/>
                    <a:pt x="697" y="61"/>
                    <a:pt x="580" y="68"/>
                  </a:cubicBezTo>
                  <a:cubicBezTo>
                    <a:pt x="463" y="75"/>
                    <a:pt x="232" y="119"/>
                    <a:pt x="143" y="170"/>
                  </a:cubicBezTo>
                  <a:cubicBezTo>
                    <a:pt x="54" y="221"/>
                    <a:pt x="65" y="289"/>
                    <a:pt x="48" y="374"/>
                  </a:cubicBezTo>
                  <a:cubicBezTo>
                    <a:pt x="31" y="459"/>
                    <a:pt x="0" y="618"/>
                    <a:pt x="41" y="680"/>
                  </a:cubicBezTo>
                  <a:cubicBezTo>
                    <a:pt x="82" y="742"/>
                    <a:pt x="191" y="709"/>
                    <a:pt x="294" y="744"/>
                  </a:cubicBezTo>
                  <a:cubicBezTo>
                    <a:pt x="397" y="779"/>
                    <a:pt x="527" y="849"/>
                    <a:pt x="660" y="893"/>
                  </a:cubicBezTo>
                  <a:cubicBezTo>
                    <a:pt x="793" y="938"/>
                    <a:pt x="944" y="991"/>
                    <a:pt x="1088" y="1014"/>
                  </a:cubicBezTo>
                  <a:cubicBezTo>
                    <a:pt x="1232" y="1036"/>
                    <a:pt x="1401" y="1049"/>
                    <a:pt x="1525" y="1031"/>
                  </a:cubicBezTo>
                  <a:cubicBezTo>
                    <a:pt x="1649" y="1012"/>
                    <a:pt x="1749" y="960"/>
                    <a:pt x="1831" y="907"/>
                  </a:cubicBezTo>
                  <a:cubicBezTo>
                    <a:pt x="1913" y="855"/>
                    <a:pt x="1998" y="824"/>
                    <a:pt x="2015" y="714"/>
                  </a:cubicBezTo>
                  <a:cubicBezTo>
                    <a:pt x="2032" y="604"/>
                    <a:pt x="1990" y="350"/>
                    <a:pt x="1931" y="251"/>
                  </a:cubicBezTo>
                  <a:cubicBezTo>
                    <a:pt x="1872" y="151"/>
                    <a:pt x="1754" y="153"/>
                    <a:pt x="1658" y="114"/>
                  </a:cubicBezTo>
                  <a:cubicBezTo>
                    <a:pt x="1562" y="76"/>
                    <a:pt x="1457" y="30"/>
                    <a:pt x="1355" y="15"/>
                  </a:cubicBezTo>
                  <a:cubicBezTo>
                    <a:pt x="1253" y="0"/>
                    <a:pt x="1129" y="8"/>
                    <a:pt x="1044" y="26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21" name="Line 670"/>
            <p:cNvSpPr>
              <a:spLocks noChangeShapeType="1"/>
            </p:cNvSpPr>
            <p:nvPr/>
          </p:nvSpPr>
          <p:spPr bwMode="auto">
            <a:xfrm rot="-5400000">
              <a:off x="7845425" y="5162551"/>
              <a:ext cx="523875" cy="13970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1522" name="Line 671"/>
            <p:cNvSpPr>
              <a:spLocks noChangeShapeType="1"/>
            </p:cNvSpPr>
            <p:nvPr/>
          </p:nvSpPr>
          <p:spPr bwMode="auto">
            <a:xfrm rot="5400000" flipV="1">
              <a:off x="7991475" y="5443538"/>
              <a:ext cx="3175" cy="85725"/>
            </a:xfrm>
            <a:prstGeom prst="line">
              <a:avLst/>
            </a:prstGeom>
            <a:noFill/>
            <a:ln w="12700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1523" name="Line 672"/>
            <p:cNvSpPr>
              <a:spLocks noChangeShapeType="1"/>
            </p:cNvSpPr>
            <p:nvPr/>
          </p:nvSpPr>
          <p:spPr bwMode="auto">
            <a:xfrm rot="-5400000">
              <a:off x="8177213" y="5116513"/>
              <a:ext cx="0" cy="11430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1524" name="Line 674"/>
            <p:cNvSpPr>
              <a:spLocks noChangeShapeType="1"/>
            </p:cNvSpPr>
            <p:nvPr/>
          </p:nvSpPr>
          <p:spPr bwMode="auto">
            <a:xfrm>
              <a:off x="6100763" y="4776788"/>
              <a:ext cx="217487" cy="100012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25" name="Line 675"/>
            <p:cNvSpPr>
              <a:spLocks noChangeShapeType="1"/>
            </p:cNvSpPr>
            <p:nvPr/>
          </p:nvSpPr>
          <p:spPr bwMode="auto">
            <a:xfrm flipV="1">
              <a:off x="5842000" y="5038725"/>
              <a:ext cx="407988" cy="74613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26" name="Line 678"/>
            <p:cNvSpPr>
              <a:spLocks noChangeShapeType="1"/>
            </p:cNvSpPr>
            <p:nvPr/>
          </p:nvSpPr>
          <p:spPr bwMode="auto">
            <a:xfrm flipH="1">
              <a:off x="6267450" y="5102225"/>
              <a:ext cx="144463" cy="169863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27" name="Line 679"/>
            <p:cNvSpPr>
              <a:spLocks noChangeShapeType="1"/>
            </p:cNvSpPr>
            <p:nvPr/>
          </p:nvSpPr>
          <p:spPr bwMode="auto">
            <a:xfrm flipH="1" flipV="1">
              <a:off x="6586538" y="5110163"/>
              <a:ext cx="76200" cy="163512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28" name="Line 680"/>
            <p:cNvSpPr>
              <a:spLocks noChangeShapeType="1"/>
            </p:cNvSpPr>
            <p:nvPr/>
          </p:nvSpPr>
          <p:spPr bwMode="auto">
            <a:xfrm>
              <a:off x="6743700" y="5056188"/>
              <a:ext cx="503238" cy="269875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29" name="Line 682"/>
            <p:cNvSpPr>
              <a:spLocks noChangeShapeType="1"/>
            </p:cNvSpPr>
            <p:nvPr/>
          </p:nvSpPr>
          <p:spPr bwMode="auto">
            <a:xfrm>
              <a:off x="6284913" y="3551238"/>
              <a:ext cx="0" cy="10636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30" name="Line 683"/>
            <p:cNvSpPr>
              <a:spLocks noChangeShapeType="1"/>
            </p:cNvSpPr>
            <p:nvPr/>
          </p:nvSpPr>
          <p:spPr bwMode="auto">
            <a:xfrm flipV="1">
              <a:off x="5891213" y="3736975"/>
              <a:ext cx="168275" cy="3175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pic>
          <p:nvPicPr>
            <p:cNvPr id="21531" name="Picture 684" descr="access_point_stylized_small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640388" y="3548063"/>
              <a:ext cx="369887" cy="3063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1532" name="Line 685"/>
            <p:cNvSpPr>
              <a:spLocks noChangeShapeType="1"/>
            </p:cNvSpPr>
            <p:nvPr/>
          </p:nvSpPr>
          <p:spPr bwMode="auto">
            <a:xfrm rot="5400000" flipV="1">
              <a:off x="7994650" y="5440363"/>
              <a:ext cx="3175" cy="85725"/>
            </a:xfrm>
            <a:prstGeom prst="line">
              <a:avLst/>
            </a:prstGeom>
            <a:noFill/>
            <a:ln w="12700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1533" name="Line 686"/>
            <p:cNvSpPr>
              <a:spLocks noChangeShapeType="1"/>
            </p:cNvSpPr>
            <p:nvPr/>
          </p:nvSpPr>
          <p:spPr bwMode="auto">
            <a:xfrm flipV="1">
              <a:off x="5894388" y="3733800"/>
              <a:ext cx="168275" cy="3175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pic>
          <p:nvPicPr>
            <p:cNvPr id="21534" name="Picture 708" descr="access_point_stylized_small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641975" y="3546475"/>
              <a:ext cx="369888" cy="306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1535" name="Line 711"/>
            <p:cNvSpPr>
              <a:spLocks noChangeShapeType="1"/>
            </p:cNvSpPr>
            <p:nvPr/>
          </p:nvSpPr>
          <p:spPr bwMode="auto">
            <a:xfrm>
              <a:off x="7396163" y="3816350"/>
              <a:ext cx="163512" cy="12065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36" name="Line 712"/>
            <p:cNvSpPr>
              <a:spLocks noChangeShapeType="1"/>
            </p:cNvSpPr>
            <p:nvPr/>
          </p:nvSpPr>
          <p:spPr bwMode="auto">
            <a:xfrm>
              <a:off x="7493000" y="3736975"/>
              <a:ext cx="279400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37" name="Line 713"/>
            <p:cNvSpPr>
              <a:spLocks noChangeShapeType="1"/>
            </p:cNvSpPr>
            <p:nvPr/>
          </p:nvSpPr>
          <p:spPr bwMode="auto">
            <a:xfrm flipV="1">
              <a:off x="7729538" y="3822700"/>
              <a:ext cx="134937" cy="104775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38" name="Line 714"/>
            <p:cNvSpPr>
              <a:spLocks noChangeShapeType="1"/>
            </p:cNvSpPr>
            <p:nvPr/>
          </p:nvSpPr>
          <p:spPr bwMode="auto">
            <a:xfrm>
              <a:off x="6723063" y="2590800"/>
              <a:ext cx="509587" cy="317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39" name="Line 715"/>
            <p:cNvSpPr>
              <a:spLocks noChangeShapeType="1"/>
            </p:cNvSpPr>
            <p:nvPr/>
          </p:nvSpPr>
          <p:spPr bwMode="auto">
            <a:xfrm>
              <a:off x="7358063" y="4700588"/>
              <a:ext cx="390525" cy="18415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40" name="Line 716"/>
            <p:cNvSpPr>
              <a:spLocks noChangeShapeType="1"/>
            </p:cNvSpPr>
            <p:nvPr/>
          </p:nvSpPr>
          <p:spPr bwMode="auto">
            <a:xfrm flipV="1">
              <a:off x="6737350" y="4687888"/>
              <a:ext cx="322263" cy="198437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41" name="Line 717"/>
            <p:cNvSpPr>
              <a:spLocks noChangeShapeType="1"/>
            </p:cNvSpPr>
            <p:nvPr/>
          </p:nvSpPr>
          <p:spPr bwMode="auto">
            <a:xfrm flipV="1">
              <a:off x="6780213" y="4979988"/>
              <a:ext cx="971550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42" name="Line 718"/>
            <p:cNvSpPr>
              <a:spLocks noChangeShapeType="1"/>
            </p:cNvSpPr>
            <p:nvPr/>
          </p:nvSpPr>
          <p:spPr bwMode="auto">
            <a:xfrm flipV="1">
              <a:off x="7577138" y="2495550"/>
              <a:ext cx="123825" cy="87313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43" name="Line 719"/>
            <p:cNvSpPr>
              <a:spLocks noChangeShapeType="1"/>
            </p:cNvSpPr>
            <p:nvPr/>
          </p:nvSpPr>
          <p:spPr bwMode="auto">
            <a:xfrm>
              <a:off x="7405688" y="2668588"/>
              <a:ext cx="0" cy="82550"/>
            </a:xfrm>
            <a:prstGeom prst="line">
              <a:avLst/>
            </a:prstGeom>
            <a:noFill/>
            <a:ln w="9525">
              <a:solidFill>
                <a:srgbClr val="96969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44" name="Line 720"/>
            <p:cNvSpPr>
              <a:spLocks noChangeShapeType="1"/>
            </p:cNvSpPr>
            <p:nvPr/>
          </p:nvSpPr>
          <p:spPr bwMode="auto">
            <a:xfrm flipV="1">
              <a:off x="7577138" y="2565400"/>
              <a:ext cx="263525" cy="288925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45" name="Line 721"/>
            <p:cNvSpPr>
              <a:spLocks noChangeShapeType="1"/>
            </p:cNvSpPr>
            <p:nvPr/>
          </p:nvSpPr>
          <p:spPr bwMode="auto">
            <a:xfrm>
              <a:off x="7942263" y="2563813"/>
              <a:ext cx="0" cy="19685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46" name="Line 722"/>
            <p:cNvSpPr>
              <a:spLocks noChangeShapeType="1"/>
            </p:cNvSpPr>
            <p:nvPr/>
          </p:nvSpPr>
          <p:spPr bwMode="auto">
            <a:xfrm>
              <a:off x="7596188" y="2870200"/>
              <a:ext cx="188912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47" name="Line 723"/>
            <p:cNvSpPr>
              <a:spLocks noChangeShapeType="1"/>
            </p:cNvSpPr>
            <p:nvPr/>
          </p:nvSpPr>
          <p:spPr bwMode="auto">
            <a:xfrm>
              <a:off x="8150225" y="2860675"/>
              <a:ext cx="177800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48" name="Line 724"/>
            <p:cNvSpPr>
              <a:spLocks noChangeShapeType="1"/>
            </p:cNvSpPr>
            <p:nvPr/>
          </p:nvSpPr>
          <p:spPr bwMode="auto">
            <a:xfrm flipH="1">
              <a:off x="7296150" y="2936875"/>
              <a:ext cx="98425" cy="704850"/>
            </a:xfrm>
            <a:prstGeom prst="line">
              <a:avLst/>
            </a:prstGeom>
            <a:noFill/>
            <a:ln w="9525">
              <a:solidFill>
                <a:srgbClr val="96969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49" name="Line 725"/>
            <p:cNvSpPr>
              <a:spLocks noChangeShapeType="1"/>
            </p:cNvSpPr>
            <p:nvPr/>
          </p:nvSpPr>
          <p:spPr bwMode="auto">
            <a:xfrm flipH="1">
              <a:off x="7888288" y="2936875"/>
              <a:ext cx="111125" cy="727075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50" name="Line 726"/>
            <p:cNvSpPr>
              <a:spLocks noChangeShapeType="1"/>
            </p:cNvSpPr>
            <p:nvPr/>
          </p:nvSpPr>
          <p:spPr bwMode="auto">
            <a:xfrm flipV="1">
              <a:off x="7272338" y="4078288"/>
              <a:ext cx="227012" cy="436562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51" name="Line 727"/>
            <p:cNvSpPr>
              <a:spLocks noChangeShapeType="1"/>
            </p:cNvSpPr>
            <p:nvPr/>
          </p:nvSpPr>
          <p:spPr bwMode="auto">
            <a:xfrm>
              <a:off x="8345488" y="2859088"/>
              <a:ext cx="177800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52" name="Line 728"/>
            <p:cNvSpPr>
              <a:spLocks noChangeShapeType="1"/>
            </p:cNvSpPr>
            <p:nvPr/>
          </p:nvSpPr>
          <p:spPr bwMode="auto">
            <a:xfrm>
              <a:off x="6289675" y="2406650"/>
              <a:ext cx="152400" cy="9525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53" name="Oval 407"/>
            <p:cNvSpPr>
              <a:spLocks noChangeArrowheads="1"/>
            </p:cNvSpPr>
            <p:nvPr/>
          </p:nvSpPr>
          <p:spPr bwMode="auto">
            <a:xfrm>
              <a:off x="6354763" y="2565400"/>
              <a:ext cx="387350" cy="95250"/>
            </a:xfrm>
            <a:prstGeom prst="ellipse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rgbClr val="EAEAEA"/>
                </a:gs>
              </a:gsLst>
              <a:lin ang="0" scaled="1"/>
            </a:gradFill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>
                <a:latin typeface="Times New Roman" pitchFamily="18" charset="0"/>
              </a:endParaRPr>
            </a:p>
          </p:txBody>
        </p:sp>
        <p:sp>
          <p:nvSpPr>
            <p:cNvPr id="21554" name="Rectangle 410"/>
            <p:cNvSpPr>
              <a:spLocks noChangeArrowheads="1"/>
            </p:cNvSpPr>
            <p:nvPr/>
          </p:nvSpPr>
          <p:spPr bwMode="auto">
            <a:xfrm>
              <a:off x="6354763" y="2555875"/>
              <a:ext cx="388937" cy="58738"/>
            </a:xfrm>
            <a:prstGeom prst="rect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/>
              <a:endParaRPr lang="en-US" altLang="en-US">
                <a:latin typeface="Times New Roman" pitchFamily="18" charset="0"/>
              </a:endParaRPr>
            </a:p>
          </p:txBody>
        </p:sp>
        <p:sp>
          <p:nvSpPr>
            <p:cNvPr id="21555" name="Oval 411"/>
            <p:cNvSpPr>
              <a:spLocks noChangeArrowheads="1"/>
            </p:cNvSpPr>
            <p:nvPr/>
          </p:nvSpPr>
          <p:spPr bwMode="auto">
            <a:xfrm>
              <a:off x="6353175" y="2490788"/>
              <a:ext cx="387350" cy="111125"/>
            </a:xfrm>
            <a:prstGeom prst="ellipse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rgbClr val="EAEAEA"/>
                </a:gs>
              </a:gsLst>
              <a:lin ang="0" scaled="1"/>
            </a:gradFill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>
                <a:latin typeface="Times New Roman" pitchFamily="18" charset="0"/>
              </a:endParaRPr>
            </a:p>
          </p:txBody>
        </p:sp>
        <p:grpSp>
          <p:nvGrpSpPr>
            <p:cNvPr id="21556" name="Group 732"/>
            <p:cNvGrpSpPr>
              <a:grpSpLocks/>
            </p:cNvGrpSpPr>
            <p:nvPr/>
          </p:nvGrpSpPr>
          <p:grpSpPr bwMode="auto">
            <a:xfrm>
              <a:off x="6430963" y="2519363"/>
              <a:ext cx="219075" cy="52387"/>
              <a:chOff x="2468" y="1332"/>
              <a:chExt cx="310" cy="60"/>
            </a:xfrm>
          </p:grpSpPr>
          <p:sp>
            <p:nvSpPr>
              <p:cNvPr id="22124" name="Freeform 733"/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12700" cmpd="sng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125" name="Freeform 734"/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12700" cmpd="sng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1557" name="Line 735"/>
            <p:cNvSpPr>
              <a:spLocks noChangeShapeType="1"/>
            </p:cNvSpPr>
            <p:nvPr/>
          </p:nvSpPr>
          <p:spPr bwMode="auto">
            <a:xfrm>
              <a:off x="6354763" y="2543175"/>
              <a:ext cx="0" cy="7461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58" name="Line 736"/>
            <p:cNvSpPr>
              <a:spLocks noChangeShapeType="1"/>
            </p:cNvSpPr>
            <p:nvPr/>
          </p:nvSpPr>
          <p:spPr bwMode="auto">
            <a:xfrm>
              <a:off x="6740525" y="2546350"/>
              <a:ext cx="0" cy="73025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1559" name="Group 737"/>
            <p:cNvGrpSpPr>
              <a:grpSpLocks/>
            </p:cNvGrpSpPr>
            <p:nvPr/>
          </p:nvGrpSpPr>
          <p:grpSpPr bwMode="auto">
            <a:xfrm>
              <a:off x="7202488" y="2493963"/>
              <a:ext cx="390525" cy="174625"/>
              <a:chOff x="4334" y="1470"/>
              <a:chExt cx="246" cy="107"/>
            </a:xfrm>
          </p:grpSpPr>
          <p:sp>
            <p:nvSpPr>
              <p:cNvPr id="22116" name="Oval 407"/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22117" name="Rectangle 410"/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 algn="ctr"/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22118" name="Oval 411"/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grpSp>
            <p:nvGrpSpPr>
              <p:cNvPr id="22119" name="Group 741"/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22122" name="Freeform 742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123" name="Freeform 743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2120" name="Line 744"/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121" name="Line 745"/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6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1560" name="Group 746"/>
            <p:cNvGrpSpPr>
              <a:grpSpLocks/>
            </p:cNvGrpSpPr>
            <p:nvPr/>
          </p:nvGrpSpPr>
          <p:grpSpPr bwMode="auto">
            <a:xfrm>
              <a:off x="7213600" y="2757488"/>
              <a:ext cx="390525" cy="174625"/>
              <a:chOff x="4334" y="1470"/>
              <a:chExt cx="246" cy="107"/>
            </a:xfrm>
          </p:grpSpPr>
          <p:sp>
            <p:nvSpPr>
              <p:cNvPr id="22108" name="Oval 407"/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22109" name="Rectangle 410"/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 algn="ctr"/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22110" name="Oval 411"/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grpSp>
            <p:nvGrpSpPr>
              <p:cNvPr id="22111" name="Group 750"/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22114" name="Freeform 751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115" name="Freeform 752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2112" name="Line 753"/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113" name="Line 754"/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6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1561" name="Group 764"/>
            <p:cNvGrpSpPr>
              <a:grpSpLocks/>
            </p:cNvGrpSpPr>
            <p:nvPr/>
          </p:nvGrpSpPr>
          <p:grpSpPr bwMode="auto">
            <a:xfrm>
              <a:off x="7689850" y="2393950"/>
              <a:ext cx="390525" cy="174625"/>
              <a:chOff x="4334" y="1470"/>
              <a:chExt cx="246" cy="107"/>
            </a:xfrm>
          </p:grpSpPr>
          <p:sp>
            <p:nvSpPr>
              <p:cNvPr id="22100" name="Oval 407"/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22101" name="Rectangle 410"/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 algn="ctr"/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22102" name="Oval 411"/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grpSp>
            <p:nvGrpSpPr>
              <p:cNvPr id="22103" name="Group 768"/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22106" name="Freeform 769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107" name="Freeform 770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2104" name="Line 771"/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105" name="Line 772"/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6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1562" name="Line 782"/>
            <p:cNvSpPr>
              <a:spLocks noChangeShapeType="1"/>
            </p:cNvSpPr>
            <p:nvPr/>
          </p:nvSpPr>
          <p:spPr bwMode="auto">
            <a:xfrm>
              <a:off x="6427788" y="3743325"/>
              <a:ext cx="67945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1563" name="Group 801"/>
            <p:cNvGrpSpPr>
              <a:grpSpLocks/>
            </p:cNvGrpSpPr>
            <p:nvPr/>
          </p:nvGrpSpPr>
          <p:grpSpPr bwMode="auto">
            <a:xfrm>
              <a:off x="7591425" y="4806950"/>
              <a:ext cx="622300" cy="244475"/>
              <a:chOff x="4334" y="1470"/>
              <a:chExt cx="246" cy="107"/>
            </a:xfrm>
          </p:grpSpPr>
          <p:sp>
            <p:nvSpPr>
              <p:cNvPr id="22092" name="Oval 407"/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22093" name="Rectangle 410"/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 algn="ctr"/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22094" name="Oval 411"/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grpSp>
            <p:nvGrpSpPr>
              <p:cNvPr id="22095" name="Group 805"/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22098" name="Freeform 806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99" name="Freeform 807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2096" name="Line 808"/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097" name="Line 809"/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1564" name="Group 810"/>
            <p:cNvGrpSpPr>
              <a:grpSpLocks/>
            </p:cNvGrpSpPr>
            <p:nvPr/>
          </p:nvGrpSpPr>
          <p:grpSpPr bwMode="auto">
            <a:xfrm>
              <a:off x="6965950" y="4508500"/>
              <a:ext cx="622300" cy="244475"/>
              <a:chOff x="4334" y="1470"/>
              <a:chExt cx="246" cy="107"/>
            </a:xfrm>
          </p:grpSpPr>
          <p:sp>
            <p:nvSpPr>
              <p:cNvPr id="22084" name="Oval 407"/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22085" name="Rectangle 410"/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 algn="ctr"/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22086" name="Oval 411"/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grpSp>
            <p:nvGrpSpPr>
              <p:cNvPr id="22087" name="Group 814"/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22090" name="Freeform 815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91" name="Freeform 816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2088" name="Line 817"/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089" name="Line 818"/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1565" name="Group 819"/>
            <p:cNvGrpSpPr>
              <a:grpSpLocks/>
            </p:cNvGrpSpPr>
            <p:nvPr/>
          </p:nvGrpSpPr>
          <p:grpSpPr bwMode="auto">
            <a:xfrm>
              <a:off x="6242050" y="4851400"/>
              <a:ext cx="622300" cy="244475"/>
              <a:chOff x="4334" y="1470"/>
              <a:chExt cx="246" cy="107"/>
            </a:xfrm>
          </p:grpSpPr>
          <p:sp>
            <p:nvSpPr>
              <p:cNvPr id="22076" name="Oval 407"/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22077" name="Rectangle 410"/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 algn="ctr"/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22078" name="Oval 411"/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grpSp>
            <p:nvGrpSpPr>
              <p:cNvPr id="22079" name="Group 823"/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22082" name="Freeform 824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83" name="Freeform 825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2080" name="Line 826"/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081" name="Line 827"/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1566" name="Group 828"/>
            <p:cNvGrpSpPr>
              <a:grpSpLocks/>
            </p:cNvGrpSpPr>
            <p:nvPr/>
          </p:nvGrpSpPr>
          <p:grpSpPr bwMode="auto">
            <a:xfrm>
              <a:off x="6051550" y="3644900"/>
              <a:ext cx="390525" cy="171450"/>
              <a:chOff x="4334" y="1470"/>
              <a:chExt cx="246" cy="107"/>
            </a:xfrm>
          </p:grpSpPr>
          <p:sp>
            <p:nvSpPr>
              <p:cNvPr id="22068" name="Oval 407"/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22069" name="Rectangle 410"/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 algn="ctr"/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22070" name="Oval 411"/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grpSp>
            <p:nvGrpSpPr>
              <p:cNvPr id="22071" name="Group 832"/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22074" name="Freeform 833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75" name="Freeform 834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2072" name="Line 835"/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50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073" name="Line 836"/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9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1567" name="Group 846"/>
            <p:cNvGrpSpPr>
              <a:grpSpLocks/>
            </p:cNvGrpSpPr>
            <p:nvPr/>
          </p:nvGrpSpPr>
          <p:grpSpPr bwMode="auto">
            <a:xfrm>
              <a:off x="6138863" y="1989138"/>
              <a:ext cx="282575" cy="477837"/>
              <a:chOff x="3748" y="1253"/>
              <a:chExt cx="178" cy="301"/>
            </a:xfrm>
          </p:grpSpPr>
          <p:sp>
            <p:nvSpPr>
              <p:cNvPr id="22052" name="Line 270"/>
              <p:cNvSpPr>
                <a:spLocks noChangeShapeType="1"/>
              </p:cNvSpPr>
              <p:nvPr/>
            </p:nvSpPr>
            <p:spPr bwMode="auto">
              <a:xfrm flipH="1">
                <a:off x="3748" y="1276"/>
                <a:ext cx="89" cy="25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2053" name="Line 271"/>
              <p:cNvSpPr>
                <a:spLocks noChangeShapeType="1"/>
              </p:cNvSpPr>
              <p:nvPr/>
            </p:nvSpPr>
            <p:spPr bwMode="auto">
              <a:xfrm>
                <a:off x="3837" y="1276"/>
                <a:ext cx="89" cy="25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2054" name="Line 272"/>
              <p:cNvSpPr>
                <a:spLocks noChangeShapeType="1"/>
              </p:cNvSpPr>
              <p:nvPr/>
            </p:nvSpPr>
            <p:spPr bwMode="auto">
              <a:xfrm>
                <a:off x="3748" y="1527"/>
                <a:ext cx="89" cy="27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2055" name="Line 273"/>
              <p:cNvSpPr>
                <a:spLocks noChangeShapeType="1"/>
              </p:cNvSpPr>
              <p:nvPr/>
            </p:nvSpPr>
            <p:spPr bwMode="auto">
              <a:xfrm flipH="1">
                <a:off x="3837" y="1527"/>
                <a:ext cx="89" cy="27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2056" name="Line 274"/>
              <p:cNvSpPr>
                <a:spLocks noChangeShapeType="1"/>
              </p:cNvSpPr>
              <p:nvPr/>
            </p:nvSpPr>
            <p:spPr bwMode="auto">
              <a:xfrm>
                <a:off x="3837" y="1282"/>
                <a:ext cx="0" cy="2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2057" name="Line 275"/>
              <p:cNvSpPr>
                <a:spLocks noChangeShapeType="1"/>
              </p:cNvSpPr>
              <p:nvPr/>
            </p:nvSpPr>
            <p:spPr bwMode="auto">
              <a:xfrm flipV="1">
                <a:off x="3748" y="1501"/>
                <a:ext cx="89" cy="27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2058" name="Line 276"/>
              <p:cNvSpPr>
                <a:spLocks noChangeShapeType="1"/>
              </p:cNvSpPr>
              <p:nvPr/>
            </p:nvSpPr>
            <p:spPr bwMode="auto">
              <a:xfrm flipH="1" flipV="1">
                <a:off x="3837" y="1501"/>
                <a:ext cx="89" cy="2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2059" name="Line 277"/>
              <p:cNvSpPr>
                <a:spLocks noChangeShapeType="1"/>
              </p:cNvSpPr>
              <p:nvPr/>
            </p:nvSpPr>
            <p:spPr bwMode="auto">
              <a:xfrm>
                <a:off x="3786" y="1418"/>
                <a:ext cx="51" cy="2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2060" name="Line 278"/>
              <p:cNvSpPr>
                <a:spLocks noChangeShapeType="1"/>
              </p:cNvSpPr>
              <p:nvPr/>
            </p:nvSpPr>
            <p:spPr bwMode="auto">
              <a:xfrm flipV="1">
                <a:off x="3837" y="1418"/>
                <a:ext cx="54" cy="2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2061" name="Line 279"/>
              <p:cNvSpPr>
                <a:spLocks noChangeShapeType="1"/>
              </p:cNvSpPr>
              <p:nvPr/>
            </p:nvSpPr>
            <p:spPr bwMode="auto">
              <a:xfrm>
                <a:off x="3768" y="1455"/>
                <a:ext cx="66" cy="28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2062" name="Line 280"/>
              <p:cNvSpPr>
                <a:spLocks noChangeShapeType="1"/>
              </p:cNvSpPr>
              <p:nvPr/>
            </p:nvSpPr>
            <p:spPr bwMode="auto">
              <a:xfrm flipV="1">
                <a:off x="3837" y="1461"/>
                <a:ext cx="66" cy="24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2063" name="Line 281"/>
              <p:cNvSpPr>
                <a:spLocks noChangeShapeType="1"/>
              </p:cNvSpPr>
              <p:nvPr/>
            </p:nvSpPr>
            <p:spPr bwMode="auto">
              <a:xfrm flipV="1">
                <a:off x="3837" y="1381"/>
                <a:ext cx="34" cy="1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2064" name="Line 282"/>
              <p:cNvSpPr>
                <a:spLocks noChangeShapeType="1"/>
              </p:cNvSpPr>
              <p:nvPr/>
            </p:nvSpPr>
            <p:spPr bwMode="auto">
              <a:xfrm flipV="1">
                <a:off x="3837" y="1329"/>
                <a:ext cx="21" cy="7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2065" name="Line 283"/>
              <p:cNvSpPr>
                <a:spLocks noChangeShapeType="1"/>
              </p:cNvSpPr>
              <p:nvPr/>
            </p:nvSpPr>
            <p:spPr bwMode="auto">
              <a:xfrm>
                <a:off x="3798" y="1377"/>
                <a:ext cx="42" cy="14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2066" name="Line 284"/>
              <p:cNvSpPr>
                <a:spLocks noChangeShapeType="1"/>
              </p:cNvSpPr>
              <p:nvPr/>
            </p:nvSpPr>
            <p:spPr bwMode="auto">
              <a:xfrm>
                <a:off x="3817" y="1327"/>
                <a:ext cx="24" cy="1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2067" name="Oval 862"/>
              <p:cNvSpPr>
                <a:spLocks noChangeArrowheads="1"/>
              </p:cNvSpPr>
              <p:nvPr/>
            </p:nvSpPr>
            <p:spPr bwMode="auto">
              <a:xfrm>
                <a:off x="3821" y="1253"/>
                <a:ext cx="30" cy="29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pic>
          <p:nvPicPr>
            <p:cNvPr id="21568" name="Picture 915" descr="access_point_stylized_small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159625" y="5056188"/>
              <a:ext cx="433388" cy="3635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1569" name="Line 918"/>
            <p:cNvSpPr>
              <a:spLocks noChangeShapeType="1"/>
            </p:cNvSpPr>
            <p:nvPr/>
          </p:nvSpPr>
          <p:spPr bwMode="auto">
            <a:xfrm rot="5400000" flipV="1">
              <a:off x="7991475" y="5440363"/>
              <a:ext cx="3175" cy="85725"/>
            </a:xfrm>
            <a:prstGeom prst="line">
              <a:avLst/>
            </a:prstGeom>
            <a:noFill/>
            <a:ln w="12700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grpSp>
          <p:nvGrpSpPr>
            <p:cNvPr id="21570" name="Group 919"/>
            <p:cNvGrpSpPr>
              <a:grpSpLocks/>
            </p:cNvGrpSpPr>
            <p:nvPr/>
          </p:nvGrpSpPr>
          <p:grpSpPr bwMode="auto">
            <a:xfrm flipH="1">
              <a:off x="5775325" y="4533900"/>
              <a:ext cx="414338" cy="373063"/>
              <a:chOff x="2839" y="3501"/>
              <a:chExt cx="755" cy="803"/>
            </a:xfrm>
          </p:grpSpPr>
          <p:pic>
            <p:nvPicPr>
              <p:cNvPr id="22050" name="Picture 920" descr="desktop_computer_stylized_medium"/>
              <p:cNvPicPr>
                <a:picLocks noChangeAspect="1" noChangeArrowheads="1"/>
              </p:cNvPicPr>
              <p:nvPr/>
            </p:nvPicPr>
            <p:blipFill>
              <a:blip r:embed="rId1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2051" name="Freeform 921"/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grpSp>
          <p:nvGrpSpPr>
            <p:cNvPr id="21571" name="Group 922"/>
            <p:cNvGrpSpPr>
              <a:grpSpLocks/>
            </p:cNvGrpSpPr>
            <p:nvPr/>
          </p:nvGrpSpPr>
          <p:grpSpPr bwMode="auto">
            <a:xfrm flipH="1">
              <a:off x="5457825" y="4954588"/>
              <a:ext cx="482600" cy="406400"/>
              <a:chOff x="2839" y="3501"/>
              <a:chExt cx="755" cy="803"/>
            </a:xfrm>
          </p:grpSpPr>
          <p:pic>
            <p:nvPicPr>
              <p:cNvPr id="22048" name="Picture 923" descr="desktop_computer_stylized_medium"/>
              <p:cNvPicPr>
                <a:picLocks noChangeAspect="1" noChangeArrowheads="1"/>
              </p:cNvPicPr>
              <p:nvPr/>
            </p:nvPicPr>
            <p:blipFill>
              <a:blip r:embed="rId1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2049" name="Freeform 924"/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grpSp>
          <p:nvGrpSpPr>
            <p:cNvPr id="21572" name="Group 925"/>
            <p:cNvGrpSpPr>
              <a:grpSpLocks/>
            </p:cNvGrpSpPr>
            <p:nvPr/>
          </p:nvGrpSpPr>
          <p:grpSpPr bwMode="auto">
            <a:xfrm flipH="1">
              <a:off x="5935663" y="5256213"/>
              <a:ext cx="427037" cy="349250"/>
              <a:chOff x="2839" y="3501"/>
              <a:chExt cx="755" cy="803"/>
            </a:xfrm>
          </p:grpSpPr>
          <p:pic>
            <p:nvPicPr>
              <p:cNvPr id="22046" name="Picture 926" descr="desktop_computer_stylized_medium"/>
              <p:cNvPicPr>
                <a:picLocks noChangeAspect="1" noChangeArrowheads="1"/>
              </p:cNvPicPr>
              <p:nvPr/>
            </p:nvPicPr>
            <p:blipFill>
              <a:blip r:embed="rId15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2047" name="Freeform 927"/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grpSp>
          <p:nvGrpSpPr>
            <p:cNvPr id="21573" name="Group 928"/>
            <p:cNvGrpSpPr>
              <a:grpSpLocks/>
            </p:cNvGrpSpPr>
            <p:nvPr/>
          </p:nvGrpSpPr>
          <p:grpSpPr bwMode="auto">
            <a:xfrm>
              <a:off x="6550025" y="5238750"/>
              <a:ext cx="427038" cy="350838"/>
              <a:chOff x="2839" y="3501"/>
              <a:chExt cx="755" cy="803"/>
            </a:xfrm>
          </p:grpSpPr>
          <p:pic>
            <p:nvPicPr>
              <p:cNvPr id="22044" name="Picture 929" descr="desktop_computer_stylized_medium"/>
              <p:cNvPicPr>
                <a:picLocks noChangeAspect="1" noChangeArrowheads="1"/>
              </p:cNvPicPr>
              <p:nvPr/>
            </p:nvPicPr>
            <p:blipFill>
              <a:blip r:embed="rId1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2045" name="Freeform 930"/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pic>
          <p:nvPicPr>
            <p:cNvPr id="21574" name="Picture 933" descr="iphone_stylized_small"/>
            <p:cNvPicPr>
              <a:picLocks noChangeAspect="1" noChangeArrowheads="1"/>
            </p:cNvPicPr>
            <p:nvPr/>
          </p:nvPicPr>
          <p:blipFill>
            <a:blip r:embed="rId1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773010" y="1604047"/>
              <a:ext cx="136841" cy="32794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1575" name="Picture 934" descr="antenna_radiation_stylized"/>
            <p:cNvPicPr>
              <a:picLocks noChangeAspect="1" noChangeArrowheads="1"/>
            </p:cNvPicPr>
            <p:nvPr/>
          </p:nvPicPr>
          <p:blipFill>
            <a:blip r:embed="rId1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618163" y="1558925"/>
              <a:ext cx="415925" cy="886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1576" name="Picture 936" descr="access_point_stylized_small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164388" y="5057775"/>
              <a:ext cx="412750" cy="366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21577" name="Group 938"/>
            <p:cNvGrpSpPr>
              <a:grpSpLocks/>
            </p:cNvGrpSpPr>
            <p:nvPr/>
          </p:nvGrpSpPr>
          <p:grpSpPr bwMode="auto">
            <a:xfrm>
              <a:off x="8240713" y="5002213"/>
              <a:ext cx="227012" cy="481012"/>
              <a:chOff x="4140" y="429"/>
              <a:chExt cx="1425" cy="2396"/>
            </a:xfrm>
          </p:grpSpPr>
          <p:sp>
            <p:nvSpPr>
              <p:cNvPr id="22012" name="Freeform 939"/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3 w 354"/>
                  <a:gd name="T1" fmla="*/ 0 h 2742"/>
                  <a:gd name="T2" fmla="*/ 15 w 354"/>
                  <a:gd name="T3" fmla="*/ 27 h 2742"/>
                  <a:gd name="T4" fmla="*/ 15 w 354"/>
                  <a:gd name="T5" fmla="*/ 205 h 2742"/>
                  <a:gd name="T6" fmla="*/ 0 w 354"/>
                  <a:gd name="T7" fmla="*/ 215 h 2742"/>
                  <a:gd name="T8" fmla="*/ 3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013" name="Rectangle 940"/>
              <p:cNvSpPr>
                <a:spLocks noChangeArrowheads="1"/>
              </p:cNvSpPr>
              <p:nvPr/>
            </p:nvSpPr>
            <p:spPr bwMode="auto">
              <a:xfrm>
                <a:off x="4210" y="429"/>
                <a:ext cx="1046" cy="2285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2014" name="Freeform 941"/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9 w 211"/>
                  <a:gd name="T3" fmla="*/ 18 h 2537"/>
                  <a:gd name="T4" fmla="*/ 2 w 211"/>
                  <a:gd name="T5" fmla="*/ 196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015" name="Freeform 942"/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1 h 226"/>
                  <a:gd name="T4" fmla="*/ 14 w 328"/>
                  <a:gd name="T5" fmla="*/ 19 h 226"/>
                  <a:gd name="T6" fmla="*/ 0 w 328"/>
                  <a:gd name="T7" fmla="*/ 8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016" name="Rectangle 943"/>
              <p:cNvSpPr>
                <a:spLocks noChangeArrowheads="1"/>
              </p:cNvSpPr>
              <p:nvPr/>
            </p:nvSpPr>
            <p:spPr bwMode="auto">
              <a:xfrm>
                <a:off x="4210" y="690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22017" name="Group 944"/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22042" name="AutoShape 945"/>
                <p:cNvSpPr>
                  <a:spLocks noChangeArrowheads="1"/>
                </p:cNvSpPr>
                <p:nvPr/>
              </p:nvSpPr>
              <p:spPr bwMode="auto">
                <a:xfrm>
                  <a:off x="613" y="2566"/>
                  <a:ext cx="721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22043" name="AutoShape 946"/>
                <p:cNvSpPr>
                  <a:spLocks noChangeArrowheads="1"/>
                </p:cNvSpPr>
                <p:nvPr/>
              </p:nvSpPr>
              <p:spPr bwMode="auto">
                <a:xfrm>
                  <a:off x="625" y="2581"/>
                  <a:ext cx="696" cy="11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22018" name="Rectangle 947"/>
              <p:cNvSpPr>
                <a:spLocks noChangeArrowheads="1"/>
              </p:cNvSpPr>
              <p:nvPr/>
            </p:nvSpPr>
            <p:spPr bwMode="auto">
              <a:xfrm>
                <a:off x="4220" y="1022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22019" name="Group 948"/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22040" name="AutoShape 949"/>
                <p:cNvSpPr>
                  <a:spLocks noChangeArrowheads="1"/>
                </p:cNvSpPr>
                <p:nvPr/>
              </p:nvSpPr>
              <p:spPr bwMode="auto">
                <a:xfrm>
                  <a:off x="615" y="2564"/>
                  <a:ext cx="721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22041" name="AutoShape 950"/>
                <p:cNvSpPr>
                  <a:spLocks noChangeArrowheads="1"/>
                </p:cNvSpPr>
                <p:nvPr/>
              </p:nvSpPr>
              <p:spPr bwMode="auto">
                <a:xfrm>
                  <a:off x="628" y="2581"/>
                  <a:ext cx="696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22020" name="Rectangle 951"/>
              <p:cNvSpPr>
                <a:spLocks noChangeArrowheads="1"/>
              </p:cNvSpPr>
              <p:nvPr/>
            </p:nvSpPr>
            <p:spPr bwMode="auto">
              <a:xfrm>
                <a:off x="4220" y="1354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2021" name="Rectangle 952"/>
              <p:cNvSpPr>
                <a:spLocks noChangeArrowheads="1"/>
              </p:cNvSpPr>
              <p:nvPr/>
            </p:nvSpPr>
            <p:spPr bwMode="auto">
              <a:xfrm>
                <a:off x="4230" y="1655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22022" name="Group 953"/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22038" name="AutoShape 954"/>
                <p:cNvSpPr>
                  <a:spLocks noChangeArrowheads="1"/>
                </p:cNvSpPr>
                <p:nvPr/>
              </p:nvSpPr>
              <p:spPr bwMode="auto">
                <a:xfrm>
                  <a:off x="618" y="2586"/>
                  <a:ext cx="720" cy="12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22039" name="AutoShape 955"/>
                <p:cNvSpPr>
                  <a:spLocks noChangeArrowheads="1"/>
                </p:cNvSpPr>
                <p:nvPr/>
              </p:nvSpPr>
              <p:spPr bwMode="auto">
                <a:xfrm>
                  <a:off x="630" y="2586"/>
                  <a:ext cx="695" cy="10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22023" name="Freeform 956"/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0 h 226"/>
                  <a:gd name="T4" fmla="*/ 14 w 328"/>
                  <a:gd name="T5" fmla="*/ 17 h 226"/>
                  <a:gd name="T6" fmla="*/ 0 w 328"/>
                  <a:gd name="T7" fmla="*/ 7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22024" name="Group 957"/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22036" name="AutoShape 958"/>
                <p:cNvSpPr>
                  <a:spLocks noChangeArrowheads="1"/>
                </p:cNvSpPr>
                <p:nvPr/>
              </p:nvSpPr>
              <p:spPr bwMode="auto">
                <a:xfrm>
                  <a:off x="613" y="2571"/>
                  <a:ext cx="732" cy="13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22037" name="AutoShape 959"/>
                <p:cNvSpPr>
                  <a:spLocks noChangeArrowheads="1"/>
                </p:cNvSpPr>
                <p:nvPr/>
              </p:nvSpPr>
              <p:spPr bwMode="auto">
                <a:xfrm>
                  <a:off x="625" y="2587"/>
                  <a:ext cx="720" cy="10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22025" name="Rectangle 960"/>
              <p:cNvSpPr>
                <a:spLocks noChangeArrowheads="1"/>
              </p:cNvSpPr>
              <p:nvPr/>
            </p:nvSpPr>
            <p:spPr bwMode="auto">
              <a:xfrm>
                <a:off x="5246" y="429"/>
                <a:ext cx="70" cy="2285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2026" name="Freeform 961"/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14 w 296"/>
                  <a:gd name="T3" fmla="*/ 10 h 256"/>
                  <a:gd name="T4" fmla="*/ 14 w 296"/>
                  <a:gd name="T5" fmla="*/ 19 h 256"/>
                  <a:gd name="T6" fmla="*/ 0 w 296"/>
                  <a:gd name="T7" fmla="*/ 7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027" name="Freeform 962"/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14 w 304"/>
                  <a:gd name="T3" fmla="*/ 13 h 288"/>
                  <a:gd name="T4" fmla="*/ 13 w 304"/>
                  <a:gd name="T5" fmla="*/ 23 h 288"/>
                  <a:gd name="T6" fmla="*/ 2 w 304"/>
                  <a:gd name="T7" fmla="*/ 10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028" name="Oval 963"/>
              <p:cNvSpPr>
                <a:spLocks noChangeArrowheads="1"/>
              </p:cNvSpPr>
              <p:nvPr/>
            </p:nvSpPr>
            <p:spPr bwMode="auto">
              <a:xfrm>
                <a:off x="5515" y="2611"/>
                <a:ext cx="50" cy="95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2029" name="Freeform 964"/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9 h 240"/>
                  <a:gd name="T2" fmla="*/ 2 w 306"/>
                  <a:gd name="T3" fmla="*/ 19 h 240"/>
                  <a:gd name="T4" fmla="*/ 14 w 306"/>
                  <a:gd name="T5" fmla="*/ 9 h 240"/>
                  <a:gd name="T6" fmla="*/ 14 w 306"/>
                  <a:gd name="T7" fmla="*/ 0 h 240"/>
                  <a:gd name="T8" fmla="*/ 0 w 306"/>
                  <a:gd name="T9" fmla="*/ 9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030" name="AutoShape 965"/>
              <p:cNvSpPr>
                <a:spLocks noChangeArrowheads="1"/>
              </p:cNvSpPr>
              <p:nvPr/>
            </p:nvSpPr>
            <p:spPr bwMode="auto">
              <a:xfrm>
                <a:off x="4140" y="2675"/>
                <a:ext cx="1196" cy="15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2031" name="AutoShape 966"/>
              <p:cNvSpPr>
                <a:spLocks noChangeArrowheads="1"/>
              </p:cNvSpPr>
              <p:nvPr/>
            </p:nvSpPr>
            <p:spPr bwMode="auto">
              <a:xfrm>
                <a:off x="4210" y="2714"/>
                <a:ext cx="1066" cy="7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2032" name="Oval 967"/>
              <p:cNvSpPr>
                <a:spLocks noChangeArrowheads="1"/>
              </p:cNvSpPr>
              <p:nvPr/>
            </p:nvSpPr>
            <p:spPr bwMode="auto">
              <a:xfrm>
                <a:off x="4309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2033" name="Oval 968"/>
              <p:cNvSpPr>
                <a:spLocks noChangeArrowheads="1"/>
              </p:cNvSpPr>
              <p:nvPr/>
            </p:nvSpPr>
            <p:spPr bwMode="auto">
              <a:xfrm>
                <a:off x="4489" y="2382"/>
                <a:ext cx="159" cy="142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 algn="ctr" eaLnBrk="1" hangingPunct="1"/>
                <a:endParaRPr lang="en-US" altLang="en-US" sz="1800">
                  <a:solidFill>
                    <a:srgbClr val="FF0000"/>
                  </a:solidFill>
                </a:endParaRPr>
              </a:p>
            </p:txBody>
          </p:sp>
          <p:sp>
            <p:nvSpPr>
              <p:cNvPr id="22034" name="Oval 969"/>
              <p:cNvSpPr>
                <a:spLocks noChangeArrowheads="1"/>
              </p:cNvSpPr>
              <p:nvPr/>
            </p:nvSpPr>
            <p:spPr bwMode="auto">
              <a:xfrm>
                <a:off x="4658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2035" name="Rectangle 970"/>
              <p:cNvSpPr>
                <a:spLocks noChangeArrowheads="1"/>
              </p:cNvSpPr>
              <p:nvPr/>
            </p:nvSpPr>
            <p:spPr bwMode="auto">
              <a:xfrm>
                <a:off x="5067" y="1837"/>
                <a:ext cx="80" cy="759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grpSp>
          <p:nvGrpSpPr>
            <p:cNvPr id="21578" name="Group 971"/>
            <p:cNvGrpSpPr>
              <a:grpSpLocks/>
            </p:cNvGrpSpPr>
            <p:nvPr/>
          </p:nvGrpSpPr>
          <p:grpSpPr bwMode="auto">
            <a:xfrm>
              <a:off x="7924800" y="5303838"/>
              <a:ext cx="227013" cy="481012"/>
              <a:chOff x="4140" y="429"/>
              <a:chExt cx="1425" cy="2396"/>
            </a:xfrm>
          </p:grpSpPr>
          <p:sp>
            <p:nvSpPr>
              <p:cNvPr id="21980" name="Freeform 972"/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3 w 354"/>
                  <a:gd name="T1" fmla="*/ 0 h 2742"/>
                  <a:gd name="T2" fmla="*/ 15 w 354"/>
                  <a:gd name="T3" fmla="*/ 27 h 2742"/>
                  <a:gd name="T4" fmla="*/ 15 w 354"/>
                  <a:gd name="T5" fmla="*/ 205 h 2742"/>
                  <a:gd name="T6" fmla="*/ 0 w 354"/>
                  <a:gd name="T7" fmla="*/ 215 h 2742"/>
                  <a:gd name="T8" fmla="*/ 3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81" name="Rectangle 973"/>
              <p:cNvSpPr>
                <a:spLocks noChangeArrowheads="1"/>
              </p:cNvSpPr>
              <p:nvPr/>
            </p:nvSpPr>
            <p:spPr bwMode="auto">
              <a:xfrm>
                <a:off x="4210" y="429"/>
                <a:ext cx="1046" cy="2285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1982" name="Freeform 974"/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9 w 211"/>
                  <a:gd name="T3" fmla="*/ 18 h 2537"/>
                  <a:gd name="T4" fmla="*/ 2 w 211"/>
                  <a:gd name="T5" fmla="*/ 196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83" name="Freeform 975"/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1 h 226"/>
                  <a:gd name="T4" fmla="*/ 14 w 328"/>
                  <a:gd name="T5" fmla="*/ 19 h 226"/>
                  <a:gd name="T6" fmla="*/ 0 w 328"/>
                  <a:gd name="T7" fmla="*/ 8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84" name="Rectangle 976"/>
              <p:cNvSpPr>
                <a:spLocks noChangeArrowheads="1"/>
              </p:cNvSpPr>
              <p:nvPr/>
            </p:nvSpPr>
            <p:spPr bwMode="auto">
              <a:xfrm>
                <a:off x="4210" y="690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21985" name="Group 977"/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22010" name="AutoShape 978"/>
                <p:cNvSpPr>
                  <a:spLocks noChangeArrowheads="1"/>
                </p:cNvSpPr>
                <p:nvPr/>
              </p:nvSpPr>
              <p:spPr bwMode="auto">
                <a:xfrm>
                  <a:off x="613" y="2566"/>
                  <a:ext cx="721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22011" name="AutoShape 979"/>
                <p:cNvSpPr>
                  <a:spLocks noChangeArrowheads="1"/>
                </p:cNvSpPr>
                <p:nvPr/>
              </p:nvSpPr>
              <p:spPr bwMode="auto">
                <a:xfrm>
                  <a:off x="625" y="2581"/>
                  <a:ext cx="696" cy="11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21986" name="Rectangle 980"/>
              <p:cNvSpPr>
                <a:spLocks noChangeArrowheads="1"/>
              </p:cNvSpPr>
              <p:nvPr/>
            </p:nvSpPr>
            <p:spPr bwMode="auto">
              <a:xfrm>
                <a:off x="4220" y="1022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21987" name="Group 981"/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22008" name="AutoShape 982"/>
                <p:cNvSpPr>
                  <a:spLocks noChangeArrowheads="1"/>
                </p:cNvSpPr>
                <p:nvPr/>
              </p:nvSpPr>
              <p:spPr bwMode="auto">
                <a:xfrm>
                  <a:off x="615" y="2564"/>
                  <a:ext cx="721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22009" name="AutoShape 983"/>
                <p:cNvSpPr>
                  <a:spLocks noChangeArrowheads="1"/>
                </p:cNvSpPr>
                <p:nvPr/>
              </p:nvSpPr>
              <p:spPr bwMode="auto">
                <a:xfrm>
                  <a:off x="628" y="2581"/>
                  <a:ext cx="696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21988" name="Rectangle 984"/>
              <p:cNvSpPr>
                <a:spLocks noChangeArrowheads="1"/>
              </p:cNvSpPr>
              <p:nvPr/>
            </p:nvSpPr>
            <p:spPr bwMode="auto">
              <a:xfrm>
                <a:off x="4220" y="1354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1989" name="Rectangle 985"/>
              <p:cNvSpPr>
                <a:spLocks noChangeArrowheads="1"/>
              </p:cNvSpPr>
              <p:nvPr/>
            </p:nvSpPr>
            <p:spPr bwMode="auto">
              <a:xfrm>
                <a:off x="4230" y="1655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21990" name="Group 986"/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22006" name="AutoShape 987"/>
                <p:cNvSpPr>
                  <a:spLocks noChangeArrowheads="1"/>
                </p:cNvSpPr>
                <p:nvPr/>
              </p:nvSpPr>
              <p:spPr bwMode="auto">
                <a:xfrm>
                  <a:off x="618" y="2586"/>
                  <a:ext cx="720" cy="12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22007" name="AutoShape 988"/>
                <p:cNvSpPr>
                  <a:spLocks noChangeArrowheads="1"/>
                </p:cNvSpPr>
                <p:nvPr/>
              </p:nvSpPr>
              <p:spPr bwMode="auto">
                <a:xfrm>
                  <a:off x="630" y="2586"/>
                  <a:ext cx="695" cy="10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21991" name="Freeform 989"/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0 h 226"/>
                  <a:gd name="T4" fmla="*/ 14 w 328"/>
                  <a:gd name="T5" fmla="*/ 17 h 226"/>
                  <a:gd name="T6" fmla="*/ 0 w 328"/>
                  <a:gd name="T7" fmla="*/ 7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21992" name="Group 990"/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22004" name="AutoShape 991"/>
                <p:cNvSpPr>
                  <a:spLocks noChangeArrowheads="1"/>
                </p:cNvSpPr>
                <p:nvPr/>
              </p:nvSpPr>
              <p:spPr bwMode="auto">
                <a:xfrm>
                  <a:off x="613" y="2571"/>
                  <a:ext cx="732" cy="13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22005" name="AutoShape 992"/>
                <p:cNvSpPr>
                  <a:spLocks noChangeArrowheads="1"/>
                </p:cNvSpPr>
                <p:nvPr/>
              </p:nvSpPr>
              <p:spPr bwMode="auto">
                <a:xfrm>
                  <a:off x="625" y="2587"/>
                  <a:ext cx="720" cy="10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21993" name="Rectangle 993"/>
              <p:cNvSpPr>
                <a:spLocks noChangeArrowheads="1"/>
              </p:cNvSpPr>
              <p:nvPr/>
            </p:nvSpPr>
            <p:spPr bwMode="auto">
              <a:xfrm>
                <a:off x="5246" y="429"/>
                <a:ext cx="70" cy="2285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1994" name="Freeform 994"/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14 w 296"/>
                  <a:gd name="T3" fmla="*/ 10 h 256"/>
                  <a:gd name="T4" fmla="*/ 14 w 296"/>
                  <a:gd name="T5" fmla="*/ 19 h 256"/>
                  <a:gd name="T6" fmla="*/ 0 w 296"/>
                  <a:gd name="T7" fmla="*/ 7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95" name="Freeform 995"/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14 w 304"/>
                  <a:gd name="T3" fmla="*/ 13 h 288"/>
                  <a:gd name="T4" fmla="*/ 13 w 304"/>
                  <a:gd name="T5" fmla="*/ 23 h 288"/>
                  <a:gd name="T6" fmla="*/ 2 w 304"/>
                  <a:gd name="T7" fmla="*/ 10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96" name="Oval 996"/>
              <p:cNvSpPr>
                <a:spLocks noChangeArrowheads="1"/>
              </p:cNvSpPr>
              <p:nvPr/>
            </p:nvSpPr>
            <p:spPr bwMode="auto">
              <a:xfrm>
                <a:off x="5515" y="2611"/>
                <a:ext cx="50" cy="95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1997" name="Freeform 997"/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9 h 240"/>
                  <a:gd name="T2" fmla="*/ 2 w 306"/>
                  <a:gd name="T3" fmla="*/ 19 h 240"/>
                  <a:gd name="T4" fmla="*/ 14 w 306"/>
                  <a:gd name="T5" fmla="*/ 9 h 240"/>
                  <a:gd name="T6" fmla="*/ 14 w 306"/>
                  <a:gd name="T7" fmla="*/ 0 h 240"/>
                  <a:gd name="T8" fmla="*/ 0 w 306"/>
                  <a:gd name="T9" fmla="*/ 9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98" name="AutoShape 998"/>
              <p:cNvSpPr>
                <a:spLocks noChangeArrowheads="1"/>
              </p:cNvSpPr>
              <p:nvPr/>
            </p:nvSpPr>
            <p:spPr bwMode="auto">
              <a:xfrm>
                <a:off x="4140" y="2675"/>
                <a:ext cx="1196" cy="15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1999" name="AutoShape 999"/>
              <p:cNvSpPr>
                <a:spLocks noChangeArrowheads="1"/>
              </p:cNvSpPr>
              <p:nvPr/>
            </p:nvSpPr>
            <p:spPr bwMode="auto">
              <a:xfrm>
                <a:off x="4210" y="2714"/>
                <a:ext cx="1066" cy="7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2000" name="Oval 1000"/>
              <p:cNvSpPr>
                <a:spLocks noChangeArrowheads="1"/>
              </p:cNvSpPr>
              <p:nvPr/>
            </p:nvSpPr>
            <p:spPr bwMode="auto">
              <a:xfrm>
                <a:off x="4309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2001" name="Oval 1001"/>
              <p:cNvSpPr>
                <a:spLocks noChangeArrowheads="1"/>
              </p:cNvSpPr>
              <p:nvPr/>
            </p:nvSpPr>
            <p:spPr bwMode="auto">
              <a:xfrm>
                <a:off x="4489" y="2382"/>
                <a:ext cx="159" cy="142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 algn="ctr" eaLnBrk="1" hangingPunct="1"/>
                <a:endParaRPr lang="en-US" altLang="en-US" sz="1800">
                  <a:solidFill>
                    <a:srgbClr val="FF0000"/>
                  </a:solidFill>
                </a:endParaRPr>
              </a:p>
            </p:txBody>
          </p:sp>
          <p:sp>
            <p:nvSpPr>
              <p:cNvPr id="22002" name="Oval 1002"/>
              <p:cNvSpPr>
                <a:spLocks noChangeArrowheads="1"/>
              </p:cNvSpPr>
              <p:nvPr/>
            </p:nvSpPr>
            <p:spPr bwMode="auto">
              <a:xfrm>
                <a:off x="4658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2003" name="Rectangle 1003"/>
              <p:cNvSpPr>
                <a:spLocks noChangeArrowheads="1"/>
              </p:cNvSpPr>
              <p:nvPr/>
            </p:nvSpPr>
            <p:spPr bwMode="auto">
              <a:xfrm>
                <a:off x="5067" y="1837"/>
                <a:ext cx="80" cy="759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pic>
          <p:nvPicPr>
            <p:cNvPr id="21579" name="Picture 1005" descr="antenna_stylized"/>
            <p:cNvPicPr>
              <a:picLocks noChangeAspect="1" noChangeArrowheads="1"/>
            </p:cNvPicPr>
            <p:nvPr/>
          </p:nvPicPr>
          <p:blipFill>
            <a:blip r:embed="rId1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302250" y="2043113"/>
              <a:ext cx="530703" cy="2237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1580" name="Picture 1006" descr="laptop_keyboard"/>
            <p:cNvPicPr>
              <a:picLocks noChangeAspect="1" noChangeArrowheads="1"/>
            </p:cNvPicPr>
            <p:nvPr/>
          </p:nvPicPr>
          <p:blipFill>
            <a:blip r:embed="rId1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5327957" y="2291590"/>
              <a:ext cx="437222" cy="1595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1581" name="Freeform 1007"/>
            <p:cNvSpPr>
              <a:spLocks/>
            </p:cNvSpPr>
            <p:nvPr/>
          </p:nvSpPr>
          <p:spPr bwMode="auto">
            <a:xfrm>
              <a:off x="5472854" y="2136804"/>
              <a:ext cx="351920" cy="208166"/>
            </a:xfrm>
            <a:custGeom>
              <a:avLst/>
              <a:gdLst>
                <a:gd name="T0" fmla="*/ 118 w 2982"/>
                <a:gd name="T1" fmla="*/ 0 h 2442"/>
                <a:gd name="T2" fmla="*/ 0 w 2982"/>
                <a:gd name="T3" fmla="*/ 85 h 2442"/>
                <a:gd name="T4" fmla="*/ 472 w 2982"/>
                <a:gd name="T5" fmla="*/ 85 h 2442"/>
                <a:gd name="T6" fmla="*/ 472 w 2982"/>
                <a:gd name="T7" fmla="*/ 85 h 2442"/>
                <a:gd name="T8" fmla="*/ 118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21582" name="Picture 1008" descr="screen"/>
            <p:cNvPicPr>
              <a:picLocks noChangeAspect="1" noChangeArrowheads="1"/>
            </p:cNvPicPr>
            <p:nvPr/>
          </p:nvPicPr>
          <p:blipFill>
            <a:blip r:embed="rId20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490187" y="2142157"/>
              <a:ext cx="319785" cy="18942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1583" name="Freeform 1009"/>
            <p:cNvSpPr>
              <a:spLocks/>
            </p:cNvSpPr>
            <p:nvPr/>
          </p:nvSpPr>
          <p:spPr bwMode="auto">
            <a:xfrm>
              <a:off x="5536928" y="2130663"/>
              <a:ext cx="298168" cy="38736"/>
            </a:xfrm>
            <a:custGeom>
              <a:avLst/>
              <a:gdLst>
                <a:gd name="T0" fmla="*/ 118 w 2528"/>
                <a:gd name="T1" fmla="*/ 0 h 455"/>
                <a:gd name="T2" fmla="*/ 472 w 2528"/>
                <a:gd name="T3" fmla="*/ 85 h 455"/>
                <a:gd name="T4" fmla="*/ 472 w 2528"/>
                <a:gd name="T5" fmla="*/ 85 h 455"/>
                <a:gd name="T6" fmla="*/ 0 w 2528"/>
                <a:gd name="T7" fmla="*/ 85 h 455"/>
                <a:gd name="T8" fmla="*/ 118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84" name="Freeform 1010"/>
            <p:cNvSpPr>
              <a:spLocks/>
            </p:cNvSpPr>
            <p:nvPr/>
          </p:nvSpPr>
          <p:spPr bwMode="auto">
            <a:xfrm>
              <a:off x="5469738" y="2130348"/>
              <a:ext cx="82770" cy="161242"/>
            </a:xfrm>
            <a:custGeom>
              <a:avLst/>
              <a:gdLst>
                <a:gd name="T0" fmla="*/ 118 w 702"/>
                <a:gd name="T1" fmla="*/ 0 h 1893"/>
                <a:gd name="T2" fmla="*/ 0 w 702"/>
                <a:gd name="T3" fmla="*/ 85 h 1893"/>
                <a:gd name="T4" fmla="*/ 118 w 702"/>
                <a:gd name="T5" fmla="*/ 85 h 1893"/>
                <a:gd name="T6" fmla="*/ 118 w 702"/>
                <a:gd name="T7" fmla="*/ 85 h 1893"/>
                <a:gd name="T8" fmla="*/ 118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85" name="Freeform 1011"/>
            <p:cNvSpPr>
              <a:spLocks/>
            </p:cNvSpPr>
            <p:nvPr/>
          </p:nvSpPr>
          <p:spPr bwMode="auto">
            <a:xfrm>
              <a:off x="5743756" y="2159163"/>
              <a:ext cx="89197" cy="186121"/>
            </a:xfrm>
            <a:custGeom>
              <a:avLst/>
              <a:gdLst>
                <a:gd name="T0" fmla="*/ 118 w 756"/>
                <a:gd name="T1" fmla="*/ 0 h 2184"/>
                <a:gd name="T2" fmla="*/ 118 w 756"/>
                <a:gd name="T3" fmla="*/ 85 h 2184"/>
                <a:gd name="T4" fmla="*/ 0 w 756"/>
                <a:gd name="T5" fmla="*/ 85 h 2184"/>
                <a:gd name="T6" fmla="*/ 118 w 756"/>
                <a:gd name="T7" fmla="*/ 85 h 2184"/>
                <a:gd name="T8" fmla="*/ 118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86" name="Freeform 1012"/>
            <p:cNvSpPr>
              <a:spLocks/>
            </p:cNvSpPr>
            <p:nvPr/>
          </p:nvSpPr>
          <p:spPr bwMode="auto">
            <a:xfrm>
              <a:off x="5468764" y="2283402"/>
              <a:ext cx="327186" cy="62828"/>
            </a:xfrm>
            <a:custGeom>
              <a:avLst/>
              <a:gdLst>
                <a:gd name="T0" fmla="*/ 118 w 2773"/>
                <a:gd name="T1" fmla="*/ 0 h 738"/>
                <a:gd name="T2" fmla="*/ 0 w 2773"/>
                <a:gd name="T3" fmla="*/ 85 h 738"/>
                <a:gd name="T4" fmla="*/ 472 w 2773"/>
                <a:gd name="T5" fmla="*/ 85 h 738"/>
                <a:gd name="T6" fmla="*/ 472 w 2773"/>
                <a:gd name="T7" fmla="*/ 85 h 738"/>
                <a:gd name="T8" fmla="*/ 118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87" name="Freeform 1013"/>
            <p:cNvSpPr>
              <a:spLocks/>
            </p:cNvSpPr>
            <p:nvPr/>
          </p:nvSpPr>
          <p:spPr bwMode="auto">
            <a:xfrm>
              <a:off x="5753689" y="2160738"/>
              <a:ext cx="83549" cy="186909"/>
            </a:xfrm>
            <a:custGeom>
              <a:avLst/>
              <a:gdLst>
                <a:gd name="T0" fmla="*/ 393 w 637"/>
                <a:gd name="T1" fmla="*/ 0 h 1659"/>
                <a:gd name="T2" fmla="*/ 393 w 637"/>
                <a:gd name="T3" fmla="*/ 0 h 1659"/>
                <a:gd name="T4" fmla="*/ 131 w 637"/>
                <a:gd name="T5" fmla="*/ 2366 h 1659"/>
                <a:gd name="T6" fmla="*/ 0 w 637"/>
                <a:gd name="T7" fmla="*/ 2366 h 1659"/>
                <a:gd name="T8" fmla="*/ 393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88" name="Freeform 1014"/>
            <p:cNvSpPr>
              <a:spLocks/>
            </p:cNvSpPr>
            <p:nvPr/>
          </p:nvSpPr>
          <p:spPr bwMode="auto">
            <a:xfrm>
              <a:off x="5469154" y="2291747"/>
              <a:ext cx="290962" cy="62040"/>
            </a:xfrm>
            <a:custGeom>
              <a:avLst/>
              <a:gdLst>
                <a:gd name="T0" fmla="*/ 0 w 2216"/>
                <a:gd name="T1" fmla="*/ 0 h 550"/>
                <a:gd name="T2" fmla="*/ 131 w 2216"/>
                <a:gd name="T3" fmla="*/ 113 h 550"/>
                <a:gd name="T4" fmla="*/ 1707 w 2216"/>
                <a:gd name="T5" fmla="*/ 790 h 550"/>
                <a:gd name="T6" fmla="*/ 1707 w 2216"/>
                <a:gd name="T7" fmla="*/ 677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1589" name="Group 1015"/>
            <p:cNvGrpSpPr>
              <a:grpSpLocks/>
            </p:cNvGrpSpPr>
            <p:nvPr/>
          </p:nvGrpSpPr>
          <p:grpSpPr bwMode="auto">
            <a:xfrm>
              <a:off x="5464285" y="2358039"/>
              <a:ext cx="98740" cy="36846"/>
              <a:chOff x="1740" y="2642"/>
              <a:chExt cx="752" cy="327"/>
            </a:xfrm>
          </p:grpSpPr>
          <p:sp>
            <p:nvSpPr>
              <p:cNvPr id="21974" name="Freeform 1016"/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75" name="Freeform 1017"/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76" name="Freeform 1018"/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77" name="Freeform 1019"/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78" name="Freeform 1020"/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79" name="Freeform 1021"/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1590" name="Freeform 1022"/>
            <p:cNvSpPr>
              <a:spLocks/>
            </p:cNvSpPr>
            <p:nvPr/>
          </p:nvSpPr>
          <p:spPr bwMode="auto">
            <a:xfrm>
              <a:off x="5633331" y="2363550"/>
              <a:ext cx="119579" cy="80936"/>
            </a:xfrm>
            <a:custGeom>
              <a:avLst/>
              <a:gdLst>
                <a:gd name="T0" fmla="*/ 121 w 990"/>
                <a:gd name="T1" fmla="*/ 307 h 792"/>
                <a:gd name="T2" fmla="*/ 242 w 990"/>
                <a:gd name="T3" fmla="*/ 0 h 792"/>
                <a:gd name="T4" fmla="*/ 242 w 990"/>
                <a:gd name="T5" fmla="*/ 102 h 792"/>
                <a:gd name="T6" fmla="*/ 0 w 990"/>
                <a:gd name="T7" fmla="*/ 307 h 792"/>
                <a:gd name="T8" fmla="*/ 121 w 990"/>
                <a:gd name="T9" fmla="*/ 307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91" name="Freeform 1023"/>
            <p:cNvSpPr>
              <a:spLocks/>
            </p:cNvSpPr>
            <p:nvPr/>
          </p:nvSpPr>
          <p:spPr bwMode="auto">
            <a:xfrm>
              <a:off x="5328152" y="2370006"/>
              <a:ext cx="305958" cy="73850"/>
            </a:xfrm>
            <a:custGeom>
              <a:avLst/>
              <a:gdLst>
                <a:gd name="T0" fmla="*/ 121 w 2532"/>
                <a:gd name="T1" fmla="*/ 0 h 723"/>
                <a:gd name="T2" fmla="*/ 121 w 2532"/>
                <a:gd name="T3" fmla="*/ 0 h 723"/>
                <a:gd name="T4" fmla="*/ 725 w 2532"/>
                <a:gd name="T5" fmla="*/ 306 h 723"/>
                <a:gd name="T6" fmla="*/ 725 w 2532"/>
                <a:gd name="T7" fmla="*/ 306 h 723"/>
                <a:gd name="T8" fmla="*/ 0 w 2532"/>
                <a:gd name="T9" fmla="*/ 102 h 723"/>
                <a:gd name="T10" fmla="*/ 12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92" name="Freeform 1024"/>
            <p:cNvSpPr>
              <a:spLocks/>
            </p:cNvSpPr>
            <p:nvPr/>
          </p:nvSpPr>
          <p:spPr bwMode="auto">
            <a:xfrm>
              <a:off x="5328347" y="2356465"/>
              <a:ext cx="3311" cy="14959"/>
            </a:xfrm>
            <a:custGeom>
              <a:avLst/>
              <a:gdLst>
                <a:gd name="T0" fmla="*/ 127 w 26"/>
                <a:gd name="T1" fmla="*/ 102 h 147"/>
                <a:gd name="T2" fmla="*/ 127 w 26"/>
                <a:gd name="T3" fmla="*/ 102 h 147"/>
                <a:gd name="T4" fmla="*/ 0 w 26"/>
                <a:gd name="T5" fmla="*/ 102 h 147"/>
                <a:gd name="T6" fmla="*/ 127 w 26"/>
                <a:gd name="T7" fmla="*/ 0 h 147"/>
                <a:gd name="T8" fmla="*/ 127 w 26"/>
                <a:gd name="T9" fmla="*/ 102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93" name="Freeform 1025"/>
            <p:cNvSpPr>
              <a:spLocks/>
            </p:cNvSpPr>
            <p:nvPr/>
          </p:nvSpPr>
          <p:spPr bwMode="auto">
            <a:xfrm>
              <a:off x="5328542" y="2295526"/>
              <a:ext cx="142170" cy="61883"/>
            </a:xfrm>
            <a:custGeom>
              <a:avLst/>
              <a:gdLst>
                <a:gd name="T0" fmla="*/ 242 w 1176"/>
                <a:gd name="T1" fmla="*/ 0 h 606"/>
                <a:gd name="T2" fmla="*/ 0 w 1176"/>
                <a:gd name="T3" fmla="*/ 204 h 606"/>
                <a:gd name="T4" fmla="*/ 121 w 1176"/>
                <a:gd name="T5" fmla="*/ 204 h 606"/>
                <a:gd name="T6" fmla="*/ 242 w 1176"/>
                <a:gd name="T7" fmla="*/ 102 h 606"/>
                <a:gd name="T8" fmla="*/ 242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94" name="Freeform 1026"/>
            <p:cNvSpPr>
              <a:spLocks/>
            </p:cNvSpPr>
            <p:nvPr/>
          </p:nvSpPr>
          <p:spPr bwMode="auto">
            <a:xfrm>
              <a:off x="5338085" y="2359614"/>
              <a:ext cx="290183" cy="71016"/>
            </a:xfrm>
            <a:custGeom>
              <a:avLst/>
              <a:gdLst>
                <a:gd name="T0" fmla="*/ 115 w 2532"/>
                <a:gd name="T1" fmla="*/ 0 h 723"/>
                <a:gd name="T2" fmla="*/ 115 w 2532"/>
                <a:gd name="T3" fmla="*/ 0 h 723"/>
                <a:gd name="T4" fmla="*/ 229 w 2532"/>
                <a:gd name="T5" fmla="*/ 98 h 723"/>
                <a:gd name="T6" fmla="*/ 229 w 2532"/>
                <a:gd name="T7" fmla="*/ 98 h 723"/>
                <a:gd name="T8" fmla="*/ 0 w 2532"/>
                <a:gd name="T9" fmla="*/ 98 h 723"/>
                <a:gd name="T10" fmla="*/ 115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95" name="Freeform 1027"/>
            <p:cNvSpPr>
              <a:spLocks/>
            </p:cNvSpPr>
            <p:nvPr/>
          </p:nvSpPr>
          <p:spPr bwMode="auto">
            <a:xfrm flipV="1">
              <a:off x="5627878" y="2354575"/>
              <a:ext cx="118410" cy="73535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305 h 723"/>
                <a:gd name="T6" fmla="*/ 0 w 2532"/>
                <a:gd name="T7" fmla="*/ 305 h 723"/>
                <a:gd name="T8" fmla="*/ 0 w 2532"/>
                <a:gd name="T9" fmla="*/ 102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pic>
          <p:nvPicPr>
            <p:cNvPr id="21596" name="Picture 1030" descr="laptop_keyboard"/>
            <p:cNvPicPr>
              <a:picLocks noChangeAspect="1" noChangeArrowheads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6897688" y="5735638"/>
              <a:ext cx="388937" cy="1587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1597" name="Freeform 1031"/>
            <p:cNvSpPr>
              <a:spLocks/>
            </p:cNvSpPr>
            <p:nvPr/>
          </p:nvSpPr>
          <p:spPr bwMode="auto">
            <a:xfrm>
              <a:off x="7026275" y="5580063"/>
              <a:ext cx="312738" cy="207962"/>
            </a:xfrm>
            <a:custGeom>
              <a:avLst/>
              <a:gdLst>
                <a:gd name="T0" fmla="*/ 2147483647 w 2982"/>
                <a:gd name="T1" fmla="*/ 0 h 2442"/>
                <a:gd name="T2" fmla="*/ 0 w 2982"/>
                <a:gd name="T3" fmla="*/ 2147483647 h 2442"/>
                <a:gd name="T4" fmla="*/ 2147483647 w 2982"/>
                <a:gd name="T5" fmla="*/ 2147483647 h 2442"/>
                <a:gd name="T6" fmla="*/ 2147483647 w 2982"/>
                <a:gd name="T7" fmla="*/ 2147483647 h 2442"/>
                <a:gd name="T8" fmla="*/ 2147483647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21598" name="Picture 1032" descr="screen"/>
            <p:cNvPicPr>
              <a:picLocks noChangeAspect="1" noChangeArrowheads="1"/>
            </p:cNvPicPr>
            <p:nvPr/>
          </p:nvPicPr>
          <p:blipFill>
            <a:blip r:embed="rId2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042150" y="5584825"/>
              <a:ext cx="284163" cy="190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1599" name="Freeform 1033"/>
            <p:cNvSpPr>
              <a:spLocks/>
            </p:cNvSpPr>
            <p:nvPr/>
          </p:nvSpPr>
          <p:spPr bwMode="auto">
            <a:xfrm>
              <a:off x="7083425" y="5573713"/>
              <a:ext cx="265113" cy="39687"/>
            </a:xfrm>
            <a:custGeom>
              <a:avLst/>
              <a:gdLst>
                <a:gd name="T0" fmla="*/ 2147483647 w 2528"/>
                <a:gd name="T1" fmla="*/ 0 h 455"/>
                <a:gd name="T2" fmla="*/ 2147483647 w 2528"/>
                <a:gd name="T3" fmla="*/ 2147483647 h 455"/>
                <a:gd name="T4" fmla="*/ 2147483647 w 2528"/>
                <a:gd name="T5" fmla="*/ 2147483647 h 455"/>
                <a:gd name="T6" fmla="*/ 0 w 2528"/>
                <a:gd name="T7" fmla="*/ 2147483647 h 455"/>
                <a:gd name="T8" fmla="*/ 2147483647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00" name="Freeform 1034"/>
            <p:cNvSpPr>
              <a:spLocks/>
            </p:cNvSpPr>
            <p:nvPr/>
          </p:nvSpPr>
          <p:spPr bwMode="auto">
            <a:xfrm>
              <a:off x="7024688" y="5573713"/>
              <a:ext cx="73025" cy="161925"/>
            </a:xfrm>
            <a:custGeom>
              <a:avLst/>
              <a:gdLst>
                <a:gd name="T0" fmla="*/ 2147483647 w 702"/>
                <a:gd name="T1" fmla="*/ 0 h 1893"/>
                <a:gd name="T2" fmla="*/ 0 w 702"/>
                <a:gd name="T3" fmla="*/ 2147483647 h 1893"/>
                <a:gd name="T4" fmla="*/ 2147483647 w 702"/>
                <a:gd name="T5" fmla="*/ 2147483647 h 1893"/>
                <a:gd name="T6" fmla="*/ 2147483647 w 702"/>
                <a:gd name="T7" fmla="*/ 2147483647 h 1893"/>
                <a:gd name="T8" fmla="*/ 2147483647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01" name="Freeform 1035"/>
            <p:cNvSpPr>
              <a:spLocks/>
            </p:cNvSpPr>
            <p:nvPr/>
          </p:nvSpPr>
          <p:spPr bwMode="auto">
            <a:xfrm>
              <a:off x="7267575" y="5602288"/>
              <a:ext cx="79375" cy="185737"/>
            </a:xfrm>
            <a:custGeom>
              <a:avLst/>
              <a:gdLst>
                <a:gd name="T0" fmla="*/ 2147483647 w 756"/>
                <a:gd name="T1" fmla="*/ 0 h 2184"/>
                <a:gd name="T2" fmla="*/ 2147483647 w 756"/>
                <a:gd name="T3" fmla="*/ 2147483647 h 2184"/>
                <a:gd name="T4" fmla="*/ 0 w 756"/>
                <a:gd name="T5" fmla="*/ 2147483647 h 2184"/>
                <a:gd name="T6" fmla="*/ 2147483647 w 756"/>
                <a:gd name="T7" fmla="*/ 2147483647 h 2184"/>
                <a:gd name="T8" fmla="*/ 2147483647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02" name="Freeform 1036"/>
            <p:cNvSpPr>
              <a:spLocks/>
            </p:cNvSpPr>
            <p:nvPr/>
          </p:nvSpPr>
          <p:spPr bwMode="auto">
            <a:xfrm>
              <a:off x="7023100" y="5726113"/>
              <a:ext cx="290513" cy="63500"/>
            </a:xfrm>
            <a:custGeom>
              <a:avLst/>
              <a:gdLst>
                <a:gd name="T0" fmla="*/ 2147483647 w 2773"/>
                <a:gd name="T1" fmla="*/ 0 h 738"/>
                <a:gd name="T2" fmla="*/ 0 w 2773"/>
                <a:gd name="T3" fmla="*/ 2147483647 h 738"/>
                <a:gd name="T4" fmla="*/ 2147483647 w 2773"/>
                <a:gd name="T5" fmla="*/ 2147483647 h 738"/>
                <a:gd name="T6" fmla="*/ 2147483647 w 2773"/>
                <a:gd name="T7" fmla="*/ 2147483647 h 738"/>
                <a:gd name="T8" fmla="*/ 2147483647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03" name="Freeform 1037"/>
            <p:cNvSpPr>
              <a:spLocks/>
            </p:cNvSpPr>
            <p:nvPr/>
          </p:nvSpPr>
          <p:spPr bwMode="auto">
            <a:xfrm>
              <a:off x="7275513" y="5603875"/>
              <a:ext cx="74612" cy="187325"/>
            </a:xfrm>
            <a:custGeom>
              <a:avLst/>
              <a:gdLst>
                <a:gd name="T0" fmla="*/ 2147483647 w 637"/>
                <a:gd name="T1" fmla="*/ 0 h 1659"/>
                <a:gd name="T2" fmla="*/ 2147483647 w 637"/>
                <a:gd name="T3" fmla="*/ 0 h 1659"/>
                <a:gd name="T4" fmla="*/ 2147483647 w 637"/>
                <a:gd name="T5" fmla="*/ 2147483647 h 1659"/>
                <a:gd name="T6" fmla="*/ 0 w 637"/>
                <a:gd name="T7" fmla="*/ 2147483647 h 1659"/>
                <a:gd name="T8" fmla="*/ 2147483647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04" name="Freeform 1038"/>
            <p:cNvSpPr>
              <a:spLocks/>
            </p:cNvSpPr>
            <p:nvPr/>
          </p:nvSpPr>
          <p:spPr bwMode="auto">
            <a:xfrm>
              <a:off x="7023100" y="5735638"/>
              <a:ext cx="258763" cy="61912"/>
            </a:xfrm>
            <a:custGeom>
              <a:avLst/>
              <a:gdLst>
                <a:gd name="T0" fmla="*/ 0 w 2216"/>
                <a:gd name="T1" fmla="*/ 0 h 550"/>
                <a:gd name="T2" fmla="*/ 2147483647 w 2216"/>
                <a:gd name="T3" fmla="*/ 2147483647 h 550"/>
                <a:gd name="T4" fmla="*/ 2147483647 w 2216"/>
                <a:gd name="T5" fmla="*/ 2147483647 h 550"/>
                <a:gd name="T6" fmla="*/ 2147483647 w 2216"/>
                <a:gd name="T7" fmla="*/ 2147483647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1605" name="Group 1039"/>
            <p:cNvGrpSpPr>
              <a:grpSpLocks/>
            </p:cNvGrpSpPr>
            <p:nvPr/>
          </p:nvGrpSpPr>
          <p:grpSpPr bwMode="auto">
            <a:xfrm>
              <a:off x="7019925" y="5800725"/>
              <a:ext cx="87313" cy="38100"/>
              <a:chOff x="1740" y="2642"/>
              <a:chExt cx="752" cy="327"/>
            </a:xfrm>
          </p:grpSpPr>
          <p:sp>
            <p:nvSpPr>
              <p:cNvPr id="21968" name="Freeform 1040"/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69" name="Freeform 1041"/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70" name="Freeform 1042"/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71" name="Freeform 1043"/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72" name="Freeform 1044"/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73" name="Freeform 1045"/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1606" name="Freeform 1046"/>
            <p:cNvSpPr>
              <a:spLocks/>
            </p:cNvSpPr>
            <p:nvPr/>
          </p:nvSpPr>
          <p:spPr bwMode="auto">
            <a:xfrm>
              <a:off x="7169150" y="5807075"/>
              <a:ext cx="106363" cy="80963"/>
            </a:xfrm>
            <a:custGeom>
              <a:avLst/>
              <a:gdLst>
                <a:gd name="T0" fmla="*/ 2147483647 w 990"/>
                <a:gd name="T1" fmla="*/ 2147483647 h 792"/>
                <a:gd name="T2" fmla="*/ 2147483647 w 990"/>
                <a:gd name="T3" fmla="*/ 0 h 792"/>
                <a:gd name="T4" fmla="*/ 2147483647 w 990"/>
                <a:gd name="T5" fmla="*/ 2147483647 h 792"/>
                <a:gd name="T6" fmla="*/ 0 w 990"/>
                <a:gd name="T7" fmla="*/ 2147483647 h 792"/>
                <a:gd name="T8" fmla="*/ 2147483647 w 990"/>
                <a:gd name="T9" fmla="*/ 2147483647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07" name="Freeform 1047"/>
            <p:cNvSpPr>
              <a:spLocks/>
            </p:cNvSpPr>
            <p:nvPr/>
          </p:nvSpPr>
          <p:spPr bwMode="auto">
            <a:xfrm>
              <a:off x="6897688" y="5813425"/>
              <a:ext cx="271462" cy="73025"/>
            </a:xfrm>
            <a:custGeom>
              <a:avLst/>
              <a:gdLst>
                <a:gd name="T0" fmla="*/ 2147483647 w 2532"/>
                <a:gd name="T1" fmla="*/ 0 h 723"/>
                <a:gd name="T2" fmla="*/ 2147483647 w 2532"/>
                <a:gd name="T3" fmla="*/ 0 h 723"/>
                <a:gd name="T4" fmla="*/ 2147483647 w 2532"/>
                <a:gd name="T5" fmla="*/ 2147483647 h 723"/>
                <a:gd name="T6" fmla="*/ 2147483647 w 2532"/>
                <a:gd name="T7" fmla="*/ 2147483647 h 723"/>
                <a:gd name="T8" fmla="*/ 0 w 2532"/>
                <a:gd name="T9" fmla="*/ 2147483647 h 723"/>
                <a:gd name="T10" fmla="*/ 2147483647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08" name="Freeform 1048"/>
            <p:cNvSpPr>
              <a:spLocks/>
            </p:cNvSpPr>
            <p:nvPr/>
          </p:nvSpPr>
          <p:spPr bwMode="auto">
            <a:xfrm>
              <a:off x="6899275" y="5799138"/>
              <a:ext cx="1588" cy="15875"/>
            </a:xfrm>
            <a:custGeom>
              <a:avLst/>
              <a:gdLst>
                <a:gd name="T0" fmla="*/ 2147483647 w 26"/>
                <a:gd name="T1" fmla="*/ 2147483647 h 147"/>
                <a:gd name="T2" fmla="*/ 2147483647 w 26"/>
                <a:gd name="T3" fmla="*/ 2147483647 h 147"/>
                <a:gd name="T4" fmla="*/ 0 w 26"/>
                <a:gd name="T5" fmla="*/ 2147483647 h 147"/>
                <a:gd name="T6" fmla="*/ 2147483647 w 26"/>
                <a:gd name="T7" fmla="*/ 0 h 147"/>
                <a:gd name="T8" fmla="*/ 2147483647 w 26"/>
                <a:gd name="T9" fmla="*/ 2147483647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09" name="Freeform 1049"/>
            <p:cNvSpPr>
              <a:spLocks/>
            </p:cNvSpPr>
            <p:nvPr/>
          </p:nvSpPr>
          <p:spPr bwMode="auto">
            <a:xfrm>
              <a:off x="6899275" y="5738813"/>
              <a:ext cx="125413" cy="61912"/>
            </a:xfrm>
            <a:custGeom>
              <a:avLst/>
              <a:gdLst>
                <a:gd name="T0" fmla="*/ 2147483647 w 1176"/>
                <a:gd name="T1" fmla="*/ 0 h 606"/>
                <a:gd name="T2" fmla="*/ 0 w 1176"/>
                <a:gd name="T3" fmla="*/ 2147483647 h 606"/>
                <a:gd name="T4" fmla="*/ 2147483647 w 1176"/>
                <a:gd name="T5" fmla="*/ 2147483647 h 606"/>
                <a:gd name="T6" fmla="*/ 2147483647 w 1176"/>
                <a:gd name="T7" fmla="*/ 2147483647 h 606"/>
                <a:gd name="T8" fmla="*/ 2147483647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10" name="Freeform 1050"/>
            <p:cNvSpPr>
              <a:spLocks/>
            </p:cNvSpPr>
            <p:nvPr/>
          </p:nvSpPr>
          <p:spPr bwMode="auto">
            <a:xfrm>
              <a:off x="6907213" y="5802313"/>
              <a:ext cx="257175" cy="71437"/>
            </a:xfrm>
            <a:custGeom>
              <a:avLst/>
              <a:gdLst>
                <a:gd name="T0" fmla="*/ 2147483647 w 2532"/>
                <a:gd name="T1" fmla="*/ 0 h 723"/>
                <a:gd name="T2" fmla="*/ 2147483647 w 2532"/>
                <a:gd name="T3" fmla="*/ 0 h 723"/>
                <a:gd name="T4" fmla="*/ 2147483647 w 2532"/>
                <a:gd name="T5" fmla="*/ 2147483647 h 723"/>
                <a:gd name="T6" fmla="*/ 2147483647 w 2532"/>
                <a:gd name="T7" fmla="*/ 2147483647 h 723"/>
                <a:gd name="T8" fmla="*/ 0 w 2532"/>
                <a:gd name="T9" fmla="*/ 2147483647 h 723"/>
                <a:gd name="T10" fmla="*/ 2147483647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11" name="Freeform 1051"/>
            <p:cNvSpPr>
              <a:spLocks/>
            </p:cNvSpPr>
            <p:nvPr/>
          </p:nvSpPr>
          <p:spPr bwMode="auto">
            <a:xfrm flipV="1">
              <a:off x="7164388" y="5797550"/>
              <a:ext cx="104775" cy="74613"/>
            </a:xfrm>
            <a:custGeom>
              <a:avLst/>
              <a:gdLst>
                <a:gd name="T0" fmla="*/ 2147483647 w 2532"/>
                <a:gd name="T1" fmla="*/ 0 h 723"/>
                <a:gd name="T2" fmla="*/ 2147483647 w 2532"/>
                <a:gd name="T3" fmla="*/ 0 h 723"/>
                <a:gd name="T4" fmla="*/ 2147483647 w 2532"/>
                <a:gd name="T5" fmla="*/ 2147483647 h 723"/>
                <a:gd name="T6" fmla="*/ 2147483647 w 2532"/>
                <a:gd name="T7" fmla="*/ 2147483647 h 723"/>
                <a:gd name="T8" fmla="*/ 0 w 2532"/>
                <a:gd name="T9" fmla="*/ 2147483647 h 723"/>
                <a:gd name="T10" fmla="*/ 2147483647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1612" name="Group 2"/>
            <p:cNvGrpSpPr>
              <a:grpSpLocks/>
            </p:cNvGrpSpPr>
            <p:nvPr/>
          </p:nvGrpSpPr>
          <p:grpSpPr bwMode="auto">
            <a:xfrm>
              <a:off x="5607050" y="3182938"/>
              <a:ext cx="317500" cy="246062"/>
              <a:chOff x="5581650" y="3128963"/>
              <a:chExt cx="423863" cy="320675"/>
            </a:xfrm>
          </p:grpSpPr>
          <p:pic>
            <p:nvPicPr>
              <p:cNvPr id="21946" name="Picture 1054" descr="laptop_keyboard"/>
              <p:cNvPicPr>
                <a:picLocks noChangeAspect="1" noChangeArrowheads="1"/>
              </p:cNvPicPr>
              <p:nvPr/>
            </p:nvPicPr>
            <p:blipFill>
              <a:blip r:embed="rId2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09064" flipH="1">
                <a:off x="5581650" y="3290888"/>
                <a:ext cx="363538" cy="1587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1947" name="Freeform 1055"/>
              <p:cNvSpPr>
                <a:spLocks/>
              </p:cNvSpPr>
              <p:nvPr/>
            </p:nvSpPr>
            <p:spPr bwMode="auto">
              <a:xfrm>
                <a:off x="5702300" y="3135313"/>
                <a:ext cx="292100" cy="207962"/>
              </a:xfrm>
              <a:custGeom>
                <a:avLst/>
                <a:gdLst>
                  <a:gd name="T0" fmla="*/ 2147483647 w 2982"/>
                  <a:gd name="T1" fmla="*/ 0 h 2442"/>
                  <a:gd name="T2" fmla="*/ 0 w 2982"/>
                  <a:gd name="T3" fmla="*/ 2147483647 h 2442"/>
                  <a:gd name="T4" fmla="*/ 2147483647 w 2982"/>
                  <a:gd name="T5" fmla="*/ 2147483647 h 2442"/>
                  <a:gd name="T6" fmla="*/ 2147483647 w 2982"/>
                  <a:gd name="T7" fmla="*/ 2147483647 h 2442"/>
                  <a:gd name="T8" fmla="*/ 2147483647 w 2982"/>
                  <a:gd name="T9" fmla="*/ 0 h 24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82"/>
                  <a:gd name="T16" fmla="*/ 0 h 2442"/>
                  <a:gd name="T17" fmla="*/ 2982 w 2982"/>
                  <a:gd name="T18" fmla="*/ 2442 h 24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82" h="2442">
                    <a:moveTo>
                      <a:pt x="540" y="0"/>
                    </a:moveTo>
                    <a:lnTo>
                      <a:pt x="0" y="1734"/>
                    </a:lnTo>
                    <a:lnTo>
                      <a:pt x="2394" y="2442"/>
                    </a:lnTo>
                    <a:lnTo>
                      <a:pt x="2982" y="318"/>
                    </a:lnTo>
                    <a:lnTo>
                      <a:pt x="540" y="0"/>
                    </a:ln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pic>
            <p:nvPicPr>
              <p:cNvPr id="21948" name="Picture 1056" descr="screen"/>
              <p:cNvPicPr>
                <a:picLocks noChangeAspect="1" noChangeArrowheads="1"/>
              </p:cNvPicPr>
              <p:nvPr/>
            </p:nvPicPr>
            <p:blipFill>
              <a:blip r:embed="rId2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716588" y="3140075"/>
                <a:ext cx="266700" cy="19050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1949" name="Freeform 1057"/>
              <p:cNvSpPr>
                <a:spLocks/>
              </p:cNvSpPr>
              <p:nvPr/>
            </p:nvSpPr>
            <p:spPr bwMode="auto">
              <a:xfrm>
                <a:off x="5756275" y="3128963"/>
                <a:ext cx="247650" cy="39687"/>
              </a:xfrm>
              <a:custGeom>
                <a:avLst/>
                <a:gdLst>
                  <a:gd name="T0" fmla="*/ 2147483647 w 2528"/>
                  <a:gd name="T1" fmla="*/ 0 h 455"/>
                  <a:gd name="T2" fmla="*/ 2147483647 w 2528"/>
                  <a:gd name="T3" fmla="*/ 2147483647 h 455"/>
                  <a:gd name="T4" fmla="*/ 2147483647 w 2528"/>
                  <a:gd name="T5" fmla="*/ 2147483647 h 455"/>
                  <a:gd name="T6" fmla="*/ 0 w 2528"/>
                  <a:gd name="T7" fmla="*/ 2147483647 h 455"/>
                  <a:gd name="T8" fmla="*/ 2147483647 w 2528"/>
                  <a:gd name="T9" fmla="*/ 0 h 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28"/>
                  <a:gd name="T16" fmla="*/ 0 h 455"/>
                  <a:gd name="T17" fmla="*/ 2528 w 2528"/>
                  <a:gd name="T18" fmla="*/ 455 h 4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28" h="455">
                    <a:moveTo>
                      <a:pt x="14" y="0"/>
                    </a:moveTo>
                    <a:lnTo>
                      <a:pt x="2528" y="341"/>
                    </a:lnTo>
                    <a:lnTo>
                      <a:pt x="2480" y="455"/>
                    </a:lnTo>
                    <a:lnTo>
                      <a:pt x="0" y="86"/>
                    </a:lnTo>
                    <a:lnTo>
                      <a:pt x="1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50" name="Freeform 1058"/>
              <p:cNvSpPr>
                <a:spLocks/>
              </p:cNvSpPr>
              <p:nvPr/>
            </p:nvSpPr>
            <p:spPr bwMode="auto">
              <a:xfrm>
                <a:off x="5700713" y="3128963"/>
                <a:ext cx="68262" cy="161925"/>
              </a:xfrm>
              <a:custGeom>
                <a:avLst/>
                <a:gdLst>
                  <a:gd name="T0" fmla="*/ 2147483647 w 702"/>
                  <a:gd name="T1" fmla="*/ 0 h 1893"/>
                  <a:gd name="T2" fmla="*/ 0 w 702"/>
                  <a:gd name="T3" fmla="*/ 2147483647 h 1893"/>
                  <a:gd name="T4" fmla="*/ 2147483647 w 702"/>
                  <a:gd name="T5" fmla="*/ 2147483647 h 1893"/>
                  <a:gd name="T6" fmla="*/ 2147483647 w 702"/>
                  <a:gd name="T7" fmla="*/ 2147483647 h 1893"/>
                  <a:gd name="T8" fmla="*/ 2147483647 w 702"/>
                  <a:gd name="T9" fmla="*/ 0 h 18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2"/>
                  <a:gd name="T16" fmla="*/ 0 h 1893"/>
                  <a:gd name="T17" fmla="*/ 702 w 702"/>
                  <a:gd name="T18" fmla="*/ 1893 h 189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2" h="1893">
                    <a:moveTo>
                      <a:pt x="579" y="0"/>
                    </a:moveTo>
                    <a:lnTo>
                      <a:pt x="0" y="1869"/>
                    </a:lnTo>
                    <a:lnTo>
                      <a:pt x="114" y="1893"/>
                    </a:lnTo>
                    <a:lnTo>
                      <a:pt x="702" y="51"/>
                    </a:lnTo>
                    <a:lnTo>
                      <a:pt x="579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51" name="Freeform 1059"/>
              <p:cNvSpPr>
                <a:spLocks/>
              </p:cNvSpPr>
              <p:nvPr/>
            </p:nvSpPr>
            <p:spPr bwMode="auto">
              <a:xfrm>
                <a:off x="5927725" y="3157538"/>
                <a:ext cx="74613" cy="185737"/>
              </a:xfrm>
              <a:custGeom>
                <a:avLst/>
                <a:gdLst>
                  <a:gd name="T0" fmla="*/ 2147483647 w 756"/>
                  <a:gd name="T1" fmla="*/ 0 h 2184"/>
                  <a:gd name="T2" fmla="*/ 2147483647 w 756"/>
                  <a:gd name="T3" fmla="*/ 2147483647 h 2184"/>
                  <a:gd name="T4" fmla="*/ 0 w 756"/>
                  <a:gd name="T5" fmla="*/ 2147483647 h 2184"/>
                  <a:gd name="T6" fmla="*/ 2147483647 w 756"/>
                  <a:gd name="T7" fmla="*/ 2147483647 h 2184"/>
                  <a:gd name="T8" fmla="*/ 2147483647 w 756"/>
                  <a:gd name="T9" fmla="*/ 0 h 2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2184"/>
                  <a:gd name="T17" fmla="*/ 756 w 756"/>
                  <a:gd name="T18" fmla="*/ 2184 h 21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2184">
                    <a:moveTo>
                      <a:pt x="756" y="0"/>
                    </a:moveTo>
                    <a:lnTo>
                      <a:pt x="138" y="2184"/>
                    </a:lnTo>
                    <a:lnTo>
                      <a:pt x="0" y="2148"/>
                    </a:lnTo>
                    <a:lnTo>
                      <a:pt x="606" y="78"/>
                    </a:lnTo>
                    <a:lnTo>
                      <a:pt x="756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chemeClr val="bg1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52" name="Freeform 1060"/>
              <p:cNvSpPr>
                <a:spLocks/>
              </p:cNvSpPr>
              <p:nvPr/>
            </p:nvSpPr>
            <p:spPr bwMode="auto">
              <a:xfrm>
                <a:off x="5699125" y="3281363"/>
                <a:ext cx="271463" cy="63500"/>
              </a:xfrm>
              <a:custGeom>
                <a:avLst/>
                <a:gdLst>
                  <a:gd name="T0" fmla="*/ 2147483647 w 2773"/>
                  <a:gd name="T1" fmla="*/ 0 h 738"/>
                  <a:gd name="T2" fmla="*/ 0 w 2773"/>
                  <a:gd name="T3" fmla="*/ 2147483647 h 738"/>
                  <a:gd name="T4" fmla="*/ 2147483647 w 2773"/>
                  <a:gd name="T5" fmla="*/ 2147483647 h 738"/>
                  <a:gd name="T6" fmla="*/ 2147483647 w 2773"/>
                  <a:gd name="T7" fmla="*/ 2147483647 h 738"/>
                  <a:gd name="T8" fmla="*/ 2147483647 w 2773"/>
                  <a:gd name="T9" fmla="*/ 0 h 7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73"/>
                  <a:gd name="T16" fmla="*/ 0 h 738"/>
                  <a:gd name="T17" fmla="*/ 2773 w 2773"/>
                  <a:gd name="T18" fmla="*/ 738 h 7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73" h="738">
                    <a:moveTo>
                      <a:pt x="33" y="0"/>
                    </a:moveTo>
                    <a:lnTo>
                      <a:pt x="0" y="99"/>
                    </a:lnTo>
                    <a:lnTo>
                      <a:pt x="2436" y="738"/>
                    </a:lnTo>
                    <a:cubicBezTo>
                      <a:pt x="2499" y="501"/>
                      <a:pt x="2773" y="727"/>
                      <a:pt x="2373" y="603"/>
                    </a:cubicBezTo>
                    <a:lnTo>
                      <a:pt x="3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CC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53" name="Freeform 1061"/>
              <p:cNvSpPr>
                <a:spLocks/>
              </p:cNvSpPr>
              <p:nvPr/>
            </p:nvSpPr>
            <p:spPr bwMode="auto">
              <a:xfrm>
                <a:off x="5935663" y="3159125"/>
                <a:ext cx="69850" cy="187325"/>
              </a:xfrm>
              <a:custGeom>
                <a:avLst/>
                <a:gdLst>
                  <a:gd name="T0" fmla="*/ 2147483647 w 637"/>
                  <a:gd name="T1" fmla="*/ 0 h 1659"/>
                  <a:gd name="T2" fmla="*/ 2147483647 w 637"/>
                  <a:gd name="T3" fmla="*/ 0 h 1659"/>
                  <a:gd name="T4" fmla="*/ 2147483647 w 637"/>
                  <a:gd name="T5" fmla="*/ 2147483647 h 1659"/>
                  <a:gd name="T6" fmla="*/ 0 w 637"/>
                  <a:gd name="T7" fmla="*/ 2147483647 h 1659"/>
                  <a:gd name="T8" fmla="*/ 2147483647 w 637"/>
                  <a:gd name="T9" fmla="*/ 0 h 16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7"/>
                  <a:gd name="T16" fmla="*/ 0 h 1659"/>
                  <a:gd name="T17" fmla="*/ 637 w 637"/>
                  <a:gd name="T18" fmla="*/ 1659 h 16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7" h="1659">
                    <a:moveTo>
                      <a:pt x="615" y="0"/>
                    </a:moveTo>
                    <a:lnTo>
                      <a:pt x="637" y="0"/>
                    </a:lnTo>
                    <a:lnTo>
                      <a:pt x="68" y="1659"/>
                    </a:lnTo>
                    <a:lnTo>
                      <a:pt x="0" y="1647"/>
                    </a:lnTo>
                    <a:lnTo>
                      <a:pt x="615" y="0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54" name="Freeform 1062"/>
              <p:cNvSpPr>
                <a:spLocks/>
              </p:cNvSpPr>
              <p:nvPr/>
            </p:nvSpPr>
            <p:spPr bwMode="auto">
              <a:xfrm>
                <a:off x="5699125" y="3290888"/>
                <a:ext cx="242888" cy="61912"/>
              </a:xfrm>
              <a:custGeom>
                <a:avLst/>
                <a:gdLst>
                  <a:gd name="T0" fmla="*/ 0 w 2216"/>
                  <a:gd name="T1" fmla="*/ 0 h 550"/>
                  <a:gd name="T2" fmla="*/ 2147483647 w 2216"/>
                  <a:gd name="T3" fmla="*/ 2147483647 h 550"/>
                  <a:gd name="T4" fmla="*/ 2147483647 w 2216"/>
                  <a:gd name="T5" fmla="*/ 2147483647 h 550"/>
                  <a:gd name="T6" fmla="*/ 2147483647 w 2216"/>
                  <a:gd name="T7" fmla="*/ 2147483647 h 550"/>
                  <a:gd name="T8" fmla="*/ 0 w 2216"/>
                  <a:gd name="T9" fmla="*/ 0 h 5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16"/>
                  <a:gd name="T16" fmla="*/ 0 h 550"/>
                  <a:gd name="T17" fmla="*/ 2216 w 2216"/>
                  <a:gd name="T18" fmla="*/ 550 h 5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16" h="550">
                    <a:moveTo>
                      <a:pt x="0" y="0"/>
                    </a:moveTo>
                    <a:lnTo>
                      <a:pt x="9" y="57"/>
                    </a:lnTo>
                    <a:lnTo>
                      <a:pt x="2164" y="550"/>
                    </a:lnTo>
                    <a:lnTo>
                      <a:pt x="2216" y="49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21955" name="Group 1063"/>
              <p:cNvGrpSpPr>
                <a:grpSpLocks/>
              </p:cNvGrpSpPr>
              <p:nvPr/>
            </p:nvGrpSpPr>
            <p:grpSpPr bwMode="auto">
              <a:xfrm>
                <a:off x="5695950" y="3355975"/>
                <a:ext cx="80963" cy="38100"/>
                <a:chOff x="1740" y="2642"/>
                <a:chExt cx="752" cy="327"/>
              </a:xfrm>
            </p:grpSpPr>
            <p:sp>
              <p:nvSpPr>
                <p:cNvPr id="21962" name="Freeform 1064"/>
                <p:cNvSpPr>
                  <a:spLocks/>
                </p:cNvSpPr>
                <p:nvPr/>
              </p:nvSpPr>
              <p:spPr bwMode="auto">
                <a:xfrm>
                  <a:off x="1740" y="2642"/>
                  <a:ext cx="752" cy="327"/>
                </a:xfrm>
                <a:custGeom>
                  <a:avLst/>
                  <a:gdLst>
                    <a:gd name="T0" fmla="*/ 293 w 752"/>
                    <a:gd name="T1" fmla="*/ 0 h 327"/>
                    <a:gd name="T2" fmla="*/ 752 w 752"/>
                    <a:gd name="T3" fmla="*/ 124 h 327"/>
                    <a:gd name="T4" fmla="*/ 470 w 752"/>
                    <a:gd name="T5" fmla="*/ 327 h 327"/>
                    <a:gd name="T6" fmla="*/ 0 w 752"/>
                    <a:gd name="T7" fmla="*/ 183 h 327"/>
                    <a:gd name="T8" fmla="*/ 293 w 752"/>
                    <a:gd name="T9" fmla="*/ 0 h 3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2"/>
                    <a:gd name="T16" fmla="*/ 0 h 327"/>
                    <a:gd name="T17" fmla="*/ 752 w 752"/>
                    <a:gd name="T18" fmla="*/ 327 h 3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2" h="327">
                      <a:moveTo>
                        <a:pt x="293" y="0"/>
                      </a:moveTo>
                      <a:lnTo>
                        <a:pt x="752" y="124"/>
                      </a:lnTo>
                      <a:lnTo>
                        <a:pt x="470" y="327"/>
                      </a:lnTo>
                      <a:lnTo>
                        <a:pt x="0" y="183"/>
                      </a:lnTo>
                      <a:lnTo>
                        <a:pt x="293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63" name="Freeform 1065"/>
                <p:cNvSpPr>
                  <a:spLocks/>
                </p:cNvSpPr>
                <p:nvPr/>
              </p:nvSpPr>
              <p:spPr bwMode="auto">
                <a:xfrm>
                  <a:off x="1754" y="2649"/>
                  <a:ext cx="726" cy="311"/>
                </a:xfrm>
                <a:custGeom>
                  <a:avLst/>
                  <a:gdLst>
                    <a:gd name="T0" fmla="*/ 282 w 726"/>
                    <a:gd name="T1" fmla="*/ 0 h 311"/>
                    <a:gd name="T2" fmla="*/ 726 w 726"/>
                    <a:gd name="T3" fmla="*/ 119 h 311"/>
                    <a:gd name="T4" fmla="*/ 457 w 726"/>
                    <a:gd name="T5" fmla="*/ 311 h 311"/>
                    <a:gd name="T6" fmla="*/ 0 w 726"/>
                    <a:gd name="T7" fmla="*/ 173 h 311"/>
                    <a:gd name="T8" fmla="*/ 282 w 726"/>
                    <a:gd name="T9" fmla="*/ 0 h 3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6"/>
                    <a:gd name="T16" fmla="*/ 0 h 311"/>
                    <a:gd name="T17" fmla="*/ 726 w 726"/>
                    <a:gd name="T18" fmla="*/ 311 h 31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6" h="311">
                      <a:moveTo>
                        <a:pt x="282" y="0"/>
                      </a:moveTo>
                      <a:lnTo>
                        <a:pt x="726" y="119"/>
                      </a:lnTo>
                      <a:lnTo>
                        <a:pt x="457" y="311"/>
                      </a:lnTo>
                      <a:lnTo>
                        <a:pt x="0" y="173"/>
                      </a:lnTo>
                      <a:lnTo>
                        <a:pt x="282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64" name="Freeform 1066"/>
                <p:cNvSpPr>
                  <a:spLocks/>
                </p:cNvSpPr>
                <p:nvPr/>
              </p:nvSpPr>
              <p:spPr bwMode="auto">
                <a:xfrm>
                  <a:off x="1808" y="2770"/>
                  <a:ext cx="258" cy="100"/>
                </a:xfrm>
                <a:custGeom>
                  <a:avLst/>
                  <a:gdLst>
                    <a:gd name="T0" fmla="*/ 0 w 258"/>
                    <a:gd name="T1" fmla="*/ 44 h 100"/>
                    <a:gd name="T2" fmla="*/ 75 w 258"/>
                    <a:gd name="T3" fmla="*/ 0 h 100"/>
                    <a:gd name="T4" fmla="*/ 258 w 258"/>
                    <a:gd name="T5" fmla="*/ 50 h 100"/>
                    <a:gd name="T6" fmla="*/ 183 w 258"/>
                    <a:gd name="T7" fmla="*/ 100 h 100"/>
                    <a:gd name="T8" fmla="*/ 0 w 258"/>
                    <a:gd name="T9" fmla="*/ 44 h 10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0"/>
                    <a:gd name="T17" fmla="*/ 258 w 258"/>
                    <a:gd name="T18" fmla="*/ 100 h 10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0">
                      <a:moveTo>
                        <a:pt x="0" y="44"/>
                      </a:moveTo>
                      <a:lnTo>
                        <a:pt x="75" y="0"/>
                      </a:lnTo>
                      <a:lnTo>
                        <a:pt x="258" y="50"/>
                      </a:lnTo>
                      <a:lnTo>
                        <a:pt x="183" y="100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65" name="Freeform 1067"/>
                <p:cNvSpPr>
                  <a:spLocks/>
                </p:cNvSpPr>
                <p:nvPr/>
              </p:nvSpPr>
              <p:spPr bwMode="auto">
                <a:xfrm>
                  <a:off x="1799" y="2816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66" name="Freeform 1068"/>
                <p:cNvSpPr>
                  <a:spLocks/>
                </p:cNvSpPr>
                <p:nvPr/>
              </p:nvSpPr>
              <p:spPr bwMode="auto">
                <a:xfrm>
                  <a:off x="2020" y="2834"/>
                  <a:ext cx="258" cy="102"/>
                </a:xfrm>
                <a:custGeom>
                  <a:avLst/>
                  <a:gdLst>
                    <a:gd name="T0" fmla="*/ 0 w 258"/>
                    <a:gd name="T1" fmla="*/ 46 h 102"/>
                    <a:gd name="T2" fmla="*/ 71 w 258"/>
                    <a:gd name="T3" fmla="*/ 0 h 102"/>
                    <a:gd name="T4" fmla="*/ 258 w 258"/>
                    <a:gd name="T5" fmla="*/ 52 h 102"/>
                    <a:gd name="T6" fmla="*/ 183 w 258"/>
                    <a:gd name="T7" fmla="*/ 102 h 102"/>
                    <a:gd name="T8" fmla="*/ 0 w 258"/>
                    <a:gd name="T9" fmla="*/ 46 h 10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2"/>
                    <a:gd name="T17" fmla="*/ 258 w 258"/>
                    <a:gd name="T18" fmla="*/ 102 h 10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2">
                      <a:moveTo>
                        <a:pt x="0" y="46"/>
                      </a:moveTo>
                      <a:lnTo>
                        <a:pt x="71" y="0"/>
                      </a:lnTo>
                      <a:lnTo>
                        <a:pt x="258" y="52"/>
                      </a:lnTo>
                      <a:lnTo>
                        <a:pt x="183" y="102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67" name="Freeform 1069"/>
                <p:cNvSpPr>
                  <a:spLocks/>
                </p:cNvSpPr>
                <p:nvPr/>
              </p:nvSpPr>
              <p:spPr bwMode="auto">
                <a:xfrm>
                  <a:off x="2011" y="2882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1956" name="Freeform 1070"/>
              <p:cNvSpPr>
                <a:spLocks/>
              </p:cNvSpPr>
              <p:nvPr/>
            </p:nvSpPr>
            <p:spPr bwMode="auto">
              <a:xfrm>
                <a:off x="5835650" y="3362325"/>
                <a:ext cx="100013" cy="80963"/>
              </a:xfrm>
              <a:custGeom>
                <a:avLst/>
                <a:gdLst>
                  <a:gd name="T0" fmla="*/ 2147483647 w 990"/>
                  <a:gd name="T1" fmla="*/ 2147483647 h 792"/>
                  <a:gd name="T2" fmla="*/ 2147483647 w 990"/>
                  <a:gd name="T3" fmla="*/ 0 h 792"/>
                  <a:gd name="T4" fmla="*/ 2147483647 w 990"/>
                  <a:gd name="T5" fmla="*/ 2147483647 h 792"/>
                  <a:gd name="T6" fmla="*/ 0 w 990"/>
                  <a:gd name="T7" fmla="*/ 2147483647 h 792"/>
                  <a:gd name="T8" fmla="*/ 2147483647 w 990"/>
                  <a:gd name="T9" fmla="*/ 2147483647 h 7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0"/>
                  <a:gd name="T16" fmla="*/ 0 h 792"/>
                  <a:gd name="T17" fmla="*/ 990 w 990"/>
                  <a:gd name="T18" fmla="*/ 792 h 79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0" h="792">
                    <a:moveTo>
                      <a:pt x="3" y="738"/>
                    </a:moveTo>
                    <a:lnTo>
                      <a:pt x="990" y="0"/>
                    </a:lnTo>
                    <a:lnTo>
                      <a:pt x="987" y="60"/>
                    </a:lnTo>
                    <a:lnTo>
                      <a:pt x="0" y="792"/>
                    </a:lnTo>
                    <a:lnTo>
                      <a:pt x="3" y="73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57" name="Freeform 1071"/>
              <p:cNvSpPr>
                <a:spLocks/>
              </p:cNvSpPr>
              <p:nvPr/>
            </p:nvSpPr>
            <p:spPr bwMode="auto">
              <a:xfrm>
                <a:off x="5583238" y="3368675"/>
                <a:ext cx="254000" cy="73025"/>
              </a:xfrm>
              <a:custGeom>
                <a:avLst/>
                <a:gdLst>
                  <a:gd name="T0" fmla="*/ 2147483647 w 2532"/>
                  <a:gd name="T1" fmla="*/ 0 h 723"/>
                  <a:gd name="T2" fmla="*/ 2147483647 w 2532"/>
                  <a:gd name="T3" fmla="*/ 0 h 723"/>
                  <a:gd name="T4" fmla="*/ 2147483647 w 2532"/>
                  <a:gd name="T5" fmla="*/ 2147483647 h 723"/>
                  <a:gd name="T6" fmla="*/ 2147483647 w 2532"/>
                  <a:gd name="T7" fmla="*/ 2147483647 h 723"/>
                  <a:gd name="T8" fmla="*/ 0 w 2532"/>
                  <a:gd name="T9" fmla="*/ 2147483647 h 723"/>
                  <a:gd name="T10" fmla="*/ 2147483647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58" name="Freeform 1072"/>
              <p:cNvSpPr>
                <a:spLocks/>
              </p:cNvSpPr>
              <p:nvPr/>
            </p:nvSpPr>
            <p:spPr bwMode="auto">
              <a:xfrm>
                <a:off x="5583238" y="3354388"/>
                <a:ext cx="1587" cy="15875"/>
              </a:xfrm>
              <a:custGeom>
                <a:avLst/>
                <a:gdLst>
                  <a:gd name="T0" fmla="*/ 2147483647 w 26"/>
                  <a:gd name="T1" fmla="*/ 2147483647 h 147"/>
                  <a:gd name="T2" fmla="*/ 2147483647 w 26"/>
                  <a:gd name="T3" fmla="*/ 2147483647 h 147"/>
                  <a:gd name="T4" fmla="*/ 0 w 26"/>
                  <a:gd name="T5" fmla="*/ 2147483647 h 147"/>
                  <a:gd name="T6" fmla="*/ 2147483647 w 26"/>
                  <a:gd name="T7" fmla="*/ 0 h 147"/>
                  <a:gd name="T8" fmla="*/ 2147483647 w 26"/>
                  <a:gd name="T9" fmla="*/ 2147483647 h 1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47"/>
                  <a:gd name="T17" fmla="*/ 26 w 26"/>
                  <a:gd name="T18" fmla="*/ 147 h 1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47">
                    <a:moveTo>
                      <a:pt x="26" y="10"/>
                    </a:moveTo>
                    <a:lnTo>
                      <a:pt x="23" y="147"/>
                    </a:lnTo>
                    <a:lnTo>
                      <a:pt x="0" y="144"/>
                    </a:lnTo>
                    <a:lnTo>
                      <a:pt x="3" y="0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59" name="Freeform 1073"/>
              <p:cNvSpPr>
                <a:spLocks/>
              </p:cNvSpPr>
              <p:nvPr/>
            </p:nvSpPr>
            <p:spPr bwMode="auto">
              <a:xfrm>
                <a:off x="5583238" y="3294063"/>
                <a:ext cx="117475" cy="61912"/>
              </a:xfrm>
              <a:custGeom>
                <a:avLst/>
                <a:gdLst>
                  <a:gd name="T0" fmla="*/ 2147483647 w 1176"/>
                  <a:gd name="T1" fmla="*/ 0 h 606"/>
                  <a:gd name="T2" fmla="*/ 0 w 1176"/>
                  <a:gd name="T3" fmla="*/ 2147483647 h 606"/>
                  <a:gd name="T4" fmla="*/ 2147483647 w 1176"/>
                  <a:gd name="T5" fmla="*/ 2147483647 h 606"/>
                  <a:gd name="T6" fmla="*/ 2147483647 w 1176"/>
                  <a:gd name="T7" fmla="*/ 2147483647 h 606"/>
                  <a:gd name="T8" fmla="*/ 2147483647 w 1176"/>
                  <a:gd name="T9" fmla="*/ 0 h 6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76"/>
                  <a:gd name="T16" fmla="*/ 0 h 606"/>
                  <a:gd name="T17" fmla="*/ 1176 w 1176"/>
                  <a:gd name="T18" fmla="*/ 606 h 6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76" h="606">
                    <a:moveTo>
                      <a:pt x="1170" y="0"/>
                    </a:moveTo>
                    <a:lnTo>
                      <a:pt x="0" y="597"/>
                    </a:lnTo>
                    <a:lnTo>
                      <a:pt x="30" y="606"/>
                    </a:lnTo>
                    <a:lnTo>
                      <a:pt x="1176" y="18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60" name="Freeform 1074"/>
              <p:cNvSpPr>
                <a:spLocks/>
              </p:cNvSpPr>
              <p:nvPr/>
            </p:nvSpPr>
            <p:spPr bwMode="auto">
              <a:xfrm>
                <a:off x="5591175" y="3357563"/>
                <a:ext cx="241300" cy="71437"/>
              </a:xfrm>
              <a:custGeom>
                <a:avLst/>
                <a:gdLst>
                  <a:gd name="T0" fmla="*/ 2147483647 w 2532"/>
                  <a:gd name="T1" fmla="*/ 0 h 723"/>
                  <a:gd name="T2" fmla="*/ 2147483647 w 2532"/>
                  <a:gd name="T3" fmla="*/ 0 h 723"/>
                  <a:gd name="T4" fmla="*/ 2147483647 w 2532"/>
                  <a:gd name="T5" fmla="*/ 2147483647 h 723"/>
                  <a:gd name="T6" fmla="*/ 2147483647 w 2532"/>
                  <a:gd name="T7" fmla="*/ 2147483647 h 723"/>
                  <a:gd name="T8" fmla="*/ 0 w 2532"/>
                  <a:gd name="T9" fmla="*/ 2147483647 h 723"/>
                  <a:gd name="T10" fmla="*/ 2147483647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61" name="Freeform 1075"/>
              <p:cNvSpPr>
                <a:spLocks/>
              </p:cNvSpPr>
              <p:nvPr/>
            </p:nvSpPr>
            <p:spPr bwMode="auto">
              <a:xfrm flipV="1">
                <a:off x="5830888" y="3352800"/>
                <a:ext cx="98425" cy="74613"/>
              </a:xfrm>
              <a:custGeom>
                <a:avLst/>
                <a:gdLst>
                  <a:gd name="T0" fmla="*/ 2147483647 w 2532"/>
                  <a:gd name="T1" fmla="*/ 0 h 723"/>
                  <a:gd name="T2" fmla="*/ 2147483647 w 2532"/>
                  <a:gd name="T3" fmla="*/ 0 h 723"/>
                  <a:gd name="T4" fmla="*/ 2147483647 w 2532"/>
                  <a:gd name="T5" fmla="*/ 2147483647 h 723"/>
                  <a:gd name="T6" fmla="*/ 2147483647 w 2532"/>
                  <a:gd name="T7" fmla="*/ 2147483647 h 723"/>
                  <a:gd name="T8" fmla="*/ 0 w 2532"/>
                  <a:gd name="T9" fmla="*/ 2147483647 h 723"/>
                  <a:gd name="T10" fmla="*/ 2147483647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pic>
          <p:nvPicPr>
            <p:cNvPr id="21613" name="Picture 1077" descr="desktop_computer_stylized_medium"/>
            <p:cNvPicPr>
              <a:picLocks noChangeAspect="1" noChangeArrowheads="1"/>
            </p:cNvPicPr>
            <p:nvPr/>
          </p:nvPicPr>
          <p:blipFill>
            <a:blip r:embed="rId2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6156325" y="3300413"/>
              <a:ext cx="342900" cy="3349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1614" name="Freeform 1078"/>
            <p:cNvSpPr>
              <a:spLocks/>
            </p:cNvSpPr>
            <p:nvPr/>
          </p:nvSpPr>
          <p:spPr bwMode="auto">
            <a:xfrm flipH="1">
              <a:off x="6302568" y="3332533"/>
              <a:ext cx="161685" cy="153507"/>
            </a:xfrm>
            <a:custGeom>
              <a:avLst/>
              <a:gdLst>
                <a:gd name="T0" fmla="*/ 0 w 356"/>
                <a:gd name="T1" fmla="*/ 0 h 368"/>
                <a:gd name="T2" fmla="*/ 136251 w 356"/>
                <a:gd name="T3" fmla="*/ 5840 h 368"/>
                <a:gd name="T4" fmla="*/ 161685 w 356"/>
                <a:gd name="T5" fmla="*/ 122639 h 368"/>
                <a:gd name="T6" fmla="*/ 35425 w 356"/>
                <a:gd name="T7" fmla="*/ 15350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pic>
          <p:nvPicPr>
            <p:cNvPr id="21615" name="Picture 1081" descr="laptop_keyboard"/>
            <p:cNvPicPr>
              <a:picLocks noChangeAspect="1" noChangeArrowheads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7329488" y="5672138"/>
              <a:ext cx="388937" cy="1587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1616" name="Freeform 1082"/>
            <p:cNvSpPr>
              <a:spLocks/>
            </p:cNvSpPr>
            <p:nvPr/>
          </p:nvSpPr>
          <p:spPr bwMode="auto">
            <a:xfrm>
              <a:off x="7458075" y="5516563"/>
              <a:ext cx="312738" cy="207962"/>
            </a:xfrm>
            <a:custGeom>
              <a:avLst/>
              <a:gdLst>
                <a:gd name="T0" fmla="*/ 2147483647 w 2982"/>
                <a:gd name="T1" fmla="*/ 0 h 2442"/>
                <a:gd name="T2" fmla="*/ 0 w 2982"/>
                <a:gd name="T3" fmla="*/ 2147483647 h 2442"/>
                <a:gd name="T4" fmla="*/ 2147483647 w 2982"/>
                <a:gd name="T5" fmla="*/ 2147483647 h 2442"/>
                <a:gd name="T6" fmla="*/ 2147483647 w 2982"/>
                <a:gd name="T7" fmla="*/ 2147483647 h 2442"/>
                <a:gd name="T8" fmla="*/ 2147483647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21617" name="Picture 1083" descr="screen"/>
            <p:cNvPicPr>
              <a:picLocks noChangeAspect="1" noChangeArrowheads="1"/>
            </p:cNvPicPr>
            <p:nvPr/>
          </p:nvPicPr>
          <p:blipFill>
            <a:blip r:embed="rId2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473950" y="5521325"/>
              <a:ext cx="284163" cy="190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1618" name="Freeform 1084"/>
            <p:cNvSpPr>
              <a:spLocks/>
            </p:cNvSpPr>
            <p:nvPr/>
          </p:nvSpPr>
          <p:spPr bwMode="auto">
            <a:xfrm>
              <a:off x="7515225" y="5510213"/>
              <a:ext cx="265113" cy="39687"/>
            </a:xfrm>
            <a:custGeom>
              <a:avLst/>
              <a:gdLst>
                <a:gd name="T0" fmla="*/ 2147483647 w 2528"/>
                <a:gd name="T1" fmla="*/ 0 h 455"/>
                <a:gd name="T2" fmla="*/ 2147483647 w 2528"/>
                <a:gd name="T3" fmla="*/ 2147483647 h 455"/>
                <a:gd name="T4" fmla="*/ 2147483647 w 2528"/>
                <a:gd name="T5" fmla="*/ 2147483647 h 455"/>
                <a:gd name="T6" fmla="*/ 0 w 2528"/>
                <a:gd name="T7" fmla="*/ 2147483647 h 455"/>
                <a:gd name="T8" fmla="*/ 2147483647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19" name="Freeform 1085"/>
            <p:cNvSpPr>
              <a:spLocks/>
            </p:cNvSpPr>
            <p:nvPr/>
          </p:nvSpPr>
          <p:spPr bwMode="auto">
            <a:xfrm>
              <a:off x="7456488" y="5510213"/>
              <a:ext cx="73025" cy="161925"/>
            </a:xfrm>
            <a:custGeom>
              <a:avLst/>
              <a:gdLst>
                <a:gd name="T0" fmla="*/ 2147483647 w 702"/>
                <a:gd name="T1" fmla="*/ 0 h 1893"/>
                <a:gd name="T2" fmla="*/ 0 w 702"/>
                <a:gd name="T3" fmla="*/ 2147483647 h 1893"/>
                <a:gd name="T4" fmla="*/ 2147483647 w 702"/>
                <a:gd name="T5" fmla="*/ 2147483647 h 1893"/>
                <a:gd name="T6" fmla="*/ 2147483647 w 702"/>
                <a:gd name="T7" fmla="*/ 2147483647 h 1893"/>
                <a:gd name="T8" fmla="*/ 2147483647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20" name="Freeform 1086"/>
            <p:cNvSpPr>
              <a:spLocks/>
            </p:cNvSpPr>
            <p:nvPr/>
          </p:nvSpPr>
          <p:spPr bwMode="auto">
            <a:xfrm>
              <a:off x="7699375" y="5538788"/>
              <a:ext cx="79375" cy="185737"/>
            </a:xfrm>
            <a:custGeom>
              <a:avLst/>
              <a:gdLst>
                <a:gd name="T0" fmla="*/ 2147483647 w 756"/>
                <a:gd name="T1" fmla="*/ 0 h 2184"/>
                <a:gd name="T2" fmla="*/ 2147483647 w 756"/>
                <a:gd name="T3" fmla="*/ 2147483647 h 2184"/>
                <a:gd name="T4" fmla="*/ 0 w 756"/>
                <a:gd name="T5" fmla="*/ 2147483647 h 2184"/>
                <a:gd name="T6" fmla="*/ 2147483647 w 756"/>
                <a:gd name="T7" fmla="*/ 2147483647 h 2184"/>
                <a:gd name="T8" fmla="*/ 2147483647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21" name="Freeform 1087"/>
            <p:cNvSpPr>
              <a:spLocks/>
            </p:cNvSpPr>
            <p:nvPr/>
          </p:nvSpPr>
          <p:spPr bwMode="auto">
            <a:xfrm>
              <a:off x="7454900" y="5662613"/>
              <a:ext cx="290513" cy="63500"/>
            </a:xfrm>
            <a:custGeom>
              <a:avLst/>
              <a:gdLst>
                <a:gd name="T0" fmla="*/ 2147483647 w 2773"/>
                <a:gd name="T1" fmla="*/ 0 h 738"/>
                <a:gd name="T2" fmla="*/ 0 w 2773"/>
                <a:gd name="T3" fmla="*/ 2147483647 h 738"/>
                <a:gd name="T4" fmla="*/ 2147483647 w 2773"/>
                <a:gd name="T5" fmla="*/ 2147483647 h 738"/>
                <a:gd name="T6" fmla="*/ 2147483647 w 2773"/>
                <a:gd name="T7" fmla="*/ 2147483647 h 738"/>
                <a:gd name="T8" fmla="*/ 2147483647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22" name="Freeform 1088"/>
            <p:cNvSpPr>
              <a:spLocks/>
            </p:cNvSpPr>
            <p:nvPr/>
          </p:nvSpPr>
          <p:spPr bwMode="auto">
            <a:xfrm>
              <a:off x="7707313" y="5540375"/>
              <a:ext cx="74612" cy="187325"/>
            </a:xfrm>
            <a:custGeom>
              <a:avLst/>
              <a:gdLst>
                <a:gd name="T0" fmla="*/ 2147483647 w 637"/>
                <a:gd name="T1" fmla="*/ 0 h 1659"/>
                <a:gd name="T2" fmla="*/ 2147483647 w 637"/>
                <a:gd name="T3" fmla="*/ 0 h 1659"/>
                <a:gd name="T4" fmla="*/ 2147483647 w 637"/>
                <a:gd name="T5" fmla="*/ 2147483647 h 1659"/>
                <a:gd name="T6" fmla="*/ 0 w 637"/>
                <a:gd name="T7" fmla="*/ 2147483647 h 1659"/>
                <a:gd name="T8" fmla="*/ 2147483647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23" name="Freeform 1089"/>
            <p:cNvSpPr>
              <a:spLocks/>
            </p:cNvSpPr>
            <p:nvPr/>
          </p:nvSpPr>
          <p:spPr bwMode="auto">
            <a:xfrm>
              <a:off x="7454900" y="5672138"/>
              <a:ext cx="258763" cy="61912"/>
            </a:xfrm>
            <a:custGeom>
              <a:avLst/>
              <a:gdLst>
                <a:gd name="T0" fmla="*/ 0 w 2216"/>
                <a:gd name="T1" fmla="*/ 0 h 550"/>
                <a:gd name="T2" fmla="*/ 2147483647 w 2216"/>
                <a:gd name="T3" fmla="*/ 2147483647 h 550"/>
                <a:gd name="T4" fmla="*/ 2147483647 w 2216"/>
                <a:gd name="T5" fmla="*/ 2147483647 h 550"/>
                <a:gd name="T6" fmla="*/ 2147483647 w 2216"/>
                <a:gd name="T7" fmla="*/ 2147483647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1624" name="Group 1090"/>
            <p:cNvGrpSpPr>
              <a:grpSpLocks/>
            </p:cNvGrpSpPr>
            <p:nvPr/>
          </p:nvGrpSpPr>
          <p:grpSpPr bwMode="auto">
            <a:xfrm>
              <a:off x="7451725" y="5737225"/>
              <a:ext cx="87313" cy="38100"/>
              <a:chOff x="1740" y="2642"/>
              <a:chExt cx="752" cy="327"/>
            </a:xfrm>
          </p:grpSpPr>
          <p:sp>
            <p:nvSpPr>
              <p:cNvPr id="21940" name="Freeform 1091"/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41" name="Freeform 1092"/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42" name="Freeform 1093"/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43" name="Freeform 1094"/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44" name="Freeform 1095"/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45" name="Freeform 1096"/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1625" name="Freeform 1097"/>
            <p:cNvSpPr>
              <a:spLocks/>
            </p:cNvSpPr>
            <p:nvPr/>
          </p:nvSpPr>
          <p:spPr bwMode="auto">
            <a:xfrm>
              <a:off x="7600950" y="5743575"/>
              <a:ext cx="106363" cy="80963"/>
            </a:xfrm>
            <a:custGeom>
              <a:avLst/>
              <a:gdLst>
                <a:gd name="T0" fmla="*/ 2147483647 w 990"/>
                <a:gd name="T1" fmla="*/ 2147483647 h 792"/>
                <a:gd name="T2" fmla="*/ 2147483647 w 990"/>
                <a:gd name="T3" fmla="*/ 0 h 792"/>
                <a:gd name="T4" fmla="*/ 2147483647 w 990"/>
                <a:gd name="T5" fmla="*/ 2147483647 h 792"/>
                <a:gd name="T6" fmla="*/ 0 w 990"/>
                <a:gd name="T7" fmla="*/ 2147483647 h 792"/>
                <a:gd name="T8" fmla="*/ 2147483647 w 990"/>
                <a:gd name="T9" fmla="*/ 2147483647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26" name="Freeform 1098"/>
            <p:cNvSpPr>
              <a:spLocks/>
            </p:cNvSpPr>
            <p:nvPr/>
          </p:nvSpPr>
          <p:spPr bwMode="auto">
            <a:xfrm>
              <a:off x="7329488" y="5749925"/>
              <a:ext cx="271462" cy="73025"/>
            </a:xfrm>
            <a:custGeom>
              <a:avLst/>
              <a:gdLst>
                <a:gd name="T0" fmla="*/ 2147483647 w 2532"/>
                <a:gd name="T1" fmla="*/ 0 h 723"/>
                <a:gd name="T2" fmla="*/ 2147483647 w 2532"/>
                <a:gd name="T3" fmla="*/ 0 h 723"/>
                <a:gd name="T4" fmla="*/ 2147483647 w 2532"/>
                <a:gd name="T5" fmla="*/ 2147483647 h 723"/>
                <a:gd name="T6" fmla="*/ 2147483647 w 2532"/>
                <a:gd name="T7" fmla="*/ 2147483647 h 723"/>
                <a:gd name="T8" fmla="*/ 0 w 2532"/>
                <a:gd name="T9" fmla="*/ 2147483647 h 723"/>
                <a:gd name="T10" fmla="*/ 2147483647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27" name="Freeform 1099"/>
            <p:cNvSpPr>
              <a:spLocks/>
            </p:cNvSpPr>
            <p:nvPr/>
          </p:nvSpPr>
          <p:spPr bwMode="auto">
            <a:xfrm>
              <a:off x="7331075" y="5735638"/>
              <a:ext cx="1588" cy="15875"/>
            </a:xfrm>
            <a:custGeom>
              <a:avLst/>
              <a:gdLst>
                <a:gd name="T0" fmla="*/ 2147483647 w 26"/>
                <a:gd name="T1" fmla="*/ 2147483647 h 147"/>
                <a:gd name="T2" fmla="*/ 2147483647 w 26"/>
                <a:gd name="T3" fmla="*/ 2147483647 h 147"/>
                <a:gd name="T4" fmla="*/ 0 w 26"/>
                <a:gd name="T5" fmla="*/ 2147483647 h 147"/>
                <a:gd name="T6" fmla="*/ 2147483647 w 26"/>
                <a:gd name="T7" fmla="*/ 0 h 147"/>
                <a:gd name="T8" fmla="*/ 2147483647 w 26"/>
                <a:gd name="T9" fmla="*/ 2147483647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28" name="Freeform 1100"/>
            <p:cNvSpPr>
              <a:spLocks/>
            </p:cNvSpPr>
            <p:nvPr/>
          </p:nvSpPr>
          <p:spPr bwMode="auto">
            <a:xfrm>
              <a:off x="7331075" y="5675313"/>
              <a:ext cx="125413" cy="61912"/>
            </a:xfrm>
            <a:custGeom>
              <a:avLst/>
              <a:gdLst>
                <a:gd name="T0" fmla="*/ 2147483647 w 1176"/>
                <a:gd name="T1" fmla="*/ 0 h 606"/>
                <a:gd name="T2" fmla="*/ 0 w 1176"/>
                <a:gd name="T3" fmla="*/ 2147483647 h 606"/>
                <a:gd name="T4" fmla="*/ 2147483647 w 1176"/>
                <a:gd name="T5" fmla="*/ 2147483647 h 606"/>
                <a:gd name="T6" fmla="*/ 2147483647 w 1176"/>
                <a:gd name="T7" fmla="*/ 2147483647 h 606"/>
                <a:gd name="T8" fmla="*/ 2147483647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29" name="Freeform 1101"/>
            <p:cNvSpPr>
              <a:spLocks/>
            </p:cNvSpPr>
            <p:nvPr/>
          </p:nvSpPr>
          <p:spPr bwMode="auto">
            <a:xfrm>
              <a:off x="7339013" y="5738813"/>
              <a:ext cx="257175" cy="71437"/>
            </a:xfrm>
            <a:custGeom>
              <a:avLst/>
              <a:gdLst>
                <a:gd name="T0" fmla="*/ 2147483647 w 2532"/>
                <a:gd name="T1" fmla="*/ 0 h 723"/>
                <a:gd name="T2" fmla="*/ 2147483647 w 2532"/>
                <a:gd name="T3" fmla="*/ 0 h 723"/>
                <a:gd name="T4" fmla="*/ 2147483647 w 2532"/>
                <a:gd name="T5" fmla="*/ 2147483647 h 723"/>
                <a:gd name="T6" fmla="*/ 2147483647 w 2532"/>
                <a:gd name="T7" fmla="*/ 2147483647 h 723"/>
                <a:gd name="T8" fmla="*/ 0 w 2532"/>
                <a:gd name="T9" fmla="*/ 2147483647 h 723"/>
                <a:gd name="T10" fmla="*/ 2147483647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30" name="Freeform 1102"/>
            <p:cNvSpPr>
              <a:spLocks/>
            </p:cNvSpPr>
            <p:nvPr/>
          </p:nvSpPr>
          <p:spPr bwMode="auto">
            <a:xfrm flipV="1">
              <a:off x="7596188" y="5734050"/>
              <a:ext cx="104775" cy="74613"/>
            </a:xfrm>
            <a:custGeom>
              <a:avLst/>
              <a:gdLst>
                <a:gd name="T0" fmla="*/ 2147483647 w 2532"/>
                <a:gd name="T1" fmla="*/ 0 h 723"/>
                <a:gd name="T2" fmla="*/ 2147483647 w 2532"/>
                <a:gd name="T3" fmla="*/ 0 h 723"/>
                <a:gd name="T4" fmla="*/ 2147483647 w 2532"/>
                <a:gd name="T5" fmla="*/ 2147483647 h 723"/>
                <a:gd name="T6" fmla="*/ 2147483647 w 2532"/>
                <a:gd name="T7" fmla="*/ 2147483647 h 723"/>
                <a:gd name="T8" fmla="*/ 0 w 2532"/>
                <a:gd name="T9" fmla="*/ 2147483647 h 723"/>
                <a:gd name="T10" fmla="*/ 2147483647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1631" name="Group 1103"/>
            <p:cNvGrpSpPr>
              <a:grpSpLocks/>
            </p:cNvGrpSpPr>
            <p:nvPr/>
          </p:nvGrpSpPr>
          <p:grpSpPr bwMode="auto">
            <a:xfrm>
              <a:off x="6351588" y="2493963"/>
              <a:ext cx="390525" cy="169862"/>
              <a:chOff x="4650" y="1129"/>
              <a:chExt cx="246" cy="95"/>
            </a:xfrm>
          </p:grpSpPr>
          <p:sp>
            <p:nvSpPr>
              <p:cNvPr id="21932" name="Oval 407"/>
              <p:cNvSpPr>
                <a:spLocks noChangeArrowheads="1"/>
              </p:cNvSpPr>
              <p:nvPr/>
            </p:nvSpPr>
            <p:spPr bwMode="auto">
              <a:xfrm>
                <a:off x="4651" y="1171"/>
                <a:ext cx="244" cy="53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21933" name="Rectangle 410"/>
              <p:cNvSpPr>
                <a:spLocks noChangeArrowheads="1"/>
              </p:cNvSpPr>
              <p:nvPr/>
            </p:nvSpPr>
            <p:spPr bwMode="auto">
              <a:xfrm>
                <a:off x="4651" y="1165"/>
                <a:ext cx="245" cy="33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 algn="ctr"/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21934" name="Oval 411"/>
              <p:cNvSpPr>
                <a:spLocks noChangeArrowheads="1"/>
              </p:cNvSpPr>
              <p:nvPr/>
            </p:nvSpPr>
            <p:spPr bwMode="auto">
              <a:xfrm>
                <a:off x="4650" y="1129"/>
                <a:ext cx="244" cy="62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grpSp>
            <p:nvGrpSpPr>
              <p:cNvPr id="21935" name="Group 1107"/>
              <p:cNvGrpSpPr>
                <a:grpSpLocks/>
              </p:cNvGrpSpPr>
              <p:nvPr/>
            </p:nvGrpSpPr>
            <p:grpSpPr bwMode="auto">
              <a:xfrm>
                <a:off x="4699" y="1145"/>
                <a:ext cx="138" cy="29"/>
                <a:chOff x="2468" y="1332"/>
                <a:chExt cx="310" cy="60"/>
              </a:xfrm>
            </p:grpSpPr>
            <p:sp>
              <p:nvSpPr>
                <p:cNvPr id="21938" name="Freeform 1108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39" name="Freeform 1109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1936" name="Line 1110"/>
              <p:cNvSpPr>
                <a:spLocks noChangeShapeType="1"/>
              </p:cNvSpPr>
              <p:nvPr/>
            </p:nvSpPr>
            <p:spPr bwMode="auto">
              <a:xfrm>
                <a:off x="4651" y="1158"/>
                <a:ext cx="0" cy="4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37" name="Line 1111"/>
              <p:cNvSpPr>
                <a:spLocks noChangeShapeType="1"/>
              </p:cNvSpPr>
              <p:nvPr/>
            </p:nvSpPr>
            <p:spPr bwMode="auto">
              <a:xfrm>
                <a:off x="4894" y="1160"/>
                <a:ext cx="0" cy="4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1632" name="Group 1112"/>
            <p:cNvGrpSpPr>
              <a:grpSpLocks/>
            </p:cNvGrpSpPr>
            <p:nvPr/>
          </p:nvGrpSpPr>
          <p:grpSpPr bwMode="auto">
            <a:xfrm>
              <a:off x="6051550" y="3641725"/>
              <a:ext cx="390525" cy="169863"/>
              <a:chOff x="4650" y="1129"/>
              <a:chExt cx="246" cy="95"/>
            </a:xfrm>
          </p:grpSpPr>
          <p:sp>
            <p:nvSpPr>
              <p:cNvPr id="21924" name="Oval 407"/>
              <p:cNvSpPr>
                <a:spLocks noChangeArrowheads="1"/>
              </p:cNvSpPr>
              <p:nvPr/>
            </p:nvSpPr>
            <p:spPr bwMode="auto">
              <a:xfrm>
                <a:off x="4651" y="1171"/>
                <a:ext cx="244" cy="53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21925" name="Rectangle 410"/>
              <p:cNvSpPr>
                <a:spLocks noChangeArrowheads="1"/>
              </p:cNvSpPr>
              <p:nvPr/>
            </p:nvSpPr>
            <p:spPr bwMode="auto">
              <a:xfrm>
                <a:off x="4651" y="1165"/>
                <a:ext cx="245" cy="33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 algn="ctr"/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21926" name="Oval 411"/>
              <p:cNvSpPr>
                <a:spLocks noChangeArrowheads="1"/>
              </p:cNvSpPr>
              <p:nvPr/>
            </p:nvSpPr>
            <p:spPr bwMode="auto">
              <a:xfrm>
                <a:off x="4650" y="1129"/>
                <a:ext cx="244" cy="62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grpSp>
            <p:nvGrpSpPr>
              <p:cNvPr id="21927" name="Group 1116"/>
              <p:cNvGrpSpPr>
                <a:grpSpLocks/>
              </p:cNvGrpSpPr>
              <p:nvPr/>
            </p:nvGrpSpPr>
            <p:grpSpPr bwMode="auto">
              <a:xfrm>
                <a:off x="4699" y="1145"/>
                <a:ext cx="138" cy="29"/>
                <a:chOff x="2468" y="1332"/>
                <a:chExt cx="310" cy="60"/>
              </a:xfrm>
            </p:grpSpPr>
            <p:sp>
              <p:nvSpPr>
                <p:cNvPr id="21930" name="Freeform 1117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31" name="Freeform 1118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1928" name="Line 1119"/>
              <p:cNvSpPr>
                <a:spLocks noChangeShapeType="1"/>
              </p:cNvSpPr>
              <p:nvPr/>
            </p:nvSpPr>
            <p:spPr bwMode="auto">
              <a:xfrm>
                <a:off x="4651" y="1158"/>
                <a:ext cx="0" cy="4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29" name="Line 1120"/>
              <p:cNvSpPr>
                <a:spLocks noChangeShapeType="1"/>
              </p:cNvSpPr>
              <p:nvPr/>
            </p:nvSpPr>
            <p:spPr bwMode="auto">
              <a:xfrm>
                <a:off x="4894" y="1160"/>
                <a:ext cx="0" cy="4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1633" name="Group 1121"/>
            <p:cNvGrpSpPr>
              <a:grpSpLocks/>
            </p:cNvGrpSpPr>
            <p:nvPr/>
          </p:nvGrpSpPr>
          <p:grpSpPr bwMode="auto">
            <a:xfrm>
              <a:off x="6248400" y="4852988"/>
              <a:ext cx="617538" cy="247650"/>
              <a:chOff x="2356" y="1300"/>
              <a:chExt cx="555" cy="194"/>
            </a:xfrm>
          </p:grpSpPr>
          <p:sp>
            <p:nvSpPr>
              <p:cNvPr id="21916" name="Oval 407"/>
              <p:cNvSpPr>
                <a:spLocks noChangeArrowheads="1"/>
              </p:cNvSpPr>
              <p:nvPr/>
            </p:nvSpPr>
            <p:spPr bwMode="auto">
              <a:xfrm>
                <a:off x="2357" y="1385"/>
                <a:ext cx="551" cy="109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21917" name="Rectangle 410"/>
              <p:cNvSpPr>
                <a:spLocks noChangeArrowheads="1"/>
              </p:cNvSpPr>
              <p:nvPr/>
            </p:nvSpPr>
            <p:spPr bwMode="auto">
              <a:xfrm>
                <a:off x="2357" y="1374"/>
                <a:ext cx="554" cy="66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 algn="ctr"/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21918" name="Oval 411"/>
              <p:cNvSpPr>
                <a:spLocks noChangeArrowheads="1"/>
              </p:cNvSpPr>
              <p:nvPr/>
            </p:nvSpPr>
            <p:spPr bwMode="auto">
              <a:xfrm>
                <a:off x="2356" y="1300"/>
                <a:ext cx="551" cy="127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grpSp>
            <p:nvGrpSpPr>
              <p:cNvPr id="21919" name="Group 1125"/>
              <p:cNvGrpSpPr>
                <a:grpSpLocks/>
              </p:cNvGrpSpPr>
              <p:nvPr/>
            </p:nvGrpSpPr>
            <p:grpSpPr bwMode="auto">
              <a:xfrm>
                <a:off x="2468" y="1332"/>
                <a:ext cx="310" cy="60"/>
                <a:chOff x="2468" y="1332"/>
                <a:chExt cx="310" cy="60"/>
              </a:xfrm>
            </p:grpSpPr>
            <p:sp>
              <p:nvSpPr>
                <p:cNvPr id="21922" name="Freeform 1126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285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23" name="Freeform 1127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285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1920" name="Line 1128"/>
              <p:cNvSpPr>
                <a:spLocks noChangeShapeType="1"/>
              </p:cNvSpPr>
              <p:nvPr/>
            </p:nvSpPr>
            <p:spPr bwMode="auto">
              <a:xfrm>
                <a:off x="2357" y="1361"/>
                <a:ext cx="0" cy="85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21" name="Line 1129"/>
              <p:cNvSpPr>
                <a:spLocks noChangeShapeType="1"/>
              </p:cNvSpPr>
              <p:nvPr/>
            </p:nvSpPr>
            <p:spPr bwMode="auto">
              <a:xfrm>
                <a:off x="2907" y="1363"/>
                <a:ext cx="0" cy="8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1634" name="Group 1130"/>
            <p:cNvGrpSpPr>
              <a:grpSpLocks/>
            </p:cNvGrpSpPr>
            <p:nvPr/>
          </p:nvGrpSpPr>
          <p:grpSpPr bwMode="auto">
            <a:xfrm>
              <a:off x="6969125" y="4510088"/>
              <a:ext cx="617538" cy="247650"/>
              <a:chOff x="2356" y="1300"/>
              <a:chExt cx="555" cy="194"/>
            </a:xfrm>
          </p:grpSpPr>
          <p:sp>
            <p:nvSpPr>
              <p:cNvPr id="21908" name="Oval 407"/>
              <p:cNvSpPr>
                <a:spLocks noChangeArrowheads="1"/>
              </p:cNvSpPr>
              <p:nvPr/>
            </p:nvSpPr>
            <p:spPr bwMode="auto">
              <a:xfrm>
                <a:off x="2357" y="1385"/>
                <a:ext cx="551" cy="109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21909" name="Rectangle 410"/>
              <p:cNvSpPr>
                <a:spLocks noChangeArrowheads="1"/>
              </p:cNvSpPr>
              <p:nvPr/>
            </p:nvSpPr>
            <p:spPr bwMode="auto">
              <a:xfrm>
                <a:off x="2357" y="1374"/>
                <a:ext cx="554" cy="66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 algn="ctr"/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21910" name="Oval 411"/>
              <p:cNvSpPr>
                <a:spLocks noChangeArrowheads="1"/>
              </p:cNvSpPr>
              <p:nvPr/>
            </p:nvSpPr>
            <p:spPr bwMode="auto">
              <a:xfrm>
                <a:off x="2356" y="1300"/>
                <a:ext cx="551" cy="127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grpSp>
            <p:nvGrpSpPr>
              <p:cNvPr id="21911" name="Group 1134"/>
              <p:cNvGrpSpPr>
                <a:grpSpLocks/>
              </p:cNvGrpSpPr>
              <p:nvPr/>
            </p:nvGrpSpPr>
            <p:grpSpPr bwMode="auto">
              <a:xfrm>
                <a:off x="2468" y="1332"/>
                <a:ext cx="310" cy="60"/>
                <a:chOff x="2468" y="1332"/>
                <a:chExt cx="310" cy="60"/>
              </a:xfrm>
            </p:grpSpPr>
            <p:sp>
              <p:nvSpPr>
                <p:cNvPr id="21914" name="Freeform 1135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285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15" name="Freeform 1136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285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1912" name="Line 1137"/>
              <p:cNvSpPr>
                <a:spLocks noChangeShapeType="1"/>
              </p:cNvSpPr>
              <p:nvPr/>
            </p:nvSpPr>
            <p:spPr bwMode="auto">
              <a:xfrm>
                <a:off x="2357" y="1361"/>
                <a:ext cx="0" cy="85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13" name="Line 1138"/>
              <p:cNvSpPr>
                <a:spLocks noChangeShapeType="1"/>
              </p:cNvSpPr>
              <p:nvPr/>
            </p:nvSpPr>
            <p:spPr bwMode="auto">
              <a:xfrm>
                <a:off x="2907" y="1363"/>
                <a:ext cx="0" cy="8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1635" name="Group 1139"/>
            <p:cNvGrpSpPr>
              <a:grpSpLocks/>
            </p:cNvGrpSpPr>
            <p:nvPr/>
          </p:nvGrpSpPr>
          <p:grpSpPr bwMode="auto">
            <a:xfrm>
              <a:off x="7585075" y="4811713"/>
              <a:ext cx="617538" cy="247650"/>
              <a:chOff x="2356" y="1300"/>
              <a:chExt cx="555" cy="194"/>
            </a:xfrm>
          </p:grpSpPr>
          <p:sp>
            <p:nvSpPr>
              <p:cNvPr id="21900" name="Oval 407"/>
              <p:cNvSpPr>
                <a:spLocks noChangeArrowheads="1"/>
              </p:cNvSpPr>
              <p:nvPr/>
            </p:nvSpPr>
            <p:spPr bwMode="auto">
              <a:xfrm>
                <a:off x="2357" y="1385"/>
                <a:ext cx="551" cy="109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21901" name="Rectangle 410"/>
              <p:cNvSpPr>
                <a:spLocks noChangeArrowheads="1"/>
              </p:cNvSpPr>
              <p:nvPr/>
            </p:nvSpPr>
            <p:spPr bwMode="auto">
              <a:xfrm>
                <a:off x="2357" y="1374"/>
                <a:ext cx="554" cy="66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 algn="ctr"/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21902" name="Oval 411"/>
              <p:cNvSpPr>
                <a:spLocks noChangeArrowheads="1"/>
              </p:cNvSpPr>
              <p:nvPr/>
            </p:nvSpPr>
            <p:spPr bwMode="auto">
              <a:xfrm>
                <a:off x="2356" y="1300"/>
                <a:ext cx="551" cy="127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grpSp>
            <p:nvGrpSpPr>
              <p:cNvPr id="21903" name="Group 1143"/>
              <p:cNvGrpSpPr>
                <a:grpSpLocks/>
              </p:cNvGrpSpPr>
              <p:nvPr/>
            </p:nvGrpSpPr>
            <p:grpSpPr bwMode="auto">
              <a:xfrm>
                <a:off x="2468" y="1332"/>
                <a:ext cx="310" cy="60"/>
                <a:chOff x="2468" y="1332"/>
                <a:chExt cx="310" cy="60"/>
              </a:xfrm>
            </p:grpSpPr>
            <p:sp>
              <p:nvSpPr>
                <p:cNvPr id="21906" name="Freeform 1144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285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07" name="Freeform 1145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285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1904" name="Line 1146"/>
              <p:cNvSpPr>
                <a:spLocks noChangeShapeType="1"/>
              </p:cNvSpPr>
              <p:nvPr/>
            </p:nvSpPr>
            <p:spPr bwMode="auto">
              <a:xfrm>
                <a:off x="2357" y="1361"/>
                <a:ext cx="0" cy="85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05" name="Line 1147"/>
              <p:cNvSpPr>
                <a:spLocks noChangeShapeType="1"/>
              </p:cNvSpPr>
              <p:nvPr/>
            </p:nvSpPr>
            <p:spPr bwMode="auto">
              <a:xfrm>
                <a:off x="2907" y="1363"/>
                <a:ext cx="0" cy="8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1636" name="Group 3"/>
            <p:cNvGrpSpPr>
              <a:grpSpLocks/>
            </p:cNvGrpSpPr>
            <p:nvPr/>
          </p:nvGrpSpPr>
          <p:grpSpPr bwMode="auto">
            <a:xfrm>
              <a:off x="5964238" y="3135313"/>
              <a:ext cx="314325" cy="334962"/>
              <a:chOff x="5974579" y="3105349"/>
              <a:chExt cx="347997" cy="396620"/>
            </a:xfrm>
          </p:grpSpPr>
          <p:pic>
            <p:nvPicPr>
              <p:cNvPr id="21898" name="Picture 555" descr="fridge2.png"/>
              <p:cNvPicPr>
                <a:picLocks noChangeAspect="1"/>
              </p:cNvPicPr>
              <p:nvPr/>
            </p:nvPicPr>
            <p:blipFill>
              <a:blip r:embed="rId26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6074343" y="3164942"/>
                <a:ext cx="189578" cy="33702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1899" name="Picture 1115" descr="antenna_stylized"/>
              <p:cNvPicPr>
                <a:picLocks noChangeAspect="1" noChangeArrowheads="1"/>
              </p:cNvPicPr>
              <p:nvPr/>
            </p:nvPicPr>
            <p:blipFill>
              <a:blip r:embed="rId2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974579" y="3105349"/>
                <a:ext cx="347997" cy="16755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pic>
          <p:nvPicPr>
            <p:cNvPr id="21637" name="Picture 603" descr="car_icon_small"/>
            <p:cNvPicPr>
              <a:picLocks noChangeAspect="1" noChangeArrowheads="1"/>
            </p:cNvPicPr>
            <p:nvPr/>
          </p:nvPicPr>
          <p:blipFill>
            <a:blip r:embed="rId2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373813" y="1744663"/>
              <a:ext cx="849312" cy="168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1638" name="Picture 814" descr="light2.png"/>
            <p:cNvPicPr>
              <a:picLocks noChangeAspect="1"/>
            </p:cNvPicPr>
            <p:nvPr/>
          </p:nvPicPr>
          <p:blipFill>
            <a:blip r:embed="rId29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6707188" y="2019300"/>
              <a:ext cx="92075" cy="4064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1639" name="Picture 1017" descr="antenna_stylized"/>
            <p:cNvPicPr>
              <a:picLocks noChangeAspect="1" noChangeArrowheads="1"/>
            </p:cNvPicPr>
            <p:nvPr/>
          </p:nvPicPr>
          <p:blipFill>
            <a:blip r:embed="rId1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511925" y="1946275"/>
              <a:ext cx="531813" cy="2238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1640" name="Picture 1017" descr="antenna_stylized"/>
            <p:cNvPicPr>
              <a:picLocks noChangeAspect="1" noChangeArrowheads="1"/>
            </p:cNvPicPr>
            <p:nvPr/>
          </p:nvPicPr>
          <p:blipFill>
            <a:blip r:embed="rId1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586538" y="1685925"/>
              <a:ext cx="530225" cy="2238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21641" name="Group 347"/>
            <p:cNvGrpSpPr>
              <a:grpSpLocks/>
            </p:cNvGrpSpPr>
            <p:nvPr/>
          </p:nvGrpSpPr>
          <p:grpSpPr bwMode="auto">
            <a:xfrm>
              <a:off x="6220922" y="4838544"/>
              <a:ext cx="660165" cy="269566"/>
              <a:chOff x="1871277" y="1576300"/>
              <a:chExt cx="1128371" cy="437861"/>
            </a:xfrm>
          </p:grpSpPr>
          <p:sp>
            <p:nvSpPr>
              <p:cNvPr id="829" name="Oval 828"/>
              <p:cNvSpPr>
                <a:spLocks noChangeArrowheads="1"/>
              </p:cNvSpPr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830" name="Rectangle 829"/>
              <p:cNvSpPr/>
              <p:nvPr/>
            </p:nvSpPr>
            <p:spPr bwMode="auto">
              <a:xfrm>
                <a:off x="1872116" y="1739006"/>
                <a:ext cx="1128773" cy="116036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831" name="Oval 830"/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832" name="Freeform 831"/>
              <p:cNvSpPr/>
              <p:nvPr/>
            </p:nvSpPr>
            <p:spPr bwMode="auto">
              <a:xfrm>
                <a:off x="2159736" y="1674540"/>
                <a:ext cx="548106" cy="159874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833" name="Freeform 832"/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834" name="Freeform 833"/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835" name="Freeform 834"/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836" name="Straight Connector 835"/>
              <p:cNvCxnSpPr>
                <a:cxnSpLocks noChangeShapeType="1"/>
                <a:endCxn id="831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837" name="Straight Connector 836"/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1642" name="Group 347"/>
            <p:cNvGrpSpPr>
              <a:grpSpLocks/>
            </p:cNvGrpSpPr>
            <p:nvPr/>
          </p:nvGrpSpPr>
          <p:grpSpPr bwMode="auto">
            <a:xfrm>
              <a:off x="6933466" y="4503243"/>
              <a:ext cx="660165" cy="269566"/>
              <a:chOff x="1871277" y="1576300"/>
              <a:chExt cx="1128371" cy="437861"/>
            </a:xfrm>
          </p:grpSpPr>
          <p:sp>
            <p:nvSpPr>
              <p:cNvPr id="820" name="Oval 819"/>
              <p:cNvSpPr>
                <a:spLocks noChangeArrowheads="1"/>
              </p:cNvSpPr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821" name="Rectangle 820"/>
              <p:cNvSpPr/>
              <p:nvPr/>
            </p:nvSpPr>
            <p:spPr bwMode="auto">
              <a:xfrm>
                <a:off x="1872532" y="1739555"/>
                <a:ext cx="1126060" cy="116038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822" name="Oval 821"/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823" name="Freeform 822"/>
              <p:cNvSpPr/>
              <p:nvPr/>
            </p:nvSpPr>
            <p:spPr bwMode="auto">
              <a:xfrm>
                <a:off x="2160152" y="1672512"/>
                <a:ext cx="548106" cy="162453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824" name="Freeform 823"/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825" name="Freeform 824"/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826" name="Freeform 825"/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827" name="Straight Connector 826"/>
              <p:cNvCxnSpPr>
                <a:cxnSpLocks noChangeShapeType="1"/>
                <a:endCxn id="822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828" name="Straight Connector 827"/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1643" name="Group 347"/>
            <p:cNvGrpSpPr>
              <a:grpSpLocks/>
            </p:cNvGrpSpPr>
            <p:nvPr/>
          </p:nvGrpSpPr>
          <p:grpSpPr bwMode="auto">
            <a:xfrm>
              <a:off x="7563920" y="4800505"/>
              <a:ext cx="660165" cy="269566"/>
              <a:chOff x="1871277" y="1576300"/>
              <a:chExt cx="1128371" cy="437861"/>
            </a:xfrm>
          </p:grpSpPr>
          <p:sp>
            <p:nvSpPr>
              <p:cNvPr id="811" name="Oval 810"/>
              <p:cNvSpPr>
                <a:spLocks noChangeArrowheads="1"/>
              </p:cNvSpPr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812" name="Rectangle 811"/>
              <p:cNvSpPr/>
              <p:nvPr/>
            </p:nvSpPr>
            <p:spPr bwMode="auto">
              <a:xfrm>
                <a:off x="1872162" y="1738907"/>
                <a:ext cx="1128773" cy="116036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813" name="Oval 812"/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814" name="Freeform 813"/>
              <p:cNvSpPr/>
              <p:nvPr/>
            </p:nvSpPr>
            <p:spPr bwMode="auto">
              <a:xfrm>
                <a:off x="2159782" y="1674441"/>
                <a:ext cx="548106" cy="159874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815" name="Freeform 814"/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816" name="Freeform 815"/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817" name="Freeform 816"/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818" name="Straight Connector 817"/>
              <p:cNvCxnSpPr>
                <a:cxnSpLocks noChangeShapeType="1"/>
                <a:endCxn id="813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819" name="Straight Connector 818"/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1644" name="Group 347"/>
            <p:cNvGrpSpPr>
              <a:grpSpLocks/>
            </p:cNvGrpSpPr>
            <p:nvPr/>
          </p:nvGrpSpPr>
          <p:grpSpPr bwMode="auto">
            <a:xfrm>
              <a:off x="6050373" y="3620176"/>
              <a:ext cx="425094" cy="228319"/>
              <a:chOff x="1871277" y="1576300"/>
              <a:chExt cx="1128371" cy="437861"/>
            </a:xfrm>
          </p:grpSpPr>
          <p:sp>
            <p:nvSpPr>
              <p:cNvPr id="802" name="Oval 801"/>
              <p:cNvSpPr>
                <a:spLocks noChangeArrowheads="1"/>
              </p:cNvSpPr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803" name="Rectangle 802"/>
              <p:cNvSpPr/>
              <p:nvPr/>
            </p:nvSpPr>
            <p:spPr bwMode="auto">
              <a:xfrm>
                <a:off x="1870189" y="1739404"/>
                <a:ext cx="1129316" cy="115689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804" name="Oval 803"/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805" name="Freeform 804"/>
              <p:cNvSpPr/>
              <p:nvPr/>
            </p:nvSpPr>
            <p:spPr bwMode="auto">
              <a:xfrm>
                <a:off x="2160944" y="1672426"/>
                <a:ext cx="547803" cy="161356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806" name="Freeform 805"/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807" name="Freeform 806"/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808" name="Freeform 807"/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809" name="Straight Connector 808"/>
              <p:cNvCxnSpPr>
                <a:cxnSpLocks noChangeShapeType="1"/>
                <a:endCxn id="804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810" name="Straight Connector 809"/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1645" name="Group 347"/>
            <p:cNvGrpSpPr>
              <a:grpSpLocks/>
            </p:cNvGrpSpPr>
            <p:nvPr/>
          </p:nvGrpSpPr>
          <p:grpSpPr bwMode="auto">
            <a:xfrm>
              <a:off x="6347637" y="2481965"/>
              <a:ext cx="403071" cy="202807"/>
              <a:chOff x="1871277" y="1576300"/>
              <a:chExt cx="1128371" cy="437861"/>
            </a:xfrm>
          </p:grpSpPr>
          <p:sp>
            <p:nvSpPr>
              <p:cNvPr id="793" name="Oval 792"/>
              <p:cNvSpPr>
                <a:spLocks noChangeArrowheads="1"/>
              </p:cNvSpPr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794" name="Rectangle 793"/>
              <p:cNvSpPr/>
              <p:nvPr/>
            </p:nvSpPr>
            <p:spPr bwMode="auto">
              <a:xfrm>
                <a:off x="1873449" y="1739300"/>
                <a:ext cx="1124357" cy="116532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795" name="Oval 794"/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796" name="Freeform 795"/>
              <p:cNvSpPr/>
              <p:nvPr/>
            </p:nvSpPr>
            <p:spPr bwMode="auto">
              <a:xfrm>
                <a:off x="2162315" y="1670752"/>
                <a:ext cx="546626" cy="161088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797" name="Freeform 796"/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798" name="Freeform 797"/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799" name="Freeform 798"/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800" name="Straight Connector 799"/>
              <p:cNvCxnSpPr>
                <a:cxnSpLocks noChangeShapeType="1"/>
                <a:endCxn id="795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801" name="Straight Connector 800"/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1646" name="Group 589"/>
            <p:cNvGrpSpPr>
              <a:grpSpLocks/>
            </p:cNvGrpSpPr>
            <p:nvPr/>
          </p:nvGrpSpPr>
          <p:grpSpPr bwMode="auto">
            <a:xfrm>
              <a:off x="7678804" y="2388750"/>
              <a:ext cx="418211" cy="189727"/>
              <a:chOff x="7913987" y="1515773"/>
              <a:chExt cx="625138" cy="276534"/>
            </a:xfrm>
          </p:grpSpPr>
          <p:sp>
            <p:nvSpPr>
              <p:cNvPr id="784" name="Oval 783"/>
              <p:cNvSpPr>
                <a:spLocks noChangeArrowheads="1"/>
              </p:cNvSpPr>
              <p:nvPr/>
            </p:nvSpPr>
            <p:spPr bwMode="auto">
              <a:xfrm flipV="1">
                <a:off x="7915743" y="1593920"/>
                <a:ext cx="623382" cy="198387"/>
              </a:xfrm>
              <a:prstGeom prst="ellipse">
                <a:avLst/>
              </a:prstGeom>
              <a:gradFill rotWithShape="1">
                <a:gsLst>
                  <a:gs pos="0">
                    <a:srgbClr val="7F7F7F"/>
                  </a:gs>
                  <a:gs pos="53000">
                    <a:srgbClr val="D9D9D9"/>
                  </a:gs>
                  <a:gs pos="100000">
                    <a:srgbClr val="7F7F7F"/>
                  </a:gs>
                </a:gsLst>
                <a:lin ang="0" scaled="1"/>
              </a:gradFill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BFBFBF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785" name="Rectangle 784"/>
              <p:cNvSpPr/>
              <p:nvPr/>
            </p:nvSpPr>
            <p:spPr bwMode="auto">
              <a:xfrm>
                <a:off x="7913888" y="1622848"/>
                <a:ext cx="624093" cy="71728"/>
              </a:xfrm>
              <a:prstGeom prst="rect">
                <a:avLst/>
              </a:prstGeom>
              <a:gradFill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3000">
                    <a:schemeClr val="bg1">
                      <a:lumMod val="85000"/>
                    </a:schemeClr>
                  </a:gs>
                  <a:gs pos="100000">
                    <a:schemeClr val="tx1">
                      <a:lumMod val="50000"/>
                      <a:lumOff val="50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786" name="Oval 785"/>
              <p:cNvSpPr>
                <a:spLocks noChangeArrowheads="1"/>
              </p:cNvSpPr>
              <p:nvPr/>
            </p:nvSpPr>
            <p:spPr bwMode="auto">
              <a:xfrm flipV="1">
                <a:off x="7914388" y="1515773"/>
                <a:ext cx="623381" cy="198387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787" name="Freeform 786"/>
              <p:cNvSpPr/>
              <p:nvPr/>
            </p:nvSpPr>
            <p:spPr bwMode="auto">
              <a:xfrm>
                <a:off x="8072877" y="1581199"/>
                <a:ext cx="303742" cy="99494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788" name="Freeform 787"/>
              <p:cNvSpPr>
                <a:spLocks/>
              </p:cNvSpPr>
              <p:nvPr/>
            </p:nvSpPr>
            <p:spPr bwMode="auto">
              <a:xfrm>
                <a:off x="8042174" y="1555712"/>
                <a:ext cx="367006" cy="69068"/>
              </a:xfrm>
              <a:custGeom>
                <a:avLst/>
                <a:gdLst>
                  <a:gd name="T0" fmla="*/ 0 w 3723451"/>
                  <a:gd name="T1" fmla="*/ 16897 h 932950"/>
                  <a:gd name="T2" fmla="*/ 64577 w 3723451"/>
                  <a:gd name="T3" fmla="*/ 199 h 932950"/>
                  <a:gd name="T4" fmla="*/ 182917 w 3723451"/>
                  <a:gd name="T5" fmla="*/ 38538 h 932950"/>
                  <a:gd name="T6" fmla="*/ 295814 w 3723451"/>
                  <a:gd name="T7" fmla="*/ 0 h 932950"/>
                  <a:gd name="T8" fmla="*/ 367006 w 3723451"/>
                  <a:gd name="T9" fmla="*/ 15336 h 932950"/>
                  <a:gd name="T10" fmla="*/ 314039 w 3723451"/>
                  <a:gd name="T11" fmla="*/ 34193 h 932950"/>
                  <a:gd name="T12" fmla="*/ 296986 w 3723451"/>
                  <a:gd name="T13" fmla="*/ 29109 h 932950"/>
                  <a:gd name="T14" fmla="*/ 184996 w 3723451"/>
                  <a:gd name="T15" fmla="*/ 69068 h 932950"/>
                  <a:gd name="T16" fmla="*/ 70141 w 3723451"/>
                  <a:gd name="T17" fmla="*/ 30579 h 932950"/>
                  <a:gd name="T18" fmla="*/ 51571 w 3723451"/>
                  <a:gd name="T19" fmla="*/ 34733 h 932950"/>
                  <a:gd name="T20" fmla="*/ 0 w 3723451"/>
                  <a:gd name="T21" fmla="*/ 16897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789" name="Freeform 788"/>
              <p:cNvSpPr>
                <a:spLocks/>
              </p:cNvSpPr>
              <p:nvPr/>
            </p:nvSpPr>
            <p:spPr bwMode="auto">
              <a:xfrm>
                <a:off x="8282748" y="1614494"/>
                <a:ext cx="135212" cy="60251"/>
              </a:xfrm>
              <a:custGeom>
                <a:avLst/>
                <a:gdLst>
                  <a:gd name="T0" fmla="*/ 0 w 1366596"/>
                  <a:gd name="T1" fmla="*/ 0 h 809868"/>
                  <a:gd name="T2" fmla="*/ 135212 w 1366596"/>
                  <a:gd name="T3" fmla="*/ 46558 h 809868"/>
                  <a:gd name="T4" fmla="*/ 85589 w 1366596"/>
                  <a:gd name="T5" fmla="*/ 60251 h 809868"/>
                  <a:gd name="T6" fmla="*/ 455 w 1366596"/>
                  <a:gd name="T7" fmla="*/ 3183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790" name="Freeform 789"/>
              <p:cNvSpPr>
                <a:spLocks/>
              </p:cNvSpPr>
              <p:nvPr/>
            </p:nvSpPr>
            <p:spPr bwMode="auto">
              <a:xfrm>
                <a:off x="8035150" y="1615964"/>
                <a:ext cx="133456" cy="60250"/>
              </a:xfrm>
              <a:custGeom>
                <a:avLst/>
                <a:gdLst>
                  <a:gd name="T0" fmla="*/ 131634 w 1348191"/>
                  <a:gd name="T1" fmla="*/ 0 h 791462"/>
                  <a:gd name="T2" fmla="*/ 133456 w 1348191"/>
                  <a:gd name="T3" fmla="*/ 29074 h 791462"/>
                  <a:gd name="T4" fmla="*/ 48281 w 1348191"/>
                  <a:gd name="T5" fmla="*/ 60250 h 791462"/>
                  <a:gd name="T6" fmla="*/ 0 w 1348191"/>
                  <a:gd name="T7" fmla="*/ 46589 h 791462"/>
                  <a:gd name="T8" fmla="*/ 131634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791" name="Straight Connector 790"/>
              <p:cNvCxnSpPr>
                <a:cxnSpLocks noChangeShapeType="1"/>
                <a:endCxn id="786" idx="2"/>
              </p:cNvCxnSpPr>
              <p:nvPr/>
            </p:nvCxnSpPr>
            <p:spPr bwMode="auto">
              <a:xfrm flipH="1" flipV="1">
                <a:off x="7914388" y="1615701"/>
                <a:ext cx="1756" cy="76416"/>
              </a:xfrm>
              <a:prstGeom prst="line">
                <a:avLst/>
              </a:prstGeom>
              <a:noFill/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792" name="Straight Connector 791"/>
              <p:cNvCxnSpPr>
                <a:cxnSpLocks noChangeShapeType="1"/>
              </p:cNvCxnSpPr>
              <p:nvPr/>
            </p:nvCxnSpPr>
            <p:spPr bwMode="auto">
              <a:xfrm flipH="1" flipV="1">
                <a:off x="8537368" y="1618903"/>
                <a:ext cx="1757" cy="76416"/>
              </a:xfrm>
              <a:prstGeom prst="line">
                <a:avLst/>
              </a:prstGeom>
              <a:noFill/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1647" name="Group 590"/>
            <p:cNvGrpSpPr>
              <a:grpSpLocks/>
            </p:cNvGrpSpPr>
            <p:nvPr/>
          </p:nvGrpSpPr>
          <p:grpSpPr bwMode="auto">
            <a:xfrm>
              <a:off x="7187343" y="2485248"/>
              <a:ext cx="418211" cy="189727"/>
              <a:chOff x="7913987" y="1515773"/>
              <a:chExt cx="625138" cy="276534"/>
            </a:xfrm>
          </p:grpSpPr>
          <p:sp>
            <p:nvSpPr>
              <p:cNvPr id="775" name="Oval 774"/>
              <p:cNvSpPr>
                <a:spLocks noChangeArrowheads="1"/>
              </p:cNvSpPr>
              <p:nvPr/>
            </p:nvSpPr>
            <p:spPr bwMode="auto">
              <a:xfrm flipV="1">
                <a:off x="7915743" y="1593920"/>
                <a:ext cx="623382" cy="198387"/>
              </a:xfrm>
              <a:prstGeom prst="ellipse">
                <a:avLst/>
              </a:prstGeom>
              <a:gradFill rotWithShape="1">
                <a:gsLst>
                  <a:gs pos="0">
                    <a:srgbClr val="7F7F7F"/>
                  </a:gs>
                  <a:gs pos="53000">
                    <a:srgbClr val="D9D9D9"/>
                  </a:gs>
                  <a:gs pos="100000">
                    <a:srgbClr val="7F7F7F"/>
                  </a:gs>
                </a:gsLst>
                <a:lin ang="0" scaled="1"/>
              </a:gradFill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BFBFBF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776" name="Rectangle 775"/>
              <p:cNvSpPr/>
              <p:nvPr/>
            </p:nvSpPr>
            <p:spPr bwMode="auto">
              <a:xfrm>
                <a:off x="7912896" y="1623342"/>
                <a:ext cx="626467" cy="71730"/>
              </a:xfrm>
              <a:prstGeom prst="rect">
                <a:avLst/>
              </a:prstGeom>
              <a:gradFill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3000">
                    <a:schemeClr val="bg1">
                      <a:lumMod val="85000"/>
                    </a:schemeClr>
                  </a:gs>
                  <a:gs pos="100000">
                    <a:schemeClr val="tx1">
                      <a:lumMod val="50000"/>
                      <a:lumOff val="50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777" name="Oval 776"/>
              <p:cNvSpPr>
                <a:spLocks noChangeArrowheads="1"/>
              </p:cNvSpPr>
              <p:nvPr/>
            </p:nvSpPr>
            <p:spPr bwMode="auto">
              <a:xfrm flipV="1">
                <a:off x="7914388" y="1515773"/>
                <a:ext cx="623381" cy="198387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778" name="Freeform 777"/>
              <p:cNvSpPr/>
              <p:nvPr/>
            </p:nvSpPr>
            <p:spPr bwMode="auto">
              <a:xfrm>
                <a:off x="8071885" y="1581693"/>
                <a:ext cx="306115" cy="99496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779" name="Freeform 778"/>
              <p:cNvSpPr>
                <a:spLocks/>
              </p:cNvSpPr>
              <p:nvPr/>
            </p:nvSpPr>
            <p:spPr bwMode="auto">
              <a:xfrm>
                <a:off x="8042174" y="1555712"/>
                <a:ext cx="367006" cy="69068"/>
              </a:xfrm>
              <a:custGeom>
                <a:avLst/>
                <a:gdLst>
                  <a:gd name="T0" fmla="*/ 0 w 3723451"/>
                  <a:gd name="T1" fmla="*/ 16897 h 932950"/>
                  <a:gd name="T2" fmla="*/ 64577 w 3723451"/>
                  <a:gd name="T3" fmla="*/ 199 h 932950"/>
                  <a:gd name="T4" fmla="*/ 182917 w 3723451"/>
                  <a:gd name="T5" fmla="*/ 38538 h 932950"/>
                  <a:gd name="T6" fmla="*/ 295814 w 3723451"/>
                  <a:gd name="T7" fmla="*/ 0 h 932950"/>
                  <a:gd name="T8" fmla="*/ 367006 w 3723451"/>
                  <a:gd name="T9" fmla="*/ 15336 h 932950"/>
                  <a:gd name="T10" fmla="*/ 314039 w 3723451"/>
                  <a:gd name="T11" fmla="*/ 34193 h 932950"/>
                  <a:gd name="T12" fmla="*/ 296986 w 3723451"/>
                  <a:gd name="T13" fmla="*/ 29109 h 932950"/>
                  <a:gd name="T14" fmla="*/ 184996 w 3723451"/>
                  <a:gd name="T15" fmla="*/ 69068 h 932950"/>
                  <a:gd name="T16" fmla="*/ 70141 w 3723451"/>
                  <a:gd name="T17" fmla="*/ 30579 h 932950"/>
                  <a:gd name="T18" fmla="*/ 51571 w 3723451"/>
                  <a:gd name="T19" fmla="*/ 34733 h 932950"/>
                  <a:gd name="T20" fmla="*/ 0 w 3723451"/>
                  <a:gd name="T21" fmla="*/ 16897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780" name="Freeform 779"/>
              <p:cNvSpPr>
                <a:spLocks/>
              </p:cNvSpPr>
              <p:nvPr/>
            </p:nvSpPr>
            <p:spPr bwMode="auto">
              <a:xfrm>
                <a:off x="8282748" y="1614494"/>
                <a:ext cx="135212" cy="60251"/>
              </a:xfrm>
              <a:custGeom>
                <a:avLst/>
                <a:gdLst>
                  <a:gd name="T0" fmla="*/ 0 w 1366596"/>
                  <a:gd name="T1" fmla="*/ 0 h 809868"/>
                  <a:gd name="T2" fmla="*/ 135212 w 1366596"/>
                  <a:gd name="T3" fmla="*/ 46558 h 809868"/>
                  <a:gd name="T4" fmla="*/ 85589 w 1366596"/>
                  <a:gd name="T5" fmla="*/ 60251 h 809868"/>
                  <a:gd name="T6" fmla="*/ 455 w 1366596"/>
                  <a:gd name="T7" fmla="*/ 3183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781" name="Freeform 780"/>
              <p:cNvSpPr>
                <a:spLocks/>
              </p:cNvSpPr>
              <p:nvPr/>
            </p:nvSpPr>
            <p:spPr bwMode="auto">
              <a:xfrm>
                <a:off x="8035150" y="1615964"/>
                <a:ext cx="133456" cy="60250"/>
              </a:xfrm>
              <a:custGeom>
                <a:avLst/>
                <a:gdLst>
                  <a:gd name="T0" fmla="*/ 131634 w 1348191"/>
                  <a:gd name="T1" fmla="*/ 0 h 791462"/>
                  <a:gd name="T2" fmla="*/ 133456 w 1348191"/>
                  <a:gd name="T3" fmla="*/ 29074 h 791462"/>
                  <a:gd name="T4" fmla="*/ 48281 w 1348191"/>
                  <a:gd name="T5" fmla="*/ 60250 h 791462"/>
                  <a:gd name="T6" fmla="*/ 0 w 1348191"/>
                  <a:gd name="T7" fmla="*/ 46589 h 791462"/>
                  <a:gd name="T8" fmla="*/ 131634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782" name="Straight Connector 781"/>
              <p:cNvCxnSpPr>
                <a:cxnSpLocks noChangeShapeType="1"/>
                <a:endCxn id="777" idx="2"/>
              </p:cNvCxnSpPr>
              <p:nvPr/>
            </p:nvCxnSpPr>
            <p:spPr bwMode="auto">
              <a:xfrm flipH="1" flipV="1">
                <a:off x="7914388" y="1615701"/>
                <a:ext cx="1756" cy="76416"/>
              </a:xfrm>
              <a:prstGeom prst="line">
                <a:avLst/>
              </a:prstGeom>
              <a:noFill/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783" name="Straight Connector 782"/>
              <p:cNvCxnSpPr>
                <a:cxnSpLocks noChangeShapeType="1"/>
              </p:cNvCxnSpPr>
              <p:nvPr/>
            </p:nvCxnSpPr>
            <p:spPr bwMode="auto">
              <a:xfrm flipH="1" flipV="1">
                <a:off x="8537368" y="1618903"/>
                <a:ext cx="1757" cy="76416"/>
              </a:xfrm>
              <a:prstGeom prst="line">
                <a:avLst/>
              </a:prstGeom>
              <a:noFill/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1648" name="Group 591"/>
            <p:cNvGrpSpPr>
              <a:grpSpLocks/>
            </p:cNvGrpSpPr>
            <p:nvPr/>
          </p:nvGrpSpPr>
          <p:grpSpPr bwMode="auto">
            <a:xfrm>
              <a:off x="7195275" y="2751878"/>
              <a:ext cx="418211" cy="189727"/>
              <a:chOff x="7913987" y="1515773"/>
              <a:chExt cx="625138" cy="276534"/>
            </a:xfrm>
          </p:grpSpPr>
          <p:sp>
            <p:nvSpPr>
              <p:cNvPr id="766" name="Oval 765"/>
              <p:cNvSpPr>
                <a:spLocks noChangeArrowheads="1"/>
              </p:cNvSpPr>
              <p:nvPr/>
            </p:nvSpPr>
            <p:spPr bwMode="auto">
              <a:xfrm flipV="1">
                <a:off x="7915743" y="1593920"/>
                <a:ext cx="623382" cy="198387"/>
              </a:xfrm>
              <a:prstGeom prst="ellipse">
                <a:avLst/>
              </a:prstGeom>
              <a:gradFill rotWithShape="1">
                <a:gsLst>
                  <a:gs pos="0">
                    <a:srgbClr val="7F7F7F"/>
                  </a:gs>
                  <a:gs pos="53000">
                    <a:srgbClr val="D9D9D9"/>
                  </a:gs>
                  <a:gs pos="100000">
                    <a:srgbClr val="7F7F7F"/>
                  </a:gs>
                </a:gsLst>
                <a:lin ang="0" scaled="1"/>
              </a:gradFill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BFBFBF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767" name="Rectangle 766"/>
              <p:cNvSpPr/>
              <p:nvPr/>
            </p:nvSpPr>
            <p:spPr bwMode="auto">
              <a:xfrm>
                <a:off x="7912903" y="1621131"/>
                <a:ext cx="626467" cy="71728"/>
              </a:xfrm>
              <a:prstGeom prst="rect">
                <a:avLst/>
              </a:prstGeom>
              <a:gradFill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3000">
                    <a:schemeClr val="bg1">
                      <a:lumMod val="85000"/>
                    </a:schemeClr>
                  </a:gs>
                  <a:gs pos="100000">
                    <a:schemeClr val="tx1">
                      <a:lumMod val="50000"/>
                      <a:lumOff val="50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768" name="Oval 767"/>
              <p:cNvSpPr>
                <a:spLocks noChangeArrowheads="1"/>
              </p:cNvSpPr>
              <p:nvPr/>
            </p:nvSpPr>
            <p:spPr bwMode="auto">
              <a:xfrm flipV="1">
                <a:off x="7914388" y="1515773"/>
                <a:ext cx="623381" cy="198387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769" name="Freeform 768"/>
              <p:cNvSpPr/>
              <p:nvPr/>
            </p:nvSpPr>
            <p:spPr bwMode="auto">
              <a:xfrm>
                <a:off x="8071894" y="1579482"/>
                <a:ext cx="306114" cy="101809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770" name="Freeform 769"/>
              <p:cNvSpPr>
                <a:spLocks/>
              </p:cNvSpPr>
              <p:nvPr/>
            </p:nvSpPr>
            <p:spPr bwMode="auto">
              <a:xfrm>
                <a:off x="8042174" y="1555712"/>
                <a:ext cx="367006" cy="69068"/>
              </a:xfrm>
              <a:custGeom>
                <a:avLst/>
                <a:gdLst>
                  <a:gd name="T0" fmla="*/ 0 w 3723451"/>
                  <a:gd name="T1" fmla="*/ 16897 h 932950"/>
                  <a:gd name="T2" fmla="*/ 64577 w 3723451"/>
                  <a:gd name="T3" fmla="*/ 199 h 932950"/>
                  <a:gd name="T4" fmla="*/ 182917 w 3723451"/>
                  <a:gd name="T5" fmla="*/ 38538 h 932950"/>
                  <a:gd name="T6" fmla="*/ 295814 w 3723451"/>
                  <a:gd name="T7" fmla="*/ 0 h 932950"/>
                  <a:gd name="T8" fmla="*/ 367006 w 3723451"/>
                  <a:gd name="T9" fmla="*/ 15336 h 932950"/>
                  <a:gd name="T10" fmla="*/ 314039 w 3723451"/>
                  <a:gd name="T11" fmla="*/ 34193 h 932950"/>
                  <a:gd name="T12" fmla="*/ 296986 w 3723451"/>
                  <a:gd name="T13" fmla="*/ 29109 h 932950"/>
                  <a:gd name="T14" fmla="*/ 184996 w 3723451"/>
                  <a:gd name="T15" fmla="*/ 69068 h 932950"/>
                  <a:gd name="T16" fmla="*/ 70141 w 3723451"/>
                  <a:gd name="T17" fmla="*/ 30579 h 932950"/>
                  <a:gd name="T18" fmla="*/ 51571 w 3723451"/>
                  <a:gd name="T19" fmla="*/ 34733 h 932950"/>
                  <a:gd name="T20" fmla="*/ 0 w 3723451"/>
                  <a:gd name="T21" fmla="*/ 16897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771" name="Freeform 770"/>
              <p:cNvSpPr>
                <a:spLocks/>
              </p:cNvSpPr>
              <p:nvPr/>
            </p:nvSpPr>
            <p:spPr bwMode="auto">
              <a:xfrm>
                <a:off x="8282748" y="1614494"/>
                <a:ext cx="135212" cy="60251"/>
              </a:xfrm>
              <a:custGeom>
                <a:avLst/>
                <a:gdLst>
                  <a:gd name="T0" fmla="*/ 0 w 1366596"/>
                  <a:gd name="T1" fmla="*/ 0 h 809868"/>
                  <a:gd name="T2" fmla="*/ 135212 w 1366596"/>
                  <a:gd name="T3" fmla="*/ 46558 h 809868"/>
                  <a:gd name="T4" fmla="*/ 85589 w 1366596"/>
                  <a:gd name="T5" fmla="*/ 60251 h 809868"/>
                  <a:gd name="T6" fmla="*/ 455 w 1366596"/>
                  <a:gd name="T7" fmla="*/ 3183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772" name="Freeform 771"/>
              <p:cNvSpPr>
                <a:spLocks/>
              </p:cNvSpPr>
              <p:nvPr/>
            </p:nvSpPr>
            <p:spPr bwMode="auto">
              <a:xfrm>
                <a:off x="8035150" y="1615964"/>
                <a:ext cx="133456" cy="60250"/>
              </a:xfrm>
              <a:custGeom>
                <a:avLst/>
                <a:gdLst>
                  <a:gd name="T0" fmla="*/ 131634 w 1348191"/>
                  <a:gd name="T1" fmla="*/ 0 h 791462"/>
                  <a:gd name="T2" fmla="*/ 133456 w 1348191"/>
                  <a:gd name="T3" fmla="*/ 29074 h 791462"/>
                  <a:gd name="T4" fmla="*/ 48281 w 1348191"/>
                  <a:gd name="T5" fmla="*/ 60250 h 791462"/>
                  <a:gd name="T6" fmla="*/ 0 w 1348191"/>
                  <a:gd name="T7" fmla="*/ 46589 h 791462"/>
                  <a:gd name="T8" fmla="*/ 131634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773" name="Straight Connector 772"/>
              <p:cNvCxnSpPr>
                <a:cxnSpLocks noChangeShapeType="1"/>
                <a:endCxn id="768" idx="2"/>
              </p:cNvCxnSpPr>
              <p:nvPr/>
            </p:nvCxnSpPr>
            <p:spPr bwMode="auto">
              <a:xfrm flipH="1" flipV="1">
                <a:off x="7914388" y="1615701"/>
                <a:ext cx="1756" cy="76416"/>
              </a:xfrm>
              <a:prstGeom prst="line">
                <a:avLst/>
              </a:prstGeom>
              <a:noFill/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774" name="Straight Connector 773"/>
              <p:cNvCxnSpPr>
                <a:cxnSpLocks noChangeShapeType="1"/>
              </p:cNvCxnSpPr>
              <p:nvPr/>
            </p:nvCxnSpPr>
            <p:spPr bwMode="auto">
              <a:xfrm flipH="1" flipV="1">
                <a:off x="8537368" y="1618903"/>
                <a:ext cx="1757" cy="76416"/>
              </a:xfrm>
              <a:prstGeom prst="line">
                <a:avLst/>
              </a:prstGeom>
              <a:noFill/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1649" name="Group 592"/>
            <p:cNvGrpSpPr>
              <a:grpSpLocks/>
            </p:cNvGrpSpPr>
            <p:nvPr/>
          </p:nvGrpSpPr>
          <p:grpSpPr bwMode="auto">
            <a:xfrm>
              <a:off x="7088975" y="3633334"/>
              <a:ext cx="418211" cy="189727"/>
              <a:chOff x="7913987" y="1515773"/>
              <a:chExt cx="625138" cy="276534"/>
            </a:xfrm>
          </p:grpSpPr>
          <p:sp>
            <p:nvSpPr>
              <p:cNvPr id="757" name="Oval 756"/>
              <p:cNvSpPr>
                <a:spLocks noChangeArrowheads="1"/>
              </p:cNvSpPr>
              <p:nvPr/>
            </p:nvSpPr>
            <p:spPr bwMode="auto">
              <a:xfrm flipV="1">
                <a:off x="7915743" y="1593920"/>
                <a:ext cx="623382" cy="198387"/>
              </a:xfrm>
              <a:prstGeom prst="ellipse">
                <a:avLst/>
              </a:prstGeom>
              <a:gradFill rotWithShape="1">
                <a:gsLst>
                  <a:gs pos="0">
                    <a:srgbClr val="7F7F7F"/>
                  </a:gs>
                  <a:gs pos="53000">
                    <a:srgbClr val="D9D9D9"/>
                  </a:gs>
                  <a:gs pos="100000">
                    <a:srgbClr val="7F7F7F"/>
                  </a:gs>
                </a:gsLst>
                <a:lin ang="0" scaled="1"/>
              </a:gradFill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BFBFBF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758" name="Rectangle 757"/>
              <p:cNvSpPr/>
              <p:nvPr/>
            </p:nvSpPr>
            <p:spPr bwMode="auto">
              <a:xfrm>
                <a:off x="7912811" y="1622871"/>
                <a:ext cx="626467" cy="71728"/>
              </a:xfrm>
              <a:prstGeom prst="rect">
                <a:avLst/>
              </a:prstGeom>
              <a:gradFill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3000">
                    <a:schemeClr val="bg1">
                      <a:lumMod val="85000"/>
                    </a:schemeClr>
                  </a:gs>
                  <a:gs pos="100000">
                    <a:schemeClr val="tx1">
                      <a:lumMod val="50000"/>
                      <a:lumOff val="50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759" name="Oval 758"/>
              <p:cNvSpPr>
                <a:spLocks noChangeArrowheads="1"/>
              </p:cNvSpPr>
              <p:nvPr/>
            </p:nvSpPr>
            <p:spPr bwMode="auto">
              <a:xfrm flipV="1">
                <a:off x="7914388" y="1515773"/>
                <a:ext cx="623381" cy="198387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760" name="Freeform 759"/>
              <p:cNvSpPr/>
              <p:nvPr/>
            </p:nvSpPr>
            <p:spPr bwMode="auto">
              <a:xfrm>
                <a:off x="8071800" y="1581222"/>
                <a:ext cx="306115" cy="99494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761" name="Freeform 760"/>
              <p:cNvSpPr>
                <a:spLocks/>
              </p:cNvSpPr>
              <p:nvPr/>
            </p:nvSpPr>
            <p:spPr bwMode="auto">
              <a:xfrm>
                <a:off x="8042174" y="1555712"/>
                <a:ext cx="367006" cy="69068"/>
              </a:xfrm>
              <a:custGeom>
                <a:avLst/>
                <a:gdLst>
                  <a:gd name="T0" fmla="*/ 0 w 3723451"/>
                  <a:gd name="T1" fmla="*/ 16897 h 932950"/>
                  <a:gd name="T2" fmla="*/ 64577 w 3723451"/>
                  <a:gd name="T3" fmla="*/ 199 h 932950"/>
                  <a:gd name="T4" fmla="*/ 182917 w 3723451"/>
                  <a:gd name="T5" fmla="*/ 38538 h 932950"/>
                  <a:gd name="T6" fmla="*/ 295814 w 3723451"/>
                  <a:gd name="T7" fmla="*/ 0 h 932950"/>
                  <a:gd name="T8" fmla="*/ 367006 w 3723451"/>
                  <a:gd name="T9" fmla="*/ 15336 h 932950"/>
                  <a:gd name="T10" fmla="*/ 314039 w 3723451"/>
                  <a:gd name="T11" fmla="*/ 34193 h 932950"/>
                  <a:gd name="T12" fmla="*/ 296986 w 3723451"/>
                  <a:gd name="T13" fmla="*/ 29109 h 932950"/>
                  <a:gd name="T14" fmla="*/ 184996 w 3723451"/>
                  <a:gd name="T15" fmla="*/ 69068 h 932950"/>
                  <a:gd name="T16" fmla="*/ 70141 w 3723451"/>
                  <a:gd name="T17" fmla="*/ 30579 h 932950"/>
                  <a:gd name="T18" fmla="*/ 51571 w 3723451"/>
                  <a:gd name="T19" fmla="*/ 34733 h 932950"/>
                  <a:gd name="T20" fmla="*/ 0 w 3723451"/>
                  <a:gd name="T21" fmla="*/ 16897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762" name="Freeform 761"/>
              <p:cNvSpPr>
                <a:spLocks/>
              </p:cNvSpPr>
              <p:nvPr/>
            </p:nvSpPr>
            <p:spPr bwMode="auto">
              <a:xfrm>
                <a:off x="8282748" y="1614494"/>
                <a:ext cx="135212" cy="60251"/>
              </a:xfrm>
              <a:custGeom>
                <a:avLst/>
                <a:gdLst>
                  <a:gd name="T0" fmla="*/ 0 w 1366596"/>
                  <a:gd name="T1" fmla="*/ 0 h 809868"/>
                  <a:gd name="T2" fmla="*/ 135212 w 1366596"/>
                  <a:gd name="T3" fmla="*/ 46558 h 809868"/>
                  <a:gd name="T4" fmla="*/ 85589 w 1366596"/>
                  <a:gd name="T5" fmla="*/ 60251 h 809868"/>
                  <a:gd name="T6" fmla="*/ 455 w 1366596"/>
                  <a:gd name="T7" fmla="*/ 3183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763" name="Freeform 762"/>
              <p:cNvSpPr>
                <a:spLocks/>
              </p:cNvSpPr>
              <p:nvPr/>
            </p:nvSpPr>
            <p:spPr bwMode="auto">
              <a:xfrm>
                <a:off x="8035150" y="1615964"/>
                <a:ext cx="133456" cy="60250"/>
              </a:xfrm>
              <a:custGeom>
                <a:avLst/>
                <a:gdLst>
                  <a:gd name="T0" fmla="*/ 131634 w 1348191"/>
                  <a:gd name="T1" fmla="*/ 0 h 791462"/>
                  <a:gd name="T2" fmla="*/ 133456 w 1348191"/>
                  <a:gd name="T3" fmla="*/ 29074 h 791462"/>
                  <a:gd name="T4" fmla="*/ 48281 w 1348191"/>
                  <a:gd name="T5" fmla="*/ 60250 h 791462"/>
                  <a:gd name="T6" fmla="*/ 0 w 1348191"/>
                  <a:gd name="T7" fmla="*/ 46589 h 791462"/>
                  <a:gd name="T8" fmla="*/ 131634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764" name="Straight Connector 763"/>
              <p:cNvCxnSpPr>
                <a:cxnSpLocks noChangeShapeType="1"/>
                <a:endCxn id="759" idx="2"/>
              </p:cNvCxnSpPr>
              <p:nvPr/>
            </p:nvCxnSpPr>
            <p:spPr bwMode="auto">
              <a:xfrm flipH="1" flipV="1">
                <a:off x="7914388" y="1615701"/>
                <a:ext cx="1756" cy="76416"/>
              </a:xfrm>
              <a:prstGeom prst="line">
                <a:avLst/>
              </a:prstGeom>
              <a:noFill/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765" name="Straight Connector 764"/>
              <p:cNvCxnSpPr>
                <a:cxnSpLocks noChangeShapeType="1"/>
              </p:cNvCxnSpPr>
              <p:nvPr/>
            </p:nvCxnSpPr>
            <p:spPr bwMode="auto">
              <a:xfrm flipH="1" flipV="1">
                <a:off x="8537368" y="1618903"/>
                <a:ext cx="1757" cy="76416"/>
              </a:xfrm>
              <a:prstGeom prst="line">
                <a:avLst/>
              </a:prstGeom>
              <a:noFill/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1650" name="Group 593"/>
            <p:cNvGrpSpPr>
              <a:grpSpLocks/>
            </p:cNvGrpSpPr>
            <p:nvPr/>
          </p:nvGrpSpPr>
          <p:grpSpPr bwMode="auto">
            <a:xfrm>
              <a:off x="7748699" y="3641266"/>
              <a:ext cx="418211" cy="189727"/>
              <a:chOff x="7913987" y="1515773"/>
              <a:chExt cx="625138" cy="276534"/>
            </a:xfrm>
          </p:grpSpPr>
          <p:sp>
            <p:nvSpPr>
              <p:cNvPr id="748" name="Oval 747"/>
              <p:cNvSpPr>
                <a:spLocks noChangeArrowheads="1"/>
              </p:cNvSpPr>
              <p:nvPr/>
            </p:nvSpPr>
            <p:spPr bwMode="auto">
              <a:xfrm flipV="1">
                <a:off x="7915743" y="1593920"/>
                <a:ext cx="623382" cy="198387"/>
              </a:xfrm>
              <a:prstGeom prst="ellipse">
                <a:avLst/>
              </a:prstGeom>
              <a:gradFill rotWithShape="1">
                <a:gsLst>
                  <a:gs pos="0">
                    <a:srgbClr val="7F7F7F"/>
                  </a:gs>
                  <a:gs pos="53000">
                    <a:srgbClr val="D9D9D9"/>
                  </a:gs>
                  <a:gs pos="100000">
                    <a:srgbClr val="7F7F7F"/>
                  </a:gs>
                </a:gsLst>
                <a:lin ang="0" scaled="1"/>
              </a:gradFill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BFBFBF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749" name="Rectangle 748"/>
              <p:cNvSpPr/>
              <p:nvPr/>
            </p:nvSpPr>
            <p:spPr bwMode="auto">
              <a:xfrm>
                <a:off x="7913821" y="1622879"/>
                <a:ext cx="626467" cy="71730"/>
              </a:xfrm>
              <a:prstGeom prst="rect">
                <a:avLst/>
              </a:prstGeom>
              <a:gradFill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3000">
                    <a:schemeClr val="bg1">
                      <a:lumMod val="85000"/>
                    </a:schemeClr>
                  </a:gs>
                  <a:gs pos="100000">
                    <a:schemeClr val="tx1">
                      <a:lumMod val="50000"/>
                      <a:lumOff val="50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750" name="Oval 749"/>
              <p:cNvSpPr>
                <a:spLocks noChangeArrowheads="1"/>
              </p:cNvSpPr>
              <p:nvPr/>
            </p:nvSpPr>
            <p:spPr bwMode="auto">
              <a:xfrm flipV="1">
                <a:off x="7914388" y="1515773"/>
                <a:ext cx="623381" cy="198387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751" name="Freeform 750"/>
              <p:cNvSpPr/>
              <p:nvPr/>
            </p:nvSpPr>
            <p:spPr bwMode="auto">
              <a:xfrm>
                <a:off x="8072810" y="1581230"/>
                <a:ext cx="306115" cy="99496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752" name="Freeform 751"/>
              <p:cNvSpPr>
                <a:spLocks/>
              </p:cNvSpPr>
              <p:nvPr/>
            </p:nvSpPr>
            <p:spPr bwMode="auto">
              <a:xfrm>
                <a:off x="8042174" y="1555712"/>
                <a:ext cx="367006" cy="69068"/>
              </a:xfrm>
              <a:custGeom>
                <a:avLst/>
                <a:gdLst>
                  <a:gd name="T0" fmla="*/ 0 w 3723451"/>
                  <a:gd name="T1" fmla="*/ 16897 h 932950"/>
                  <a:gd name="T2" fmla="*/ 64577 w 3723451"/>
                  <a:gd name="T3" fmla="*/ 199 h 932950"/>
                  <a:gd name="T4" fmla="*/ 182917 w 3723451"/>
                  <a:gd name="T5" fmla="*/ 38538 h 932950"/>
                  <a:gd name="T6" fmla="*/ 295814 w 3723451"/>
                  <a:gd name="T7" fmla="*/ 0 h 932950"/>
                  <a:gd name="T8" fmla="*/ 367006 w 3723451"/>
                  <a:gd name="T9" fmla="*/ 15336 h 932950"/>
                  <a:gd name="T10" fmla="*/ 314039 w 3723451"/>
                  <a:gd name="T11" fmla="*/ 34193 h 932950"/>
                  <a:gd name="T12" fmla="*/ 296986 w 3723451"/>
                  <a:gd name="T13" fmla="*/ 29109 h 932950"/>
                  <a:gd name="T14" fmla="*/ 184996 w 3723451"/>
                  <a:gd name="T15" fmla="*/ 69068 h 932950"/>
                  <a:gd name="T16" fmla="*/ 70141 w 3723451"/>
                  <a:gd name="T17" fmla="*/ 30579 h 932950"/>
                  <a:gd name="T18" fmla="*/ 51571 w 3723451"/>
                  <a:gd name="T19" fmla="*/ 34733 h 932950"/>
                  <a:gd name="T20" fmla="*/ 0 w 3723451"/>
                  <a:gd name="T21" fmla="*/ 16897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753" name="Freeform 752"/>
              <p:cNvSpPr>
                <a:spLocks/>
              </p:cNvSpPr>
              <p:nvPr/>
            </p:nvSpPr>
            <p:spPr bwMode="auto">
              <a:xfrm>
                <a:off x="8282748" y="1614494"/>
                <a:ext cx="135212" cy="60251"/>
              </a:xfrm>
              <a:custGeom>
                <a:avLst/>
                <a:gdLst>
                  <a:gd name="T0" fmla="*/ 0 w 1366596"/>
                  <a:gd name="T1" fmla="*/ 0 h 809868"/>
                  <a:gd name="T2" fmla="*/ 135212 w 1366596"/>
                  <a:gd name="T3" fmla="*/ 46558 h 809868"/>
                  <a:gd name="T4" fmla="*/ 85589 w 1366596"/>
                  <a:gd name="T5" fmla="*/ 60251 h 809868"/>
                  <a:gd name="T6" fmla="*/ 455 w 1366596"/>
                  <a:gd name="T7" fmla="*/ 3183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754" name="Freeform 753"/>
              <p:cNvSpPr>
                <a:spLocks/>
              </p:cNvSpPr>
              <p:nvPr/>
            </p:nvSpPr>
            <p:spPr bwMode="auto">
              <a:xfrm>
                <a:off x="8035150" y="1615964"/>
                <a:ext cx="133456" cy="60250"/>
              </a:xfrm>
              <a:custGeom>
                <a:avLst/>
                <a:gdLst>
                  <a:gd name="T0" fmla="*/ 131634 w 1348191"/>
                  <a:gd name="T1" fmla="*/ 0 h 791462"/>
                  <a:gd name="T2" fmla="*/ 133456 w 1348191"/>
                  <a:gd name="T3" fmla="*/ 29074 h 791462"/>
                  <a:gd name="T4" fmla="*/ 48281 w 1348191"/>
                  <a:gd name="T5" fmla="*/ 60250 h 791462"/>
                  <a:gd name="T6" fmla="*/ 0 w 1348191"/>
                  <a:gd name="T7" fmla="*/ 46589 h 791462"/>
                  <a:gd name="T8" fmla="*/ 131634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755" name="Straight Connector 754"/>
              <p:cNvCxnSpPr>
                <a:cxnSpLocks noChangeShapeType="1"/>
                <a:endCxn id="750" idx="2"/>
              </p:cNvCxnSpPr>
              <p:nvPr/>
            </p:nvCxnSpPr>
            <p:spPr bwMode="auto">
              <a:xfrm flipH="1" flipV="1">
                <a:off x="7914388" y="1615701"/>
                <a:ext cx="1756" cy="76416"/>
              </a:xfrm>
              <a:prstGeom prst="line">
                <a:avLst/>
              </a:prstGeom>
              <a:noFill/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756" name="Straight Connector 755"/>
              <p:cNvCxnSpPr>
                <a:cxnSpLocks noChangeShapeType="1"/>
              </p:cNvCxnSpPr>
              <p:nvPr/>
            </p:nvCxnSpPr>
            <p:spPr bwMode="auto">
              <a:xfrm flipH="1" flipV="1">
                <a:off x="8537368" y="1618903"/>
                <a:ext cx="1757" cy="76416"/>
              </a:xfrm>
              <a:prstGeom prst="line">
                <a:avLst/>
              </a:prstGeom>
              <a:noFill/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1651" name="Group 594"/>
            <p:cNvGrpSpPr>
              <a:grpSpLocks/>
            </p:cNvGrpSpPr>
            <p:nvPr/>
          </p:nvGrpSpPr>
          <p:grpSpPr bwMode="auto">
            <a:xfrm>
              <a:off x="7440813" y="3924693"/>
              <a:ext cx="418211" cy="189727"/>
              <a:chOff x="7913987" y="1515773"/>
              <a:chExt cx="625138" cy="276534"/>
            </a:xfrm>
          </p:grpSpPr>
          <p:sp>
            <p:nvSpPr>
              <p:cNvPr id="739" name="Oval 738"/>
              <p:cNvSpPr>
                <a:spLocks noChangeArrowheads="1"/>
              </p:cNvSpPr>
              <p:nvPr/>
            </p:nvSpPr>
            <p:spPr bwMode="auto">
              <a:xfrm flipV="1">
                <a:off x="7915743" y="1593920"/>
                <a:ext cx="623382" cy="198387"/>
              </a:xfrm>
              <a:prstGeom prst="ellipse">
                <a:avLst/>
              </a:prstGeom>
              <a:gradFill rotWithShape="1">
                <a:gsLst>
                  <a:gs pos="0">
                    <a:srgbClr val="7F7F7F"/>
                  </a:gs>
                  <a:gs pos="53000">
                    <a:srgbClr val="D9D9D9"/>
                  </a:gs>
                  <a:gs pos="100000">
                    <a:srgbClr val="7F7F7F"/>
                  </a:gs>
                </a:gsLst>
                <a:lin ang="0" scaled="1"/>
              </a:gradFill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BFBFBF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740" name="Rectangle 739"/>
              <p:cNvSpPr/>
              <p:nvPr/>
            </p:nvSpPr>
            <p:spPr bwMode="auto">
              <a:xfrm>
                <a:off x="7913688" y="1621637"/>
                <a:ext cx="626467" cy="71730"/>
              </a:xfrm>
              <a:prstGeom prst="rect">
                <a:avLst/>
              </a:prstGeom>
              <a:gradFill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3000">
                    <a:schemeClr val="bg1">
                      <a:lumMod val="85000"/>
                    </a:schemeClr>
                  </a:gs>
                  <a:gs pos="100000">
                    <a:schemeClr val="tx1">
                      <a:lumMod val="50000"/>
                      <a:lumOff val="50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741" name="Oval 740"/>
              <p:cNvSpPr>
                <a:spLocks noChangeArrowheads="1"/>
              </p:cNvSpPr>
              <p:nvPr/>
            </p:nvSpPr>
            <p:spPr bwMode="auto">
              <a:xfrm flipV="1">
                <a:off x="7914388" y="1515773"/>
                <a:ext cx="623381" cy="198387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742" name="Freeform 741"/>
              <p:cNvSpPr/>
              <p:nvPr/>
            </p:nvSpPr>
            <p:spPr bwMode="auto">
              <a:xfrm>
                <a:off x="8072677" y="1579988"/>
                <a:ext cx="306115" cy="101809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743" name="Freeform 742"/>
              <p:cNvSpPr>
                <a:spLocks/>
              </p:cNvSpPr>
              <p:nvPr/>
            </p:nvSpPr>
            <p:spPr bwMode="auto">
              <a:xfrm>
                <a:off x="8042174" y="1555712"/>
                <a:ext cx="367006" cy="69068"/>
              </a:xfrm>
              <a:custGeom>
                <a:avLst/>
                <a:gdLst>
                  <a:gd name="T0" fmla="*/ 0 w 3723451"/>
                  <a:gd name="T1" fmla="*/ 16897 h 932950"/>
                  <a:gd name="T2" fmla="*/ 64577 w 3723451"/>
                  <a:gd name="T3" fmla="*/ 199 h 932950"/>
                  <a:gd name="T4" fmla="*/ 182917 w 3723451"/>
                  <a:gd name="T5" fmla="*/ 38538 h 932950"/>
                  <a:gd name="T6" fmla="*/ 295814 w 3723451"/>
                  <a:gd name="T7" fmla="*/ 0 h 932950"/>
                  <a:gd name="T8" fmla="*/ 367006 w 3723451"/>
                  <a:gd name="T9" fmla="*/ 15336 h 932950"/>
                  <a:gd name="T10" fmla="*/ 314039 w 3723451"/>
                  <a:gd name="T11" fmla="*/ 34193 h 932950"/>
                  <a:gd name="T12" fmla="*/ 296986 w 3723451"/>
                  <a:gd name="T13" fmla="*/ 29109 h 932950"/>
                  <a:gd name="T14" fmla="*/ 184996 w 3723451"/>
                  <a:gd name="T15" fmla="*/ 69068 h 932950"/>
                  <a:gd name="T16" fmla="*/ 70141 w 3723451"/>
                  <a:gd name="T17" fmla="*/ 30579 h 932950"/>
                  <a:gd name="T18" fmla="*/ 51571 w 3723451"/>
                  <a:gd name="T19" fmla="*/ 34733 h 932950"/>
                  <a:gd name="T20" fmla="*/ 0 w 3723451"/>
                  <a:gd name="T21" fmla="*/ 16897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744" name="Freeform 743"/>
              <p:cNvSpPr>
                <a:spLocks/>
              </p:cNvSpPr>
              <p:nvPr/>
            </p:nvSpPr>
            <p:spPr bwMode="auto">
              <a:xfrm>
                <a:off x="8282748" y="1614494"/>
                <a:ext cx="135212" cy="60251"/>
              </a:xfrm>
              <a:custGeom>
                <a:avLst/>
                <a:gdLst>
                  <a:gd name="T0" fmla="*/ 0 w 1366596"/>
                  <a:gd name="T1" fmla="*/ 0 h 809868"/>
                  <a:gd name="T2" fmla="*/ 135212 w 1366596"/>
                  <a:gd name="T3" fmla="*/ 46558 h 809868"/>
                  <a:gd name="T4" fmla="*/ 85589 w 1366596"/>
                  <a:gd name="T5" fmla="*/ 60251 h 809868"/>
                  <a:gd name="T6" fmla="*/ 455 w 1366596"/>
                  <a:gd name="T7" fmla="*/ 3183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745" name="Freeform 744"/>
              <p:cNvSpPr>
                <a:spLocks/>
              </p:cNvSpPr>
              <p:nvPr/>
            </p:nvSpPr>
            <p:spPr bwMode="auto">
              <a:xfrm>
                <a:off x="8035150" y="1615964"/>
                <a:ext cx="133456" cy="60250"/>
              </a:xfrm>
              <a:custGeom>
                <a:avLst/>
                <a:gdLst>
                  <a:gd name="T0" fmla="*/ 131634 w 1348191"/>
                  <a:gd name="T1" fmla="*/ 0 h 791462"/>
                  <a:gd name="T2" fmla="*/ 133456 w 1348191"/>
                  <a:gd name="T3" fmla="*/ 29074 h 791462"/>
                  <a:gd name="T4" fmla="*/ 48281 w 1348191"/>
                  <a:gd name="T5" fmla="*/ 60250 h 791462"/>
                  <a:gd name="T6" fmla="*/ 0 w 1348191"/>
                  <a:gd name="T7" fmla="*/ 46589 h 791462"/>
                  <a:gd name="T8" fmla="*/ 131634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746" name="Straight Connector 745"/>
              <p:cNvCxnSpPr>
                <a:cxnSpLocks noChangeShapeType="1"/>
                <a:endCxn id="741" idx="2"/>
              </p:cNvCxnSpPr>
              <p:nvPr/>
            </p:nvCxnSpPr>
            <p:spPr bwMode="auto">
              <a:xfrm flipH="1" flipV="1">
                <a:off x="7914388" y="1615701"/>
                <a:ext cx="1756" cy="76416"/>
              </a:xfrm>
              <a:prstGeom prst="line">
                <a:avLst/>
              </a:prstGeom>
              <a:noFill/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747" name="Straight Connector 746"/>
              <p:cNvCxnSpPr>
                <a:cxnSpLocks noChangeShapeType="1"/>
              </p:cNvCxnSpPr>
              <p:nvPr/>
            </p:nvCxnSpPr>
            <p:spPr bwMode="auto">
              <a:xfrm flipH="1" flipV="1">
                <a:off x="8537368" y="1618903"/>
                <a:ext cx="1757" cy="76416"/>
              </a:xfrm>
              <a:prstGeom prst="line">
                <a:avLst/>
              </a:prstGeom>
              <a:noFill/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sp>
          <p:nvSpPr>
            <p:cNvPr id="21652" name="Line 421"/>
            <p:cNvSpPr>
              <a:spLocks noChangeShapeType="1"/>
            </p:cNvSpPr>
            <p:nvPr/>
          </p:nvSpPr>
          <p:spPr bwMode="auto">
            <a:xfrm>
              <a:off x="7396163" y="3813175"/>
              <a:ext cx="163512" cy="12065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53" name="Line 422"/>
            <p:cNvSpPr>
              <a:spLocks noChangeShapeType="1"/>
            </p:cNvSpPr>
            <p:nvPr/>
          </p:nvSpPr>
          <p:spPr bwMode="auto">
            <a:xfrm>
              <a:off x="7493000" y="3733800"/>
              <a:ext cx="27940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54" name="Line 423"/>
            <p:cNvSpPr>
              <a:spLocks noChangeShapeType="1"/>
            </p:cNvSpPr>
            <p:nvPr/>
          </p:nvSpPr>
          <p:spPr bwMode="auto">
            <a:xfrm flipV="1">
              <a:off x="7729538" y="3819525"/>
              <a:ext cx="134937" cy="10477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55" name="Line 444"/>
            <p:cNvSpPr>
              <a:spLocks noChangeShapeType="1"/>
            </p:cNvSpPr>
            <p:nvPr/>
          </p:nvSpPr>
          <p:spPr bwMode="auto">
            <a:xfrm flipV="1">
              <a:off x="7577138" y="2492375"/>
              <a:ext cx="123825" cy="8731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56" name="Line 445"/>
            <p:cNvSpPr>
              <a:spLocks noChangeShapeType="1"/>
            </p:cNvSpPr>
            <p:nvPr/>
          </p:nvSpPr>
          <p:spPr bwMode="auto">
            <a:xfrm>
              <a:off x="7405688" y="2665413"/>
              <a:ext cx="0" cy="8255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57" name="Line 446"/>
            <p:cNvSpPr>
              <a:spLocks noChangeShapeType="1"/>
            </p:cNvSpPr>
            <p:nvPr/>
          </p:nvSpPr>
          <p:spPr bwMode="auto">
            <a:xfrm flipV="1">
              <a:off x="7577138" y="2562225"/>
              <a:ext cx="263525" cy="28892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58" name="Line 447"/>
            <p:cNvSpPr>
              <a:spLocks noChangeShapeType="1"/>
            </p:cNvSpPr>
            <p:nvPr/>
          </p:nvSpPr>
          <p:spPr bwMode="auto">
            <a:xfrm>
              <a:off x="7942263" y="2560638"/>
              <a:ext cx="0" cy="19685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59" name="Line 448"/>
            <p:cNvSpPr>
              <a:spLocks noChangeShapeType="1"/>
            </p:cNvSpPr>
            <p:nvPr/>
          </p:nvSpPr>
          <p:spPr bwMode="auto">
            <a:xfrm>
              <a:off x="7596188" y="2867025"/>
              <a:ext cx="188912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60" name="Line 450"/>
            <p:cNvSpPr>
              <a:spLocks noChangeShapeType="1"/>
            </p:cNvSpPr>
            <p:nvPr/>
          </p:nvSpPr>
          <p:spPr bwMode="auto">
            <a:xfrm>
              <a:off x="8150225" y="2857500"/>
              <a:ext cx="17780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61" name="Line 451"/>
            <p:cNvSpPr>
              <a:spLocks noChangeShapeType="1"/>
            </p:cNvSpPr>
            <p:nvPr/>
          </p:nvSpPr>
          <p:spPr bwMode="auto">
            <a:xfrm flipH="1">
              <a:off x="7296150" y="2933700"/>
              <a:ext cx="98425" cy="70485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62" name="Line 452"/>
            <p:cNvSpPr>
              <a:spLocks noChangeShapeType="1"/>
            </p:cNvSpPr>
            <p:nvPr/>
          </p:nvSpPr>
          <p:spPr bwMode="auto">
            <a:xfrm flipH="1">
              <a:off x="7888288" y="2933700"/>
              <a:ext cx="111125" cy="72707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63" name="Line 541"/>
            <p:cNvSpPr>
              <a:spLocks noChangeShapeType="1"/>
            </p:cNvSpPr>
            <p:nvPr/>
          </p:nvSpPr>
          <p:spPr bwMode="auto">
            <a:xfrm flipV="1">
              <a:off x="7272338" y="4075113"/>
              <a:ext cx="227012" cy="43656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1664" name="Group 665"/>
            <p:cNvGrpSpPr>
              <a:grpSpLocks/>
            </p:cNvGrpSpPr>
            <p:nvPr/>
          </p:nvGrpSpPr>
          <p:grpSpPr bwMode="auto">
            <a:xfrm>
              <a:off x="7689850" y="2395538"/>
              <a:ext cx="390525" cy="169862"/>
              <a:chOff x="4650" y="1129"/>
              <a:chExt cx="246" cy="95"/>
            </a:xfrm>
          </p:grpSpPr>
          <p:sp>
            <p:nvSpPr>
              <p:cNvPr id="21791" name="Oval 407"/>
              <p:cNvSpPr>
                <a:spLocks noChangeArrowheads="1"/>
              </p:cNvSpPr>
              <p:nvPr/>
            </p:nvSpPr>
            <p:spPr bwMode="auto">
              <a:xfrm>
                <a:off x="4651" y="1171"/>
                <a:ext cx="244" cy="53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21792" name="Rectangle 410"/>
              <p:cNvSpPr>
                <a:spLocks noChangeArrowheads="1"/>
              </p:cNvSpPr>
              <p:nvPr/>
            </p:nvSpPr>
            <p:spPr bwMode="auto">
              <a:xfrm>
                <a:off x="4651" y="1165"/>
                <a:ext cx="245" cy="33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 algn="ctr"/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21793" name="Oval 411"/>
              <p:cNvSpPr>
                <a:spLocks noChangeArrowheads="1"/>
              </p:cNvSpPr>
              <p:nvPr/>
            </p:nvSpPr>
            <p:spPr bwMode="auto">
              <a:xfrm>
                <a:off x="4650" y="1129"/>
                <a:ext cx="244" cy="62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grpSp>
            <p:nvGrpSpPr>
              <p:cNvPr id="21794" name="Group 659"/>
              <p:cNvGrpSpPr>
                <a:grpSpLocks/>
              </p:cNvGrpSpPr>
              <p:nvPr/>
            </p:nvGrpSpPr>
            <p:grpSpPr bwMode="auto">
              <a:xfrm>
                <a:off x="4699" y="1145"/>
                <a:ext cx="138" cy="29"/>
                <a:chOff x="2468" y="1332"/>
                <a:chExt cx="310" cy="60"/>
              </a:xfrm>
            </p:grpSpPr>
            <p:sp>
              <p:nvSpPr>
                <p:cNvPr id="21797" name="Freeform 660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798" name="Freeform 661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1795" name="Line 662"/>
              <p:cNvSpPr>
                <a:spLocks noChangeShapeType="1"/>
              </p:cNvSpPr>
              <p:nvPr/>
            </p:nvSpPr>
            <p:spPr bwMode="auto">
              <a:xfrm>
                <a:off x="4651" y="1158"/>
                <a:ext cx="0" cy="4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96" name="Line 663"/>
              <p:cNvSpPr>
                <a:spLocks noChangeShapeType="1"/>
              </p:cNvSpPr>
              <p:nvPr/>
            </p:nvSpPr>
            <p:spPr bwMode="auto">
              <a:xfrm>
                <a:off x="4894" y="1160"/>
                <a:ext cx="0" cy="4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1665" name="Group 675"/>
            <p:cNvGrpSpPr>
              <a:grpSpLocks/>
            </p:cNvGrpSpPr>
            <p:nvPr/>
          </p:nvGrpSpPr>
          <p:grpSpPr bwMode="auto">
            <a:xfrm>
              <a:off x="7204075" y="2493963"/>
              <a:ext cx="390525" cy="169862"/>
              <a:chOff x="4650" y="1129"/>
              <a:chExt cx="246" cy="95"/>
            </a:xfrm>
          </p:grpSpPr>
          <p:sp>
            <p:nvSpPr>
              <p:cNvPr id="21783" name="Oval 407"/>
              <p:cNvSpPr>
                <a:spLocks noChangeArrowheads="1"/>
              </p:cNvSpPr>
              <p:nvPr/>
            </p:nvSpPr>
            <p:spPr bwMode="auto">
              <a:xfrm>
                <a:off x="4651" y="1171"/>
                <a:ext cx="244" cy="53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21784" name="Rectangle 410"/>
              <p:cNvSpPr>
                <a:spLocks noChangeArrowheads="1"/>
              </p:cNvSpPr>
              <p:nvPr/>
            </p:nvSpPr>
            <p:spPr bwMode="auto">
              <a:xfrm>
                <a:off x="4651" y="1165"/>
                <a:ext cx="245" cy="33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 algn="ctr"/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21785" name="Oval 411"/>
              <p:cNvSpPr>
                <a:spLocks noChangeArrowheads="1"/>
              </p:cNvSpPr>
              <p:nvPr/>
            </p:nvSpPr>
            <p:spPr bwMode="auto">
              <a:xfrm>
                <a:off x="4650" y="1129"/>
                <a:ext cx="244" cy="62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grpSp>
            <p:nvGrpSpPr>
              <p:cNvPr id="21786" name="Group 679"/>
              <p:cNvGrpSpPr>
                <a:grpSpLocks/>
              </p:cNvGrpSpPr>
              <p:nvPr/>
            </p:nvGrpSpPr>
            <p:grpSpPr bwMode="auto">
              <a:xfrm>
                <a:off x="4699" y="1145"/>
                <a:ext cx="138" cy="29"/>
                <a:chOff x="2468" y="1332"/>
                <a:chExt cx="310" cy="60"/>
              </a:xfrm>
            </p:grpSpPr>
            <p:sp>
              <p:nvSpPr>
                <p:cNvPr id="21789" name="Freeform 680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790" name="Freeform 681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1787" name="Line 682"/>
              <p:cNvSpPr>
                <a:spLocks noChangeShapeType="1"/>
              </p:cNvSpPr>
              <p:nvPr/>
            </p:nvSpPr>
            <p:spPr bwMode="auto">
              <a:xfrm>
                <a:off x="4651" y="1158"/>
                <a:ext cx="0" cy="4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88" name="Line 683"/>
              <p:cNvSpPr>
                <a:spLocks noChangeShapeType="1"/>
              </p:cNvSpPr>
              <p:nvPr/>
            </p:nvSpPr>
            <p:spPr bwMode="auto">
              <a:xfrm>
                <a:off x="4894" y="1160"/>
                <a:ext cx="0" cy="4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1666" name="Group 684"/>
            <p:cNvGrpSpPr>
              <a:grpSpLocks/>
            </p:cNvGrpSpPr>
            <p:nvPr/>
          </p:nvGrpSpPr>
          <p:grpSpPr bwMode="auto">
            <a:xfrm>
              <a:off x="7215188" y="2757488"/>
              <a:ext cx="390525" cy="169862"/>
              <a:chOff x="4650" y="1129"/>
              <a:chExt cx="246" cy="95"/>
            </a:xfrm>
          </p:grpSpPr>
          <p:sp>
            <p:nvSpPr>
              <p:cNvPr id="21775" name="Oval 407"/>
              <p:cNvSpPr>
                <a:spLocks noChangeArrowheads="1"/>
              </p:cNvSpPr>
              <p:nvPr/>
            </p:nvSpPr>
            <p:spPr bwMode="auto">
              <a:xfrm>
                <a:off x="4651" y="1171"/>
                <a:ext cx="244" cy="53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21776" name="Rectangle 410"/>
              <p:cNvSpPr>
                <a:spLocks noChangeArrowheads="1"/>
              </p:cNvSpPr>
              <p:nvPr/>
            </p:nvSpPr>
            <p:spPr bwMode="auto">
              <a:xfrm>
                <a:off x="4651" y="1165"/>
                <a:ext cx="245" cy="33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 algn="ctr"/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21777" name="Oval 411"/>
              <p:cNvSpPr>
                <a:spLocks noChangeArrowheads="1"/>
              </p:cNvSpPr>
              <p:nvPr/>
            </p:nvSpPr>
            <p:spPr bwMode="auto">
              <a:xfrm>
                <a:off x="4650" y="1129"/>
                <a:ext cx="244" cy="62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grpSp>
            <p:nvGrpSpPr>
              <p:cNvPr id="21778" name="Group 688"/>
              <p:cNvGrpSpPr>
                <a:grpSpLocks/>
              </p:cNvGrpSpPr>
              <p:nvPr/>
            </p:nvGrpSpPr>
            <p:grpSpPr bwMode="auto">
              <a:xfrm>
                <a:off x="4699" y="1145"/>
                <a:ext cx="138" cy="29"/>
                <a:chOff x="2468" y="1332"/>
                <a:chExt cx="310" cy="60"/>
              </a:xfrm>
            </p:grpSpPr>
            <p:sp>
              <p:nvSpPr>
                <p:cNvPr id="21781" name="Freeform 689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782" name="Freeform 690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1779" name="Line 691"/>
              <p:cNvSpPr>
                <a:spLocks noChangeShapeType="1"/>
              </p:cNvSpPr>
              <p:nvPr/>
            </p:nvSpPr>
            <p:spPr bwMode="auto">
              <a:xfrm>
                <a:off x="4651" y="1158"/>
                <a:ext cx="0" cy="4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80" name="Line 692"/>
              <p:cNvSpPr>
                <a:spLocks noChangeShapeType="1"/>
              </p:cNvSpPr>
              <p:nvPr/>
            </p:nvSpPr>
            <p:spPr bwMode="auto">
              <a:xfrm>
                <a:off x="4894" y="1160"/>
                <a:ext cx="0" cy="4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1667" name="Line 693"/>
            <p:cNvSpPr>
              <a:spLocks noChangeShapeType="1"/>
            </p:cNvSpPr>
            <p:nvPr/>
          </p:nvSpPr>
          <p:spPr bwMode="auto">
            <a:xfrm>
              <a:off x="8345488" y="2855913"/>
              <a:ext cx="177800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1668" name="Group 694"/>
            <p:cNvGrpSpPr>
              <a:grpSpLocks/>
            </p:cNvGrpSpPr>
            <p:nvPr/>
          </p:nvGrpSpPr>
          <p:grpSpPr bwMode="auto">
            <a:xfrm>
              <a:off x="7400925" y="3911600"/>
              <a:ext cx="485775" cy="203200"/>
              <a:chOff x="4650" y="1129"/>
              <a:chExt cx="246" cy="95"/>
            </a:xfrm>
          </p:grpSpPr>
          <p:sp>
            <p:nvSpPr>
              <p:cNvPr id="21767" name="Oval 407"/>
              <p:cNvSpPr>
                <a:spLocks noChangeArrowheads="1"/>
              </p:cNvSpPr>
              <p:nvPr/>
            </p:nvSpPr>
            <p:spPr bwMode="auto">
              <a:xfrm>
                <a:off x="4651" y="1171"/>
                <a:ext cx="244" cy="53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21768" name="Rectangle 410"/>
              <p:cNvSpPr>
                <a:spLocks noChangeArrowheads="1"/>
              </p:cNvSpPr>
              <p:nvPr/>
            </p:nvSpPr>
            <p:spPr bwMode="auto">
              <a:xfrm>
                <a:off x="4651" y="1165"/>
                <a:ext cx="245" cy="33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 algn="ctr"/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21769" name="Oval 411"/>
              <p:cNvSpPr>
                <a:spLocks noChangeArrowheads="1"/>
              </p:cNvSpPr>
              <p:nvPr/>
            </p:nvSpPr>
            <p:spPr bwMode="auto">
              <a:xfrm>
                <a:off x="4650" y="1129"/>
                <a:ext cx="244" cy="62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grpSp>
            <p:nvGrpSpPr>
              <p:cNvPr id="21770" name="Group 698"/>
              <p:cNvGrpSpPr>
                <a:grpSpLocks/>
              </p:cNvGrpSpPr>
              <p:nvPr/>
            </p:nvGrpSpPr>
            <p:grpSpPr bwMode="auto">
              <a:xfrm>
                <a:off x="4699" y="1145"/>
                <a:ext cx="138" cy="29"/>
                <a:chOff x="2468" y="1332"/>
                <a:chExt cx="310" cy="60"/>
              </a:xfrm>
            </p:grpSpPr>
            <p:sp>
              <p:nvSpPr>
                <p:cNvPr id="21773" name="Freeform 699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774" name="Freeform 700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1771" name="Line 701"/>
              <p:cNvSpPr>
                <a:spLocks noChangeShapeType="1"/>
              </p:cNvSpPr>
              <p:nvPr/>
            </p:nvSpPr>
            <p:spPr bwMode="auto">
              <a:xfrm>
                <a:off x="4651" y="1158"/>
                <a:ext cx="0" cy="4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72" name="Line 702"/>
              <p:cNvSpPr>
                <a:spLocks noChangeShapeType="1"/>
              </p:cNvSpPr>
              <p:nvPr/>
            </p:nvSpPr>
            <p:spPr bwMode="auto">
              <a:xfrm>
                <a:off x="4894" y="1160"/>
                <a:ext cx="0" cy="4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1669" name="Group 712"/>
            <p:cNvGrpSpPr>
              <a:grpSpLocks/>
            </p:cNvGrpSpPr>
            <p:nvPr/>
          </p:nvGrpSpPr>
          <p:grpSpPr bwMode="auto">
            <a:xfrm>
              <a:off x="7081838" y="3630613"/>
              <a:ext cx="485775" cy="203200"/>
              <a:chOff x="4650" y="1129"/>
              <a:chExt cx="246" cy="95"/>
            </a:xfrm>
          </p:grpSpPr>
          <p:sp>
            <p:nvSpPr>
              <p:cNvPr id="21759" name="Oval 407"/>
              <p:cNvSpPr>
                <a:spLocks noChangeArrowheads="1"/>
              </p:cNvSpPr>
              <p:nvPr/>
            </p:nvSpPr>
            <p:spPr bwMode="auto">
              <a:xfrm>
                <a:off x="4651" y="1171"/>
                <a:ext cx="244" cy="53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21760" name="Rectangle 410"/>
              <p:cNvSpPr>
                <a:spLocks noChangeArrowheads="1"/>
              </p:cNvSpPr>
              <p:nvPr/>
            </p:nvSpPr>
            <p:spPr bwMode="auto">
              <a:xfrm>
                <a:off x="4651" y="1165"/>
                <a:ext cx="245" cy="33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 algn="ctr"/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21761" name="Oval 411"/>
              <p:cNvSpPr>
                <a:spLocks noChangeArrowheads="1"/>
              </p:cNvSpPr>
              <p:nvPr/>
            </p:nvSpPr>
            <p:spPr bwMode="auto">
              <a:xfrm>
                <a:off x="4650" y="1129"/>
                <a:ext cx="244" cy="62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grpSp>
            <p:nvGrpSpPr>
              <p:cNvPr id="21762" name="Group 716"/>
              <p:cNvGrpSpPr>
                <a:grpSpLocks/>
              </p:cNvGrpSpPr>
              <p:nvPr/>
            </p:nvGrpSpPr>
            <p:grpSpPr bwMode="auto">
              <a:xfrm>
                <a:off x="4699" y="1145"/>
                <a:ext cx="138" cy="29"/>
                <a:chOff x="2468" y="1332"/>
                <a:chExt cx="310" cy="60"/>
              </a:xfrm>
            </p:grpSpPr>
            <p:sp>
              <p:nvSpPr>
                <p:cNvPr id="21765" name="Freeform 717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766" name="Freeform 718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1763" name="Line 719"/>
              <p:cNvSpPr>
                <a:spLocks noChangeShapeType="1"/>
              </p:cNvSpPr>
              <p:nvPr/>
            </p:nvSpPr>
            <p:spPr bwMode="auto">
              <a:xfrm>
                <a:off x="4651" y="1158"/>
                <a:ext cx="0" cy="4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64" name="Line 720"/>
              <p:cNvSpPr>
                <a:spLocks noChangeShapeType="1"/>
              </p:cNvSpPr>
              <p:nvPr/>
            </p:nvSpPr>
            <p:spPr bwMode="auto">
              <a:xfrm>
                <a:off x="4894" y="1160"/>
                <a:ext cx="0" cy="4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1670" name="Group 721"/>
            <p:cNvGrpSpPr>
              <a:grpSpLocks/>
            </p:cNvGrpSpPr>
            <p:nvPr/>
          </p:nvGrpSpPr>
          <p:grpSpPr bwMode="auto">
            <a:xfrm>
              <a:off x="7743825" y="3643313"/>
              <a:ext cx="485775" cy="203200"/>
              <a:chOff x="4650" y="1129"/>
              <a:chExt cx="246" cy="95"/>
            </a:xfrm>
          </p:grpSpPr>
          <p:sp>
            <p:nvSpPr>
              <p:cNvPr id="21751" name="Oval 407"/>
              <p:cNvSpPr>
                <a:spLocks noChangeArrowheads="1"/>
              </p:cNvSpPr>
              <p:nvPr/>
            </p:nvSpPr>
            <p:spPr bwMode="auto">
              <a:xfrm>
                <a:off x="4651" y="1171"/>
                <a:ext cx="244" cy="53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21752" name="Rectangle 410"/>
              <p:cNvSpPr>
                <a:spLocks noChangeArrowheads="1"/>
              </p:cNvSpPr>
              <p:nvPr/>
            </p:nvSpPr>
            <p:spPr bwMode="auto">
              <a:xfrm>
                <a:off x="4651" y="1165"/>
                <a:ext cx="245" cy="33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 algn="ctr"/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21753" name="Oval 411"/>
              <p:cNvSpPr>
                <a:spLocks noChangeArrowheads="1"/>
              </p:cNvSpPr>
              <p:nvPr/>
            </p:nvSpPr>
            <p:spPr bwMode="auto">
              <a:xfrm>
                <a:off x="4650" y="1129"/>
                <a:ext cx="244" cy="62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grpSp>
            <p:nvGrpSpPr>
              <p:cNvPr id="21754" name="Group 725"/>
              <p:cNvGrpSpPr>
                <a:grpSpLocks/>
              </p:cNvGrpSpPr>
              <p:nvPr/>
            </p:nvGrpSpPr>
            <p:grpSpPr bwMode="auto">
              <a:xfrm>
                <a:off x="4699" y="1145"/>
                <a:ext cx="138" cy="29"/>
                <a:chOff x="2468" y="1332"/>
                <a:chExt cx="310" cy="60"/>
              </a:xfrm>
            </p:grpSpPr>
            <p:sp>
              <p:nvSpPr>
                <p:cNvPr id="21757" name="Freeform 726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758" name="Freeform 727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1755" name="Line 728"/>
              <p:cNvSpPr>
                <a:spLocks noChangeShapeType="1"/>
              </p:cNvSpPr>
              <p:nvPr/>
            </p:nvSpPr>
            <p:spPr bwMode="auto">
              <a:xfrm>
                <a:off x="4651" y="1158"/>
                <a:ext cx="0" cy="4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56" name="Line 729"/>
              <p:cNvSpPr>
                <a:spLocks noChangeShapeType="1"/>
              </p:cNvSpPr>
              <p:nvPr/>
            </p:nvSpPr>
            <p:spPr bwMode="auto">
              <a:xfrm>
                <a:off x="4894" y="1160"/>
                <a:ext cx="0" cy="4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1671" name="Text Box 580"/>
            <p:cNvSpPr txBox="1">
              <a:spLocks noChangeArrowheads="1"/>
            </p:cNvSpPr>
            <p:nvPr/>
          </p:nvSpPr>
          <p:spPr bwMode="auto">
            <a:xfrm>
              <a:off x="5957888" y="1384300"/>
              <a:ext cx="1549400" cy="3365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r>
                <a:rPr lang="en-US" altLang="en-US" sz="1600"/>
                <a:t>mobile network</a:t>
              </a:r>
            </a:p>
          </p:txBody>
        </p:sp>
        <p:sp>
          <p:nvSpPr>
            <p:cNvPr id="21672" name="Text Box 580"/>
            <p:cNvSpPr txBox="1">
              <a:spLocks noChangeArrowheads="1"/>
            </p:cNvSpPr>
            <p:nvPr/>
          </p:nvSpPr>
          <p:spPr bwMode="auto">
            <a:xfrm>
              <a:off x="7561263" y="2071688"/>
              <a:ext cx="1108075" cy="3365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r>
                <a:rPr lang="en-US" altLang="en-US" sz="1600"/>
                <a:t>global ISP</a:t>
              </a:r>
            </a:p>
          </p:txBody>
        </p:sp>
        <p:sp>
          <p:nvSpPr>
            <p:cNvPr id="21673" name="Text Box 580"/>
            <p:cNvSpPr txBox="1">
              <a:spLocks noChangeArrowheads="1"/>
            </p:cNvSpPr>
            <p:nvPr/>
          </p:nvSpPr>
          <p:spPr bwMode="auto">
            <a:xfrm>
              <a:off x="7337425" y="3298825"/>
              <a:ext cx="1289050" cy="3365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r>
                <a:rPr lang="en-US" altLang="en-US" sz="1600"/>
                <a:t>regional ISP</a:t>
              </a:r>
            </a:p>
          </p:txBody>
        </p:sp>
        <p:sp>
          <p:nvSpPr>
            <p:cNvPr id="21674" name="Text Box 580"/>
            <p:cNvSpPr txBox="1">
              <a:spLocks noChangeArrowheads="1"/>
            </p:cNvSpPr>
            <p:nvPr/>
          </p:nvSpPr>
          <p:spPr bwMode="auto">
            <a:xfrm>
              <a:off x="6324600" y="2963863"/>
              <a:ext cx="895350" cy="482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>
                <a:lnSpc>
                  <a:spcPct val="80000"/>
                </a:lnSpc>
              </a:pPr>
              <a:r>
                <a:rPr lang="en-US" altLang="en-US" sz="1600"/>
                <a:t>home </a:t>
              </a:r>
            </a:p>
            <a:p>
              <a:pPr>
                <a:lnSpc>
                  <a:spcPct val="80000"/>
                </a:lnSpc>
              </a:pPr>
              <a:r>
                <a:rPr lang="en-US" altLang="en-US" sz="1600"/>
                <a:t>network</a:t>
              </a:r>
            </a:p>
          </p:txBody>
        </p:sp>
        <p:sp>
          <p:nvSpPr>
            <p:cNvPr id="21675" name="Text Box 580"/>
            <p:cNvSpPr txBox="1">
              <a:spLocks noChangeArrowheads="1"/>
            </p:cNvSpPr>
            <p:nvPr/>
          </p:nvSpPr>
          <p:spPr bwMode="auto">
            <a:xfrm>
              <a:off x="5584825" y="5645150"/>
              <a:ext cx="1295400" cy="482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>
                <a:lnSpc>
                  <a:spcPct val="80000"/>
                </a:lnSpc>
              </a:pPr>
              <a:r>
                <a:rPr lang="en-US" altLang="en-US" sz="1600"/>
                <a:t>institutional</a:t>
              </a:r>
            </a:p>
            <a:p>
              <a:pPr>
                <a:lnSpc>
                  <a:spcPct val="80000"/>
                </a:lnSpc>
              </a:pPr>
              <a:r>
                <a:rPr lang="en-US" altLang="en-US" sz="1600"/>
                <a:t>       network</a:t>
              </a:r>
            </a:p>
          </p:txBody>
        </p:sp>
        <p:pic>
          <p:nvPicPr>
            <p:cNvPr id="21676" name="Picture 269" descr="cell_tower_radiation copy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026149" y="1803400"/>
              <a:ext cx="518463" cy="412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21677" name="Group 347"/>
            <p:cNvGrpSpPr>
              <a:grpSpLocks/>
            </p:cNvGrpSpPr>
            <p:nvPr/>
          </p:nvGrpSpPr>
          <p:grpSpPr bwMode="auto">
            <a:xfrm>
              <a:off x="7077272" y="3621727"/>
              <a:ext cx="493804" cy="228319"/>
              <a:chOff x="1871277" y="1576300"/>
              <a:chExt cx="1128371" cy="437861"/>
            </a:xfrm>
          </p:grpSpPr>
          <p:sp>
            <p:nvSpPr>
              <p:cNvPr id="682" name="Oval 681"/>
              <p:cNvSpPr>
                <a:spLocks noChangeArrowheads="1"/>
              </p:cNvSpPr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683" name="Rectangle 682"/>
              <p:cNvSpPr/>
              <p:nvPr/>
            </p:nvSpPr>
            <p:spPr bwMode="auto">
              <a:xfrm>
                <a:off x="1870827" y="1739475"/>
                <a:ext cx="1128163" cy="115689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684" name="Oval 683"/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685" name="Freeform 684"/>
              <p:cNvSpPr/>
              <p:nvPr/>
            </p:nvSpPr>
            <p:spPr bwMode="auto">
              <a:xfrm>
                <a:off x="2157403" y="1672497"/>
                <a:ext cx="551385" cy="161355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686" name="Freeform 685"/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687" name="Freeform 686"/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688" name="Freeform 687"/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689" name="Straight Connector 688"/>
              <p:cNvCxnSpPr>
                <a:cxnSpLocks noChangeShapeType="1"/>
                <a:endCxn id="684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690" name="Straight Connector 689"/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1678" name="Group 347"/>
            <p:cNvGrpSpPr>
              <a:grpSpLocks/>
            </p:cNvGrpSpPr>
            <p:nvPr/>
          </p:nvGrpSpPr>
          <p:grpSpPr bwMode="auto">
            <a:xfrm>
              <a:off x="7733157" y="3638864"/>
              <a:ext cx="493804" cy="228319"/>
              <a:chOff x="1871277" y="1576300"/>
              <a:chExt cx="1128371" cy="437861"/>
            </a:xfrm>
          </p:grpSpPr>
          <p:sp>
            <p:nvSpPr>
              <p:cNvPr id="673" name="Oval 672"/>
              <p:cNvSpPr>
                <a:spLocks noChangeArrowheads="1"/>
              </p:cNvSpPr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674" name="Rectangle 673"/>
              <p:cNvSpPr/>
              <p:nvPr/>
            </p:nvSpPr>
            <p:spPr bwMode="auto">
              <a:xfrm>
                <a:off x="1870262" y="1740098"/>
                <a:ext cx="1128161" cy="115689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675" name="Oval 674"/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676" name="Freeform 675"/>
              <p:cNvSpPr/>
              <p:nvPr/>
            </p:nvSpPr>
            <p:spPr bwMode="auto">
              <a:xfrm>
                <a:off x="2156836" y="1673120"/>
                <a:ext cx="551385" cy="161356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677" name="Freeform 676"/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678" name="Freeform 677"/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679" name="Freeform 678"/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680" name="Straight Connector 679"/>
              <p:cNvCxnSpPr>
                <a:cxnSpLocks noChangeShapeType="1"/>
                <a:endCxn id="675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681" name="Straight Connector 680"/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1679" name="Group 347"/>
            <p:cNvGrpSpPr>
              <a:grpSpLocks/>
            </p:cNvGrpSpPr>
            <p:nvPr/>
          </p:nvGrpSpPr>
          <p:grpSpPr bwMode="auto">
            <a:xfrm>
              <a:off x="7397100" y="3903983"/>
              <a:ext cx="493804" cy="228319"/>
              <a:chOff x="1871277" y="1576300"/>
              <a:chExt cx="1128371" cy="437861"/>
            </a:xfrm>
          </p:grpSpPr>
          <p:sp>
            <p:nvSpPr>
              <p:cNvPr id="664" name="Oval 663"/>
              <p:cNvSpPr>
                <a:spLocks noChangeArrowheads="1"/>
              </p:cNvSpPr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665" name="Rectangle 664"/>
              <p:cNvSpPr/>
              <p:nvPr/>
            </p:nvSpPr>
            <p:spPr bwMode="auto">
              <a:xfrm>
                <a:off x="1872762" y="1740086"/>
                <a:ext cx="1128163" cy="115689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666" name="Oval 665"/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667" name="Freeform 666"/>
              <p:cNvSpPr/>
              <p:nvPr/>
            </p:nvSpPr>
            <p:spPr bwMode="auto">
              <a:xfrm>
                <a:off x="2159338" y="1673109"/>
                <a:ext cx="551385" cy="161355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668" name="Freeform 667"/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669" name="Freeform 668"/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670" name="Freeform 669"/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671" name="Straight Connector 670"/>
              <p:cNvCxnSpPr>
                <a:cxnSpLocks noChangeShapeType="1"/>
                <a:endCxn id="666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672" name="Straight Connector 671"/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1680" name="Group 347"/>
            <p:cNvGrpSpPr>
              <a:grpSpLocks/>
            </p:cNvGrpSpPr>
            <p:nvPr/>
          </p:nvGrpSpPr>
          <p:grpSpPr bwMode="auto">
            <a:xfrm>
              <a:off x="7195340" y="2756360"/>
              <a:ext cx="413310" cy="196874"/>
              <a:chOff x="1871277" y="1576300"/>
              <a:chExt cx="1128371" cy="437861"/>
            </a:xfrm>
          </p:grpSpPr>
          <p:sp>
            <p:nvSpPr>
              <p:cNvPr id="655" name="Oval 654"/>
              <p:cNvSpPr>
                <a:spLocks noChangeArrowheads="1"/>
              </p:cNvSpPr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656" name="Rectangle 655"/>
              <p:cNvSpPr/>
              <p:nvPr/>
            </p:nvSpPr>
            <p:spPr bwMode="auto">
              <a:xfrm>
                <a:off x="1869120" y="1737689"/>
                <a:ext cx="1131178" cy="116514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657" name="Oval 656"/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658" name="Freeform 657"/>
              <p:cNvSpPr/>
              <p:nvPr/>
            </p:nvSpPr>
            <p:spPr bwMode="auto">
              <a:xfrm>
                <a:off x="2159500" y="1670607"/>
                <a:ext cx="550418" cy="162413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659" name="Freeform 658"/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660" name="Freeform 659"/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661" name="Freeform 660"/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662" name="Straight Connector 661"/>
              <p:cNvCxnSpPr>
                <a:cxnSpLocks noChangeShapeType="1"/>
                <a:endCxn id="657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663" name="Straight Connector 662"/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1681" name="Group 347"/>
            <p:cNvGrpSpPr>
              <a:grpSpLocks/>
            </p:cNvGrpSpPr>
            <p:nvPr/>
          </p:nvGrpSpPr>
          <p:grpSpPr bwMode="auto">
            <a:xfrm>
              <a:off x="7677419" y="2378982"/>
              <a:ext cx="413310" cy="196874"/>
              <a:chOff x="1871277" y="1576300"/>
              <a:chExt cx="1128371" cy="437861"/>
            </a:xfrm>
          </p:grpSpPr>
          <p:sp>
            <p:nvSpPr>
              <p:cNvPr id="646" name="Oval 645"/>
              <p:cNvSpPr>
                <a:spLocks noChangeArrowheads="1"/>
              </p:cNvSpPr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647" name="Rectangle 646"/>
              <p:cNvSpPr/>
              <p:nvPr/>
            </p:nvSpPr>
            <p:spPr bwMode="auto">
              <a:xfrm>
                <a:off x="1870543" y="1740227"/>
                <a:ext cx="1131178" cy="116512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648" name="Oval 647"/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649" name="Freeform 648"/>
              <p:cNvSpPr/>
              <p:nvPr/>
            </p:nvSpPr>
            <p:spPr bwMode="auto">
              <a:xfrm>
                <a:off x="2160923" y="1673143"/>
                <a:ext cx="550418" cy="162413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650" name="Freeform 649"/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651" name="Freeform 650"/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652" name="Freeform 651"/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653" name="Straight Connector 652"/>
              <p:cNvCxnSpPr>
                <a:cxnSpLocks noChangeShapeType="1"/>
                <a:endCxn id="648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654" name="Straight Connector 653"/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1682" name="Group 347"/>
            <p:cNvGrpSpPr>
              <a:grpSpLocks/>
            </p:cNvGrpSpPr>
            <p:nvPr/>
          </p:nvGrpSpPr>
          <p:grpSpPr bwMode="auto">
            <a:xfrm>
              <a:off x="7186342" y="2486295"/>
              <a:ext cx="413310" cy="196874"/>
              <a:chOff x="1871277" y="1576300"/>
              <a:chExt cx="1128371" cy="437861"/>
            </a:xfrm>
          </p:grpSpPr>
          <p:sp>
            <p:nvSpPr>
              <p:cNvPr id="637" name="Oval 636"/>
              <p:cNvSpPr>
                <a:spLocks noChangeArrowheads="1"/>
              </p:cNvSpPr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638" name="Rectangle 637"/>
              <p:cNvSpPr/>
              <p:nvPr/>
            </p:nvSpPr>
            <p:spPr bwMode="auto">
              <a:xfrm>
                <a:off x="1872017" y="1738112"/>
                <a:ext cx="1126842" cy="116514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639" name="Oval 638"/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640" name="Freeform 639"/>
              <p:cNvSpPr/>
              <p:nvPr/>
            </p:nvSpPr>
            <p:spPr bwMode="auto">
              <a:xfrm>
                <a:off x="2158061" y="1671030"/>
                <a:ext cx="550418" cy="162413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641" name="Freeform 640"/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642" name="Freeform 641"/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643" name="Freeform 642"/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644" name="Straight Connector 643"/>
              <p:cNvCxnSpPr>
                <a:cxnSpLocks noChangeShapeType="1"/>
                <a:endCxn id="639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645" name="Straight Connector 644"/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1683" name="Group 347"/>
            <p:cNvGrpSpPr>
              <a:grpSpLocks/>
            </p:cNvGrpSpPr>
            <p:nvPr/>
          </p:nvGrpSpPr>
          <p:grpSpPr bwMode="auto">
            <a:xfrm>
              <a:off x="7750914" y="2756819"/>
              <a:ext cx="413310" cy="196874"/>
              <a:chOff x="1871277" y="1576300"/>
              <a:chExt cx="1128371" cy="437861"/>
            </a:xfrm>
          </p:grpSpPr>
          <p:sp>
            <p:nvSpPr>
              <p:cNvPr id="628" name="Oval 627"/>
              <p:cNvSpPr>
                <a:spLocks noChangeArrowheads="1"/>
              </p:cNvSpPr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629" name="Rectangle 628"/>
              <p:cNvSpPr/>
              <p:nvPr/>
            </p:nvSpPr>
            <p:spPr bwMode="auto">
              <a:xfrm>
                <a:off x="1869259" y="1740200"/>
                <a:ext cx="1131178" cy="116512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630" name="Oval 629"/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631" name="Freeform 630"/>
              <p:cNvSpPr/>
              <p:nvPr/>
            </p:nvSpPr>
            <p:spPr bwMode="auto">
              <a:xfrm>
                <a:off x="2159639" y="1673116"/>
                <a:ext cx="550418" cy="162413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632" name="Freeform 631"/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633" name="Freeform 632"/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634" name="Freeform 633"/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635" name="Straight Connector 634"/>
              <p:cNvCxnSpPr>
                <a:cxnSpLocks noChangeShapeType="1"/>
                <a:endCxn id="630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636" name="Straight Connector 635"/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pic>
          <p:nvPicPr>
            <p:cNvPr id="21684" name="Picture 1005" descr="antenna_stylized"/>
            <p:cNvPicPr>
              <a:picLocks noChangeAspect="1" noChangeArrowheads="1"/>
            </p:cNvPicPr>
            <p:nvPr/>
          </p:nvPicPr>
          <p:blipFill>
            <a:blip r:embed="rId1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516100" y="3095151"/>
              <a:ext cx="530703" cy="2237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1685" name="Picture 1005" descr="antenna_stylized"/>
            <p:cNvPicPr>
              <a:picLocks noChangeAspect="1" noChangeArrowheads="1"/>
            </p:cNvPicPr>
            <p:nvPr/>
          </p:nvPicPr>
          <p:blipFill>
            <a:blip r:embed="rId1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893951" y="5490536"/>
              <a:ext cx="530703" cy="2237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1686" name="Picture 1005" descr="antenna_stylized"/>
            <p:cNvPicPr>
              <a:picLocks noChangeAspect="1" noChangeArrowheads="1"/>
            </p:cNvPicPr>
            <p:nvPr/>
          </p:nvPicPr>
          <p:blipFill>
            <a:blip r:embed="rId1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365711" y="5438691"/>
              <a:ext cx="530703" cy="2237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1687" name="Picture 934" descr="antenna_radiation_stylized"/>
            <p:cNvPicPr>
              <a:picLocks noChangeAspect="1" noChangeArrowheads="1"/>
            </p:cNvPicPr>
            <p:nvPr/>
          </p:nvPicPr>
          <p:blipFill>
            <a:blip r:embed="rId1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096052" y="5017186"/>
              <a:ext cx="415925" cy="886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9" dur="500"/>
                                        <p:tgtEl>
                                          <p:spTgt spid="134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 nodeType="clickPar">
                      <p:stCondLst>
                        <p:cond delay="indefinite"/>
                      </p:stCondLst>
                      <p:childTnLst>
                        <p:par>
                          <p:cTn id="1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 nodeType="clickPar">
                      <p:stCondLst>
                        <p:cond delay="indefinite"/>
                      </p:stCondLst>
                      <p:childTnLst>
                        <p:par>
                          <p:cTn id="1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099" grpId="0"/>
      <p:bldP spid="4766" grpId="0"/>
      <p:bldP spid="4767" grpId="0"/>
    </p:bldLst>
  </p:timing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521" name="Footer Placeholder 2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 smtClean="0">
                <a:latin typeface="Tahoma" pitchFamily="34" charset="0"/>
              </a:rPr>
              <a:t>Introduction</a:t>
            </a:r>
          </a:p>
        </p:txBody>
      </p:sp>
      <p:pic>
        <p:nvPicPr>
          <p:cNvPr id="107522" name="Picture 99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6575" y="911225"/>
            <a:ext cx="6856413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7523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276225" y="128588"/>
            <a:ext cx="7772400" cy="1143000"/>
          </a:xfrm>
        </p:spPr>
        <p:txBody>
          <a:bodyPr/>
          <a:lstStyle/>
          <a:p>
            <a:pPr eaLnBrk="1" hangingPunct="1"/>
            <a:r>
              <a:rPr lang="ja-JP" altLang="en-US" sz="4000" smtClean="0">
                <a:ea typeface="ＭＳ Ｐゴシック" charset="-128"/>
              </a:rPr>
              <a:t>“</a:t>
            </a:r>
            <a:r>
              <a:rPr lang="en-US" altLang="ja-JP" sz="4000" smtClean="0">
                <a:ea typeface="ＭＳ Ｐゴシック" charset="-128"/>
              </a:rPr>
              <a:t>Real</a:t>
            </a:r>
            <a:r>
              <a:rPr lang="ja-JP" altLang="en-US" sz="4000" smtClean="0">
                <a:ea typeface="ＭＳ Ｐゴシック" charset="-128"/>
              </a:rPr>
              <a:t>”</a:t>
            </a:r>
            <a:r>
              <a:rPr lang="en-US" altLang="ja-JP" sz="4000" smtClean="0">
                <a:ea typeface="ＭＳ Ｐゴシック" charset="-128"/>
              </a:rPr>
              <a:t> Internet delays and routes</a:t>
            </a:r>
            <a:endParaRPr lang="en-US" altLang="en-US" sz="4000" smtClean="0">
              <a:ea typeface="ＭＳ Ｐゴシック" charset="-128"/>
            </a:endParaRPr>
          </a:p>
        </p:txBody>
      </p:sp>
      <p:sp>
        <p:nvSpPr>
          <p:cNvPr id="107524" name="Rectangle 5"/>
          <p:cNvSpPr>
            <a:spLocks noGrp="1" noChangeArrowheads="1"/>
          </p:cNvSpPr>
          <p:nvPr>
            <p:ph type="body" idx="4294967295"/>
          </p:nvPr>
        </p:nvSpPr>
        <p:spPr>
          <a:xfrm>
            <a:off x="500063" y="1270000"/>
            <a:ext cx="7772400" cy="3098800"/>
          </a:xfrm>
        </p:spPr>
        <p:txBody>
          <a:bodyPr/>
          <a:lstStyle/>
          <a:p>
            <a:pPr marL="287338" indent="-287338" eaLnBrk="1" hangingPunct="1"/>
            <a:r>
              <a:rPr lang="en-US" altLang="en-US" dirty="0" smtClean="0">
                <a:ea typeface="ＭＳ Ｐゴシック" charset="-128"/>
              </a:rPr>
              <a:t>what do </a:t>
            </a:r>
            <a:r>
              <a:rPr lang="ja-JP" altLang="en-US" dirty="0" smtClean="0">
                <a:ea typeface="ＭＳ Ｐゴシック" charset="-128"/>
              </a:rPr>
              <a:t>“</a:t>
            </a:r>
            <a:r>
              <a:rPr lang="en-US" altLang="ja-JP" dirty="0" smtClean="0">
                <a:ea typeface="ＭＳ Ｐゴシック" charset="-128"/>
              </a:rPr>
              <a:t>real</a:t>
            </a:r>
            <a:r>
              <a:rPr lang="ja-JP" altLang="en-US" dirty="0" smtClean="0">
                <a:ea typeface="ＭＳ Ｐゴシック" charset="-128"/>
              </a:rPr>
              <a:t>”</a:t>
            </a:r>
            <a:r>
              <a:rPr lang="en-US" altLang="ja-JP" dirty="0" smtClean="0">
                <a:ea typeface="ＭＳ Ｐゴシック" charset="-128"/>
              </a:rPr>
              <a:t> Internet delay &amp; loss look like? </a:t>
            </a:r>
          </a:p>
          <a:p>
            <a:pPr marL="287338" indent="-287338" eaLnBrk="1" hangingPunct="1"/>
            <a:r>
              <a:rPr lang="en-US" altLang="en-US" sz="2400" b="1" dirty="0" smtClean="0">
                <a:solidFill>
                  <a:srgbClr val="FF0000"/>
                </a:solidFill>
                <a:latin typeface="Courier New" pitchFamily="49" charset="0"/>
                <a:ea typeface="ＭＳ Ｐゴシック" charset="-128"/>
                <a:cs typeface="Courier New" pitchFamily="49" charset="0"/>
              </a:rPr>
              <a:t>traceroute</a:t>
            </a:r>
            <a:r>
              <a:rPr lang="en-US" altLang="en-US" dirty="0" smtClean="0">
                <a:solidFill>
                  <a:srgbClr val="FF0000"/>
                </a:solidFill>
                <a:latin typeface="Courier New" pitchFamily="49" charset="0"/>
                <a:ea typeface="ＭＳ Ｐゴシック" charset="-128"/>
                <a:cs typeface="Courier New" pitchFamily="49" charset="0"/>
              </a:rPr>
              <a:t> </a:t>
            </a:r>
            <a:r>
              <a:rPr lang="en-US" altLang="en-US" dirty="0" smtClean="0">
                <a:ea typeface="ＭＳ Ｐゴシック" charset="-128"/>
                <a:cs typeface="Courier New" pitchFamily="49" charset="0"/>
              </a:rPr>
              <a:t>program: </a:t>
            </a:r>
            <a:r>
              <a:rPr lang="en-US" altLang="en-US" dirty="0" smtClean="0">
                <a:ea typeface="ＭＳ Ｐゴシック" charset="-128"/>
              </a:rPr>
              <a:t>provides delay measurement from source to router along end-end Internet path towards destination.  For all </a:t>
            </a:r>
            <a:r>
              <a:rPr lang="en-US" altLang="en-US" i="1" dirty="0" smtClean="0">
                <a:ea typeface="ＭＳ Ｐゴシック" charset="-128"/>
              </a:rPr>
              <a:t>i:</a:t>
            </a:r>
          </a:p>
          <a:p>
            <a:pPr marL="682625" lvl="1" indent="-225425" eaLnBrk="1" hangingPunct="1"/>
            <a:r>
              <a:rPr lang="en-US" altLang="en-US" dirty="0" smtClean="0">
                <a:ea typeface="Arial" pitchFamily="34" charset="0"/>
              </a:rPr>
              <a:t>sends three packets that will reach router </a:t>
            </a:r>
            <a:r>
              <a:rPr lang="en-US" altLang="en-US" i="1" dirty="0" err="1" smtClean="0">
                <a:ea typeface="Arial" pitchFamily="34" charset="0"/>
              </a:rPr>
              <a:t>i</a:t>
            </a:r>
            <a:r>
              <a:rPr lang="en-US" altLang="en-US" dirty="0" smtClean="0">
                <a:ea typeface="Arial" pitchFamily="34" charset="0"/>
              </a:rPr>
              <a:t> on path towards destination</a:t>
            </a:r>
          </a:p>
          <a:p>
            <a:pPr marL="682625" lvl="1" indent="-225425" eaLnBrk="1" hangingPunct="1"/>
            <a:r>
              <a:rPr lang="en-US" altLang="en-US" dirty="0" smtClean="0">
                <a:ea typeface="Arial" pitchFamily="34" charset="0"/>
              </a:rPr>
              <a:t>router </a:t>
            </a:r>
            <a:r>
              <a:rPr lang="en-US" altLang="en-US" i="1" dirty="0" err="1" smtClean="0">
                <a:ea typeface="Arial" pitchFamily="34" charset="0"/>
              </a:rPr>
              <a:t>i</a:t>
            </a:r>
            <a:r>
              <a:rPr lang="en-US" altLang="en-US" dirty="0" smtClean="0">
                <a:ea typeface="Arial" pitchFamily="34" charset="0"/>
              </a:rPr>
              <a:t> will return packets to sender</a:t>
            </a:r>
          </a:p>
          <a:p>
            <a:pPr marL="682625" lvl="1" indent="-225425" eaLnBrk="1" hangingPunct="1"/>
            <a:r>
              <a:rPr lang="en-US" altLang="en-US" dirty="0" smtClean="0">
                <a:ea typeface="Arial" pitchFamily="34" charset="0"/>
              </a:rPr>
              <a:t>sender times interval between transmission and reply.</a:t>
            </a:r>
            <a:endParaRPr lang="en-US" altLang="en-US" sz="2800" dirty="0" smtClean="0">
              <a:ea typeface="Arial" pitchFamily="34" charset="0"/>
            </a:endParaRPr>
          </a:p>
        </p:txBody>
      </p:sp>
      <p:sp>
        <p:nvSpPr>
          <p:cNvPr id="107525" name="Line 38"/>
          <p:cNvSpPr>
            <a:spLocks noChangeShapeType="1"/>
          </p:cNvSpPr>
          <p:nvPr/>
        </p:nvSpPr>
        <p:spPr bwMode="auto">
          <a:xfrm>
            <a:off x="1285875" y="5319713"/>
            <a:ext cx="288925" cy="265112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7526" name="Line 105"/>
          <p:cNvSpPr>
            <a:spLocks noChangeShapeType="1"/>
          </p:cNvSpPr>
          <p:nvPr/>
        </p:nvSpPr>
        <p:spPr bwMode="auto">
          <a:xfrm flipV="1">
            <a:off x="2079625" y="5370513"/>
            <a:ext cx="458788" cy="207962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7527" name="Line 106"/>
          <p:cNvSpPr>
            <a:spLocks noChangeShapeType="1"/>
          </p:cNvSpPr>
          <p:nvPr/>
        </p:nvSpPr>
        <p:spPr bwMode="auto">
          <a:xfrm>
            <a:off x="3014663" y="5354638"/>
            <a:ext cx="485775" cy="207962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7528" name="Line 108"/>
          <p:cNvSpPr>
            <a:spLocks noChangeShapeType="1"/>
          </p:cNvSpPr>
          <p:nvPr/>
        </p:nvSpPr>
        <p:spPr bwMode="auto">
          <a:xfrm flipH="1">
            <a:off x="2776538" y="5086350"/>
            <a:ext cx="349250" cy="15240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7529" name="Line 113"/>
          <p:cNvSpPr>
            <a:spLocks noChangeShapeType="1"/>
          </p:cNvSpPr>
          <p:nvPr/>
        </p:nvSpPr>
        <p:spPr bwMode="auto">
          <a:xfrm flipH="1">
            <a:off x="3990975" y="5414963"/>
            <a:ext cx="620713" cy="144462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7530" name="Line 260"/>
          <p:cNvSpPr>
            <a:spLocks noChangeShapeType="1"/>
          </p:cNvSpPr>
          <p:nvPr/>
        </p:nvSpPr>
        <p:spPr bwMode="auto">
          <a:xfrm>
            <a:off x="5110163" y="5380038"/>
            <a:ext cx="485775" cy="207962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7531" name="Line 261"/>
          <p:cNvSpPr>
            <a:spLocks noChangeShapeType="1"/>
          </p:cNvSpPr>
          <p:nvPr/>
        </p:nvSpPr>
        <p:spPr bwMode="auto">
          <a:xfrm flipH="1">
            <a:off x="6048375" y="5326063"/>
            <a:ext cx="557213" cy="277812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7532" name="Line 291"/>
          <p:cNvSpPr>
            <a:spLocks noChangeShapeType="1"/>
          </p:cNvSpPr>
          <p:nvPr/>
        </p:nvSpPr>
        <p:spPr bwMode="auto">
          <a:xfrm>
            <a:off x="2744788" y="5486400"/>
            <a:ext cx="228600" cy="31115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7533" name="Line 292"/>
          <p:cNvSpPr>
            <a:spLocks noChangeShapeType="1"/>
          </p:cNvSpPr>
          <p:nvPr/>
        </p:nvSpPr>
        <p:spPr bwMode="auto">
          <a:xfrm>
            <a:off x="4668838" y="5073650"/>
            <a:ext cx="228600" cy="31115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7534" name="Line 294"/>
          <p:cNvSpPr>
            <a:spLocks noChangeShapeType="1"/>
          </p:cNvSpPr>
          <p:nvPr/>
        </p:nvSpPr>
        <p:spPr bwMode="auto">
          <a:xfrm flipH="1">
            <a:off x="3386138" y="5676900"/>
            <a:ext cx="349250" cy="15240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7535" name="Line 295"/>
          <p:cNvSpPr>
            <a:spLocks noChangeShapeType="1"/>
          </p:cNvSpPr>
          <p:nvPr/>
        </p:nvSpPr>
        <p:spPr bwMode="auto">
          <a:xfrm>
            <a:off x="3741738" y="5181600"/>
            <a:ext cx="6350" cy="26035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3244" name="Text Box 300"/>
          <p:cNvSpPr txBox="1">
            <a:spLocks noChangeArrowheads="1"/>
          </p:cNvSpPr>
          <p:nvPr/>
        </p:nvSpPr>
        <p:spPr bwMode="auto">
          <a:xfrm>
            <a:off x="1387475" y="5038725"/>
            <a:ext cx="10731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800">
                <a:solidFill>
                  <a:srgbClr val="FF0000"/>
                </a:solidFill>
              </a:rPr>
              <a:t>3 probes</a:t>
            </a:r>
          </a:p>
        </p:txBody>
      </p:sp>
      <p:sp>
        <p:nvSpPr>
          <p:cNvPr id="83246" name="Text Box 302"/>
          <p:cNvSpPr txBox="1">
            <a:spLocks noChangeArrowheads="1"/>
          </p:cNvSpPr>
          <p:nvPr/>
        </p:nvSpPr>
        <p:spPr bwMode="auto">
          <a:xfrm>
            <a:off x="2001838" y="5599113"/>
            <a:ext cx="10731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800">
                <a:solidFill>
                  <a:srgbClr val="FF0000"/>
                </a:solidFill>
              </a:rPr>
              <a:t>3 probes</a:t>
            </a:r>
          </a:p>
        </p:txBody>
      </p:sp>
      <p:sp>
        <p:nvSpPr>
          <p:cNvPr id="83248" name="Text Box 304"/>
          <p:cNvSpPr txBox="1">
            <a:spLocks noChangeArrowheads="1"/>
          </p:cNvSpPr>
          <p:nvPr/>
        </p:nvSpPr>
        <p:spPr bwMode="auto">
          <a:xfrm>
            <a:off x="3025775" y="5013325"/>
            <a:ext cx="10731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800">
                <a:solidFill>
                  <a:srgbClr val="FF0000"/>
                </a:solidFill>
              </a:rPr>
              <a:t>3 probes</a:t>
            </a:r>
          </a:p>
        </p:txBody>
      </p:sp>
      <p:grpSp>
        <p:nvGrpSpPr>
          <p:cNvPr id="107539" name="Group 100"/>
          <p:cNvGrpSpPr>
            <a:grpSpLocks/>
          </p:cNvGrpSpPr>
          <p:nvPr/>
        </p:nvGrpSpPr>
        <p:grpSpPr bwMode="auto">
          <a:xfrm>
            <a:off x="517525" y="4975225"/>
            <a:ext cx="820738" cy="688975"/>
            <a:chOff x="-44" y="1473"/>
            <a:chExt cx="981" cy="1105"/>
          </a:xfrm>
        </p:grpSpPr>
        <p:pic>
          <p:nvPicPr>
            <p:cNvPr id="107642" name="Picture 101" descr="desktop_computer_stylized_medium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07643" name="Freeform 102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07540" name="Group 103"/>
          <p:cNvGrpSpPr>
            <a:grpSpLocks/>
          </p:cNvGrpSpPr>
          <p:nvPr/>
        </p:nvGrpSpPr>
        <p:grpSpPr bwMode="auto">
          <a:xfrm flipH="1">
            <a:off x="6565900" y="5013325"/>
            <a:ext cx="754063" cy="669925"/>
            <a:chOff x="-44" y="1473"/>
            <a:chExt cx="981" cy="1105"/>
          </a:xfrm>
        </p:grpSpPr>
        <p:pic>
          <p:nvPicPr>
            <p:cNvPr id="107640" name="Picture 104" descr="desktop_computer_stylized_medium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07641" name="Freeform 105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07541" name="Group 124"/>
          <p:cNvGrpSpPr>
            <a:grpSpLocks/>
          </p:cNvGrpSpPr>
          <p:nvPr/>
        </p:nvGrpSpPr>
        <p:grpSpPr bwMode="auto">
          <a:xfrm>
            <a:off x="5513388" y="5513388"/>
            <a:ext cx="617537" cy="250825"/>
            <a:chOff x="2356" y="1300"/>
            <a:chExt cx="555" cy="194"/>
          </a:xfrm>
        </p:grpSpPr>
        <p:sp>
          <p:nvSpPr>
            <p:cNvPr id="107632" name="Oval 407"/>
            <p:cNvSpPr>
              <a:spLocks noChangeArrowheads="1"/>
            </p:cNvSpPr>
            <p:nvPr/>
          </p:nvSpPr>
          <p:spPr bwMode="auto">
            <a:xfrm>
              <a:off x="2357" y="1385"/>
              <a:ext cx="551" cy="109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>
                <a:latin typeface="Times New Roman" pitchFamily="18" charset="0"/>
              </a:endParaRPr>
            </a:p>
          </p:txBody>
        </p:sp>
        <p:sp>
          <p:nvSpPr>
            <p:cNvPr id="107633" name="Rectangle 410"/>
            <p:cNvSpPr>
              <a:spLocks noChangeArrowheads="1"/>
            </p:cNvSpPr>
            <p:nvPr/>
          </p:nvSpPr>
          <p:spPr bwMode="auto">
            <a:xfrm>
              <a:off x="2357" y="1374"/>
              <a:ext cx="554" cy="66"/>
            </a:xfrm>
            <a:prstGeom prst="rect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/>
              <a:endParaRPr lang="en-US" altLang="en-US">
                <a:latin typeface="Times New Roman" pitchFamily="18" charset="0"/>
              </a:endParaRPr>
            </a:p>
          </p:txBody>
        </p:sp>
        <p:sp>
          <p:nvSpPr>
            <p:cNvPr id="107634" name="Oval 411"/>
            <p:cNvSpPr>
              <a:spLocks noChangeArrowheads="1"/>
            </p:cNvSpPr>
            <p:nvPr/>
          </p:nvSpPr>
          <p:spPr bwMode="auto">
            <a:xfrm>
              <a:off x="2356" y="1300"/>
              <a:ext cx="551" cy="127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>
                <a:latin typeface="Times New Roman" pitchFamily="18" charset="0"/>
              </a:endParaRPr>
            </a:p>
          </p:txBody>
        </p:sp>
        <p:grpSp>
          <p:nvGrpSpPr>
            <p:cNvPr id="107635" name="Group 128"/>
            <p:cNvGrpSpPr>
              <a:grpSpLocks/>
            </p:cNvGrpSpPr>
            <p:nvPr/>
          </p:nvGrpSpPr>
          <p:grpSpPr bwMode="auto">
            <a:xfrm>
              <a:off x="2468" y="1332"/>
              <a:ext cx="310" cy="60"/>
              <a:chOff x="2468" y="1332"/>
              <a:chExt cx="310" cy="60"/>
            </a:xfrm>
          </p:grpSpPr>
          <p:sp>
            <p:nvSpPr>
              <p:cNvPr id="107638" name="Freeform 129"/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28575" cmpd="sng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639" name="Freeform 130"/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28575" cmpd="sng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07636" name="Line 131"/>
            <p:cNvSpPr>
              <a:spLocks noChangeShapeType="1"/>
            </p:cNvSpPr>
            <p:nvPr/>
          </p:nvSpPr>
          <p:spPr bwMode="auto">
            <a:xfrm>
              <a:off x="2357" y="1361"/>
              <a:ext cx="0" cy="8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637" name="Line 132"/>
            <p:cNvSpPr>
              <a:spLocks noChangeShapeType="1"/>
            </p:cNvSpPr>
            <p:nvPr/>
          </p:nvSpPr>
          <p:spPr bwMode="auto">
            <a:xfrm>
              <a:off x="2907" y="1363"/>
              <a:ext cx="0" cy="8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07542" name="Group 133"/>
          <p:cNvGrpSpPr>
            <a:grpSpLocks/>
          </p:cNvGrpSpPr>
          <p:nvPr/>
        </p:nvGrpSpPr>
        <p:grpSpPr bwMode="auto">
          <a:xfrm>
            <a:off x="4545013" y="5241925"/>
            <a:ext cx="617537" cy="250825"/>
            <a:chOff x="2356" y="1300"/>
            <a:chExt cx="555" cy="194"/>
          </a:xfrm>
        </p:grpSpPr>
        <p:sp>
          <p:nvSpPr>
            <p:cNvPr id="107624" name="Oval 407"/>
            <p:cNvSpPr>
              <a:spLocks noChangeArrowheads="1"/>
            </p:cNvSpPr>
            <p:nvPr/>
          </p:nvSpPr>
          <p:spPr bwMode="auto">
            <a:xfrm>
              <a:off x="2357" y="1385"/>
              <a:ext cx="551" cy="109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>
                <a:latin typeface="Times New Roman" pitchFamily="18" charset="0"/>
              </a:endParaRPr>
            </a:p>
          </p:txBody>
        </p:sp>
        <p:sp>
          <p:nvSpPr>
            <p:cNvPr id="107625" name="Rectangle 410"/>
            <p:cNvSpPr>
              <a:spLocks noChangeArrowheads="1"/>
            </p:cNvSpPr>
            <p:nvPr/>
          </p:nvSpPr>
          <p:spPr bwMode="auto">
            <a:xfrm>
              <a:off x="2357" y="1374"/>
              <a:ext cx="554" cy="66"/>
            </a:xfrm>
            <a:prstGeom prst="rect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/>
              <a:endParaRPr lang="en-US" altLang="en-US">
                <a:latin typeface="Times New Roman" pitchFamily="18" charset="0"/>
              </a:endParaRPr>
            </a:p>
          </p:txBody>
        </p:sp>
        <p:sp>
          <p:nvSpPr>
            <p:cNvPr id="107626" name="Oval 411"/>
            <p:cNvSpPr>
              <a:spLocks noChangeArrowheads="1"/>
            </p:cNvSpPr>
            <p:nvPr/>
          </p:nvSpPr>
          <p:spPr bwMode="auto">
            <a:xfrm>
              <a:off x="2356" y="1300"/>
              <a:ext cx="551" cy="127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>
                <a:latin typeface="Times New Roman" pitchFamily="18" charset="0"/>
              </a:endParaRPr>
            </a:p>
          </p:txBody>
        </p:sp>
        <p:grpSp>
          <p:nvGrpSpPr>
            <p:cNvPr id="107627" name="Group 137"/>
            <p:cNvGrpSpPr>
              <a:grpSpLocks/>
            </p:cNvGrpSpPr>
            <p:nvPr/>
          </p:nvGrpSpPr>
          <p:grpSpPr bwMode="auto">
            <a:xfrm>
              <a:off x="2468" y="1332"/>
              <a:ext cx="310" cy="60"/>
              <a:chOff x="2468" y="1332"/>
              <a:chExt cx="310" cy="60"/>
            </a:xfrm>
          </p:grpSpPr>
          <p:sp>
            <p:nvSpPr>
              <p:cNvPr id="107630" name="Freeform 138"/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28575" cmpd="sng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631" name="Freeform 139"/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28575" cmpd="sng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07628" name="Line 140"/>
            <p:cNvSpPr>
              <a:spLocks noChangeShapeType="1"/>
            </p:cNvSpPr>
            <p:nvPr/>
          </p:nvSpPr>
          <p:spPr bwMode="auto">
            <a:xfrm>
              <a:off x="2357" y="1361"/>
              <a:ext cx="0" cy="8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629" name="Line 141"/>
            <p:cNvSpPr>
              <a:spLocks noChangeShapeType="1"/>
            </p:cNvSpPr>
            <p:nvPr/>
          </p:nvSpPr>
          <p:spPr bwMode="auto">
            <a:xfrm>
              <a:off x="2907" y="1363"/>
              <a:ext cx="0" cy="8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07543" name="Group 142"/>
          <p:cNvGrpSpPr>
            <a:grpSpLocks/>
          </p:cNvGrpSpPr>
          <p:nvPr/>
        </p:nvGrpSpPr>
        <p:grpSpPr bwMode="auto">
          <a:xfrm>
            <a:off x="3394075" y="5451475"/>
            <a:ext cx="617538" cy="250825"/>
            <a:chOff x="2356" y="1300"/>
            <a:chExt cx="555" cy="194"/>
          </a:xfrm>
        </p:grpSpPr>
        <p:sp>
          <p:nvSpPr>
            <p:cNvPr id="107616" name="Oval 407"/>
            <p:cNvSpPr>
              <a:spLocks noChangeArrowheads="1"/>
            </p:cNvSpPr>
            <p:nvPr/>
          </p:nvSpPr>
          <p:spPr bwMode="auto">
            <a:xfrm>
              <a:off x="2357" y="1385"/>
              <a:ext cx="551" cy="109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>
                <a:latin typeface="Times New Roman" pitchFamily="18" charset="0"/>
              </a:endParaRPr>
            </a:p>
          </p:txBody>
        </p:sp>
        <p:sp>
          <p:nvSpPr>
            <p:cNvPr id="107617" name="Rectangle 410"/>
            <p:cNvSpPr>
              <a:spLocks noChangeArrowheads="1"/>
            </p:cNvSpPr>
            <p:nvPr/>
          </p:nvSpPr>
          <p:spPr bwMode="auto">
            <a:xfrm>
              <a:off x="2357" y="1374"/>
              <a:ext cx="554" cy="66"/>
            </a:xfrm>
            <a:prstGeom prst="rect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/>
              <a:endParaRPr lang="en-US" altLang="en-US">
                <a:latin typeface="Times New Roman" pitchFamily="18" charset="0"/>
              </a:endParaRPr>
            </a:p>
          </p:txBody>
        </p:sp>
        <p:sp>
          <p:nvSpPr>
            <p:cNvPr id="107618" name="Oval 411"/>
            <p:cNvSpPr>
              <a:spLocks noChangeArrowheads="1"/>
            </p:cNvSpPr>
            <p:nvPr/>
          </p:nvSpPr>
          <p:spPr bwMode="auto">
            <a:xfrm>
              <a:off x="2356" y="1300"/>
              <a:ext cx="551" cy="127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>
                <a:latin typeface="Times New Roman" pitchFamily="18" charset="0"/>
              </a:endParaRPr>
            </a:p>
          </p:txBody>
        </p:sp>
        <p:grpSp>
          <p:nvGrpSpPr>
            <p:cNvPr id="107619" name="Group 146"/>
            <p:cNvGrpSpPr>
              <a:grpSpLocks/>
            </p:cNvGrpSpPr>
            <p:nvPr/>
          </p:nvGrpSpPr>
          <p:grpSpPr bwMode="auto">
            <a:xfrm>
              <a:off x="2468" y="1332"/>
              <a:ext cx="310" cy="60"/>
              <a:chOff x="2468" y="1332"/>
              <a:chExt cx="310" cy="60"/>
            </a:xfrm>
          </p:grpSpPr>
          <p:sp>
            <p:nvSpPr>
              <p:cNvPr id="107622" name="Freeform 147"/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28575" cmpd="sng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623" name="Freeform 148"/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28575" cmpd="sng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07620" name="Line 149"/>
            <p:cNvSpPr>
              <a:spLocks noChangeShapeType="1"/>
            </p:cNvSpPr>
            <p:nvPr/>
          </p:nvSpPr>
          <p:spPr bwMode="auto">
            <a:xfrm>
              <a:off x="2357" y="1361"/>
              <a:ext cx="0" cy="8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621" name="Line 150"/>
            <p:cNvSpPr>
              <a:spLocks noChangeShapeType="1"/>
            </p:cNvSpPr>
            <p:nvPr/>
          </p:nvSpPr>
          <p:spPr bwMode="auto">
            <a:xfrm>
              <a:off x="2907" y="1363"/>
              <a:ext cx="0" cy="8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07544" name="Group 151"/>
          <p:cNvGrpSpPr>
            <a:grpSpLocks/>
          </p:cNvGrpSpPr>
          <p:nvPr/>
        </p:nvGrpSpPr>
        <p:grpSpPr bwMode="auto">
          <a:xfrm>
            <a:off x="2392363" y="5205413"/>
            <a:ext cx="617537" cy="250825"/>
            <a:chOff x="2356" y="1300"/>
            <a:chExt cx="555" cy="194"/>
          </a:xfrm>
        </p:grpSpPr>
        <p:sp>
          <p:nvSpPr>
            <p:cNvPr id="107608" name="Oval 407"/>
            <p:cNvSpPr>
              <a:spLocks noChangeArrowheads="1"/>
            </p:cNvSpPr>
            <p:nvPr/>
          </p:nvSpPr>
          <p:spPr bwMode="auto">
            <a:xfrm>
              <a:off x="2357" y="1385"/>
              <a:ext cx="551" cy="109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>
                <a:latin typeface="Times New Roman" pitchFamily="18" charset="0"/>
              </a:endParaRPr>
            </a:p>
          </p:txBody>
        </p:sp>
        <p:sp>
          <p:nvSpPr>
            <p:cNvPr id="107609" name="Rectangle 410"/>
            <p:cNvSpPr>
              <a:spLocks noChangeArrowheads="1"/>
            </p:cNvSpPr>
            <p:nvPr/>
          </p:nvSpPr>
          <p:spPr bwMode="auto">
            <a:xfrm>
              <a:off x="2357" y="1374"/>
              <a:ext cx="554" cy="66"/>
            </a:xfrm>
            <a:prstGeom prst="rect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/>
              <a:endParaRPr lang="en-US" altLang="en-US">
                <a:latin typeface="Times New Roman" pitchFamily="18" charset="0"/>
              </a:endParaRPr>
            </a:p>
          </p:txBody>
        </p:sp>
        <p:sp>
          <p:nvSpPr>
            <p:cNvPr id="107610" name="Oval 411"/>
            <p:cNvSpPr>
              <a:spLocks noChangeArrowheads="1"/>
            </p:cNvSpPr>
            <p:nvPr/>
          </p:nvSpPr>
          <p:spPr bwMode="auto">
            <a:xfrm>
              <a:off x="2356" y="1300"/>
              <a:ext cx="551" cy="127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>
                <a:latin typeface="Times New Roman" pitchFamily="18" charset="0"/>
              </a:endParaRPr>
            </a:p>
          </p:txBody>
        </p:sp>
        <p:grpSp>
          <p:nvGrpSpPr>
            <p:cNvPr id="107611" name="Group 155"/>
            <p:cNvGrpSpPr>
              <a:grpSpLocks/>
            </p:cNvGrpSpPr>
            <p:nvPr/>
          </p:nvGrpSpPr>
          <p:grpSpPr bwMode="auto">
            <a:xfrm>
              <a:off x="2468" y="1332"/>
              <a:ext cx="310" cy="60"/>
              <a:chOff x="2468" y="1332"/>
              <a:chExt cx="310" cy="60"/>
            </a:xfrm>
          </p:grpSpPr>
          <p:sp>
            <p:nvSpPr>
              <p:cNvPr id="107614" name="Freeform 156"/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28575" cmpd="sng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615" name="Freeform 157"/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28575" cmpd="sng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07612" name="Line 158"/>
            <p:cNvSpPr>
              <a:spLocks noChangeShapeType="1"/>
            </p:cNvSpPr>
            <p:nvPr/>
          </p:nvSpPr>
          <p:spPr bwMode="auto">
            <a:xfrm>
              <a:off x="2357" y="1361"/>
              <a:ext cx="0" cy="8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613" name="Line 159"/>
            <p:cNvSpPr>
              <a:spLocks noChangeShapeType="1"/>
            </p:cNvSpPr>
            <p:nvPr/>
          </p:nvSpPr>
          <p:spPr bwMode="auto">
            <a:xfrm>
              <a:off x="2907" y="1363"/>
              <a:ext cx="0" cy="8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07545" name="Group 160"/>
          <p:cNvGrpSpPr>
            <a:grpSpLocks/>
          </p:cNvGrpSpPr>
          <p:nvPr/>
        </p:nvGrpSpPr>
        <p:grpSpPr bwMode="auto">
          <a:xfrm>
            <a:off x="1517650" y="5472113"/>
            <a:ext cx="617538" cy="250825"/>
            <a:chOff x="2356" y="1300"/>
            <a:chExt cx="555" cy="194"/>
          </a:xfrm>
        </p:grpSpPr>
        <p:sp>
          <p:nvSpPr>
            <p:cNvPr id="107600" name="Oval 407"/>
            <p:cNvSpPr>
              <a:spLocks noChangeArrowheads="1"/>
            </p:cNvSpPr>
            <p:nvPr/>
          </p:nvSpPr>
          <p:spPr bwMode="auto">
            <a:xfrm>
              <a:off x="2357" y="1385"/>
              <a:ext cx="551" cy="109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>
                <a:latin typeface="Times New Roman" pitchFamily="18" charset="0"/>
              </a:endParaRPr>
            </a:p>
          </p:txBody>
        </p:sp>
        <p:sp>
          <p:nvSpPr>
            <p:cNvPr id="107601" name="Rectangle 410"/>
            <p:cNvSpPr>
              <a:spLocks noChangeArrowheads="1"/>
            </p:cNvSpPr>
            <p:nvPr/>
          </p:nvSpPr>
          <p:spPr bwMode="auto">
            <a:xfrm>
              <a:off x="2357" y="1374"/>
              <a:ext cx="554" cy="66"/>
            </a:xfrm>
            <a:prstGeom prst="rect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/>
              <a:endParaRPr lang="en-US" altLang="en-US">
                <a:latin typeface="Times New Roman" pitchFamily="18" charset="0"/>
              </a:endParaRPr>
            </a:p>
          </p:txBody>
        </p:sp>
        <p:sp>
          <p:nvSpPr>
            <p:cNvPr id="107602" name="Oval 411"/>
            <p:cNvSpPr>
              <a:spLocks noChangeArrowheads="1"/>
            </p:cNvSpPr>
            <p:nvPr/>
          </p:nvSpPr>
          <p:spPr bwMode="auto">
            <a:xfrm>
              <a:off x="2356" y="1300"/>
              <a:ext cx="551" cy="127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>
                <a:latin typeface="Times New Roman" pitchFamily="18" charset="0"/>
              </a:endParaRPr>
            </a:p>
          </p:txBody>
        </p:sp>
        <p:grpSp>
          <p:nvGrpSpPr>
            <p:cNvPr id="107603" name="Group 164"/>
            <p:cNvGrpSpPr>
              <a:grpSpLocks/>
            </p:cNvGrpSpPr>
            <p:nvPr/>
          </p:nvGrpSpPr>
          <p:grpSpPr bwMode="auto">
            <a:xfrm>
              <a:off x="2468" y="1332"/>
              <a:ext cx="310" cy="60"/>
              <a:chOff x="2468" y="1332"/>
              <a:chExt cx="310" cy="60"/>
            </a:xfrm>
          </p:grpSpPr>
          <p:sp>
            <p:nvSpPr>
              <p:cNvPr id="107606" name="Freeform 165"/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28575" cmpd="sng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607" name="Freeform 166"/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28575" cmpd="sng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07604" name="Line 167"/>
            <p:cNvSpPr>
              <a:spLocks noChangeShapeType="1"/>
            </p:cNvSpPr>
            <p:nvPr/>
          </p:nvSpPr>
          <p:spPr bwMode="auto">
            <a:xfrm>
              <a:off x="2357" y="1361"/>
              <a:ext cx="0" cy="8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605" name="Line 168"/>
            <p:cNvSpPr>
              <a:spLocks noChangeShapeType="1"/>
            </p:cNvSpPr>
            <p:nvPr/>
          </p:nvSpPr>
          <p:spPr bwMode="auto">
            <a:xfrm>
              <a:off x="2907" y="1363"/>
              <a:ext cx="0" cy="8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07546" name="Slide Number Placeholder 3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>
                <a:latin typeface="Tahoma" pitchFamily="34" charset="0"/>
              </a:rPr>
              <a:t>1-</a:t>
            </a:r>
            <a:fld id="{BB992916-BDB3-4599-8D8D-EBED10107F16}" type="slidenum">
              <a:rPr lang="en-US" altLang="en-US" sz="1200">
                <a:latin typeface="Tahoma" pitchFamily="34" charset="0"/>
              </a:rPr>
              <a:pPr/>
              <a:t>50</a:t>
            </a:fld>
            <a:endParaRPr lang="en-US" altLang="en-US" sz="1200">
              <a:latin typeface="Tahoma" pitchFamily="34" charset="0"/>
            </a:endParaRPr>
          </a:p>
        </p:txBody>
      </p:sp>
      <p:grpSp>
        <p:nvGrpSpPr>
          <p:cNvPr id="107547" name="Group 347"/>
          <p:cNvGrpSpPr>
            <a:grpSpLocks/>
          </p:cNvGrpSpPr>
          <p:nvPr/>
        </p:nvGrpSpPr>
        <p:grpSpPr bwMode="auto">
          <a:xfrm>
            <a:off x="1504950" y="5454650"/>
            <a:ext cx="649288" cy="303213"/>
            <a:chOff x="1871277" y="1576300"/>
            <a:chExt cx="1128371" cy="437861"/>
          </a:xfrm>
        </p:grpSpPr>
        <p:sp>
          <p:nvSpPr>
            <p:cNvPr id="76" name="Oval 75"/>
            <p:cNvSpPr>
              <a:spLocks noChangeArrowheads="1"/>
            </p:cNvSpPr>
            <p:nvPr/>
          </p:nvSpPr>
          <p:spPr bwMode="auto">
            <a:xfrm flipV="1">
              <a:off x="1874446" y="1694641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77" name="Rectangle 76"/>
            <p:cNvSpPr/>
            <p:nvPr/>
          </p:nvSpPr>
          <p:spPr bwMode="auto">
            <a:xfrm>
              <a:off x="1871277" y="1739066"/>
              <a:ext cx="1128371" cy="116915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78" name="Oval 77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79" name="Freeform 78"/>
            <p:cNvSpPr/>
            <p:nvPr/>
          </p:nvSpPr>
          <p:spPr bwMode="auto">
            <a:xfrm>
              <a:off x="2160957" y="1672583"/>
              <a:ext cx="546253" cy="162766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80" name="Freeform 79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81" name="Freeform 80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82" name="Freeform 81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83" name="Straight Connector 82"/>
            <p:cNvCxnSpPr>
              <a:cxnSpLocks noChangeShapeType="1"/>
              <a:endCxn id="78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84" name="Straight Connector 83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107548" name="Group 347"/>
          <p:cNvGrpSpPr>
            <a:grpSpLocks/>
          </p:cNvGrpSpPr>
          <p:nvPr/>
        </p:nvGrpSpPr>
        <p:grpSpPr bwMode="auto">
          <a:xfrm>
            <a:off x="2382838" y="5189538"/>
            <a:ext cx="649287" cy="301625"/>
            <a:chOff x="1871277" y="1576300"/>
            <a:chExt cx="1128371" cy="437861"/>
          </a:xfrm>
        </p:grpSpPr>
        <p:sp>
          <p:nvSpPr>
            <p:cNvPr id="86" name="Oval 85"/>
            <p:cNvSpPr>
              <a:spLocks noChangeArrowheads="1"/>
            </p:cNvSpPr>
            <p:nvPr/>
          </p:nvSpPr>
          <p:spPr bwMode="auto">
            <a:xfrm flipV="1">
              <a:off x="1874446" y="1694641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87" name="Rectangle 86"/>
            <p:cNvSpPr/>
            <p:nvPr/>
          </p:nvSpPr>
          <p:spPr bwMode="auto">
            <a:xfrm>
              <a:off x="1871277" y="1739921"/>
              <a:ext cx="1128371" cy="115227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88" name="Oval 87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89" name="Freeform 88"/>
            <p:cNvSpPr/>
            <p:nvPr/>
          </p:nvSpPr>
          <p:spPr bwMode="auto">
            <a:xfrm>
              <a:off x="2160956" y="1673090"/>
              <a:ext cx="546253" cy="161317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90" name="Freeform 89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91" name="Freeform 90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92" name="Freeform 91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93" name="Straight Connector 92"/>
            <p:cNvCxnSpPr>
              <a:cxnSpLocks noChangeShapeType="1"/>
              <a:endCxn id="88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4" name="Straight Connector 93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107549" name="Group 347"/>
          <p:cNvGrpSpPr>
            <a:grpSpLocks/>
          </p:cNvGrpSpPr>
          <p:nvPr/>
        </p:nvGrpSpPr>
        <p:grpSpPr bwMode="auto">
          <a:xfrm>
            <a:off x="3371850" y="5438775"/>
            <a:ext cx="650875" cy="303213"/>
            <a:chOff x="1871277" y="1576300"/>
            <a:chExt cx="1128371" cy="437861"/>
          </a:xfrm>
        </p:grpSpPr>
        <p:sp>
          <p:nvSpPr>
            <p:cNvPr id="96" name="Oval 95"/>
            <p:cNvSpPr>
              <a:spLocks noChangeArrowheads="1"/>
            </p:cNvSpPr>
            <p:nvPr/>
          </p:nvSpPr>
          <p:spPr bwMode="auto">
            <a:xfrm flipV="1">
              <a:off x="1874446" y="1694641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97" name="Rectangle 96"/>
            <p:cNvSpPr/>
            <p:nvPr/>
          </p:nvSpPr>
          <p:spPr bwMode="auto">
            <a:xfrm>
              <a:off x="1871277" y="1739066"/>
              <a:ext cx="1128371" cy="116915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98" name="Oval 97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99" name="Freeform 98"/>
            <p:cNvSpPr/>
            <p:nvPr/>
          </p:nvSpPr>
          <p:spPr bwMode="auto">
            <a:xfrm>
              <a:off x="2160251" y="1672583"/>
              <a:ext cx="547672" cy="162766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00" name="Freeform 99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01" name="Freeform 100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02" name="Freeform 101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103" name="Straight Connector 102"/>
            <p:cNvCxnSpPr>
              <a:cxnSpLocks noChangeShapeType="1"/>
              <a:endCxn id="98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04" name="Straight Connector 103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107550" name="Group 347"/>
          <p:cNvGrpSpPr>
            <a:grpSpLocks/>
          </p:cNvGrpSpPr>
          <p:nvPr/>
        </p:nvGrpSpPr>
        <p:grpSpPr bwMode="auto">
          <a:xfrm>
            <a:off x="4529138" y="5214938"/>
            <a:ext cx="650875" cy="301625"/>
            <a:chOff x="1871277" y="1576300"/>
            <a:chExt cx="1128371" cy="437861"/>
          </a:xfrm>
        </p:grpSpPr>
        <p:sp>
          <p:nvSpPr>
            <p:cNvPr id="106" name="Oval 105"/>
            <p:cNvSpPr>
              <a:spLocks noChangeArrowheads="1"/>
            </p:cNvSpPr>
            <p:nvPr/>
          </p:nvSpPr>
          <p:spPr bwMode="auto">
            <a:xfrm flipV="1">
              <a:off x="1874446" y="1694641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107" name="Rectangle 106"/>
            <p:cNvSpPr/>
            <p:nvPr/>
          </p:nvSpPr>
          <p:spPr bwMode="auto">
            <a:xfrm>
              <a:off x="1871277" y="1739921"/>
              <a:ext cx="1128371" cy="115227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08" name="Oval 107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109" name="Freeform 108"/>
            <p:cNvSpPr/>
            <p:nvPr/>
          </p:nvSpPr>
          <p:spPr bwMode="auto">
            <a:xfrm>
              <a:off x="2160249" y="1673090"/>
              <a:ext cx="547674" cy="161317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10" name="Freeform 109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11" name="Freeform 110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12" name="Freeform 111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113" name="Straight Connector 112"/>
            <p:cNvCxnSpPr>
              <a:cxnSpLocks noChangeShapeType="1"/>
              <a:endCxn id="108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4" name="Straight Connector 113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107551" name="Group 347"/>
          <p:cNvGrpSpPr>
            <a:grpSpLocks/>
          </p:cNvGrpSpPr>
          <p:nvPr/>
        </p:nvGrpSpPr>
        <p:grpSpPr bwMode="auto">
          <a:xfrm>
            <a:off x="5497513" y="5486400"/>
            <a:ext cx="649287" cy="303213"/>
            <a:chOff x="1871277" y="1576300"/>
            <a:chExt cx="1128371" cy="437861"/>
          </a:xfrm>
        </p:grpSpPr>
        <p:sp>
          <p:nvSpPr>
            <p:cNvPr id="116" name="Oval 115"/>
            <p:cNvSpPr>
              <a:spLocks noChangeArrowheads="1"/>
            </p:cNvSpPr>
            <p:nvPr/>
          </p:nvSpPr>
          <p:spPr bwMode="auto">
            <a:xfrm flipV="1">
              <a:off x="1874446" y="1694641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117" name="Rectangle 116"/>
            <p:cNvSpPr/>
            <p:nvPr/>
          </p:nvSpPr>
          <p:spPr bwMode="auto">
            <a:xfrm>
              <a:off x="1871277" y="1739066"/>
              <a:ext cx="1128371" cy="116915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18" name="Oval 117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119" name="Freeform 118"/>
            <p:cNvSpPr/>
            <p:nvPr/>
          </p:nvSpPr>
          <p:spPr bwMode="auto">
            <a:xfrm>
              <a:off x="2160956" y="1672583"/>
              <a:ext cx="546253" cy="162766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20" name="Freeform 119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21" name="Freeform 120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22" name="Freeform 121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123" name="Straight Connector 122"/>
            <p:cNvCxnSpPr>
              <a:cxnSpLocks noChangeShapeType="1"/>
              <a:endCxn id="118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24" name="Straight Connector 123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83247" name="Freeform 303"/>
          <p:cNvSpPr>
            <a:spLocks/>
          </p:cNvSpPr>
          <p:nvPr/>
        </p:nvSpPr>
        <p:spPr bwMode="auto">
          <a:xfrm>
            <a:off x="1257300" y="5259388"/>
            <a:ext cx="2247900" cy="403225"/>
          </a:xfrm>
          <a:custGeom>
            <a:avLst/>
            <a:gdLst>
              <a:gd name="T0" fmla="*/ 2147483647 w 1416"/>
              <a:gd name="T1" fmla="*/ 2147483647 h 254"/>
              <a:gd name="T2" fmla="*/ 2147483647 w 1416"/>
              <a:gd name="T3" fmla="*/ 2147483647 h 254"/>
              <a:gd name="T4" fmla="*/ 2147483647 w 1416"/>
              <a:gd name="T5" fmla="*/ 2147483647 h 254"/>
              <a:gd name="T6" fmla="*/ 2147483647 w 1416"/>
              <a:gd name="T7" fmla="*/ 2147483647 h 254"/>
              <a:gd name="T8" fmla="*/ 2147483647 w 1416"/>
              <a:gd name="T9" fmla="*/ 2147483647 h 254"/>
              <a:gd name="T10" fmla="*/ 2147483647 w 1416"/>
              <a:gd name="T11" fmla="*/ 2147483647 h 254"/>
              <a:gd name="T12" fmla="*/ 0 w 1416"/>
              <a:gd name="T13" fmla="*/ 2147483647 h 25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416"/>
              <a:gd name="T22" fmla="*/ 0 h 254"/>
              <a:gd name="T23" fmla="*/ 1416 w 1416"/>
              <a:gd name="T24" fmla="*/ 254 h 25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416" h="254">
                <a:moveTo>
                  <a:pt x="76" y="30"/>
                </a:moveTo>
                <a:cubicBezTo>
                  <a:pt x="137" y="11"/>
                  <a:pt x="200" y="170"/>
                  <a:pt x="324" y="170"/>
                </a:cubicBezTo>
                <a:cubicBezTo>
                  <a:pt x="461" y="165"/>
                  <a:pt x="717" y="0"/>
                  <a:pt x="896" y="2"/>
                </a:cubicBezTo>
                <a:cubicBezTo>
                  <a:pt x="1075" y="4"/>
                  <a:pt x="1416" y="122"/>
                  <a:pt x="1400" y="182"/>
                </a:cubicBezTo>
                <a:cubicBezTo>
                  <a:pt x="1384" y="242"/>
                  <a:pt x="1073" y="63"/>
                  <a:pt x="896" y="74"/>
                </a:cubicBezTo>
                <a:cubicBezTo>
                  <a:pt x="719" y="85"/>
                  <a:pt x="489" y="254"/>
                  <a:pt x="340" y="250"/>
                </a:cubicBezTo>
                <a:cubicBezTo>
                  <a:pt x="191" y="246"/>
                  <a:pt x="62" y="32"/>
                  <a:pt x="0" y="50"/>
                </a:cubicBezTo>
              </a:path>
            </a:pathLst>
          </a:custGeom>
          <a:noFill/>
          <a:ln w="28575">
            <a:solidFill>
              <a:srgbClr val="FF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3243" name="Freeform 299"/>
          <p:cNvSpPr>
            <a:spLocks/>
          </p:cNvSpPr>
          <p:nvPr/>
        </p:nvSpPr>
        <p:spPr bwMode="auto">
          <a:xfrm>
            <a:off x="1289050" y="5295900"/>
            <a:ext cx="419100" cy="419100"/>
          </a:xfrm>
          <a:custGeom>
            <a:avLst/>
            <a:gdLst>
              <a:gd name="T0" fmla="*/ 2147483647 w 264"/>
              <a:gd name="T1" fmla="*/ 0 h 264"/>
              <a:gd name="T2" fmla="*/ 2147483647 w 264"/>
              <a:gd name="T3" fmla="*/ 2147483647 h 264"/>
              <a:gd name="T4" fmla="*/ 0 w 264"/>
              <a:gd name="T5" fmla="*/ 2147483647 h 264"/>
              <a:gd name="T6" fmla="*/ 0 60000 65536"/>
              <a:gd name="T7" fmla="*/ 0 60000 65536"/>
              <a:gd name="T8" fmla="*/ 0 60000 65536"/>
              <a:gd name="T9" fmla="*/ 0 w 264"/>
              <a:gd name="T10" fmla="*/ 0 h 264"/>
              <a:gd name="T11" fmla="*/ 264 w 264"/>
              <a:gd name="T12" fmla="*/ 264 h 26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64" h="264">
                <a:moveTo>
                  <a:pt x="60" y="0"/>
                </a:moveTo>
                <a:cubicBezTo>
                  <a:pt x="86" y="31"/>
                  <a:pt x="264" y="176"/>
                  <a:pt x="228" y="220"/>
                </a:cubicBezTo>
                <a:cubicBezTo>
                  <a:pt x="192" y="264"/>
                  <a:pt x="60" y="109"/>
                  <a:pt x="0" y="88"/>
                </a:cubicBezTo>
              </a:path>
            </a:pathLst>
          </a:custGeom>
          <a:noFill/>
          <a:ln w="28575">
            <a:solidFill>
              <a:srgbClr val="FF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3245" name="Freeform 301"/>
          <p:cNvSpPr>
            <a:spLocks/>
          </p:cNvSpPr>
          <p:nvPr/>
        </p:nvSpPr>
        <p:spPr bwMode="auto">
          <a:xfrm>
            <a:off x="1282700" y="5210175"/>
            <a:ext cx="1346200" cy="474663"/>
          </a:xfrm>
          <a:custGeom>
            <a:avLst/>
            <a:gdLst>
              <a:gd name="T0" fmla="*/ 2147483647 w 848"/>
              <a:gd name="T1" fmla="*/ 2147483647 h 299"/>
              <a:gd name="T2" fmla="*/ 2147483647 w 848"/>
              <a:gd name="T3" fmla="*/ 2147483647 h 299"/>
              <a:gd name="T4" fmla="*/ 2147483647 w 848"/>
              <a:gd name="T5" fmla="*/ 2147483647 h 299"/>
              <a:gd name="T6" fmla="*/ 2147483647 w 848"/>
              <a:gd name="T7" fmla="*/ 2147483647 h 299"/>
              <a:gd name="T8" fmla="*/ 0 w 848"/>
              <a:gd name="T9" fmla="*/ 2147483647 h 29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848"/>
              <a:gd name="T16" fmla="*/ 0 h 299"/>
              <a:gd name="T17" fmla="*/ 848 w 848"/>
              <a:gd name="T18" fmla="*/ 299 h 29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848" h="299">
                <a:moveTo>
                  <a:pt x="76" y="76"/>
                </a:moveTo>
                <a:cubicBezTo>
                  <a:pt x="137" y="57"/>
                  <a:pt x="200" y="216"/>
                  <a:pt x="324" y="216"/>
                </a:cubicBezTo>
                <a:cubicBezTo>
                  <a:pt x="448" y="216"/>
                  <a:pt x="792" y="0"/>
                  <a:pt x="820" y="76"/>
                </a:cubicBezTo>
                <a:cubicBezTo>
                  <a:pt x="848" y="152"/>
                  <a:pt x="469" y="245"/>
                  <a:pt x="340" y="296"/>
                </a:cubicBezTo>
                <a:cubicBezTo>
                  <a:pt x="203" y="299"/>
                  <a:pt x="62" y="78"/>
                  <a:pt x="0" y="96"/>
                </a:cubicBezTo>
              </a:path>
            </a:pathLst>
          </a:custGeom>
          <a:noFill/>
          <a:ln w="28575">
            <a:solidFill>
              <a:srgbClr val="FF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2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832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2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832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2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832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2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832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2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2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3244" grpId="0"/>
      <p:bldP spid="83246" grpId="0"/>
      <p:bldP spid="83248" grpId="0"/>
      <p:bldP spid="83247" grpId="0" animBg="1"/>
      <p:bldP spid="83243" grpId="0" animBg="1"/>
      <p:bldP spid="83245" grpId="0" animBg="1"/>
    </p:bldLst>
  </p:timing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569" name="Footer Placeholder 2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 smtClean="0">
                <a:latin typeface="Tahoma" pitchFamily="34" charset="0"/>
              </a:rPr>
              <a:t>Introduction</a:t>
            </a:r>
          </a:p>
        </p:txBody>
      </p:sp>
      <p:sp>
        <p:nvSpPr>
          <p:cNvPr id="109570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341313" y="166688"/>
            <a:ext cx="7772400" cy="892175"/>
          </a:xfrm>
        </p:spPr>
        <p:txBody>
          <a:bodyPr/>
          <a:lstStyle/>
          <a:p>
            <a:pPr eaLnBrk="1" hangingPunct="1"/>
            <a:r>
              <a:rPr lang="ja-JP" altLang="en-US" sz="4000" smtClean="0">
                <a:ea typeface="ＭＳ Ｐゴシック" charset="-128"/>
              </a:rPr>
              <a:t>“</a:t>
            </a:r>
            <a:r>
              <a:rPr lang="en-US" altLang="ja-JP" sz="4000" smtClean="0">
                <a:ea typeface="ＭＳ Ｐゴシック" charset="-128"/>
              </a:rPr>
              <a:t>Real</a:t>
            </a:r>
            <a:r>
              <a:rPr lang="ja-JP" altLang="en-US" sz="4000" smtClean="0">
                <a:ea typeface="ＭＳ Ｐゴシック" charset="-128"/>
              </a:rPr>
              <a:t>”</a:t>
            </a:r>
            <a:r>
              <a:rPr lang="en-US" altLang="ja-JP" sz="4000" smtClean="0">
                <a:ea typeface="ＭＳ Ｐゴシック" charset="-128"/>
              </a:rPr>
              <a:t> Internet delays, routes</a:t>
            </a:r>
            <a:endParaRPr lang="en-US" altLang="en-US" sz="4000" smtClean="0">
              <a:ea typeface="ＭＳ Ｐゴシック" charset="-128"/>
            </a:endParaRPr>
          </a:p>
        </p:txBody>
      </p:sp>
      <p:sp>
        <p:nvSpPr>
          <p:cNvPr id="109571" name="Text Box 4"/>
          <p:cNvSpPr txBox="1">
            <a:spLocks noChangeArrowheads="1"/>
          </p:cNvSpPr>
          <p:nvPr/>
        </p:nvSpPr>
        <p:spPr bwMode="auto">
          <a:xfrm>
            <a:off x="704850" y="2338388"/>
            <a:ext cx="8229600" cy="39449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457200" indent="-4572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>
              <a:lnSpc>
                <a:spcPct val="80000"/>
              </a:lnSpc>
            </a:pPr>
            <a:r>
              <a:rPr lang="en-US" altLang="en-US" sz="1600"/>
              <a:t>1  cs-gw (128.119.240.254)  1 ms  1 ms  2 ms</a:t>
            </a:r>
          </a:p>
          <a:p>
            <a:pPr>
              <a:lnSpc>
                <a:spcPct val="80000"/>
              </a:lnSpc>
            </a:pPr>
            <a:r>
              <a:rPr lang="en-US" altLang="en-US" sz="1600"/>
              <a:t>2  border1-rt-fa5-1-0.gw.umass.edu (128.119.3.145)  1 ms  1 ms  2 ms</a:t>
            </a:r>
          </a:p>
          <a:p>
            <a:pPr>
              <a:lnSpc>
                <a:spcPct val="80000"/>
              </a:lnSpc>
            </a:pPr>
            <a:r>
              <a:rPr lang="en-US" altLang="en-US" sz="1600"/>
              <a:t>3  cht-vbns.gw.umass.edu (128.119.3.130)  6 ms 5 ms 5 ms</a:t>
            </a:r>
          </a:p>
          <a:p>
            <a:pPr>
              <a:lnSpc>
                <a:spcPct val="80000"/>
              </a:lnSpc>
            </a:pPr>
            <a:r>
              <a:rPr lang="en-US" altLang="en-US" sz="1600"/>
              <a:t>4  jn1-at1-0-0-19.wor.vbns.net (204.147.132.129)  16 ms 11 ms 13 ms </a:t>
            </a:r>
          </a:p>
          <a:p>
            <a:pPr>
              <a:lnSpc>
                <a:spcPct val="80000"/>
              </a:lnSpc>
            </a:pPr>
            <a:r>
              <a:rPr lang="en-US" altLang="en-US" sz="1600"/>
              <a:t>5  jn1-so7-0-0-0.wae.vbns.net (204.147.136.136)  21 ms 18 ms 18 ms </a:t>
            </a:r>
          </a:p>
          <a:p>
            <a:pPr>
              <a:lnSpc>
                <a:spcPct val="80000"/>
              </a:lnSpc>
            </a:pPr>
            <a:r>
              <a:rPr lang="en-US" altLang="en-US" sz="1600"/>
              <a:t>6  abilene-vbns.abilene.ucaid.edu (198.32.11.9)  22 ms  18 ms  22 ms</a:t>
            </a:r>
          </a:p>
          <a:p>
            <a:pPr>
              <a:lnSpc>
                <a:spcPct val="80000"/>
              </a:lnSpc>
            </a:pPr>
            <a:r>
              <a:rPr lang="en-US" altLang="en-US" sz="1600"/>
              <a:t>7  nycm-wash.abilene.ucaid.edu (198.32.8.46)  22 ms  22 ms  22 ms</a:t>
            </a:r>
          </a:p>
          <a:p>
            <a:pPr>
              <a:lnSpc>
                <a:spcPct val="80000"/>
              </a:lnSpc>
            </a:pPr>
            <a:r>
              <a:rPr lang="en-US" altLang="en-US" sz="1600"/>
              <a:t>8  62.40.103.253 (62.40.103.253)  104 ms 109 ms 106 ms</a:t>
            </a:r>
          </a:p>
          <a:p>
            <a:pPr>
              <a:lnSpc>
                <a:spcPct val="80000"/>
              </a:lnSpc>
            </a:pPr>
            <a:r>
              <a:rPr lang="en-US" altLang="en-US" sz="1600"/>
              <a:t>9  de2-1.de1.de.geant.net (62.40.96.129)  109 ms 102 ms 104 ms</a:t>
            </a:r>
          </a:p>
          <a:p>
            <a:pPr>
              <a:lnSpc>
                <a:spcPct val="80000"/>
              </a:lnSpc>
            </a:pPr>
            <a:r>
              <a:rPr lang="en-US" altLang="en-US" sz="1600"/>
              <a:t>10  de.fr1.fr.geant.net (62.40.96.50)  113 ms 121 ms 114 ms</a:t>
            </a:r>
          </a:p>
          <a:p>
            <a:pPr>
              <a:lnSpc>
                <a:spcPct val="80000"/>
              </a:lnSpc>
            </a:pPr>
            <a:r>
              <a:rPr lang="en-US" altLang="en-US" sz="1600"/>
              <a:t>11  renater-gw.fr1.fr.geant.net (62.40.103.54)  112 ms  114 ms  112 ms</a:t>
            </a:r>
          </a:p>
          <a:p>
            <a:pPr>
              <a:lnSpc>
                <a:spcPct val="80000"/>
              </a:lnSpc>
            </a:pPr>
            <a:r>
              <a:rPr lang="en-US" altLang="en-US" sz="1600"/>
              <a:t>12  nio-n2.cssi.renater.fr (193.51.206.13)  111 ms  114 ms  116 ms</a:t>
            </a:r>
          </a:p>
          <a:p>
            <a:pPr>
              <a:lnSpc>
                <a:spcPct val="80000"/>
              </a:lnSpc>
            </a:pPr>
            <a:r>
              <a:rPr lang="en-US" altLang="en-US" sz="1600"/>
              <a:t>13  nice.cssi.renater.fr (195.220.98.102)  123 ms  125 ms  124 ms</a:t>
            </a:r>
          </a:p>
          <a:p>
            <a:pPr>
              <a:lnSpc>
                <a:spcPct val="80000"/>
              </a:lnSpc>
            </a:pPr>
            <a:r>
              <a:rPr lang="en-US" altLang="en-US" sz="1600"/>
              <a:t>14  r3t2-nice.cssi.renater.fr (195.220.98.110)  126 ms  126 ms  124 ms</a:t>
            </a:r>
          </a:p>
          <a:p>
            <a:pPr>
              <a:lnSpc>
                <a:spcPct val="80000"/>
              </a:lnSpc>
            </a:pPr>
            <a:r>
              <a:rPr lang="en-US" altLang="en-US" sz="1600"/>
              <a:t>15  eurecom-valbonne.r3t2.ft.net (193.48.50.54)  135 ms  128 ms  133 ms</a:t>
            </a:r>
          </a:p>
          <a:p>
            <a:pPr>
              <a:lnSpc>
                <a:spcPct val="80000"/>
              </a:lnSpc>
            </a:pPr>
            <a:r>
              <a:rPr lang="en-US" altLang="en-US" sz="1600"/>
              <a:t>16  194.214.211.25 (194.214.211.25)  126 ms  128 ms  126 ms</a:t>
            </a:r>
          </a:p>
          <a:p>
            <a:pPr>
              <a:lnSpc>
                <a:spcPct val="80000"/>
              </a:lnSpc>
            </a:pPr>
            <a:r>
              <a:rPr lang="en-US" altLang="en-US" sz="1600"/>
              <a:t>17  * * *</a:t>
            </a:r>
          </a:p>
          <a:p>
            <a:pPr>
              <a:lnSpc>
                <a:spcPct val="80000"/>
              </a:lnSpc>
            </a:pPr>
            <a:r>
              <a:rPr lang="en-US" altLang="en-US" sz="1600"/>
              <a:t>18  * * *</a:t>
            </a:r>
          </a:p>
          <a:p>
            <a:pPr>
              <a:lnSpc>
                <a:spcPct val="80000"/>
              </a:lnSpc>
            </a:pPr>
            <a:r>
              <a:rPr lang="en-US" altLang="en-US" sz="1600"/>
              <a:t>19  fantasia.eurecom.fr (193.55.113.142)  132 ms  128 ms  136</a:t>
            </a:r>
            <a:r>
              <a:rPr lang="en-US" altLang="en-US">
                <a:latin typeface="Times New Roman" pitchFamily="18" charset="0"/>
              </a:rPr>
              <a:t> </a:t>
            </a:r>
            <a:r>
              <a:rPr lang="en-US" altLang="en-US" sz="1600">
                <a:latin typeface="Times New Roman" pitchFamily="18" charset="0"/>
              </a:rPr>
              <a:t>ms</a:t>
            </a:r>
          </a:p>
        </p:txBody>
      </p:sp>
      <p:sp>
        <p:nvSpPr>
          <p:cNvPr id="109572" name="Text Box 5"/>
          <p:cNvSpPr txBox="1">
            <a:spLocks noChangeArrowheads="1"/>
          </p:cNvSpPr>
          <p:nvPr/>
        </p:nvSpPr>
        <p:spPr bwMode="auto">
          <a:xfrm>
            <a:off x="725488" y="1235075"/>
            <a:ext cx="8193087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>
                <a:solidFill>
                  <a:srgbClr val="CC0000"/>
                </a:solidFill>
              </a:rPr>
              <a:t>traceroute:</a:t>
            </a:r>
            <a:r>
              <a:rPr lang="en-US" altLang="en-US"/>
              <a:t> gaia.cs.umass.edu to www.eurecom.fr</a:t>
            </a:r>
          </a:p>
        </p:txBody>
      </p:sp>
      <p:sp>
        <p:nvSpPr>
          <p:cNvPr id="109573" name="Line 6"/>
          <p:cNvSpPr>
            <a:spLocks noChangeShapeType="1"/>
          </p:cNvSpPr>
          <p:nvPr/>
        </p:nvSpPr>
        <p:spPr bwMode="auto">
          <a:xfrm>
            <a:off x="1611313" y="5634038"/>
            <a:ext cx="968375" cy="26987"/>
          </a:xfrm>
          <a:prstGeom prst="line">
            <a:avLst/>
          </a:prstGeom>
          <a:noFill/>
          <a:ln w="19050">
            <a:solidFill>
              <a:srgbClr val="CC0000"/>
            </a:solidFill>
            <a:round/>
            <a:headEnd type="triangle" w="med" len="med"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9574" name="Text Box 7"/>
          <p:cNvSpPr txBox="1">
            <a:spLocks noChangeArrowheads="1"/>
          </p:cNvSpPr>
          <p:nvPr/>
        </p:nvSpPr>
        <p:spPr bwMode="auto">
          <a:xfrm>
            <a:off x="4578350" y="1738313"/>
            <a:ext cx="456565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800">
                <a:solidFill>
                  <a:srgbClr val="CC0000"/>
                </a:solidFill>
              </a:rPr>
              <a:t>3 delay measurements from </a:t>
            </a:r>
          </a:p>
          <a:p>
            <a:r>
              <a:rPr lang="en-US" altLang="en-US" sz="1800">
                <a:solidFill>
                  <a:srgbClr val="CC0000"/>
                </a:solidFill>
              </a:rPr>
              <a:t>gaia.cs.umass.edu to cs-gw.cs.umass.edu </a:t>
            </a:r>
          </a:p>
        </p:txBody>
      </p:sp>
      <p:sp>
        <p:nvSpPr>
          <p:cNvPr id="109575" name="Line 8"/>
          <p:cNvSpPr>
            <a:spLocks noChangeShapeType="1"/>
          </p:cNvSpPr>
          <p:nvPr/>
        </p:nvSpPr>
        <p:spPr bwMode="auto">
          <a:xfrm flipV="1">
            <a:off x="3471863" y="1965325"/>
            <a:ext cx="671512" cy="412750"/>
          </a:xfrm>
          <a:prstGeom prst="line">
            <a:avLst/>
          </a:prstGeom>
          <a:noFill/>
          <a:ln w="19050">
            <a:solidFill>
              <a:srgbClr val="CC0000"/>
            </a:solidFill>
            <a:round/>
            <a:headEnd type="triangle" w="med" len="med"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9576" name="Line 9"/>
          <p:cNvSpPr>
            <a:spLocks noChangeShapeType="1"/>
          </p:cNvSpPr>
          <p:nvPr/>
        </p:nvSpPr>
        <p:spPr bwMode="auto">
          <a:xfrm flipV="1">
            <a:off x="4011613" y="1954213"/>
            <a:ext cx="139700" cy="404812"/>
          </a:xfrm>
          <a:prstGeom prst="line">
            <a:avLst/>
          </a:prstGeom>
          <a:noFill/>
          <a:ln w="19050">
            <a:solidFill>
              <a:srgbClr val="CC0000"/>
            </a:solidFill>
            <a:round/>
            <a:headEnd type="triangle" w="med" len="med"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9577" name="Line 10"/>
          <p:cNvSpPr>
            <a:spLocks noChangeShapeType="1"/>
          </p:cNvSpPr>
          <p:nvPr/>
        </p:nvSpPr>
        <p:spPr bwMode="auto">
          <a:xfrm flipH="1" flipV="1">
            <a:off x="4146550" y="1963738"/>
            <a:ext cx="366713" cy="390525"/>
          </a:xfrm>
          <a:prstGeom prst="line">
            <a:avLst/>
          </a:prstGeom>
          <a:noFill/>
          <a:ln w="19050">
            <a:solidFill>
              <a:srgbClr val="CC0000"/>
            </a:solidFill>
            <a:round/>
            <a:headEnd type="triangle" w="med" len="med"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9578" name="Line 11"/>
          <p:cNvSpPr>
            <a:spLocks noChangeShapeType="1"/>
          </p:cNvSpPr>
          <p:nvPr/>
        </p:nvSpPr>
        <p:spPr bwMode="auto">
          <a:xfrm flipV="1">
            <a:off x="4138613" y="1970088"/>
            <a:ext cx="377825" cy="3175"/>
          </a:xfrm>
          <a:prstGeom prst="line">
            <a:avLst/>
          </a:prstGeom>
          <a:noFill/>
          <a:ln w="19050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9579" name="Text Box 12"/>
          <p:cNvSpPr txBox="1">
            <a:spLocks noChangeArrowheads="1"/>
          </p:cNvSpPr>
          <p:nvPr/>
        </p:nvSpPr>
        <p:spPr bwMode="auto">
          <a:xfrm>
            <a:off x="2571750" y="5564188"/>
            <a:ext cx="62865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800">
                <a:solidFill>
                  <a:srgbClr val="CC0000"/>
                </a:solidFill>
              </a:rPr>
              <a:t>* means no response (probe lost, router not replying)</a:t>
            </a:r>
          </a:p>
        </p:txBody>
      </p:sp>
      <p:sp>
        <p:nvSpPr>
          <p:cNvPr id="109580" name="Freeform 14"/>
          <p:cNvSpPr>
            <a:spLocks/>
          </p:cNvSpPr>
          <p:nvPr/>
        </p:nvSpPr>
        <p:spPr bwMode="auto">
          <a:xfrm>
            <a:off x="6092825" y="3651250"/>
            <a:ext cx="1012825" cy="246063"/>
          </a:xfrm>
          <a:custGeom>
            <a:avLst/>
            <a:gdLst>
              <a:gd name="T0" fmla="*/ 2147483647 w 638"/>
              <a:gd name="T1" fmla="*/ 0 h 155"/>
              <a:gd name="T2" fmla="*/ 2147483647 w 638"/>
              <a:gd name="T3" fmla="*/ 2147483647 h 155"/>
              <a:gd name="T4" fmla="*/ 2147483647 w 638"/>
              <a:gd name="T5" fmla="*/ 2147483647 h 155"/>
              <a:gd name="T6" fmla="*/ 2147483647 w 638"/>
              <a:gd name="T7" fmla="*/ 2147483647 h 155"/>
              <a:gd name="T8" fmla="*/ 0 w 638"/>
              <a:gd name="T9" fmla="*/ 2147483647 h 15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38"/>
              <a:gd name="T16" fmla="*/ 0 h 155"/>
              <a:gd name="T17" fmla="*/ 638 w 638"/>
              <a:gd name="T18" fmla="*/ 155 h 15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38" h="155">
                <a:moveTo>
                  <a:pt x="593" y="0"/>
                </a:moveTo>
                <a:cubicBezTo>
                  <a:pt x="607" y="9"/>
                  <a:pt x="621" y="18"/>
                  <a:pt x="623" y="38"/>
                </a:cubicBezTo>
                <a:cubicBezTo>
                  <a:pt x="625" y="58"/>
                  <a:pt x="638" y="104"/>
                  <a:pt x="608" y="123"/>
                </a:cubicBezTo>
                <a:cubicBezTo>
                  <a:pt x="578" y="142"/>
                  <a:pt x="547" y="153"/>
                  <a:pt x="446" y="154"/>
                </a:cubicBezTo>
                <a:cubicBezTo>
                  <a:pt x="345" y="155"/>
                  <a:pt x="72" y="133"/>
                  <a:pt x="0" y="130"/>
                </a:cubicBezTo>
              </a:path>
            </a:pathLst>
          </a:custGeom>
          <a:noFill/>
          <a:ln w="19050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9581" name="Text Box 15"/>
          <p:cNvSpPr txBox="1">
            <a:spLocks noChangeArrowheads="1"/>
          </p:cNvSpPr>
          <p:nvPr/>
        </p:nvSpPr>
        <p:spPr bwMode="auto">
          <a:xfrm>
            <a:off x="7137400" y="3436938"/>
            <a:ext cx="1708150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2000">
                <a:solidFill>
                  <a:srgbClr val="CC0000"/>
                </a:solidFill>
              </a:rPr>
              <a:t>trans-oceanic</a:t>
            </a:r>
          </a:p>
          <a:p>
            <a:r>
              <a:rPr lang="en-US" altLang="en-US" sz="2000">
                <a:solidFill>
                  <a:srgbClr val="CC0000"/>
                </a:solidFill>
              </a:rPr>
              <a:t>link</a:t>
            </a:r>
          </a:p>
        </p:txBody>
      </p:sp>
      <p:pic>
        <p:nvPicPr>
          <p:cNvPr id="109582" name="Picture 19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69913" y="815975"/>
            <a:ext cx="6189662" cy="193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9583" name="Slide Number Placeholder 3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>
                <a:latin typeface="Tahoma" pitchFamily="34" charset="0"/>
              </a:rPr>
              <a:t>1-</a:t>
            </a:r>
            <a:fld id="{1F99F830-3B38-43E0-BAD5-DC2BEB535972}" type="slidenum">
              <a:rPr lang="en-US" altLang="en-US" sz="1200">
                <a:latin typeface="Tahoma" pitchFamily="34" charset="0"/>
              </a:rPr>
              <a:pPr/>
              <a:t>51</a:t>
            </a:fld>
            <a:endParaRPr lang="en-US" altLang="en-US" sz="1200">
              <a:latin typeface="Tahoma" pitchFamily="34" charset="0"/>
            </a:endParaRPr>
          </a:p>
        </p:txBody>
      </p:sp>
      <p:sp>
        <p:nvSpPr>
          <p:cNvPr id="109584" name="TextBox 1"/>
          <p:cNvSpPr txBox="1">
            <a:spLocks noChangeArrowheads="1"/>
          </p:cNvSpPr>
          <p:nvPr/>
        </p:nvSpPr>
        <p:spPr bwMode="auto">
          <a:xfrm>
            <a:off x="746125" y="6315075"/>
            <a:ext cx="5457825" cy="306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400"/>
              <a:t>* Do some traceroutes from exotic countries at www.traceroute.org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1617" name="Group 347"/>
          <p:cNvGrpSpPr>
            <a:grpSpLocks/>
          </p:cNvGrpSpPr>
          <p:nvPr/>
        </p:nvGrpSpPr>
        <p:grpSpPr bwMode="auto">
          <a:xfrm>
            <a:off x="3027363" y="4803775"/>
            <a:ext cx="1284287" cy="715963"/>
            <a:chOff x="1871277" y="1576300"/>
            <a:chExt cx="1128371" cy="437861"/>
          </a:xfrm>
        </p:grpSpPr>
        <p:sp>
          <p:nvSpPr>
            <p:cNvPr id="49" name="Oval 48"/>
            <p:cNvSpPr>
              <a:spLocks noChangeArrowheads="1"/>
            </p:cNvSpPr>
            <p:nvPr/>
          </p:nvSpPr>
          <p:spPr bwMode="auto">
            <a:xfrm flipV="1">
              <a:off x="1874446" y="1694641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0" name="Rectangle 49"/>
            <p:cNvSpPr/>
            <p:nvPr/>
          </p:nvSpPr>
          <p:spPr bwMode="auto">
            <a:xfrm>
              <a:off x="1871277" y="1739406"/>
              <a:ext cx="1128371" cy="116504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1" name="Oval 50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2" name="Freeform 51"/>
            <p:cNvSpPr/>
            <p:nvPr/>
          </p:nvSpPr>
          <p:spPr bwMode="auto">
            <a:xfrm>
              <a:off x="2159995" y="1673387"/>
              <a:ext cx="548146" cy="161164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3" name="Freeform 52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4" name="Freeform 53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5" name="Freeform 54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56" name="Straight Connector 55"/>
            <p:cNvCxnSpPr>
              <a:cxnSpLocks noChangeShapeType="1"/>
              <a:endCxn id="51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7" name="Straight Connector 56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111618" name="Footer Placeholder 2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 smtClean="0">
                <a:latin typeface="Tahoma" pitchFamily="34" charset="0"/>
              </a:rPr>
              <a:t>Introduction</a:t>
            </a:r>
          </a:p>
        </p:txBody>
      </p:sp>
      <p:sp>
        <p:nvSpPr>
          <p:cNvPr id="111619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361950" y="128588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 smtClean="0">
                <a:ea typeface="ＭＳ Ｐゴシック" charset="-128"/>
              </a:rPr>
              <a:t>Packet loss</a:t>
            </a:r>
          </a:p>
        </p:txBody>
      </p:sp>
      <p:sp>
        <p:nvSpPr>
          <p:cNvPr id="111620" name="Rectangle 3"/>
          <p:cNvSpPr>
            <a:spLocks noGrp="1" noChangeArrowheads="1"/>
          </p:cNvSpPr>
          <p:nvPr>
            <p:ph type="body" idx="4294967295"/>
          </p:nvPr>
        </p:nvSpPr>
        <p:spPr>
          <a:xfrm>
            <a:off x="502920" y="1141413"/>
            <a:ext cx="7772400" cy="4648200"/>
          </a:xfrm>
        </p:spPr>
        <p:txBody>
          <a:bodyPr/>
          <a:lstStyle/>
          <a:p>
            <a:pPr marL="287338" indent="-287338" eaLnBrk="1" hangingPunct="1"/>
            <a:r>
              <a:rPr lang="en-US" altLang="en-US" dirty="0" smtClean="0">
                <a:ea typeface="ＭＳ Ｐゴシック" charset="-128"/>
              </a:rPr>
              <a:t>queue (aka buffer) preceding link in buffer has finite capacity</a:t>
            </a:r>
          </a:p>
          <a:p>
            <a:pPr marL="287338" indent="-287338" eaLnBrk="1" hangingPunct="1"/>
            <a:r>
              <a:rPr lang="en-US" altLang="en-US" dirty="0" smtClean="0">
                <a:ea typeface="ＭＳ Ｐゴシック" charset="-128"/>
              </a:rPr>
              <a:t>packet arriving to full queue dropped (aka lost)</a:t>
            </a:r>
          </a:p>
          <a:p>
            <a:pPr marL="287338" indent="-287338" eaLnBrk="1" hangingPunct="1"/>
            <a:r>
              <a:rPr lang="en-US" altLang="en-US" dirty="0" smtClean="0">
                <a:ea typeface="ＭＳ Ｐゴシック" charset="-128"/>
              </a:rPr>
              <a:t>lost packet may be retransmitted by previous node, by source end system, or not at all</a:t>
            </a:r>
          </a:p>
        </p:txBody>
      </p:sp>
      <p:sp>
        <p:nvSpPr>
          <p:cNvPr id="111621" name="Rectangle 7"/>
          <p:cNvSpPr>
            <a:spLocks noChangeArrowheads="1"/>
          </p:cNvSpPr>
          <p:nvPr/>
        </p:nvSpPr>
        <p:spPr bwMode="auto">
          <a:xfrm>
            <a:off x="3092450" y="4999038"/>
            <a:ext cx="1198563" cy="263525"/>
          </a:xfrm>
          <a:prstGeom prst="rect">
            <a:avLst/>
          </a:prstGeom>
          <a:solidFill>
            <a:schemeClr val="hlink"/>
          </a:solidFill>
          <a:ln>
            <a:noFill/>
          </a:ln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 algn="ctr"/>
            <a:endParaRPr lang="en-US" altLang="en-US">
              <a:solidFill>
                <a:srgbClr val="CC0000"/>
              </a:solidFill>
            </a:endParaRPr>
          </a:p>
        </p:txBody>
      </p:sp>
      <p:sp>
        <p:nvSpPr>
          <p:cNvPr id="111622" name="Line 23"/>
          <p:cNvSpPr>
            <a:spLocks noChangeShapeType="1"/>
          </p:cNvSpPr>
          <p:nvPr/>
        </p:nvSpPr>
        <p:spPr bwMode="auto">
          <a:xfrm>
            <a:off x="2400300" y="4765675"/>
            <a:ext cx="698500" cy="33337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1623" name="Line 24"/>
          <p:cNvSpPr>
            <a:spLocks noChangeShapeType="1"/>
          </p:cNvSpPr>
          <p:nvPr/>
        </p:nvSpPr>
        <p:spPr bwMode="auto">
          <a:xfrm flipV="1">
            <a:off x="2689225" y="5159375"/>
            <a:ext cx="411163" cy="525463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1624" name="Line 25"/>
          <p:cNvSpPr>
            <a:spLocks noChangeShapeType="1"/>
          </p:cNvSpPr>
          <p:nvPr/>
        </p:nvSpPr>
        <p:spPr bwMode="auto">
          <a:xfrm>
            <a:off x="4286250" y="5162550"/>
            <a:ext cx="1933575" cy="952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1625" name="Rectangle 28"/>
          <p:cNvSpPr>
            <a:spLocks noChangeArrowheads="1"/>
          </p:cNvSpPr>
          <p:nvPr/>
        </p:nvSpPr>
        <p:spPr bwMode="auto">
          <a:xfrm>
            <a:off x="5205413" y="4962525"/>
            <a:ext cx="147637" cy="200025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endParaRPr lang="en-US" altLang="en-US">
              <a:solidFill>
                <a:srgbClr val="CC0000"/>
              </a:solidFill>
            </a:endParaRPr>
          </a:p>
        </p:txBody>
      </p:sp>
      <p:sp>
        <p:nvSpPr>
          <p:cNvPr id="111626" name="Rectangle 29"/>
          <p:cNvSpPr>
            <a:spLocks noChangeArrowheads="1"/>
          </p:cNvSpPr>
          <p:nvPr/>
        </p:nvSpPr>
        <p:spPr bwMode="auto">
          <a:xfrm>
            <a:off x="3952875" y="5033963"/>
            <a:ext cx="147638" cy="200025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endParaRPr lang="en-US" altLang="en-US">
              <a:solidFill>
                <a:srgbClr val="CC0000"/>
              </a:solidFill>
            </a:endParaRPr>
          </a:p>
        </p:txBody>
      </p:sp>
      <p:sp>
        <p:nvSpPr>
          <p:cNvPr id="111627" name="Rectangle 30"/>
          <p:cNvSpPr>
            <a:spLocks noChangeArrowheads="1"/>
          </p:cNvSpPr>
          <p:nvPr/>
        </p:nvSpPr>
        <p:spPr bwMode="auto">
          <a:xfrm>
            <a:off x="4114800" y="5033963"/>
            <a:ext cx="147638" cy="200025"/>
          </a:xfrm>
          <a:prstGeom prst="rect">
            <a:avLst/>
          </a:prstGeom>
          <a:solidFill>
            <a:schemeClr val="accent2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endParaRPr lang="en-US" altLang="en-US">
              <a:solidFill>
                <a:srgbClr val="CC0000"/>
              </a:solidFill>
            </a:endParaRPr>
          </a:p>
        </p:txBody>
      </p:sp>
      <p:sp>
        <p:nvSpPr>
          <p:cNvPr id="111628" name="Rectangle 31"/>
          <p:cNvSpPr>
            <a:spLocks noChangeArrowheads="1"/>
          </p:cNvSpPr>
          <p:nvPr/>
        </p:nvSpPr>
        <p:spPr bwMode="auto">
          <a:xfrm>
            <a:off x="2865438" y="5381625"/>
            <a:ext cx="147637" cy="200025"/>
          </a:xfrm>
          <a:prstGeom prst="rect">
            <a:avLst/>
          </a:prstGeom>
          <a:solidFill>
            <a:schemeClr val="accent2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endParaRPr lang="en-US" altLang="en-US">
              <a:solidFill>
                <a:srgbClr val="CC0000"/>
              </a:solidFill>
            </a:endParaRPr>
          </a:p>
        </p:txBody>
      </p:sp>
      <p:sp>
        <p:nvSpPr>
          <p:cNvPr id="111629" name="Line 33"/>
          <p:cNvSpPr>
            <a:spLocks noChangeShapeType="1"/>
          </p:cNvSpPr>
          <p:nvPr/>
        </p:nvSpPr>
        <p:spPr bwMode="auto">
          <a:xfrm flipV="1">
            <a:off x="2835275" y="5227638"/>
            <a:ext cx="106363" cy="1460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1630" name="Text Box 35"/>
          <p:cNvSpPr txBox="1">
            <a:spLocks noChangeArrowheads="1"/>
          </p:cNvSpPr>
          <p:nvPr/>
        </p:nvSpPr>
        <p:spPr bwMode="auto">
          <a:xfrm>
            <a:off x="1417638" y="4294188"/>
            <a:ext cx="3873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>
                <a:solidFill>
                  <a:srgbClr val="006600"/>
                </a:solidFill>
              </a:rPr>
              <a:t>A</a:t>
            </a:r>
          </a:p>
        </p:txBody>
      </p:sp>
      <p:sp>
        <p:nvSpPr>
          <p:cNvPr id="111631" name="Text Box 36"/>
          <p:cNvSpPr txBox="1">
            <a:spLocks noChangeArrowheads="1"/>
          </p:cNvSpPr>
          <p:nvPr/>
        </p:nvSpPr>
        <p:spPr bwMode="auto">
          <a:xfrm>
            <a:off x="1738313" y="5280025"/>
            <a:ext cx="3873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>
                <a:solidFill>
                  <a:srgbClr val="000099"/>
                </a:solidFill>
              </a:rPr>
              <a:t>B</a:t>
            </a:r>
          </a:p>
        </p:txBody>
      </p:sp>
      <p:sp>
        <p:nvSpPr>
          <p:cNvPr id="111632" name="Text Box 40"/>
          <p:cNvSpPr txBox="1">
            <a:spLocks noChangeArrowheads="1"/>
          </p:cNvSpPr>
          <p:nvPr/>
        </p:nvSpPr>
        <p:spPr bwMode="auto">
          <a:xfrm>
            <a:off x="4765675" y="4203700"/>
            <a:ext cx="26733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800">
                <a:solidFill>
                  <a:srgbClr val="CC0000"/>
                </a:solidFill>
              </a:rPr>
              <a:t>packet being transmitted</a:t>
            </a:r>
          </a:p>
        </p:txBody>
      </p:sp>
      <p:sp>
        <p:nvSpPr>
          <p:cNvPr id="111633" name="Line 41"/>
          <p:cNvSpPr>
            <a:spLocks noChangeShapeType="1"/>
          </p:cNvSpPr>
          <p:nvPr/>
        </p:nvSpPr>
        <p:spPr bwMode="auto">
          <a:xfrm rot="10800000" flipV="1">
            <a:off x="4329113" y="4495800"/>
            <a:ext cx="681037" cy="565150"/>
          </a:xfrm>
          <a:prstGeom prst="line">
            <a:avLst/>
          </a:prstGeom>
          <a:noFill/>
          <a:ln w="9525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1634" name="Rectangle 56"/>
          <p:cNvSpPr>
            <a:spLocks noChangeArrowheads="1"/>
          </p:cNvSpPr>
          <p:nvPr/>
        </p:nvSpPr>
        <p:spPr bwMode="auto">
          <a:xfrm>
            <a:off x="3789363" y="5032375"/>
            <a:ext cx="147637" cy="200025"/>
          </a:xfrm>
          <a:prstGeom prst="rect">
            <a:avLst/>
          </a:prstGeom>
          <a:solidFill>
            <a:schemeClr val="accent2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endParaRPr lang="en-US" altLang="en-US">
              <a:solidFill>
                <a:srgbClr val="CC0000"/>
              </a:solidFill>
            </a:endParaRPr>
          </a:p>
        </p:txBody>
      </p:sp>
      <p:sp>
        <p:nvSpPr>
          <p:cNvPr id="111635" name="Rectangle 57"/>
          <p:cNvSpPr>
            <a:spLocks noChangeArrowheads="1"/>
          </p:cNvSpPr>
          <p:nvPr/>
        </p:nvSpPr>
        <p:spPr bwMode="auto">
          <a:xfrm>
            <a:off x="3627438" y="5035550"/>
            <a:ext cx="147637" cy="200025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endParaRPr lang="en-US" altLang="en-US">
              <a:solidFill>
                <a:srgbClr val="CC0000"/>
              </a:solidFill>
            </a:endParaRPr>
          </a:p>
        </p:txBody>
      </p:sp>
      <p:sp>
        <p:nvSpPr>
          <p:cNvPr id="111636" name="Rectangle 58"/>
          <p:cNvSpPr>
            <a:spLocks noChangeArrowheads="1"/>
          </p:cNvSpPr>
          <p:nvPr/>
        </p:nvSpPr>
        <p:spPr bwMode="auto">
          <a:xfrm>
            <a:off x="3462338" y="5032375"/>
            <a:ext cx="147637" cy="200025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endParaRPr lang="en-US" altLang="en-US">
              <a:solidFill>
                <a:srgbClr val="CC0000"/>
              </a:solidFill>
            </a:endParaRPr>
          </a:p>
        </p:txBody>
      </p:sp>
      <p:sp>
        <p:nvSpPr>
          <p:cNvPr id="111637" name="Rectangle 59"/>
          <p:cNvSpPr>
            <a:spLocks noChangeArrowheads="1"/>
          </p:cNvSpPr>
          <p:nvPr/>
        </p:nvSpPr>
        <p:spPr bwMode="auto">
          <a:xfrm>
            <a:off x="3298825" y="5032375"/>
            <a:ext cx="147638" cy="200025"/>
          </a:xfrm>
          <a:prstGeom prst="rect">
            <a:avLst/>
          </a:prstGeom>
          <a:solidFill>
            <a:schemeClr val="accent2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endParaRPr lang="en-US" altLang="en-US">
              <a:solidFill>
                <a:srgbClr val="CC0000"/>
              </a:solidFill>
            </a:endParaRPr>
          </a:p>
        </p:txBody>
      </p:sp>
      <p:sp>
        <p:nvSpPr>
          <p:cNvPr id="111638" name="Rectangle 61"/>
          <p:cNvSpPr>
            <a:spLocks noChangeArrowheads="1"/>
          </p:cNvSpPr>
          <p:nvPr/>
        </p:nvSpPr>
        <p:spPr bwMode="auto">
          <a:xfrm>
            <a:off x="3133725" y="5033963"/>
            <a:ext cx="147638" cy="200025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endParaRPr lang="en-US" altLang="en-US">
              <a:solidFill>
                <a:srgbClr val="CC0000"/>
              </a:solidFill>
            </a:endParaRPr>
          </a:p>
        </p:txBody>
      </p:sp>
      <p:sp>
        <p:nvSpPr>
          <p:cNvPr id="111639" name="Rectangle 62"/>
          <p:cNvSpPr>
            <a:spLocks noChangeArrowheads="1"/>
          </p:cNvSpPr>
          <p:nvPr/>
        </p:nvSpPr>
        <p:spPr bwMode="auto">
          <a:xfrm>
            <a:off x="3105150" y="5010150"/>
            <a:ext cx="1171575" cy="24288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endParaRPr lang="en-US" altLang="en-US">
              <a:solidFill>
                <a:srgbClr val="CC0000"/>
              </a:solidFill>
            </a:endParaRPr>
          </a:p>
        </p:txBody>
      </p:sp>
      <p:sp>
        <p:nvSpPr>
          <p:cNvPr id="111640" name="Line 63"/>
          <p:cNvSpPr>
            <a:spLocks noChangeShapeType="1"/>
          </p:cNvSpPr>
          <p:nvPr/>
        </p:nvSpPr>
        <p:spPr bwMode="auto">
          <a:xfrm rot="10800000">
            <a:off x="3092450" y="5502275"/>
            <a:ext cx="687388" cy="331788"/>
          </a:xfrm>
          <a:prstGeom prst="line">
            <a:avLst/>
          </a:prstGeom>
          <a:noFill/>
          <a:ln w="9525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1641" name="Text Box 64"/>
          <p:cNvSpPr txBox="1">
            <a:spLocks noChangeArrowheads="1"/>
          </p:cNvSpPr>
          <p:nvPr/>
        </p:nvSpPr>
        <p:spPr bwMode="auto">
          <a:xfrm>
            <a:off x="3708400" y="5661025"/>
            <a:ext cx="192405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800">
                <a:solidFill>
                  <a:srgbClr val="CC0000"/>
                </a:solidFill>
              </a:rPr>
              <a:t>packet arriving to</a:t>
            </a:r>
          </a:p>
          <a:p>
            <a:r>
              <a:rPr lang="en-US" altLang="en-US" sz="1800">
                <a:solidFill>
                  <a:srgbClr val="CC0000"/>
                </a:solidFill>
              </a:rPr>
              <a:t>full buffer is </a:t>
            </a:r>
            <a:r>
              <a:rPr lang="en-US" altLang="en-US" sz="1800" i="1">
                <a:solidFill>
                  <a:srgbClr val="CC0000"/>
                </a:solidFill>
              </a:rPr>
              <a:t>lost</a:t>
            </a:r>
          </a:p>
        </p:txBody>
      </p:sp>
      <p:sp>
        <p:nvSpPr>
          <p:cNvPr id="111642" name="Text Box 65"/>
          <p:cNvSpPr txBox="1">
            <a:spLocks noChangeArrowheads="1"/>
          </p:cNvSpPr>
          <p:nvPr/>
        </p:nvSpPr>
        <p:spPr bwMode="auto">
          <a:xfrm>
            <a:off x="2981325" y="4022725"/>
            <a:ext cx="156845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 algn="ctr"/>
            <a:r>
              <a:rPr lang="en-US" altLang="en-US" sz="1800">
                <a:solidFill>
                  <a:srgbClr val="CC0000"/>
                </a:solidFill>
              </a:rPr>
              <a:t>buffer </a:t>
            </a:r>
          </a:p>
          <a:p>
            <a:pPr algn="ctr"/>
            <a:r>
              <a:rPr lang="en-US" altLang="en-US" sz="1800">
                <a:solidFill>
                  <a:srgbClr val="CC0000"/>
                </a:solidFill>
              </a:rPr>
              <a:t>(waiting area)</a:t>
            </a:r>
          </a:p>
        </p:txBody>
      </p:sp>
      <p:sp>
        <p:nvSpPr>
          <p:cNvPr id="111643" name="Line 66"/>
          <p:cNvSpPr>
            <a:spLocks noChangeShapeType="1"/>
          </p:cNvSpPr>
          <p:nvPr/>
        </p:nvSpPr>
        <p:spPr bwMode="auto">
          <a:xfrm>
            <a:off x="3238500" y="4630738"/>
            <a:ext cx="0" cy="333375"/>
          </a:xfrm>
          <a:prstGeom prst="line">
            <a:avLst/>
          </a:prstGeom>
          <a:noFill/>
          <a:ln w="9525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pic>
        <p:nvPicPr>
          <p:cNvPr id="111644" name="Picture 47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0213" y="931863"/>
            <a:ext cx="2913062" cy="1603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11645" name="Group 48"/>
          <p:cNvGrpSpPr>
            <a:grpSpLocks/>
          </p:cNvGrpSpPr>
          <p:nvPr/>
        </p:nvGrpSpPr>
        <p:grpSpPr bwMode="auto">
          <a:xfrm>
            <a:off x="1593850" y="4314825"/>
            <a:ext cx="820738" cy="688975"/>
            <a:chOff x="-44" y="1473"/>
            <a:chExt cx="981" cy="1105"/>
          </a:xfrm>
        </p:grpSpPr>
        <p:pic>
          <p:nvPicPr>
            <p:cNvPr id="111651" name="Picture 49" descr="desktop_computer_stylized_medium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1652" name="Freeform 50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11646" name="Group 51"/>
          <p:cNvGrpSpPr>
            <a:grpSpLocks/>
          </p:cNvGrpSpPr>
          <p:nvPr/>
        </p:nvGrpSpPr>
        <p:grpSpPr bwMode="auto">
          <a:xfrm>
            <a:off x="1922463" y="5305425"/>
            <a:ext cx="820737" cy="688975"/>
            <a:chOff x="-44" y="1473"/>
            <a:chExt cx="981" cy="1105"/>
          </a:xfrm>
        </p:grpSpPr>
        <p:pic>
          <p:nvPicPr>
            <p:cNvPr id="111649" name="Picture 52" descr="desktop_computer_stylized_medium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1650" name="Freeform 53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sp>
        <p:nvSpPr>
          <p:cNvPr id="111647" name="Slide Number Placeholder 3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>
                <a:latin typeface="Tahoma" pitchFamily="34" charset="0"/>
              </a:rPr>
              <a:t>1-</a:t>
            </a:r>
            <a:fld id="{D6A012B1-EAA0-46F2-8D29-074CBD4E7C20}" type="slidenum">
              <a:rPr lang="en-US" altLang="en-US" sz="1200">
                <a:latin typeface="Tahoma" pitchFamily="34" charset="0"/>
              </a:rPr>
              <a:pPr/>
              <a:t>52</a:t>
            </a:fld>
            <a:endParaRPr lang="en-US" altLang="en-US" sz="1200">
              <a:latin typeface="Tahoma" pitchFamily="34" charset="0"/>
            </a:endParaRPr>
          </a:p>
        </p:txBody>
      </p:sp>
      <p:sp>
        <p:nvSpPr>
          <p:cNvPr id="111648" name="TextBox 1"/>
          <p:cNvSpPr txBox="1">
            <a:spLocks noChangeArrowheads="1"/>
          </p:cNvSpPr>
          <p:nvPr/>
        </p:nvSpPr>
        <p:spPr bwMode="auto">
          <a:xfrm>
            <a:off x="461963" y="6402388"/>
            <a:ext cx="62230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400"/>
              <a:t>* Check out the Java applet for an interactive animation on queuing and loss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665" name="Footer Placeholder 2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 smtClean="0">
                <a:latin typeface="Tahoma" pitchFamily="34" charset="0"/>
              </a:rPr>
              <a:t>Introduction</a:t>
            </a:r>
          </a:p>
        </p:txBody>
      </p:sp>
      <p:sp>
        <p:nvSpPr>
          <p:cNvPr id="113666" name="AutoShape 327"/>
          <p:cNvSpPr>
            <a:spLocks noChangeArrowheads="1"/>
          </p:cNvSpPr>
          <p:nvPr/>
        </p:nvSpPr>
        <p:spPr bwMode="auto">
          <a:xfrm>
            <a:off x="401638" y="3671888"/>
            <a:ext cx="500062" cy="581025"/>
          </a:xfrm>
          <a:prstGeom prst="can">
            <a:avLst>
              <a:gd name="adj" fmla="val 23491"/>
            </a:avLst>
          </a:prstGeom>
          <a:gradFill rotWithShape="1">
            <a:gsLst>
              <a:gs pos="0">
                <a:srgbClr val="000099"/>
              </a:gs>
              <a:gs pos="100000">
                <a:srgbClr val="FFFFFF"/>
              </a:gs>
            </a:gsLst>
            <a:lin ang="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endParaRPr lang="en-US" altLang="en-US">
              <a:latin typeface="Times New Roman" pitchFamily="18" charset="0"/>
            </a:endParaRPr>
          </a:p>
        </p:txBody>
      </p:sp>
      <p:grpSp>
        <p:nvGrpSpPr>
          <p:cNvPr id="113667" name="Group 64"/>
          <p:cNvGrpSpPr>
            <a:grpSpLocks/>
          </p:cNvGrpSpPr>
          <p:nvPr/>
        </p:nvGrpSpPr>
        <p:grpSpPr bwMode="auto">
          <a:xfrm>
            <a:off x="974725" y="4071938"/>
            <a:ext cx="352425" cy="876300"/>
            <a:chOff x="4140" y="429"/>
            <a:chExt cx="1425" cy="2396"/>
          </a:xfrm>
        </p:grpSpPr>
        <p:sp>
          <p:nvSpPr>
            <p:cNvPr id="113713" name="Freeform 65"/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714" name="Rectangle 66"/>
            <p:cNvSpPr>
              <a:spLocks noChangeArrowheads="1"/>
            </p:cNvSpPr>
            <p:nvPr/>
          </p:nvSpPr>
          <p:spPr bwMode="auto">
            <a:xfrm>
              <a:off x="4204" y="429"/>
              <a:ext cx="1046" cy="2283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3715" name="Freeform 67"/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716" name="Freeform 68"/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717" name="Rectangle 69"/>
            <p:cNvSpPr>
              <a:spLocks noChangeArrowheads="1"/>
            </p:cNvSpPr>
            <p:nvPr/>
          </p:nvSpPr>
          <p:spPr bwMode="auto">
            <a:xfrm>
              <a:off x="4211" y="694"/>
              <a:ext cx="597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13718" name="Group 70"/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13743" name="AutoShape 71"/>
              <p:cNvSpPr>
                <a:spLocks noChangeArrowheads="1"/>
              </p:cNvSpPr>
              <p:nvPr/>
            </p:nvSpPr>
            <p:spPr bwMode="auto">
              <a:xfrm>
                <a:off x="615" y="2568"/>
                <a:ext cx="721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3744" name="AutoShape 72"/>
              <p:cNvSpPr>
                <a:spLocks noChangeArrowheads="1"/>
              </p:cNvSpPr>
              <p:nvPr/>
            </p:nvSpPr>
            <p:spPr bwMode="auto">
              <a:xfrm>
                <a:off x="631" y="2584"/>
                <a:ext cx="689" cy="10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3719" name="Rectangle 73"/>
            <p:cNvSpPr>
              <a:spLocks noChangeArrowheads="1"/>
            </p:cNvSpPr>
            <p:nvPr/>
          </p:nvSpPr>
          <p:spPr bwMode="auto">
            <a:xfrm>
              <a:off x="4223" y="1019"/>
              <a:ext cx="597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13720" name="Group 74"/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13741" name="AutoShape 75"/>
              <p:cNvSpPr>
                <a:spLocks noChangeArrowheads="1"/>
              </p:cNvSpPr>
              <p:nvPr/>
            </p:nvSpPr>
            <p:spPr bwMode="auto">
              <a:xfrm>
                <a:off x="617" y="2567"/>
                <a:ext cx="721" cy="140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3742" name="AutoShape 76"/>
              <p:cNvSpPr>
                <a:spLocks noChangeArrowheads="1"/>
              </p:cNvSpPr>
              <p:nvPr/>
            </p:nvSpPr>
            <p:spPr bwMode="auto">
              <a:xfrm>
                <a:off x="634" y="2585"/>
                <a:ext cx="689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3721" name="Rectangle 77"/>
            <p:cNvSpPr>
              <a:spLocks noChangeArrowheads="1"/>
            </p:cNvSpPr>
            <p:nvPr/>
          </p:nvSpPr>
          <p:spPr bwMode="auto">
            <a:xfrm>
              <a:off x="4217" y="1358"/>
              <a:ext cx="597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3722" name="Rectangle 78"/>
            <p:cNvSpPr>
              <a:spLocks noChangeArrowheads="1"/>
            </p:cNvSpPr>
            <p:nvPr/>
          </p:nvSpPr>
          <p:spPr bwMode="auto">
            <a:xfrm>
              <a:off x="4230" y="1653"/>
              <a:ext cx="597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13723" name="Group 79"/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13739" name="AutoShape 80"/>
              <p:cNvSpPr>
                <a:spLocks noChangeArrowheads="1"/>
              </p:cNvSpPr>
              <p:nvPr/>
            </p:nvSpPr>
            <p:spPr bwMode="auto">
              <a:xfrm>
                <a:off x="616" y="2568"/>
                <a:ext cx="720" cy="140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3740" name="AutoShape 81"/>
              <p:cNvSpPr>
                <a:spLocks noChangeArrowheads="1"/>
              </p:cNvSpPr>
              <p:nvPr/>
            </p:nvSpPr>
            <p:spPr bwMode="auto">
              <a:xfrm>
                <a:off x="632" y="2584"/>
                <a:ext cx="688" cy="10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3724" name="Freeform 82"/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13725" name="Group 83"/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13737" name="AutoShape 84"/>
              <p:cNvSpPr>
                <a:spLocks noChangeArrowheads="1"/>
              </p:cNvSpPr>
              <p:nvPr/>
            </p:nvSpPr>
            <p:spPr bwMode="auto">
              <a:xfrm>
                <a:off x="611" y="2568"/>
                <a:ext cx="728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3738" name="AutoShape 85"/>
              <p:cNvSpPr>
                <a:spLocks noChangeArrowheads="1"/>
              </p:cNvSpPr>
              <p:nvPr/>
            </p:nvSpPr>
            <p:spPr bwMode="auto">
              <a:xfrm>
                <a:off x="627" y="2586"/>
                <a:ext cx="696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3726" name="Rectangle 86"/>
            <p:cNvSpPr>
              <a:spLocks noChangeArrowheads="1"/>
            </p:cNvSpPr>
            <p:nvPr/>
          </p:nvSpPr>
          <p:spPr bwMode="auto">
            <a:xfrm>
              <a:off x="5250" y="429"/>
              <a:ext cx="71" cy="2287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3727" name="Freeform 87"/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728" name="Freeform 88"/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729" name="Oval 89"/>
            <p:cNvSpPr>
              <a:spLocks noChangeArrowheads="1"/>
            </p:cNvSpPr>
            <p:nvPr/>
          </p:nvSpPr>
          <p:spPr bwMode="auto">
            <a:xfrm>
              <a:off x="5520" y="2612"/>
              <a:ext cx="45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3730" name="Freeform 90"/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731" name="AutoShape 91"/>
            <p:cNvSpPr>
              <a:spLocks noChangeArrowheads="1"/>
            </p:cNvSpPr>
            <p:nvPr/>
          </p:nvSpPr>
          <p:spPr bwMode="auto">
            <a:xfrm>
              <a:off x="4140" y="2677"/>
              <a:ext cx="1200" cy="148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3732" name="AutoShape 92"/>
            <p:cNvSpPr>
              <a:spLocks noChangeArrowheads="1"/>
            </p:cNvSpPr>
            <p:nvPr/>
          </p:nvSpPr>
          <p:spPr bwMode="auto">
            <a:xfrm>
              <a:off x="4204" y="2712"/>
              <a:ext cx="1072" cy="82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3733" name="Oval 93"/>
            <p:cNvSpPr>
              <a:spLocks noChangeArrowheads="1"/>
            </p:cNvSpPr>
            <p:nvPr/>
          </p:nvSpPr>
          <p:spPr bwMode="auto">
            <a:xfrm>
              <a:off x="4307" y="2382"/>
              <a:ext cx="160" cy="143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3734" name="Oval 94"/>
            <p:cNvSpPr>
              <a:spLocks noChangeArrowheads="1"/>
            </p:cNvSpPr>
            <p:nvPr/>
          </p:nvSpPr>
          <p:spPr bwMode="auto">
            <a:xfrm>
              <a:off x="4487" y="2382"/>
              <a:ext cx="160" cy="14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 eaLnBrk="1" hangingPunct="1"/>
              <a:endParaRPr lang="en-US" altLang="en-US" sz="1800">
                <a:solidFill>
                  <a:srgbClr val="FF0000"/>
                </a:solidFill>
              </a:endParaRPr>
            </a:p>
          </p:txBody>
        </p:sp>
        <p:sp>
          <p:nvSpPr>
            <p:cNvPr id="113735" name="Oval 95"/>
            <p:cNvSpPr>
              <a:spLocks noChangeArrowheads="1"/>
            </p:cNvSpPr>
            <p:nvPr/>
          </p:nvSpPr>
          <p:spPr bwMode="auto">
            <a:xfrm>
              <a:off x="4660" y="2382"/>
              <a:ext cx="160" cy="139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3736" name="Rectangle 96"/>
            <p:cNvSpPr>
              <a:spLocks noChangeArrowheads="1"/>
            </p:cNvSpPr>
            <p:nvPr/>
          </p:nvSpPr>
          <p:spPr bwMode="auto">
            <a:xfrm>
              <a:off x="5064" y="1835"/>
              <a:ext cx="83" cy="760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</p:grpSp>
      <p:grpSp>
        <p:nvGrpSpPr>
          <p:cNvPr id="113668" name="Group 61"/>
          <p:cNvGrpSpPr>
            <a:grpSpLocks/>
          </p:cNvGrpSpPr>
          <p:nvPr/>
        </p:nvGrpSpPr>
        <p:grpSpPr bwMode="auto">
          <a:xfrm flipH="1">
            <a:off x="7948613" y="4133850"/>
            <a:ext cx="1192212" cy="1171575"/>
            <a:chOff x="-44" y="1473"/>
            <a:chExt cx="981" cy="1105"/>
          </a:xfrm>
        </p:grpSpPr>
        <p:pic>
          <p:nvPicPr>
            <p:cNvPr id="113711" name="Picture 62" descr="desktop_computer_stylized_medium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3712" name="Freeform 63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sp>
        <p:nvSpPr>
          <p:cNvPr id="113669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347663" y="1143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 smtClean="0">
                <a:ea typeface="ＭＳ Ｐゴシック" charset="-128"/>
              </a:rPr>
              <a:t>Throughput</a:t>
            </a:r>
          </a:p>
        </p:txBody>
      </p:sp>
      <p:sp>
        <p:nvSpPr>
          <p:cNvPr id="113670" name="Rectangle 3"/>
          <p:cNvSpPr>
            <a:spLocks noGrp="1" noChangeArrowheads="1"/>
          </p:cNvSpPr>
          <p:nvPr>
            <p:ph type="body" idx="4294967295"/>
          </p:nvPr>
        </p:nvSpPr>
        <p:spPr>
          <a:xfrm>
            <a:off x="519113" y="1447800"/>
            <a:ext cx="7772400" cy="1779588"/>
          </a:xfrm>
        </p:spPr>
        <p:txBody>
          <a:bodyPr/>
          <a:lstStyle/>
          <a:p>
            <a:pPr marL="287338" indent="-287338" eaLnBrk="1" hangingPunct="1"/>
            <a:r>
              <a:rPr lang="en-US" altLang="en-US" i="1" smtClean="0">
                <a:solidFill>
                  <a:srgbClr val="CC0000"/>
                </a:solidFill>
                <a:ea typeface="ＭＳ Ｐゴシック" charset="-128"/>
              </a:rPr>
              <a:t>throughput:</a:t>
            </a:r>
            <a:r>
              <a:rPr lang="en-US" altLang="en-US" smtClean="0">
                <a:ea typeface="ＭＳ Ｐゴシック" charset="-128"/>
              </a:rPr>
              <a:t> rate (bits/time unit) at which bits transferred between sender/receiver</a:t>
            </a:r>
          </a:p>
          <a:p>
            <a:pPr marL="682625" lvl="1" indent="-225425" eaLnBrk="1" hangingPunct="1"/>
            <a:r>
              <a:rPr lang="en-US" altLang="en-US" i="1" smtClean="0">
                <a:solidFill>
                  <a:srgbClr val="CC0000"/>
                </a:solidFill>
                <a:ea typeface="Arial" pitchFamily="34" charset="0"/>
              </a:rPr>
              <a:t>instantaneous:</a:t>
            </a:r>
            <a:r>
              <a:rPr lang="en-US" altLang="en-US" smtClean="0">
                <a:ea typeface="Arial" pitchFamily="34" charset="0"/>
              </a:rPr>
              <a:t> rate at given point in time</a:t>
            </a:r>
          </a:p>
          <a:p>
            <a:pPr marL="682625" lvl="1" indent="-225425" eaLnBrk="1" hangingPunct="1"/>
            <a:r>
              <a:rPr lang="en-US" altLang="en-US" i="1" smtClean="0">
                <a:solidFill>
                  <a:srgbClr val="CC0000"/>
                </a:solidFill>
                <a:ea typeface="Arial" pitchFamily="34" charset="0"/>
              </a:rPr>
              <a:t>average:</a:t>
            </a:r>
            <a:r>
              <a:rPr lang="en-US" altLang="en-US" smtClean="0">
                <a:ea typeface="Arial" pitchFamily="34" charset="0"/>
              </a:rPr>
              <a:t> rate over longer period of time</a:t>
            </a:r>
          </a:p>
        </p:txBody>
      </p:sp>
      <p:sp>
        <p:nvSpPr>
          <p:cNvPr id="113671" name="Text Box 325"/>
          <p:cNvSpPr txBox="1">
            <a:spLocks noChangeArrowheads="1"/>
          </p:cNvSpPr>
          <p:nvPr/>
        </p:nvSpPr>
        <p:spPr bwMode="auto">
          <a:xfrm>
            <a:off x="368300" y="5043488"/>
            <a:ext cx="1874838" cy="8683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 algn="ctr">
              <a:lnSpc>
                <a:spcPct val="85000"/>
              </a:lnSpc>
            </a:pPr>
            <a:r>
              <a:rPr lang="en-US" altLang="en-US" sz="2000">
                <a:latin typeface="Gill Sans MT" pitchFamily="34" charset="0"/>
              </a:rPr>
              <a:t>server, with</a:t>
            </a:r>
          </a:p>
          <a:p>
            <a:pPr algn="ctr">
              <a:lnSpc>
                <a:spcPct val="85000"/>
              </a:lnSpc>
            </a:pPr>
            <a:r>
              <a:rPr lang="en-US" altLang="en-US" sz="2000">
                <a:latin typeface="Gill Sans MT" pitchFamily="34" charset="0"/>
              </a:rPr>
              <a:t>file of F bits </a:t>
            </a:r>
          </a:p>
          <a:p>
            <a:pPr algn="ctr">
              <a:lnSpc>
                <a:spcPct val="85000"/>
              </a:lnSpc>
            </a:pPr>
            <a:r>
              <a:rPr lang="en-US" altLang="en-US" sz="2000">
                <a:latin typeface="Gill Sans MT" pitchFamily="34" charset="0"/>
              </a:rPr>
              <a:t>to send to client</a:t>
            </a:r>
          </a:p>
        </p:txBody>
      </p:sp>
      <p:sp>
        <p:nvSpPr>
          <p:cNvPr id="113672" name="Text Box 328"/>
          <p:cNvSpPr txBox="1">
            <a:spLocks noChangeArrowheads="1"/>
          </p:cNvSpPr>
          <p:nvPr/>
        </p:nvSpPr>
        <p:spPr bwMode="auto">
          <a:xfrm>
            <a:off x="2784475" y="5040313"/>
            <a:ext cx="1430338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 algn="ctr">
              <a:lnSpc>
                <a:spcPct val="85000"/>
              </a:lnSpc>
            </a:pPr>
            <a:r>
              <a:rPr lang="en-US" altLang="en-US" sz="2000">
                <a:latin typeface="Gill Sans MT" pitchFamily="34" charset="0"/>
              </a:rPr>
              <a:t>link capacity</a:t>
            </a:r>
          </a:p>
          <a:p>
            <a:pPr algn="ctr">
              <a:lnSpc>
                <a:spcPct val="85000"/>
              </a:lnSpc>
            </a:pPr>
            <a:r>
              <a:rPr lang="en-US" altLang="en-US" sz="2000">
                <a:latin typeface="Gill Sans MT" pitchFamily="34" charset="0"/>
              </a:rPr>
              <a:t> R</a:t>
            </a:r>
            <a:r>
              <a:rPr lang="en-US" altLang="en-US" sz="2800" baseline="-25000">
                <a:latin typeface="Gill Sans MT" pitchFamily="34" charset="0"/>
              </a:rPr>
              <a:t>s</a:t>
            </a:r>
            <a:r>
              <a:rPr lang="en-US" altLang="en-US" sz="2000" baseline="-25000">
                <a:latin typeface="Gill Sans MT" pitchFamily="34" charset="0"/>
              </a:rPr>
              <a:t> </a:t>
            </a:r>
            <a:r>
              <a:rPr lang="en-US" altLang="en-US" sz="2000">
                <a:latin typeface="Gill Sans MT" pitchFamily="34" charset="0"/>
              </a:rPr>
              <a:t>bits/sec</a:t>
            </a:r>
          </a:p>
        </p:txBody>
      </p:sp>
      <p:sp>
        <p:nvSpPr>
          <p:cNvPr id="113673" name="Text Box 329"/>
          <p:cNvSpPr txBox="1">
            <a:spLocks noChangeArrowheads="1"/>
          </p:cNvSpPr>
          <p:nvPr/>
        </p:nvSpPr>
        <p:spPr bwMode="auto">
          <a:xfrm>
            <a:off x="5653088" y="5048250"/>
            <a:ext cx="1430337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 algn="ctr">
              <a:lnSpc>
                <a:spcPct val="85000"/>
              </a:lnSpc>
            </a:pPr>
            <a:r>
              <a:rPr lang="en-US" altLang="en-US" sz="2000">
                <a:latin typeface="Gill Sans MT" pitchFamily="34" charset="0"/>
              </a:rPr>
              <a:t>link capacity</a:t>
            </a:r>
          </a:p>
          <a:p>
            <a:pPr algn="ctr">
              <a:lnSpc>
                <a:spcPct val="85000"/>
              </a:lnSpc>
            </a:pPr>
            <a:r>
              <a:rPr lang="en-US" altLang="en-US" sz="2000">
                <a:latin typeface="Gill Sans MT" pitchFamily="34" charset="0"/>
              </a:rPr>
              <a:t> R</a:t>
            </a:r>
            <a:r>
              <a:rPr lang="en-US" altLang="en-US" sz="2800" baseline="-25000">
                <a:latin typeface="Gill Sans MT" pitchFamily="34" charset="0"/>
              </a:rPr>
              <a:t>c</a:t>
            </a:r>
            <a:r>
              <a:rPr lang="en-US" altLang="en-US" sz="2000" baseline="-25000">
                <a:latin typeface="Gill Sans MT" pitchFamily="34" charset="0"/>
              </a:rPr>
              <a:t> </a:t>
            </a:r>
            <a:r>
              <a:rPr lang="en-US" altLang="en-US" sz="2000">
                <a:latin typeface="Gill Sans MT" pitchFamily="34" charset="0"/>
              </a:rPr>
              <a:t>bits/sec</a:t>
            </a:r>
          </a:p>
        </p:txBody>
      </p:sp>
      <p:sp>
        <p:nvSpPr>
          <p:cNvPr id="113674" name="Line 337"/>
          <p:cNvSpPr>
            <a:spLocks noChangeShapeType="1"/>
          </p:cNvSpPr>
          <p:nvPr/>
        </p:nvSpPr>
        <p:spPr bwMode="auto">
          <a:xfrm flipH="1" flipV="1">
            <a:off x="2997200" y="4806950"/>
            <a:ext cx="282575" cy="303213"/>
          </a:xfrm>
          <a:prstGeom prst="line">
            <a:avLst/>
          </a:prstGeom>
          <a:noFill/>
          <a:ln w="9525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3675" name="Line 347"/>
          <p:cNvSpPr>
            <a:spLocks noChangeShapeType="1"/>
          </p:cNvSpPr>
          <p:nvPr/>
        </p:nvSpPr>
        <p:spPr bwMode="auto">
          <a:xfrm flipH="1" flipV="1">
            <a:off x="6119813" y="4876800"/>
            <a:ext cx="193675" cy="203200"/>
          </a:xfrm>
          <a:prstGeom prst="line">
            <a:avLst/>
          </a:prstGeom>
          <a:noFill/>
          <a:ln w="9525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3676" name="Line 352"/>
          <p:cNvSpPr>
            <a:spLocks noChangeShapeType="1"/>
          </p:cNvSpPr>
          <p:nvPr/>
        </p:nvSpPr>
        <p:spPr bwMode="auto">
          <a:xfrm flipH="1">
            <a:off x="801688" y="4716463"/>
            <a:ext cx="11112" cy="411162"/>
          </a:xfrm>
          <a:prstGeom prst="line">
            <a:avLst/>
          </a:prstGeom>
          <a:noFill/>
          <a:ln w="9525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3677" name="Line 321"/>
          <p:cNvSpPr>
            <a:spLocks noChangeShapeType="1"/>
          </p:cNvSpPr>
          <p:nvPr/>
        </p:nvSpPr>
        <p:spPr bwMode="auto">
          <a:xfrm>
            <a:off x="1441450" y="4530725"/>
            <a:ext cx="6316663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113678" name="Group 246"/>
          <p:cNvGrpSpPr>
            <a:grpSpLocks/>
          </p:cNvGrpSpPr>
          <p:nvPr/>
        </p:nvGrpSpPr>
        <p:grpSpPr bwMode="auto">
          <a:xfrm>
            <a:off x="3806825" y="4394200"/>
            <a:ext cx="1055688" cy="360363"/>
            <a:chOff x="3600" y="219"/>
            <a:chExt cx="360" cy="175"/>
          </a:xfrm>
        </p:grpSpPr>
        <p:sp>
          <p:nvSpPr>
            <p:cNvPr id="113698" name="Oval 247"/>
            <p:cNvSpPr>
              <a:spLocks noChangeArrowheads="1"/>
            </p:cNvSpPr>
            <p:nvPr/>
          </p:nvSpPr>
          <p:spPr bwMode="auto">
            <a:xfrm>
              <a:off x="3603" y="297"/>
              <a:ext cx="357" cy="97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>
                <a:latin typeface="Times New Roman" pitchFamily="18" charset="0"/>
              </a:endParaRPr>
            </a:p>
          </p:txBody>
        </p:sp>
        <p:sp>
          <p:nvSpPr>
            <p:cNvPr id="113699" name="Line 248"/>
            <p:cNvSpPr>
              <a:spLocks noChangeShapeType="1"/>
            </p:cNvSpPr>
            <p:nvPr/>
          </p:nvSpPr>
          <p:spPr bwMode="auto">
            <a:xfrm>
              <a:off x="3603" y="289"/>
              <a:ext cx="0" cy="6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3700" name="Line 249"/>
            <p:cNvSpPr>
              <a:spLocks noChangeShapeType="1"/>
            </p:cNvSpPr>
            <p:nvPr/>
          </p:nvSpPr>
          <p:spPr bwMode="auto">
            <a:xfrm>
              <a:off x="3960" y="289"/>
              <a:ext cx="0" cy="6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3701" name="Rectangle 250"/>
            <p:cNvSpPr>
              <a:spLocks noChangeArrowheads="1"/>
            </p:cNvSpPr>
            <p:nvPr/>
          </p:nvSpPr>
          <p:spPr bwMode="auto">
            <a:xfrm>
              <a:off x="3603" y="289"/>
              <a:ext cx="354" cy="59"/>
            </a:xfrm>
            <a:prstGeom prst="rect">
              <a:avLst/>
            </a:pr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/>
              <a:endParaRPr lang="en-US" altLang="en-US">
                <a:latin typeface="Times New Roman" pitchFamily="18" charset="0"/>
              </a:endParaRPr>
            </a:p>
          </p:txBody>
        </p:sp>
        <p:sp>
          <p:nvSpPr>
            <p:cNvPr id="113702" name="Oval 251"/>
            <p:cNvSpPr>
              <a:spLocks noChangeArrowheads="1"/>
            </p:cNvSpPr>
            <p:nvPr/>
          </p:nvSpPr>
          <p:spPr bwMode="auto">
            <a:xfrm>
              <a:off x="3600" y="219"/>
              <a:ext cx="357" cy="113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>
                <a:latin typeface="Times New Roman" pitchFamily="18" charset="0"/>
              </a:endParaRPr>
            </a:p>
          </p:txBody>
        </p:sp>
        <p:grpSp>
          <p:nvGrpSpPr>
            <p:cNvPr id="113703" name="Group 252"/>
            <p:cNvGrpSpPr>
              <a:grpSpLocks/>
            </p:cNvGrpSpPr>
            <p:nvPr/>
          </p:nvGrpSpPr>
          <p:grpSpPr bwMode="auto">
            <a:xfrm>
              <a:off x="3686" y="244"/>
              <a:ext cx="177" cy="66"/>
              <a:chOff x="2848" y="848"/>
              <a:chExt cx="140" cy="98"/>
            </a:xfrm>
          </p:grpSpPr>
          <p:sp>
            <p:nvSpPr>
              <p:cNvPr id="113708" name="Line 253"/>
              <p:cNvSpPr>
                <a:spLocks noChangeShapeType="1"/>
              </p:cNvSpPr>
              <p:nvPr/>
            </p:nvSpPr>
            <p:spPr bwMode="auto">
              <a:xfrm flipV="1">
                <a:off x="2848" y="848"/>
                <a:ext cx="50" cy="2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3709" name="Line 254"/>
              <p:cNvSpPr>
                <a:spLocks noChangeShapeType="1"/>
              </p:cNvSpPr>
              <p:nvPr/>
            </p:nvSpPr>
            <p:spPr bwMode="auto">
              <a:xfrm>
                <a:off x="2944" y="946"/>
                <a:ext cx="44" cy="0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3710" name="Line 255"/>
              <p:cNvSpPr>
                <a:spLocks noChangeShapeType="1"/>
              </p:cNvSpPr>
              <p:nvPr/>
            </p:nvSpPr>
            <p:spPr bwMode="auto">
              <a:xfrm>
                <a:off x="2894" y="850"/>
                <a:ext cx="52" cy="96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113704" name="Group 256"/>
            <p:cNvGrpSpPr>
              <a:grpSpLocks/>
            </p:cNvGrpSpPr>
            <p:nvPr/>
          </p:nvGrpSpPr>
          <p:grpSpPr bwMode="auto">
            <a:xfrm flipV="1">
              <a:off x="3686" y="243"/>
              <a:ext cx="177" cy="66"/>
              <a:chOff x="2848" y="848"/>
              <a:chExt cx="140" cy="98"/>
            </a:xfrm>
          </p:grpSpPr>
          <p:sp>
            <p:nvSpPr>
              <p:cNvPr id="113705" name="Line 257"/>
              <p:cNvSpPr>
                <a:spLocks noChangeShapeType="1"/>
              </p:cNvSpPr>
              <p:nvPr/>
            </p:nvSpPr>
            <p:spPr bwMode="auto">
              <a:xfrm flipV="1">
                <a:off x="2848" y="848"/>
                <a:ext cx="50" cy="2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3706" name="Line 258"/>
              <p:cNvSpPr>
                <a:spLocks noChangeShapeType="1"/>
              </p:cNvSpPr>
              <p:nvPr/>
            </p:nvSpPr>
            <p:spPr bwMode="auto">
              <a:xfrm>
                <a:off x="2944" y="946"/>
                <a:ext cx="44" cy="0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3707" name="Line 259"/>
              <p:cNvSpPr>
                <a:spLocks noChangeShapeType="1"/>
              </p:cNvSpPr>
              <p:nvPr/>
            </p:nvSpPr>
            <p:spPr bwMode="auto">
              <a:xfrm>
                <a:off x="2894" y="850"/>
                <a:ext cx="52" cy="96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sp>
        <p:nvSpPr>
          <p:cNvPr id="113679" name="AutoShape 350"/>
          <p:cNvSpPr>
            <a:spLocks noChangeArrowheads="1"/>
          </p:cNvSpPr>
          <p:nvPr/>
        </p:nvSpPr>
        <p:spPr bwMode="auto">
          <a:xfrm>
            <a:off x="7286625" y="4325938"/>
            <a:ext cx="889000" cy="485775"/>
          </a:xfrm>
          <a:prstGeom prst="rightArrow">
            <a:avLst>
              <a:gd name="adj1" fmla="val 50000"/>
              <a:gd name="adj2" fmla="val 45752"/>
            </a:avLst>
          </a:prstGeom>
          <a:gradFill rotWithShape="1">
            <a:gsLst>
              <a:gs pos="0">
                <a:srgbClr val="FFFFFF"/>
              </a:gs>
              <a:gs pos="100000">
                <a:srgbClr val="CC0000"/>
              </a:gs>
            </a:gsLst>
            <a:lin ang="0" scaled="1"/>
          </a:gradFill>
          <a:ln w="9525">
            <a:solidFill>
              <a:srgbClr val="CC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endParaRPr lang="en-US" altLang="en-US">
              <a:latin typeface="Times New Roman" pitchFamily="18" charset="0"/>
            </a:endParaRPr>
          </a:p>
        </p:txBody>
      </p:sp>
      <p:grpSp>
        <p:nvGrpSpPr>
          <p:cNvPr id="113680" name="Group 335"/>
          <p:cNvGrpSpPr>
            <a:grpSpLocks/>
          </p:cNvGrpSpPr>
          <p:nvPr/>
        </p:nvGrpSpPr>
        <p:grpSpPr bwMode="auto">
          <a:xfrm>
            <a:off x="1404938" y="4360863"/>
            <a:ext cx="2322512" cy="392112"/>
            <a:chOff x="2249" y="3430"/>
            <a:chExt cx="1389" cy="256"/>
          </a:xfrm>
        </p:grpSpPr>
        <p:sp>
          <p:nvSpPr>
            <p:cNvPr id="255309" name="Oval 333"/>
            <p:cNvSpPr>
              <a:spLocks noChangeArrowheads="1"/>
            </p:cNvSpPr>
            <p:nvPr/>
          </p:nvSpPr>
          <p:spPr bwMode="auto">
            <a:xfrm>
              <a:off x="3569" y="3433"/>
              <a:ext cx="69" cy="253"/>
            </a:xfrm>
            <a:prstGeom prst="ellipse">
              <a:avLst/>
            </a:prstGeom>
            <a:gradFill rotWithShape="1">
              <a:gsLst>
                <a:gs pos="0">
                  <a:schemeClr val="bg1"/>
                </a:gs>
                <a:gs pos="50000">
                  <a:schemeClr val="folHlink"/>
                </a:gs>
                <a:gs pos="100000">
                  <a:schemeClr val="bg1"/>
                </a:gs>
              </a:gsLst>
              <a:lin ang="540000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latin typeface="Times New Roman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55308" name="Rectangle 332"/>
            <p:cNvSpPr>
              <a:spLocks noChangeArrowheads="1"/>
            </p:cNvSpPr>
            <p:nvPr/>
          </p:nvSpPr>
          <p:spPr bwMode="auto">
            <a:xfrm>
              <a:off x="2275" y="3433"/>
              <a:ext cx="1326" cy="253"/>
            </a:xfrm>
            <a:prstGeom prst="rect">
              <a:avLst/>
            </a:prstGeom>
            <a:gradFill rotWithShape="1">
              <a:gsLst>
                <a:gs pos="0">
                  <a:schemeClr val="bg1"/>
                </a:gs>
                <a:gs pos="50000">
                  <a:schemeClr val="folHlink"/>
                </a:gs>
                <a:gs pos="100000">
                  <a:schemeClr val="bg1"/>
                </a:gs>
              </a:gsLst>
              <a:lin ang="540000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latin typeface="Times New Roman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13696" name="Oval 331"/>
            <p:cNvSpPr>
              <a:spLocks noChangeArrowheads="1"/>
            </p:cNvSpPr>
            <p:nvPr/>
          </p:nvSpPr>
          <p:spPr bwMode="auto">
            <a:xfrm>
              <a:off x="2249" y="3430"/>
              <a:ext cx="69" cy="253"/>
            </a:xfrm>
            <a:prstGeom prst="ellipse">
              <a:avLst/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>
                <a:latin typeface="Times New Roman" pitchFamily="18" charset="0"/>
              </a:endParaRPr>
            </a:p>
          </p:txBody>
        </p:sp>
        <p:sp>
          <p:nvSpPr>
            <p:cNvPr id="255310" name="Rectangle 334"/>
            <p:cNvSpPr>
              <a:spLocks noChangeArrowheads="1"/>
            </p:cNvSpPr>
            <p:nvPr/>
          </p:nvSpPr>
          <p:spPr bwMode="auto">
            <a:xfrm>
              <a:off x="3562" y="3438"/>
              <a:ext cx="44" cy="246"/>
            </a:xfrm>
            <a:prstGeom prst="rect">
              <a:avLst/>
            </a:prstGeom>
            <a:gradFill rotWithShape="1">
              <a:gsLst>
                <a:gs pos="0">
                  <a:schemeClr val="bg1"/>
                </a:gs>
                <a:gs pos="50000">
                  <a:schemeClr val="folHlink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latin typeface="Times New Roman" charset="0"/>
                <a:ea typeface="ＭＳ Ｐゴシック" charset="0"/>
                <a:cs typeface="ＭＳ Ｐゴシック" charset="0"/>
              </a:endParaRPr>
            </a:p>
          </p:txBody>
        </p:sp>
      </p:grpSp>
      <p:grpSp>
        <p:nvGrpSpPr>
          <p:cNvPr id="113681" name="Group 341"/>
          <p:cNvGrpSpPr>
            <a:grpSpLocks/>
          </p:cNvGrpSpPr>
          <p:nvPr/>
        </p:nvGrpSpPr>
        <p:grpSpPr bwMode="auto">
          <a:xfrm>
            <a:off x="4910138" y="4248150"/>
            <a:ext cx="2801937" cy="581025"/>
            <a:chOff x="2249" y="3430"/>
            <a:chExt cx="1389" cy="256"/>
          </a:xfrm>
        </p:grpSpPr>
        <p:sp>
          <p:nvSpPr>
            <p:cNvPr id="255318" name="Oval 342"/>
            <p:cNvSpPr>
              <a:spLocks noChangeArrowheads="1"/>
            </p:cNvSpPr>
            <p:nvPr/>
          </p:nvSpPr>
          <p:spPr bwMode="auto">
            <a:xfrm>
              <a:off x="3569" y="3433"/>
              <a:ext cx="69" cy="253"/>
            </a:xfrm>
            <a:prstGeom prst="ellipse">
              <a:avLst/>
            </a:prstGeom>
            <a:gradFill rotWithShape="1">
              <a:gsLst>
                <a:gs pos="0">
                  <a:schemeClr val="bg1"/>
                </a:gs>
                <a:gs pos="50000">
                  <a:schemeClr val="folHlink"/>
                </a:gs>
                <a:gs pos="100000">
                  <a:schemeClr val="bg1"/>
                </a:gs>
              </a:gsLst>
              <a:lin ang="540000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latin typeface="Times New Roman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55319" name="Rectangle 343"/>
            <p:cNvSpPr>
              <a:spLocks noChangeArrowheads="1"/>
            </p:cNvSpPr>
            <p:nvPr/>
          </p:nvSpPr>
          <p:spPr bwMode="auto">
            <a:xfrm>
              <a:off x="2275" y="3433"/>
              <a:ext cx="1326" cy="253"/>
            </a:xfrm>
            <a:prstGeom prst="rect">
              <a:avLst/>
            </a:prstGeom>
            <a:gradFill rotWithShape="1">
              <a:gsLst>
                <a:gs pos="0">
                  <a:schemeClr val="bg1"/>
                </a:gs>
                <a:gs pos="50000">
                  <a:schemeClr val="folHlink"/>
                </a:gs>
                <a:gs pos="100000">
                  <a:schemeClr val="bg1"/>
                </a:gs>
              </a:gsLst>
              <a:lin ang="540000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latin typeface="Times New Roman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13692" name="Oval 344"/>
            <p:cNvSpPr>
              <a:spLocks noChangeArrowheads="1"/>
            </p:cNvSpPr>
            <p:nvPr/>
          </p:nvSpPr>
          <p:spPr bwMode="auto">
            <a:xfrm>
              <a:off x="2249" y="3430"/>
              <a:ext cx="69" cy="253"/>
            </a:xfrm>
            <a:prstGeom prst="ellipse">
              <a:avLst/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>
                <a:latin typeface="Times New Roman" pitchFamily="18" charset="0"/>
              </a:endParaRPr>
            </a:p>
          </p:txBody>
        </p:sp>
        <p:sp>
          <p:nvSpPr>
            <p:cNvPr id="255321" name="Rectangle 345"/>
            <p:cNvSpPr>
              <a:spLocks noChangeArrowheads="1"/>
            </p:cNvSpPr>
            <p:nvPr/>
          </p:nvSpPr>
          <p:spPr bwMode="auto">
            <a:xfrm>
              <a:off x="3562" y="3438"/>
              <a:ext cx="44" cy="246"/>
            </a:xfrm>
            <a:prstGeom prst="rect">
              <a:avLst/>
            </a:prstGeom>
            <a:gradFill rotWithShape="1">
              <a:gsLst>
                <a:gs pos="0">
                  <a:schemeClr val="bg1"/>
                </a:gs>
                <a:gs pos="50000">
                  <a:schemeClr val="folHlink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latin typeface="Times New Roman" charset="0"/>
                <a:ea typeface="ＭＳ Ｐゴシック" charset="0"/>
                <a:cs typeface="ＭＳ Ｐゴシック" charset="0"/>
              </a:endParaRPr>
            </a:p>
          </p:txBody>
        </p:sp>
      </p:grpSp>
      <p:grpSp>
        <p:nvGrpSpPr>
          <p:cNvPr id="13" name="Group 99"/>
          <p:cNvGrpSpPr>
            <a:grpSpLocks/>
          </p:cNvGrpSpPr>
          <p:nvPr/>
        </p:nvGrpSpPr>
        <p:grpSpPr bwMode="auto">
          <a:xfrm>
            <a:off x="239713" y="5111750"/>
            <a:ext cx="8235950" cy="898525"/>
            <a:chOff x="0" y="3803"/>
            <a:chExt cx="5188" cy="566"/>
          </a:xfrm>
        </p:grpSpPr>
        <p:sp>
          <p:nvSpPr>
            <p:cNvPr id="113687" name="Text Box 353"/>
            <p:cNvSpPr txBox="1">
              <a:spLocks noChangeArrowheads="1"/>
            </p:cNvSpPr>
            <p:nvPr/>
          </p:nvSpPr>
          <p:spPr bwMode="auto">
            <a:xfrm>
              <a:off x="0" y="3821"/>
              <a:ext cx="1461" cy="547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>
                <a:lnSpc>
                  <a:spcPct val="85000"/>
                </a:lnSpc>
              </a:pPr>
              <a:r>
                <a:rPr lang="en-US" altLang="en-US" sz="2000">
                  <a:latin typeface="Gill Sans MT" pitchFamily="34" charset="0"/>
                </a:rPr>
                <a:t>server sends bits </a:t>
              </a:r>
            </a:p>
            <a:p>
              <a:pPr algn="ctr">
                <a:lnSpc>
                  <a:spcPct val="85000"/>
                </a:lnSpc>
              </a:pPr>
              <a:r>
                <a:rPr lang="en-US" altLang="en-US" sz="2000">
                  <a:latin typeface="Gill Sans MT" pitchFamily="34" charset="0"/>
                </a:rPr>
                <a:t>(fluid) into pipe</a:t>
              </a:r>
            </a:p>
            <a:p>
              <a:pPr algn="ctr">
                <a:lnSpc>
                  <a:spcPct val="85000"/>
                </a:lnSpc>
              </a:pPr>
              <a:endParaRPr lang="en-US" altLang="en-US" sz="2000">
                <a:latin typeface="Gill Sans MT" pitchFamily="34" charset="0"/>
              </a:endParaRPr>
            </a:p>
          </p:txBody>
        </p:sp>
        <p:sp>
          <p:nvSpPr>
            <p:cNvPr id="113688" name="Text Box 336"/>
            <p:cNvSpPr txBox="1">
              <a:spLocks noChangeArrowheads="1"/>
            </p:cNvSpPr>
            <p:nvPr/>
          </p:nvSpPr>
          <p:spPr bwMode="auto">
            <a:xfrm>
              <a:off x="1573" y="3803"/>
              <a:ext cx="1769" cy="557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>
                <a:lnSpc>
                  <a:spcPct val="85000"/>
                </a:lnSpc>
              </a:pPr>
              <a:r>
                <a:rPr lang="en-US" altLang="en-US" sz="2000">
                  <a:latin typeface="Gill Sans MT" pitchFamily="34" charset="0"/>
                </a:rPr>
                <a:t> pipe that can carry</a:t>
              </a:r>
            </a:p>
            <a:p>
              <a:pPr algn="ctr">
                <a:lnSpc>
                  <a:spcPct val="85000"/>
                </a:lnSpc>
              </a:pPr>
              <a:r>
                <a:rPr lang="en-US" altLang="en-US" sz="2000">
                  <a:latin typeface="Gill Sans MT" pitchFamily="34" charset="0"/>
                </a:rPr>
                <a:t>fluid at rate</a:t>
              </a:r>
            </a:p>
            <a:p>
              <a:pPr algn="ctr">
                <a:lnSpc>
                  <a:spcPct val="85000"/>
                </a:lnSpc>
              </a:pPr>
              <a:r>
                <a:rPr lang="en-US" altLang="en-US" sz="2000">
                  <a:latin typeface="Gill Sans MT" pitchFamily="34" charset="0"/>
                </a:rPr>
                <a:t> </a:t>
              </a:r>
              <a:r>
                <a:rPr lang="en-US" altLang="en-US" sz="2000" i="1">
                  <a:latin typeface="Gill Sans MT" pitchFamily="34" charset="0"/>
                </a:rPr>
                <a:t>R</a:t>
              </a:r>
              <a:r>
                <a:rPr lang="en-US" altLang="en-US" sz="2800" i="1" baseline="-25000">
                  <a:latin typeface="Gill Sans MT" pitchFamily="34" charset="0"/>
                </a:rPr>
                <a:t>s</a:t>
              </a:r>
              <a:r>
                <a:rPr lang="en-US" altLang="en-US" sz="2000" i="1" baseline="-25000">
                  <a:latin typeface="Gill Sans MT" pitchFamily="34" charset="0"/>
                </a:rPr>
                <a:t> </a:t>
              </a:r>
              <a:r>
                <a:rPr lang="en-US" altLang="en-US" sz="2000">
                  <a:latin typeface="Gill Sans MT" pitchFamily="34" charset="0"/>
                </a:rPr>
                <a:t>bits/sec)</a:t>
              </a:r>
            </a:p>
          </p:txBody>
        </p:sp>
        <p:sp>
          <p:nvSpPr>
            <p:cNvPr id="113689" name="Text Box 346"/>
            <p:cNvSpPr txBox="1">
              <a:spLocks noChangeArrowheads="1"/>
            </p:cNvSpPr>
            <p:nvPr/>
          </p:nvSpPr>
          <p:spPr bwMode="auto">
            <a:xfrm>
              <a:off x="3328" y="3812"/>
              <a:ext cx="1860" cy="557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>
                <a:lnSpc>
                  <a:spcPct val="85000"/>
                </a:lnSpc>
              </a:pPr>
              <a:r>
                <a:rPr lang="en-US" altLang="en-US" sz="2000">
                  <a:latin typeface="Gill Sans MT" pitchFamily="34" charset="0"/>
                </a:rPr>
                <a:t> pipe that can carry</a:t>
              </a:r>
            </a:p>
            <a:p>
              <a:pPr algn="ctr">
                <a:lnSpc>
                  <a:spcPct val="85000"/>
                </a:lnSpc>
              </a:pPr>
              <a:r>
                <a:rPr lang="en-US" altLang="en-US" sz="2000">
                  <a:latin typeface="Gill Sans MT" pitchFamily="34" charset="0"/>
                </a:rPr>
                <a:t>fluid at rate</a:t>
              </a:r>
            </a:p>
            <a:p>
              <a:pPr algn="ctr">
                <a:lnSpc>
                  <a:spcPct val="85000"/>
                </a:lnSpc>
              </a:pPr>
              <a:r>
                <a:rPr lang="en-US" altLang="en-US" sz="2000" i="1">
                  <a:latin typeface="Gill Sans MT" pitchFamily="34" charset="0"/>
                </a:rPr>
                <a:t> R</a:t>
              </a:r>
              <a:r>
                <a:rPr lang="en-US" altLang="en-US" sz="2800" i="1" baseline="-25000">
                  <a:latin typeface="Gill Sans MT" pitchFamily="34" charset="0"/>
                </a:rPr>
                <a:t>c</a:t>
              </a:r>
              <a:r>
                <a:rPr lang="en-US" altLang="en-US" sz="2000" i="1" baseline="-25000">
                  <a:latin typeface="Gill Sans MT" pitchFamily="34" charset="0"/>
                </a:rPr>
                <a:t> </a:t>
              </a:r>
              <a:r>
                <a:rPr lang="en-US" altLang="en-US" sz="2000">
                  <a:latin typeface="Gill Sans MT" pitchFamily="34" charset="0"/>
                </a:rPr>
                <a:t>bits/sec)</a:t>
              </a:r>
            </a:p>
          </p:txBody>
        </p:sp>
      </p:grpSp>
      <p:pic>
        <p:nvPicPr>
          <p:cNvPr id="113683" name="Picture 60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0213" y="931863"/>
            <a:ext cx="2913062" cy="1603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3684" name="AutoShape 351"/>
          <p:cNvSpPr>
            <a:spLocks noChangeArrowheads="1"/>
          </p:cNvSpPr>
          <p:nvPr/>
        </p:nvSpPr>
        <p:spPr bwMode="auto">
          <a:xfrm>
            <a:off x="3732213" y="4308475"/>
            <a:ext cx="1279525" cy="485775"/>
          </a:xfrm>
          <a:prstGeom prst="rightArrow">
            <a:avLst>
              <a:gd name="adj1" fmla="val 50000"/>
              <a:gd name="adj2" fmla="val 65850"/>
            </a:avLst>
          </a:prstGeom>
          <a:gradFill rotWithShape="1">
            <a:gsLst>
              <a:gs pos="0">
                <a:srgbClr val="FFFFFF"/>
              </a:gs>
              <a:gs pos="100000">
                <a:srgbClr val="CC0000"/>
              </a:gs>
            </a:gsLst>
            <a:lin ang="0" scaled="1"/>
          </a:gradFill>
          <a:ln w="9525">
            <a:solidFill>
              <a:srgbClr val="CC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endParaRPr lang="en-US" altLang="en-US">
              <a:latin typeface="Times New Roman" pitchFamily="18" charset="0"/>
            </a:endParaRPr>
          </a:p>
        </p:txBody>
      </p:sp>
      <p:sp>
        <p:nvSpPr>
          <p:cNvPr id="113685" name="AutoShape 349"/>
          <p:cNvSpPr>
            <a:spLocks noChangeArrowheads="1"/>
          </p:cNvSpPr>
          <p:nvPr/>
        </p:nvSpPr>
        <p:spPr bwMode="auto">
          <a:xfrm flipV="1">
            <a:off x="508000" y="4064000"/>
            <a:ext cx="974725" cy="720725"/>
          </a:xfrm>
          <a:custGeom>
            <a:avLst/>
            <a:gdLst>
              <a:gd name="T0" fmla="*/ 2147483647 w 21600"/>
              <a:gd name="T1" fmla="*/ 0 h 21600"/>
              <a:gd name="T2" fmla="*/ 2147483647 w 21600"/>
              <a:gd name="T3" fmla="*/ 2147483647 h 21600"/>
              <a:gd name="T4" fmla="*/ 2147483647 w 21600"/>
              <a:gd name="T5" fmla="*/ 2147483647 h 21600"/>
              <a:gd name="T6" fmla="*/ 2147483647 w 21600"/>
              <a:gd name="T7" fmla="*/ 2147483647 h 21600"/>
              <a:gd name="T8" fmla="*/ 17694720 60000 65536"/>
              <a:gd name="T9" fmla="*/ 5898240 60000 65536"/>
              <a:gd name="T10" fmla="*/ 5898240 60000 65536"/>
              <a:gd name="T11" fmla="*/ 0 60000 65536"/>
              <a:gd name="T12" fmla="*/ 12427 w 21600"/>
              <a:gd name="T13" fmla="*/ 2912 h 21600"/>
              <a:gd name="T14" fmla="*/ 18227 w 21600"/>
              <a:gd name="T15" fmla="*/ 9246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21600" y="6079"/>
                </a:moveTo>
                <a:lnTo>
                  <a:pt x="15126" y="0"/>
                </a:lnTo>
                <a:lnTo>
                  <a:pt x="15126" y="2912"/>
                </a:lnTo>
                <a:lnTo>
                  <a:pt x="12427" y="2912"/>
                </a:lnTo>
                <a:cubicBezTo>
                  <a:pt x="5564" y="2912"/>
                  <a:pt x="0" y="7052"/>
                  <a:pt x="0" y="12158"/>
                </a:cubicBezTo>
                <a:lnTo>
                  <a:pt x="0" y="21600"/>
                </a:lnTo>
                <a:lnTo>
                  <a:pt x="6474" y="21600"/>
                </a:lnTo>
                <a:lnTo>
                  <a:pt x="6474" y="12158"/>
                </a:lnTo>
                <a:cubicBezTo>
                  <a:pt x="6474" y="10550"/>
                  <a:pt x="9139" y="9246"/>
                  <a:pt x="12427" y="9246"/>
                </a:cubicBezTo>
                <a:lnTo>
                  <a:pt x="15126" y="9246"/>
                </a:lnTo>
                <a:lnTo>
                  <a:pt x="15126" y="12158"/>
                </a:lnTo>
                <a:lnTo>
                  <a:pt x="21600" y="6079"/>
                </a:lnTo>
                <a:close/>
              </a:path>
            </a:pathLst>
          </a:custGeom>
          <a:gradFill rotWithShape="1">
            <a:gsLst>
              <a:gs pos="0">
                <a:srgbClr val="FFFFFF"/>
              </a:gs>
              <a:gs pos="100000">
                <a:srgbClr val="CC0000"/>
              </a:gs>
            </a:gsLst>
            <a:lin ang="0" scaled="1"/>
          </a:gradFill>
          <a:ln w="9525">
            <a:solidFill>
              <a:srgbClr val="CC0000"/>
            </a:solidFill>
            <a:miter lim="800000"/>
            <a:headEnd/>
            <a:tailEnd/>
          </a:ln>
        </p:spPr>
        <p:txBody>
          <a:bodyPr rot="10800000" wrap="none" anchor="ctr"/>
          <a:lstStyle/>
          <a:p>
            <a:endParaRPr lang="en-US"/>
          </a:p>
        </p:txBody>
      </p:sp>
      <p:sp>
        <p:nvSpPr>
          <p:cNvPr id="113686" name="Slide Number Placeholder 3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>
                <a:latin typeface="Tahoma" pitchFamily="34" charset="0"/>
              </a:rPr>
              <a:t>1-</a:t>
            </a:r>
            <a:fld id="{4C462335-BB30-4879-859A-7C2BDB03BF47}" type="slidenum">
              <a:rPr lang="en-US" altLang="en-US" sz="1200">
                <a:latin typeface="Tahoma" pitchFamily="34" charset="0"/>
              </a:rPr>
              <a:pPr/>
              <a:t>53</a:t>
            </a:fld>
            <a:endParaRPr lang="en-US" altLang="en-US" sz="1200">
              <a:latin typeface="Tahoma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7" name="Group 347"/>
          <p:cNvGrpSpPr>
            <a:grpSpLocks/>
          </p:cNvGrpSpPr>
          <p:nvPr/>
        </p:nvGrpSpPr>
        <p:grpSpPr bwMode="auto">
          <a:xfrm>
            <a:off x="4305300" y="4449763"/>
            <a:ext cx="912813" cy="415925"/>
            <a:chOff x="1871277" y="1576300"/>
            <a:chExt cx="1128371" cy="437861"/>
          </a:xfrm>
        </p:grpSpPr>
        <p:sp>
          <p:nvSpPr>
            <p:cNvPr id="158" name="Oval 157"/>
            <p:cNvSpPr>
              <a:spLocks noChangeArrowheads="1"/>
            </p:cNvSpPr>
            <p:nvPr/>
          </p:nvSpPr>
          <p:spPr bwMode="auto">
            <a:xfrm flipV="1">
              <a:off x="1874446" y="1694641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159" name="Rectangle 158"/>
            <p:cNvSpPr/>
            <p:nvPr/>
          </p:nvSpPr>
          <p:spPr bwMode="auto">
            <a:xfrm>
              <a:off x="1871277" y="1740080"/>
              <a:ext cx="1128371" cy="115314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60" name="Oval 159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161" name="Freeform 160"/>
            <p:cNvSpPr/>
            <p:nvPr/>
          </p:nvSpPr>
          <p:spPr bwMode="auto">
            <a:xfrm>
              <a:off x="2159748" y="1673231"/>
              <a:ext cx="547504" cy="160438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62" name="Freeform 161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63" name="Freeform 162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64" name="Freeform 163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165" name="Straight Connector 164"/>
            <p:cNvCxnSpPr>
              <a:cxnSpLocks noChangeShapeType="1"/>
              <a:endCxn id="160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66" name="Straight Connector 165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114690" name="Group 347"/>
          <p:cNvGrpSpPr>
            <a:grpSpLocks/>
          </p:cNvGrpSpPr>
          <p:nvPr/>
        </p:nvGrpSpPr>
        <p:grpSpPr bwMode="auto">
          <a:xfrm>
            <a:off x="4259263" y="2581275"/>
            <a:ext cx="911225" cy="415925"/>
            <a:chOff x="1871277" y="1576300"/>
            <a:chExt cx="1128371" cy="437861"/>
          </a:xfrm>
        </p:grpSpPr>
        <p:sp>
          <p:nvSpPr>
            <p:cNvPr id="148" name="Oval 147"/>
            <p:cNvSpPr>
              <a:spLocks noChangeArrowheads="1"/>
            </p:cNvSpPr>
            <p:nvPr/>
          </p:nvSpPr>
          <p:spPr bwMode="auto">
            <a:xfrm flipV="1">
              <a:off x="1874446" y="1694641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149" name="Rectangle 148"/>
            <p:cNvSpPr/>
            <p:nvPr/>
          </p:nvSpPr>
          <p:spPr bwMode="auto">
            <a:xfrm>
              <a:off x="1871277" y="1740080"/>
              <a:ext cx="1128371" cy="115315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50" name="Oval 149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151" name="Freeform 150"/>
            <p:cNvSpPr/>
            <p:nvPr/>
          </p:nvSpPr>
          <p:spPr bwMode="auto">
            <a:xfrm>
              <a:off x="2160249" y="1673231"/>
              <a:ext cx="548460" cy="160438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52" name="Freeform 151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53" name="Freeform 152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54" name="Freeform 153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155" name="Straight Connector 154"/>
            <p:cNvCxnSpPr>
              <a:cxnSpLocks noChangeShapeType="1"/>
              <a:endCxn id="150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56" name="Straight Connector 155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114691" name="Footer Placeholder 2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 smtClean="0">
                <a:latin typeface="Tahoma" pitchFamily="34" charset="0"/>
              </a:rPr>
              <a:t>Introduction</a:t>
            </a:r>
          </a:p>
        </p:txBody>
      </p:sp>
      <p:pic>
        <p:nvPicPr>
          <p:cNvPr id="114692" name="Picture 208" descr="underline_base"/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1000" y="892175"/>
            <a:ext cx="4570413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14693" name="Group 140"/>
          <p:cNvGrpSpPr>
            <a:grpSpLocks/>
          </p:cNvGrpSpPr>
          <p:nvPr/>
        </p:nvGrpSpPr>
        <p:grpSpPr bwMode="auto">
          <a:xfrm>
            <a:off x="1614488" y="2254250"/>
            <a:ext cx="352425" cy="876300"/>
            <a:chOff x="4140" y="429"/>
            <a:chExt cx="1425" cy="2396"/>
          </a:xfrm>
        </p:grpSpPr>
        <p:sp>
          <p:nvSpPr>
            <p:cNvPr id="114786" name="Freeform 141"/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787" name="Rectangle 142"/>
            <p:cNvSpPr>
              <a:spLocks noChangeArrowheads="1"/>
            </p:cNvSpPr>
            <p:nvPr/>
          </p:nvSpPr>
          <p:spPr bwMode="auto">
            <a:xfrm>
              <a:off x="4204" y="429"/>
              <a:ext cx="1046" cy="2283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4788" name="Freeform 143"/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789" name="Freeform 144"/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790" name="Rectangle 145"/>
            <p:cNvSpPr>
              <a:spLocks noChangeArrowheads="1"/>
            </p:cNvSpPr>
            <p:nvPr/>
          </p:nvSpPr>
          <p:spPr bwMode="auto">
            <a:xfrm>
              <a:off x="4211" y="694"/>
              <a:ext cx="597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14791" name="Group 146"/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14816" name="AutoShape 147"/>
              <p:cNvSpPr>
                <a:spLocks noChangeArrowheads="1"/>
              </p:cNvSpPr>
              <p:nvPr/>
            </p:nvSpPr>
            <p:spPr bwMode="auto">
              <a:xfrm>
                <a:off x="615" y="2568"/>
                <a:ext cx="721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4817" name="AutoShape 148"/>
              <p:cNvSpPr>
                <a:spLocks noChangeArrowheads="1"/>
              </p:cNvSpPr>
              <p:nvPr/>
            </p:nvSpPr>
            <p:spPr bwMode="auto">
              <a:xfrm>
                <a:off x="631" y="2584"/>
                <a:ext cx="689" cy="10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4792" name="Rectangle 149"/>
            <p:cNvSpPr>
              <a:spLocks noChangeArrowheads="1"/>
            </p:cNvSpPr>
            <p:nvPr/>
          </p:nvSpPr>
          <p:spPr bwMode="auto">
            <a:xfrm>
              <a:off x="4223" y="1019"/>
              <a:ext cx="597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14793" name="Group 150"/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14814" name="AutoShape 151"/>
              <p:cNvSpPr>
                <a:spLocks noChangeArrowheads="1"/>
              </p:cNvSpPr>
              <p:nvPr/>
            </p:nvSpPr>
            <p:spPr bwMode="auto">
              <a:xfrm>
                <a:off x="617" y="2567"/>
                <a:ext cx="721" cy="140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4815" name="AutoShape 152"/>
              <p:cNvSpPr>
                <a:spLocks noChangeArrowheads="1"/>
              </p:cNvSpPr>
              <p:nvPr/>
            </p:nvSpPr>
            <p:spPr bwMode="auto">
              <a:xfrm>
                <a:off x="634" y="2585"/>
                <a:ext cx="689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4794" name="Rectangle 153"/>
            <p:cNvSpPr>
              <a:spLocks noChangeArrowheads="1"/>
            </p:cNvSpPr>
            <p:nvPr/>
          </p:nvSpPr>
          <p:spPr bwMode="auto">
            <a:xfrm>
              <a:off x="4217" y="1358"/>
              <a:ext cx="597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4795" name="Rectangle 154"/>
            <p:cNvSpPr>
              <a:spLocks noChangeArrowheads="1"/>
            </p:cNvSpPr>
            <p:nvPr/>
          </p:nvSpPr>
          <p:spPr bwMode="auto">
            <a:xfrm>
              <a:off x="4230" y="1653"/>
              <a:ext cx="597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14796" name="Group 155"/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14812" name="AutoShape 156"/>
              <p:cNvSpPr>
                <a:spLocks noChangeArrowheads="1"/>
              </p:cNvSpPr>
              <p:nvPr/>
            </p:nvSpPr>
            <p:spPr bwMode="auto">
              <a:xfrm>
                <a:off x="616" y="2568"/>
                <a:ext cx="720" cy="140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4813" name="AutoShape 157"/>
              <p:cNvSpPr>
                <a:spLocks noChangeArrowheads="1"/>
              </p:cNvSpPr>
              <p:nvPr/>
            </p:nvSpPr>
            <p:spPr bwMode="auto">
              <a:xfrm>
                <a:off x="632" y="2584"/>
                <a:ext cx="688" cy="10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4797" name="Freeform 158"/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14798" name="Group 159"/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14810" name="AutoShape 160"/>
              <p:cNvSpPr>
                <a:spLocks noChangeArrowheads="1"/>
              </p:cNvSpPr>
              <p:nvPr/>
            </p:nvSpPr>
            <p:spPr bwMode="auto">
              <a:xfrm>
                <a:off x="611" y="2569"/>
                <a:ext cx="728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4811" name="AutoShape 161"/>
              <p:cNvSpPr>
                <a:spLocks noChangeArrowheads="1"/>
              </p:cNvSpPr>
              <p:nvPr/>
            </p:nvSpPr>
            <p:spPr bwMode="auto">
              <a:xfrm>
                <a:off x="627" y="2586"/>
                <a:ext cx="696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4799" name="Rectangle 162"/>
            <p:cNvSpPr>
              <a:spLocks noChangeArrowheads="1"/>
            </p:cNvSpPr>
            <p:nvPr/>
          </p:nvSpPr>
          <p:spPr bwMode="auto">
            <a:xfrm>
              <a:off x="5250" y="429"/>
              <a:ext cx="71" cy="2287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4800" name="Freeform 163"/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801" name="Freeform 164"/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802" name="Oval 165"/>
            <p:cNvSpPr>
              <a:spLocks noChangeArrowheads="1"/>
            </p:cNvSpPr>
            <p:nvPr/>
          </p:nvSpPr>
          <p:spPr bwMode="auto">
            <a:xfrm>
              <a:off x="5520" y="2612"/>
              <a:ext cx="45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4803" name="Freeform 166"/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804" name="AutoShape 167"/>
            <p:cNvSpPr>
              <a:spLocks noChangeArrowheads="1"/>
            </p:cNvSpPr>
            <p:nvPr/>
          </p:nvSpPr>
          <p:spPr bwMode="auto">
            <a:xfrm>
              <a:off x="4140" y="2677"/>
              <a:ext cx="1200" cy="148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4805" name="AutoShape 168"/>
            <p:cNvSpPr>
              <a:spLocks noChangeArrowheads="1"/>
            </p:cNvSpPr>
            <p:nvPr/>
          </p:nvSpPr>
          <p:spPr bwMode="auto">
            <a:xfrm>
              <a:off x="4204" y="2712"/>
              <a:ext cx="1072" cy="82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4806" name="Oval 169"/>
            <p:cNvSpPr>
              <a:spLocks noChangeArrowheads="1"/>
            </p:cNvSpPr>
            <p:nvPr/>
          </p:nvSpPr>
          <p:spPr bwMode="auto">
            <a:xfrm>
              <a:off x="4307" y="2382"/>
              <a:ext cx="160" cy="143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4807" name="Oval 170"/>
            <p:cNvSpPr>
              <a:spLocks noChangeArrowheads="1"/>
            </p:cNvSpPr>
            <p:nvPr/>
          </p:nvSpPr>
          <p:spPr bwMode="auto">
            <a:xfrm>
              <a:off x="4487" y="2382"/>
              <a:ext cx="160" cy="14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 eaLnBrk="1" hangingPunct="1"/>
              <a:endParaRPr lang="en-US" altLang="en-US" sz="1800">
                <a:solidFill>
                  <a:srgbClr val="FF0000"/>
                </a:solidFill>
              </a:endParaRPr>
            </a:p>
          </p:txBody>
        </p:sp>
        <p:sp>
          <p:nvSpPr>
            <p:cNvPr id="114808" name="Oval 171"/>
            <p:cNvSpPr>
              <a:spLocks noChangeArrowheads="1"/>
            </p:cNvSpPr>
            <p:nvPr/>
          </p:nvSpPr>
          <p:spPr bwMode="auto">
            <a:xfrm>
              <a:off x="4660" y="2382"/>
              <a:ext cx="160" cy="139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4809" name="Rectangle 172"/>
            <p:cNvSpPr>
              <a:spLocks noChangeArrowheads="1"/>
            </p:cNvSpPr>
            <p:nvPr/>
          </p:nvSpPr>
          <p:spPr bwMode="auto">
            <a:xfrm>
              <a:off x="5064" y="1835"/>
              <a:ext cx="83" cy="760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</p:grpSp>
      <p:sp>
        <p:nvSpPr>
          <p:cNvPr id="114694" name="Rectangle 3"/>
          <p:cNvSpPr>
            <a:spLocks noGrp="1" noChangeArrowheads="1"/>
          </p:cNvSpPr>
          <p:nvPr>
            <p:ph type="title" idx="4294967295"/>
          </p:nvPr>
        </p:nvSpPr>
        <p:spPr>
          <a:xfrm>
            <a:off x="276225" y="100013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 smtClean="0">
                <a:ea typeface="ＭＳ Ｐゴシック" charset="-128"/>
              </a:rPr>
              <a:t>Throughput (more)</a:t>
            </a:r>
          </a:p>
        </p:txBody>
      </p:sp>
      <p:sp>
        <p:nvSpPr>
          <p:cNvPr id="114695" name="Rectangle 4"/>
          <p:cNvSpPr>
            <a:spLocks noGrp="1" noChangeArrowheads="1"/>
          </p:cNvSpPr>
          <p:nvPr>
            <p:ph type="body" idx="4294967295"/>
          </p:nvPr>
        </p:nvSpPr>
        <p:spPr>
          <a:xfrm>
            <a:off x="519113" y="1447800"/>
            <a:ext cx="8150225" cy="554038"/>
          </a:xfrm>
        </p:spPr>
        <p:txBody>
          <a:bodyPr/>
          <a:lstStyle/>
          <a:p>
            <a:pPr eaLnBrk="1" hangingPunct="1"/>
            <a:r>
              <a:rPr lang="en-US" altLang="en-US" i="1" dirty="0" err="1" smtClean="0">
                <a:solidFill>
                  <a:srgbClr val="CC0000"/>
                </a:solidFill>
                <a:ea typeface="ＭＳ Ｐゴシック" charset="-128"/>
              </a:rPr>
              <a:t>R</a:t>
            </a:r>
            <a:r>
              <a:rPr lang="en-US" altLang="en-US" i="1" baseline="-25000" dirty="0" err="1" smtClean="0">
                <a:solidFill>
                  <a:srgbClr val="CC0000"/>
                </a:solidFill>
                <a:ea typeface="ＭＳ Ｐゴシック" charset="-128"/>
              </a:rPr>
              <a:t>s</a:t>
            </a:r>
            <a:r>
              <a:rPr lang="en-US" altLang="en-US" i="1" dirty="0" smtClean="0">
                <a:solidFill>
                  <a:srgbClr val="CC0000"/>
                </a:solidFill>
                <a:ea typeface="ＭＳ Ｐゴシック" charset="-128"/>
              </a:rPr>
              <a:t> &lt; </a:t>
            </a:r>
            <a:r>
              <a:rPr lang="en-US" altLang="en-US" i="1" dirty="0" err="1" smtClean="0">
                <a:solidFill>
                  <a:srgbClr val="CC0000"/>
                </a:solidFill>
                <a:ea typeface="ＭＳ Ｐゴシック" charset="-128"/>
              </a:rPr>
              <a:t>R</a:t>
            </a:r>
            <a:r>
              <a:rPr lang="en-US" altLang="en-US" i="1" baseline="-25000" dirty="0" err="1" smtClean="0">
                <a:solidFill>
                  <a:srgbClr val="CC0000"/>
                </a:solidFill>
                <a:ea typeface="ＭＳ Ｐゴシック" charset="-128"/>
              </a:rPr>
              <a:t>c</a:t>
            </a:r>
            <a:r>
              <a:rPr lang="en-US" altLang="en-US" i="1" dirty="0" smtClean="0">
                <a:solidFill>
                  <a:srgbClr val="FF3300"/>
                </a:solidFill>
                <a:ea typeface="ＭＳ Ｐゴシック" charset="-128"/>
              </a:rPr>
              <a:t>  </a:t>
            </a:r>
            <a:r>
              <a:rPr lang="en-US" altLang="en-US" dirty="0" smtClean="0">
                <a:ea typeface="ＭＳ Ｐゴシック" charset="-128"/>
              </a:rPr>
              <a:t>What is average end-to-end throughput?</a:t>
            </a:r>
          </a:p>
        </p:txBody>
      </p:sp>
      <p:grpSp>
        <p:nvGrpSpPr>
          <p:cNvPr id="114696" name="Group 34"/>
          <p:cNvGrpSpPr>
            <a:grpSpLocks/>
          </p:cNvGrpSpPr>
          <p:nvPr/>
        </p:nvGrpSpPr>
        <p:grpSpPr bwMode="auto">
          <a:xfrm>
            <a:off x="2066925" y="2606675"/>
            <a:ext cx="2136775" cy="307975"/>
            <a:chOff x="2249" y="3430"/>
            <a:chExt cx="1389" cy="256"/>
          </a:xfrm>
        </p:grpSpPr>
        <p:sp>
          <p:nvSpPr>
            <p:cNvPr id="256035" name="Oval 35"/>
            <p:cNvSpPr>
              <a:spLocks noChangeArrowheads="1"/>
            </p:cNvSpPr>
            <p:nvPr/>
          </p:nvSpPr>
          <p:spPr bwMode="auto">
            <a:xfrm>
              <a:off x="3569" y="3433"/>
              <a:ext cx="69" cy="253"/>
            </a:xfrm>
            <a:prstGeom prst="ellipse">
              <a:avLst/>
            </a:prstGeom>
            <a:gradFill rotWithShape="1">
              <a:gsLst>
                <a:gs pos="0">
                  <a:schemeClr val="bg1"/>
                </a:gs>
                <a:gs pos="50000">
                  <a:schemeClr val="folHlink"/>
                </a:gs>
                <a:gs pos="100000">
                  <a:schemeClr val="bg1"/>
                </a:gs>
              </a:gsLst>
              <a:lin ang="540000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56036" name="Rectangle 36"/>
            <p:cNvSpPr>
              <a:spLocks noChangeArrowheads="1"/>
            </p:cNvSpPr>
            <p:nvPr/>
          </p:nvSpPr>
          <p:spPr bwMode="auto">
            <a:xfrm>
              <a:off x="2275" y="3433"/>
              <a:ext cx="1326" cy="253"/>
            </a:xfrm>
            <a:prstGeom prst="rect">
              <a:avLst/>
            </a:prstGeom>
            <a:gradFill rotWithShape="1">
              <a:gsLst>
                <a:gs pos="0">
                  <a:schemeClr val="bg1"/>
                </a:gs>
                <a:gs pos="50000">
                  <a:schemeClr val="folHlink"/>
                </a:gs>
                <a:gs pos="100000">
                  <a:schemeClr val="bg1"/>
                </a:gs>
              </a:gsLst>
              <a:lin ang="540000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14784" name="Oval 37"/>
            <p:cNvSpPr>
              <a:spLocks noChangeArrowheads="1"/>
            </p:cNvSpPr>
            <p:nvPr/>
          </p:nvSpPr>
          <p:spPr bwMode="auto">
            <a:xfrm>
              <a:off x="2249" y="3430"/>
              <a:ext cx="69" cy="253"/>
            </a:xfrm>
            <a:prstGeom prst="ellipse">
              <a:avLst/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256038" name="Rectangle 38"/>
            <p:cNvSpPr>
              <a:spLocks noChangeArrowheads="1"/>
            </p:cNvSpPr>
            <p:nvPr/>
          </p:nvSpPr>
          <p:spPr bwMode="auto">
            <a:xfrm>
              <a:off x="3562" y="3438"/>
              <a:ext cx="44" cy="245"/>
            </a:xfrm>
            <a:prstGeom prst="rect">
              <a:avLst/>
            </a:prstGeom>
            <a:gradFill rotWithShape="1">
              <a:gsLst>
                <a:gs pos="0">
                  <a:schemeClr val="bg1"/>
                </a:gs>
                <a:gs pos="50000">
                  <a:schemeClr val="folHlink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</p:grpSp>
      <p:sp>
        <p:nvSpPr>
          <p:cNvPr id="114697" name="Text Box 39"/>
          <p:cNvSpPr txBox="1">
            <a:spLocks noChangeArrowheads="1"/>
          </p:cNvSpPr>
          <p:nvPr/>
        </p:nvSpPr>
        <p:spPr bwMode="auto">
          <a:xfrm>
            <a:off x="1855788" y="2562225"/>
            <a:ext cx="2586037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 algn="ctr"/>
            <a:r>
              <a:rPr lang="en-US" altLang="en-US" sz="2000"/>
              <a:t>  R</a:t>
            </a:r>
            <a:r>
              <a:rPr lang="en-US" altLang="en-US" sz="2800" baseline="-25000"/>
              <a:t>s</a:t>
            </a:r>
            <a:r>
              <a:rPr lang="en-US" altLang="en-US" sz="2000" baseline="-25000"/>
              <a:t> </a:t>
            </a:r>
            <a:r>
              <a:rPr lang="en-US" altLang="en-US" sz="2000"/>
              <a:t>bits/sec</a:t>
            </a:r>
          </a:p>
        </p:txBody>
      </p:sp>
      <p:sp>
        <p:nvSpPr>
          <p:cNvPr id="114698" name="AutoShape 42"/>
          <p:cNvSpPr>
            <a:spLocks noChangeArrowheads="1"/>
          </p:cNvSpPr>
          <p:nvPr/>
        </p:nvSpPr>
        <p:spPr bwMode="auto">
          <a:xfrm flipV="1">
            <a:off x="1255713" y="2374900"/>
            <a:ext cx="895350" cy="565150"/>
          </a:xfrm>
          <a:custGeom>
            <a:avLst/>
            <a:gdLst>
              <a:gd name="T0" fmla="*/ 2147483647 w 21600"/>
              <a:gd name="T1" fmla="*/ 0 h 21600"/>
              <a:gd name="T2" fmla="*/ 2147483647 w 21600"/>
              <a:gd name="T3" fmla="*/ 2147483647 h 21600"/>
              <a:gd name="T4" fmla="*/ 2147483647 w 21600"/>
              <a:gd name="T5" fmla="*/ 2147483647 h 21600"/>
              <a:gd name="T6" fmla="*/ 2147483647 w 21600"/>
              <a:gd name="T7" fmla="*/ 2147483647 h 21600"/>
              <a:gd name="T8" fmla="*/ 17694720 60000 65536"/>
              <a:gd name="T9" fmla="*/ 5898240 60000 65536"/>
              <a:gd name="T10" fmla="*/ 5898240 60000 65536"/>
              <a:gd name="T11" fmla="*/ 0 60000 65536"/>
              <a:gd name="T12" fmla="*/ 12427 w 21600"/>
              <a:gd name="T13" fmla="*/ 2912 h 21600"/>
              <a:gd name="T14" fmla="*/ 18227 w 21600"/>
              <a:gd name="T15" fmla="*/ 9246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21600" y="6079"/>
                </a:moveTo>
                <a:lnTo>
                  <a:pt x="15126" y="0"/>
                </a:lnTo>
                <a:lnTo>
                  <a:pt x="15126" y="2912"/>
                </a:lnTo>
                <a:lnTo>
                  <a:pt x="12427" y="2912"/>
                </a:lnTo>
                <a:cubicBezTo>
                  <a:pt x="5564" y="2912"/>
                  <a:pt x="0" y="7052"/>
                  <a:pt x="0" y="12158"/>
                </a:cubicBezTo>
                <a:lnTo>
                  <a:pt x="0" y="21600"/>
                </a:lnTo>
                <a:lnTo>
                  <a:pt x="6474" y="21600"/>
                </a:lnTo>
                <a:lnTo>
                  <a:pt x="6474" y="12158"/>
                </a:lnTo>
                <a:cubicBezTo>
                  <a:pt x="6474" y="10550"/>
                  <a:pt x="9139" y="9246"/>
                  <a:pt x="12427" y="9246"/>
                </a:cubicBezTo>
                <a:lnTo>
                  <a:pt x="15126" y="9246"/>
                </a:lnTo>
                <a:lnTo>
                  <a:pt x="15126" y="12158"/>
                </a:lnTo>
                <a:lnTo>
                  <a:pt x="21600" y="6079"/>
                </a:lnTo>
                <a:close/>
              </a:path>
            </a:pathLst>
          </a:custGeom>
          <a:gradFill rotWithShape="1">
            <a:gsLst>
              <a:gs pos="0">
                <a:srgbClr val="FFFFFF"/>
              </a:gs>
              <a:gs pos="100000">
                <a:srgbClr val="CC0000"/>
              </a:gs>
            </a:gsLst>
            <a:lin ang="0" scaled="1"/>
          </a:gradFill>
          <a:ln w="9525">
            <a:solidFill>
              <a:srgbClr val="CC0000"/>
            </a:solidFill>
            <a:miter lim="800000"/>
            <a:headEnd/>
            <a:tailEnd/>
          </a:ln>
        </p:spPr>
        <p:txBody>
          <a:bodyPr rot="10800000" wrap="none" anchor="ctr"/>
          <a:lstStyle/>
          <a:p>
            <a:endParaRPr lang="en-US"/>
          </a:p>
        </p:txBody>
      </p:sp>
      <p:sp>
        <p:nvSpPr>
          <p:cNvPr id="114699" name="AutoShape 43"/>
          <p:cNvSpPr>
            <a:spLocks noChangeArrowheads="1"/>
          </p:cNvSpPr>
          <p:nvPr/>
        </p:nvSpPr>
        <p:spPr bwMode="auto">
          <a:xfrm>
            <a:off x="7489825" y="2581275"/>
            <a:ext cx="817563" cy="379413"/>
          </a:xfrm>
          <a:prstGeom prst="rightArrow">
            <a:avLst>
              <a:gd name="adj1" fmla="val 50000"/>
              <a:gd name="adj2" fmla="val 53870"/>
            </a:avLst>
          </a:prstGeom>
          <a:gradFill rotWithShape="1">
            <a:gsLst>
              <a:gs pos="0">
                <a:srgbClr val="FFFFFF"/>
              </a:gs>
              <a:gs pos="100000">
                <a:srgbClr val="CC0000"/>
              </a:gs>
            </a:gsLst>
            <a:lin ang="0" scaled="1"/>
          </a:gradFill>
          <a:ln w="9525">
            <a:solidFill>
              <a:srgbClr val="CC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endParaRPr lang="en-US" altLang="en-US"/>
          </a:p>
        </p:txBody>
      </p:sp>
      <p:grpSp>
        <p:nvGrpSpPr>
          <p:cNvPr id="114700" name="Group 54"/>
          <p:cNvGrpSpPr>
            <a:grpSpLocks/>
          </p:cNvGrpSpPr>
          <p:nvPr/>
        </p:nvGrpSpPr>
        <p:grpSpPr bwMode="auto">
          <a:xfrm>
            <a:off x="5440363" y="2473325"/>
            <a:ext cx="2790825" cy="569913"/>
            <a:chOff x="3130" y="3069"/>
            <a:chExt cx="1911" cy="366"/>
          </a:xfrm>
        </p:grpSpPr>
        <p:grpSp>
          <p:nvGrpSpPr>
            <p:cNvPr id="114776" name="Group 45"/>
            <p:cNvGrpSpPr>
              <a:grpSpLocks/>
            </p:cNvGrpSpPr>
            <p:nvPr/>
          </p:nvGrpSpPr>
          <p:grpSpPr bwMode="auto">
            <a:xfrm>
              <a:off x="3130" y="3069"/>
              <a:ext cx="1765" cy="366"/>
              <a:chOff x="2249" y="3430"/>
              <a:chExt cx="1389" cy="256"/>
            </a:xfrm>
          </p:grpSpPr>
          <p:sp>
            <p:nvSpPr>
              <p:cNvPr id="256046" name="Oval 46"/>
              <p:cNvSpPr>
                <a:spLocks noChangeArrowheads="1"/>
              </p:cNvSpPr>
              <p:nvPr/>
            </p:nvSpPr>
            <p:spPr bwMode="auto">
              <a:xfrm>
                <a:off x="3569" y="3433"/>
                <a:ext cx="69" cy="253"/>
              </a:xfrm>
              <a:prstGeom prst="ellipse">
                <a:avLst/>
              </a:prstGeom>
              <a:gradFill rotWithShape="1">
                <a:gsLst>
                  <a:gs pos="0">
                    <a:schemeClr val="bg1"/>
                  </a:gs>
                  <a:gs pos="50000">
                    <a:schemeClr val="folHlink"/>
                  </a:gs>
                  <a:gs pos="100000">
                    <a:schemeClr val="bg1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56047" name="Rectangle 47"/>
              <p:cNvSpPr>
                <a:spLocks noChangeArrowheads="1"/>
              </p:cNvSpPr>
              <p:nvPr/>
            </p:nvSpPr>
            <p:spPr bwMode="auto">
              <a:xfrm>
                <a:off x="2275" y="3433"/>
                <a:ext cx="1329" cy="253"/>
              </a:xfrm>
              <a:prstGeom prst="rect">
                <a:avLst/>
              </a:prstGeom>
              <a:gradFill rotWithShape="1">
                <a:gsLst>
                  <a:gs pos="0">
                    <a:schemeClr val="bg1"/>
                  </a:gs>
                  <a:gs pos="50000">
                    <a:schemeClr val="folHlink"/>
                  </a:gs>
                  <a:gs pos="100000">
                    <a:schemeClr val="bg1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14780" name="Oval 48"/>
              <p:cNvSpPr>
                <a:spLocks noChangeArrowheads="1"/>
              </p:cNvSpPr>
              <p:nvPr/>
            </p:nvSpPr>
            <p:spPr bwMode="auto">
              <a:xfrm>
                <a:off x="2249" y="3430"/>
                <a:ext cx="69" cy="253"/>
              </a:xfrm>
              <a:prstGeom prst="ellipse">
                <a:avLst/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56049" name="Rectangle 49"/>
              <p:cNvSpPr>
                <a:spLocks noChangeArrowheads="1"/>
              </p:cNvSpPr>
              <p:nvPr/>
            </p:nvSpPr>
            <p:spPr bwMode="auto">
              <a:xfrm>
                <a:off x="3562" y="3438"/>
                <a:ext cx="44" cy="246"/>
              </a:xfrm>
              <a:prstGeom prst="rect">
                <a:avLst/>
              </a:prstGeom>
              <a:gradFill rotWithShape="1">
                <a:gsLst>
                  <a:gs pos="0">
                    <a:schemeClr val="bg1"/>
                  </a:gs>
                  <a:gs pos="50000">
                    <a:schemeClr val="folHlink"/>
                  </a:gs>
                  <a:gs pos="100000">
                    <a:schemeClr val="bg1"/>
                  </a:gs>
                </a:gsLst>
                <a:lin ang="5400000" scaled="1"/>
              </a:gra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</p:grpSp>
        <p:sp>
          <p:nvSpPr>
            <p:cNvPr id="114777" name="Text Box 50"/>
            <p:cNvSpPr txBox="1">
              <a:spLocks noChangeArrowheads="1"/>
            </p:cNvSpPr>
            <p:nvPr/>
          </p:nvSpPr>
          <p:spPr bwMode="auto">
            <a:xfrm>
              <a:off x="3181" y="3135"/>
              <a:ext cx="1860" cy="2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/>
              <a:r>
                <a:rPr lang="en-US" altLang="en-US" sz="2000"/>
                <a:t>R</a:t>
              </a:r>
              <a:r>
                <a:rPr lang="en-US" altLang="en-US" sz="2800" baseline="-25000"/>
                <a:t>c</a:t>
              </a:r>
              <a:r>
                <a:rPr lang="en-US" altLang="en-US" sz="2000" baseline="-25000"/>
                <a:t> </a:t>
              </a:r>
              <a:r>
                <a:rPr lang="en-US" altLang="en-US" sz="2000"/>
                <a:t>bits/sec</a:t>
              </a:r>
            </a:p>
          </p:txBody>
        </p:sp>
      </p:grpSp>
      <p:sp>
        <p:nvSpPr>
          <p:cNvPr id="25623" name="Rectangle 56"/>
          <p:cNvSpPr>
            <a:spLocks noChangeArrowheads="1"/>
          </p:cNvSpPr>
          <p:nvPr/>
        </p:nvSpPr>
        <p:spPr bwMode="auto">
          <a:xfrm>
            <a:off x="555625" y="3330575"/>
            <a:ext cx="8062913" cy="554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1313" indent="-341313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>
              <a:spcBef>
                <a:spcPct val="20000"/>
              </a:spcBef>
              <a:buClr>
                <a:srgbClr val="000099"/>
              </a:buClr>
              <a:buSzPct val="100000"/>
              <a:buFont typeface="Wingdings" pitchFamily="2" charset="2"/>
              <a:buChar char="§"/>
            </a:pPr>
            <a:r>
              <a:rPr lang="en-US" altLang="en-US" sz="2800" i="1" dirty="0" err="1">
                <a:solidFill>
                  <a:srgbClr val="CC0000"/>
                </a:solidFill>
                <a:latin typeface="Gill Sans MT" pitchFamily="34" charset="0"/>
              </a:rPr>
              <a:t>R</a:t>
            </a:r>
            <a:r>
              <a:rPr lang="en-US" altLang="en-US" sz="2800" i="1" baseline="-25000" dirty="0" err="1">
                <a:solidFill>
                  <a:srgbClr val="CC0000"/>
                </a:solidFill>
                <a:latin typeface="Gill Sans MT" pitchFamily="34" charset="0"/>
              </a:rPr>
              <a:t>s</a:t>
            </a:r>
            <a:r>
              <a:rPr lang="en-US" altLang="en-US" sz="2800" i="1" dirty="0">
                <a:solidFill>
                  <a:srgbClr val="CC0000"/>
                </a:solidFill>
                <a:latin typeface="Gill Sans MT" pitchFamily="34" charset="0"/>
              </a:rPr>
              <a:t> &gt; </a:t>
            </a:r>
            <a:r>
              <a:rPr lang="en-US" altLang="en-US" sz="2800" i="1" dirty="0" err="1">
                <a:solidFill>
                  <a:srgbClr val="CC0000"/>
                </a:solidFill>
                <a:latin typeface="Gill Sans MT" pitchFamily="34" charset="0"/>
              </a:rPr>
              <a:t>R</a:t>
            </a:r>
            <a:r>
              <a:rPr lang="en-US" altLang="en-US" sz="2800" i="1" baseline="-25000" dirty="0" err="1">
                <a:solidFill>
                  <a:srgbClr val="CC0000"/>
                </a:solidFill>
                <a:latin typeface="Gill Sans MT" pitchFamily="34" charset="0"/>
              </a:rPr>
              <a:t>c</a:t>
            </a:r>
            <a:r>
              <a:rPr lang="en-US" altLang="en-US" sz="2800" i="1" dirty="0">
                <a:solidFill>
                  <a:srgbClr val="FF3300"/>
                </a:solidFill>
                <a:latin typeface="Gill Sans MT" pitchFamily="34" charset="0"/>
              </a:rPr>
              <a:t>  </a:t>
            </a:r>
            <a:r>
              <a:rPr lang="en-US" altLang="en-US" sz="2800" dirty="0">
                <a:latin typeface="Gill Sans MT" pitchFamily="34" charset="0"/>
              </a:rPr>
              <a:t>What is average </a:t>
            </a:r>
            <a:r>
              <a:rPr lang="en-US" altLang="en-US" sz="2800" dirty="0" smtClean="0">
                <a:latin typeface="Gill Sans MT" pitchFamily="34" charset="0"/>
              </a:rPr>
              <a:t>end-to-end </a:t>
            </a:r>
            <a:r>
              <a:rPr lang="en-US" altLang="en-US" sz="2800" dirty="0">
                <a:latin typeface="Gill Sans MT" pitchFamily="34" charset="0"/>
              </a:rPr>
              <a:t>throughput?</a:t>
            </a:r>
          </a:p>
        </p:txBody>
      </p:sp>
      <p:grpSp>
        <p:nvGrpSpPr>
          <p:cNvPr id="13" name="Group 209"/>
          <p:cNvGrpSpPr>
            <a:grpSpLocks/>
          </p:cNvGrpSpPr>
          <p:nvPr/>
        </p:nvGrpSpPr>
        <p:grpSpPr bwMode="auto">
          <a:xfrm>
            <a:off x="295275" y="5167313"/>
            <a:ext cx="8577263" cy="1211262"/>
            <a:chOff x="186" y="3255"/>
            <a:chExt cx="5403" cy="763"/>
          </a:xfrm>
        </p:grpSpPr>
        <p:sp>
          <p:nvSpPr>
            <p:cNvPr id="114773" name="Rectangle 102"/>
            <p:cNvSpPr>
              <a:spLocks noChangeArrowheads="1"/>
            </p:cNvSpPr>
            <p:nvPr/>
          </p:nvSpPr>
          <p:spPr bwMode="auto">
            <a:xfrm>
              <a:off x="186" y="3378"/>
              <a:ext cx="5403" cy="640"/>
            </a:xfrm>
            <a:prstGeom prst="rect">
              <a:avLst/>
            </a:prstGeom>
            <a:solidFill>
              <a:schemeClr val="bg1"/>
            </a:solidFill>
            <a:ln w="28575">
              <a:solidFill>
                <a:srgbClr val="CC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>
                <a:latin typeface="Gill Sans MT" pitchFamily="34" charset="0"/>
              </a:endParaRPr>
            </a:p>
          </p:txBody>
        </p:sp>
        <p:sp>
          <p:nvSpPr>
            <p:cNvPr id="114774" name="Text Box 101"/>
            <p:cNvSpPr txBox="1">
              <a:spLocks noChangeArrowheads="1"/>
            </p:cNvSpPr>
            <p:nvPr/>
          </p:nvSpPr>
          <p:spPr bwMode="auto">
            <a:xfrm>
              <a:off x="231" y="3549"/>
              <a:ext cx="5342" cy="2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r>
                <a:rPr lang="en-US" altLang="en-US" dirty="0">
                  <a:latin typeface="Gill Sans MT" pitchFamily="34" charset="0"/>
                </a:rPr>
                <a:t>link on </a:t>
              </a:r>
              <a:r>
                <a:rPr lang="en-US" altLang="en-US" dirty="0" smtClean="0">
                  <a:latin typeface="Gill Sans MT" pitchFamily="34" charset="0"/>
                </a:rPr>
                <a:t>end-to-end </a:t>
              </a:r>
              <a:r>
                <a:rPr lang="en-US" altLang="en-US" dirty="0">
                  <a:latin typeface="Gill Sans MT" pitchFamily="34" charset="0"/>
                </a:rPr>
                <a:t>path that </a:t>
              </a:r>
              <a:r>
                <a:rPr lang="en-US" altLang="en-US" dirty="0" smtClean="0">
                  <a:latin typeface="Gill Sans MT" pitchFamily="34" charset="0"/>
                </a:rPr>
                <a:t>constrains end-to-end </a:t>
              </a:r>
              <a:r>
                <a:rPr lang="en-US" altLang="en-US" dirty="0">
                  <a:latin typeface="Gill Sans MT" pitchFamily="34" charset="0"/>
                </a:rPr>
                <a:t>throughput</a:t>
              </a:r>
            </a:p>
          </p:txBody>
        </p:sp>
        <p:sp>
          <p:nvSpPr>
            <p:cNvPr id="114775" name="Text Box 104"/>
            <p:cNvSpPr txBox="1">
              <a:spLocks noChangeArrowheads="1"/>
            </p:cNvSpPr>
            <p:nvPr/>
          </p:nvSpPr>
          <p:spPr bwMode="auto">
            <a:xfrm>
              <a:off x="466" y="3255"/>
              <a:ext cx="1403" cy="327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/>
              <a:r>
                <a:rPr lang="en-US" altLang="en-US" sz="2800" i="1">
                  <a:solidFill>
                    <a:srgbClr val="CC0000"/>
                  </a:solidFill>
                  <a:latin typeface="Gill Sans MT" pitchFamily="34" charset="0"/>
                </a:rPr>
                <a:t>bottleneck link</a:t>
              </a:r>
            </a:p>
          </p:txBody>
        </p:sp>
      </p:grpSp>
      <p:sp>
        <p:nvSpPr>
          <p:cNvPr id="114703" name="AutoShape 51"/>
          <p:cNvSpPr>
            <a:spLocks noChangeArrowheads="1"/>
          </p:cNvSpPr>
          <p:nvPr/>
        </p:nvSpPr>
        <p:spPr bwMode="auto">
          <a:xfrm>
            <a:off x="4205288" y="2574925"/>
            <a:ext cx="1365250" cy="381000"/>
          </a:xfrm>
          <a:prstGeom prst="rightArrow">
            <a:avLst>
              <a:gd name="adj1" fmla="val 50000"/>
              <a:gd name="adj2" fmla="val 89583"/>
            </a:avLst>
          </a:prstGeom>
          <a:gradFill rotWithShape="1">
            <a:gsLst>
              <a:gs pos="0">
                <a:srgbClr val="FFFFFF"/>
              </a:gs>
              <a:gs pos="100000">
                <a:srgbClr val="CC0000"/>
              </a:gs>
            </a:gsLst>
            <a:lin ang="0" scaled="1"/>
          </a:gradFill>
          <a:ln w="9525">
            <a:solidFill>
              <a:srgbClr val="CC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endParaRPr lang="en-US" altLang="en-US"/>
          </a:p>
        </p:txBody>
      </p:sp>
      <p:grpSp>
        <p:nvGrpSpPr>
          <p:cNvPr id="114704" name="Group 132"/>
          <p:cNvGrpSpPr>
            <a:grpSpLocks/>
          </p:cNvGrpSpPr>
          <p:nvPr/>
        </p:nvGrpSpPr>
        <p:grpSpPr bwMode="auto">
          <a:xfrm flipH="1">
            <a:off x="8232775" y="2420938"/>
            <a:ext cx="871538" cy="885825"/>
            <a:chOff x="-44" y="1473"/>
            <a:chExt cx="981" cy="1105"/>
          </a:xfrm>
        </p:grpSpPr>
        <p:pic>
          <p:nvPicPr>
            <p:cNvPr id="114771" name="Picture 133" descr="desktop_computer_stylized_medium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4772" name="Freeform 134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sp>
        <p:nvSpPr>
          <p:cNvPr id="114705" name="AutoShape 327"/>
          <p:cNvSpPr>
            <a:spLocks noChangeArrowheads="1"/>
          </p:cNvSpPr>
          <p:nvPr/>
        </p:nvSpPr>
        <p:spPr bwMode="auto">
          <a:xfrm>
            <a:off x="1168400" y="2117725"/>
            <a:ext cx="407988" cy="431800"/>
          </a:xfrm>
          <a:prstGeom prst="can">
            <a:avLst>
              <a:gd name="adj" fmla="val 21398"/>
            </a:avLst>
          </a:prstGeom>
          <a:gradFill rotWithShape="1">
            <a:gsLst>
              <a:gs pos="0">
                <a:srgbClr val="000099"/>
              </a:gs>
              <a:gs pos="100000">
                <a:srgbClr val="FFFFFF"/>
              </a:gs>
            </a:gsLst>
            <a:lin ang="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endParaRPr lang="en-US" altLang="en-US"/>
          </a:p>
        </p:txBody>
      </p:sp>
      <p:grpSp>
        <p:nvGrpSpPr>
          <p:cNvPr id="15" name="Group 206"/>
          <p:cNvGrpSpPr>
            <a:grpSpLocks/>
          </p:cNvGrpSpPr>
          <p:nvPr/>
        </p:nvGrpSpPr>
        <p:grpSpPr bwMode="auto">
          <a:xfrm>
            <a:off x="1230313" y="3927475"/>
            <a:ext cx="7935912" cy="1166813"/>
            <a:chOff x="775" y="2474"/>
            <a:chExt cx="4999" cy="735"/>
          </a:xfrm>
        </p:grpSpPr>
        <p:grpSp>
          <p:nvGrpSpPr>
            <p:cNvPr id="114708" name="Group 173"/>
            <p:cNvGrpSpPr>
              <a:grpSpLocks/>
            </p:cNvGrpSpPr>
            <p:nvPr/>
          </p:nvGrpSpPr>
          <p:grpSpPr bwMode="auto">
            <a:xfrm>
              <a:off x="1056" y="2589"/>
              <a:ext cx="222" cy="552"/>
              <a:chOff x="4140" y="429"/>
              <a:chExt cx="1425" cy="2396"/>
            </a:xfrm>
          </p:grpSpPr>
          <p:sp>
            <p:nvSpPr>
              <p:cNvPr id="114739" name="Freeform 174"/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3 w 354"/>
                  <a:gd name="T1" fmla="*/ 0 h 2742"/>
                  <a:gd name="T2" fmla="*/ 15 w 354"/>
                  <a:gd name="T3" fmla="*/ 27 h 2742"/>
                  <a:gd name="T4" fmla="*/ 15 w 354"/>
                  <a:gd name="T5" fmla="*/ 205 h 2742"/>
                  <a:gd name="T6" fmla="*/ 0 w 354"/>
                  <a:gd name="T7" fmla="*/ 215 h 2742"/>
                  <a:gd name="T8" fmla="*/ 3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4740" name="Rectangle 175"/>
              <p:cNvSpPr>
                <a:spLocks noChangeArrowheads="1"/>
              </p:cNvSpPr>
              <p:nvPr/>
            </p:nvSpPr>
            <p:spPr bwMode="auto">
              <a:xfrm>
                <a:off x="4204" y="429"/>
                <a:ext cx="1046" cy="2283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4741" name="Freeform 176"/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9 w 211"/>
                  <a:gd name="T3" fmla="*/ 18 h 2537"/>
                  <a:gd name="T4" fmla="*/ 2 w 211"/>
                  <a:gd name="T5" fmla="*/ 196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4742" name="Freeform 177"/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1 h 226"/>
                  <a:gd name="T4" fmla="*/ 14 w 328"/>
                  <a:gd name="T5" fmla="*/ 19 h 226"/>
                  <a:gd name="T6" fmla="*/ 0 w 328"/>
                  <a:gd name="T7" fmla="*/ 8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4743" name="Rectangle 178"/>
              <p:cNvSpPr>
                <a:spLocks noChangeArrowheads="1"/>
              </p:cNvSpPr>
              <p:nvPr/>
            </p:nvSpPr>
            <p:spPr bwMode="auto">
              <a:xfrm>
                <a:off x="4211" y="694"/>
                <a:ext cx="597" cy="4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114744" name="Group 179"/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114769" name="AutoShape 180"/>
                <p:cNvSpPr>
                  <a:spLocks noChangeArrowheads="1"/>
                </p:cNvSpPr>
                <p:nvPr/>
              </p:nvSpPr>
              <p:spPr bwMode="auto">
                <a:xfrm>
                  <a:off x="615" y="2568"/>
                  <a:ext cx="721" cy="137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114770" name="AutoShape 181"/>
                <p:cNvSpPr>
                  <a:spLocks noChangeArrowheads="1"/>
                </p:cNvSpPr>
                <p:nvPr/>
              </p:nvSpPr>
              <p:spPr bwMode="auto">
                <a:xfrm>
                  <a:off x="631" y="2584"/>
                  <a:ext cx="689" cy="100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114745" name="Rectangle 182"/>
              <p:cNvSpPr>
                <a:spLocks noChangeArrowheads="1"/>
              </p:cNvSpPr>
              <p:nvPr/>
            </p:nvSpPr>
            <p:spPr bwMode="auto">
              <a:xfrm>
                <a:off x="4223" y="1019"/>
                <a:ext cx="597" cy="4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114746" name="Group 183"/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114767" name="AutoShape 184"/>
                <p:cNvSpPr>
                  <a:spLocks noChangeArrowheads="1"/>
                </p:cNvSpPr>
                <p:nvPr/>
              </p:nvSpPr>
              <p:spPr bwMode="auto">
                <a:xfrm>
                  <a:off x="617" y="2567"/>
                  <a:ext cx="721" cy="14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114768" name="AutoShape 185"/>
                <p:cNvSpPr>
                  <a:spLocks noChangeArrowheads="1"/>
                </p:cNvSpPr>
                <p:nvPr/>
              </p:nvSpPr>
              <p:spPr bwMode="auto">
                <a:xfrm>
                  <a:off x="634" y="2585"/>
                  <a:ext cx="689" cy="10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114747" name="Rectangle 186"/>
              <p:cNvSpPr>
                <a:spLocks noChangeArrowheads="1"/>
              </p:cNvSpPr>
              <p:nvPr/>
            </p:nvSpPr>
            <p:spPr bwMode="auto">
              <a:xfrm>
                <a:off x="4217" y="1358"/>
                <a:ext cx="597" cy="4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4748" name="Rectangle 187"/>
              <p:cNvSpPr>
                <a:spLocks noChangeArrowheads="1"/>
              </p:cNvSpPr>
              <p:nvPr/>
            </p:nvSpPr>
            <p:spPr bwMode="auto">
              <a:xfrm>
                <a:off x="4230" y="1653"/>
                <a:ext cx="597" cy="4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114749" name="Group 188"/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114765" name="AutoShape 189"/>
                <p:cNvSpPr>
                  <a:spLocks noChangeArrowheads="1"/>
                </p:cNvSpPr>
                <p:nvPr/>
              </p:nvSpPr>
              <p:spPr bwMode="auto">
                <a:xfrm>
                  <a:off x="616" y="2568"/>
                  <a:ext cx="720" cy="14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114766" name="AutoShape 190"/>
                <p:cNvSpPr>
                  <a:spLocks noChangeArrowheads="1"/>
                </p:cNvSpPr>
                <p:nvPr/>
              </p:nvSpPr>
              <p:spPr bwMode="auto">
                <a:xfrm>
                  <a:off x="632" y="2584"/>
                  <a:ext cx="688" cy="108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114750" name="Freeform 191"/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0 h 226"/>
                  <a:gd name="T4" fmla="*/ 14 w 328"/>
                  <a:gd name="T5" fmla="*/ 17 h 226"/>
                  <a:gd name="T6" fmla="*/ 0 w 328"/>
                  <a:gd name="T7" fmla="*/ 7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14751" name="Group 192"/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114763" name="AutoShape 193"/>
                <p:cNvSpPr>
                  <a:spLocks noChangeArrowheads="1"/>
                </p:cNvSpPr>
                <p:nvPr/>
              </p:nvSpPr>
              <p:spPr bwMode="auto">
                <a:xfrm>
                  <a:off x="611" y="2568"/>
                  <a:ext cx="728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114764" name="AutoShape 194"/>
                <p:cNvSpPr>
                  <a:spLocks noChangeArrowheads="1"/>
                </p:cNvSpPr>
                <p:nvPr/>
              </p:nvSpPr>
              <p:spPr bwMode="auto">
                <a:xfrm>
                  <a:off x="627" y="2586"/>
                  <a:ext cx="696" cy="10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114752" name="Rectangle 195"/>
              <p:cNvSpPr>
                <a:spLocks noChangeArrowheads="1"/>
              </p:cNvSpPr>
              <p:nvPr/>
            </p:nvSpPr>
            <p:spPr bwMode="auto">
              <a:xfrm>
                <a:off x="5250" y="429"/>
                <a:ext cx="71" cy="2287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4753" name="Freeform 196"/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14 w 296"/>
                  <a:gd name="T3" fmla="*/ 10 h 256"/>
                  <a:gd name="T4" fmla="*/ 14 w 296"/>
                  <a:gd name="T5" fmla="*/ 19 h 256"/>
                  <a:gd name="T6" fmla="*/ 0 w 296"/>
                  <a:gd name="T7" fmla="*/ 7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4754" name="Freeform 197"/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14 w 304"/>
                  <a:gd name="T3" fmla="*/ 13 h 288"/>
                  <a:gd name="T4" fmla="*/ 13 w 304"/>
                  <a:gd name="T5" fmla="*/ 23 h 288"/>
                  <a:gd name="T6" fmla="*/ 2 w 304"/>
                  <a:gd name="T7" fmla="*/ 10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4755" name="Oval 198"/>
              <p:cNvSpPr>
                <a:spLocks noChangeArrowheads="1"/>
              </p:cNvSpPr>
              <p:nvPr/>
            </p:nvSpPr>
            <p:spPr bwMode="auto">
              <a:xfrm>
                <a:off x="5520" y="2612"/>
                <a:ext cx="45" cy="95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4756" name="Freeform 199"/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9 h 240"/>
                  <a:gd name="T2" fmla="*/ 2 w 306"/>
                  <a:gd name="T3" fmla="*/ 19 h 240"/>
                  <a:gd name="T4" fmla="*/ 14 w 306"/>
                  <a:gd name="T5" fmla="*/ 9 h 240"/>
                  <a:gd name="T6" fmla="*/ 14 w 306"/>
                  <a:gd name="T7" fmla="*/ 0 h 240"/>
                  <a:gd name="T8" fmla="*/ 0 w 306"/>
                  <a:gd name="T9" fmla="*/ 9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4757" name="AutoShape 200"/>
              <p:cNvSpPr>
                <a:spLocks noChangeArrowheads="1"/>
              </p:cNvSpPr>
              <p:nvPr/>
            </p:nvSpPr>
            <p:spPr bwMode="auto">
              <a:xfrm>
                <a:off x="4140" y="2677"/>
                <a:ext cx="1200" cy="148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4758" name="AutoShape 201"/>
              <p:cNvSpPr>
                <a:spLocks noChangeArrowheads="1"/>
              </p:cNvSpPr>
              <p:nvPr/>
            </p:nvSpPr>
            <p:spPr bwMode="auto">
              <a:xfrm>
                <a:off x="4204" y="2712"/>
                <a:ext cx="1072" cy="82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4759" name="Oval 202"/>
              <p:cNvSpPr>
                <a:spLocks noChangeArrowheads="1"/>
              </p:cNvSpPr>
              <p:nvPr/>
            </p:nvSpPr>
            <p:spPr bwMode="auto">
              <a:xfrm>
                <a:off x="4307" y="2382"/>
                <a:ext cx="160" cy="143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4760" name="Oval 203"/>
              <p:cNvSpPr>
                <a:spLocks noChangeArrowheads="1"/>
              </p:cNvSpPr>
              <p:nvPr/>
            </p:nvSpPr>
            <p:spPr bwMode="auto">
              <a:xfrm>
                <a:off x="4487" y="2382"/>
                <a:ext cx="160" cy="143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 algn="ctr" eaLnBrk="1" hangingPunct="1"/>
                <a:endParaRPr lang="en-US" altLang="en-US" sz="1800">
                  <a:solidFill>
                    <a:srgbClr val="FF0000"/>
                  </a:solidFill>
                </a:endParaRPr>
              </a:p>
            </p:txBody>
          </p:sp>
          <p:sp>
            <p:nvSpPr>
              <p:cNvPr id="114761" name="Oval 204"/>
              <p:cNvSpPr>
                <a:spLocks noChangeArrowheads="1"/>
              </p:cNvSpPr>
              <p:nvPr/>
            </p:nvSpPr>
            <p:spPr bwMode="auto">
              <a:xfrm>
                <a:off x="4660" y="2382"/>
                <a:ext cx="160" cy="139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4762" name="Rectangle 205"/>
              <p:cNvSpPr>
                <a:spLocks noChangeArrowheads="1"/>
              </p:cNvSpPr>
              <p:nvPr/>
            </p:nvSpPr>
            <p:spPr bwMode="auto">
              <a:xfrm>
                <a:off x="5064" y="1835"/>
                <a:ext cx="83" cy="760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4709" name="Line 57"/>
            <p:cNvSpPr>
              <a:spLocks noChangeShapeType="1"/>
            </p:cNvSpPr>
            <p:nvPr/>
          </p:nvSpPr>
          <p:spPr bwMode="auto">
            <a:xfrm>
              <a:off x="1354" y="2913"/>
              <a:ext cx="3661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14710" name="Group 58"/>
            <p:cNvGrpSpPr>
              <a:grpSpLocks/>
            </p:cNvGrpSpPr>
            <p:nvPr/>
          </p:nvGrpSpPr>
          <p:grpSpPr bwMode="auto">
            <a:xfrm>
              <a:off x="2731" y="2870"/>
              <a:ext cx="607" cy="108"/>
              <a:chOff x="3603" y="243"/>
              <a:chExt cx="357" cy="106"/>
            </a:xfrm>
          </p:grpSpPr>
          <p:sp>
            <p:nvSpPr>
              <p:cNvPr id="114730" name="Line 60"/>
              <p:cNvSpPr>
                <a:spLocks noChangeShapeType="1"/>
              </p:cNvSpPr>
              <p:nvPr/>
            </p:nvSpPr>
            <p:spPr bwMode="auto">
              <a:xfrm>
                <a:off x="3603" y="289"/>
                <a:ext cx="0" cy="6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4731" name="Line 61"/>
              <p:cNvSpPr>
                <a:spLocks noChangeShapeType="1"/>
              </p:cNvSpPr>
              <p:nvPr/>
            </p:nvSpPr>
            <p:spPr bwMode="auto">
              <a:xfrm>
                <a:off x="3960" y="289"/>
                <a:ext cx="0" cy="6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4732" name="Rectangle 62"/>
              <p:cNvSpPr>
                <a:spLocks noChangeArrowheads="1"/>
              </p:cNvSpPr>
              <p:nvPr/>
            </p:nvSpPr>
            <p:spPr bwMode="auto">
              <a:xfrm>
                <a:off x="3603" y="289"/>
                <a:ext cx="354" cy="59"/>
              </a:xfrm>
              <a:prstGeom prst="rect">
                <a:avLst/>
              </a:pr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 algn="ctr"/>
                <a:endParaRPr lang="en-US" altLang="en-US"/>
              </a:p>
            </p:txBody>
          </p:sp>
          <p:grpSp>
            <p:nvGrpSpPr>
              <p:cNvPr id="114733" name="Group 64"/>
              <p:cNvGrpSpPr>
                <a:grpSpLocks/>
              </p:cNvGrpSpPr>
              <p:nvPr/>
            </p:nvGrpSpPr>
            <p:grpSpPr bwMode="auto">
              <a:xfrm>
                <a:off x="3749" y="248"/>
                <a:ext cx="119" cy="65"/>
                <a:chOff x="2894" y="850"/>
                <a:chExt cx="94" cy="96"/>
              </a:xfrm>
            </p:grpSpPr>
            <p:sp>
              <p:nvSpPr>
                <p:cNvPr id="114737" name="Line 66"/>
                <p:cNvSpPr>
                  <a:spLocks noChangeShapeType="1"/>
                </p:cNvSpPr>
                <p:nvPr/>
              </p:nvSpPr>
              <p:spPr bwMode="auto">
                <a:xfrm>
                  <a:off x="2944" y="946"/>
                  <a:ext cx="44" cy="0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14738" name="Line 67"/>
                <p:cNvSpPr>
                  <a:spLocks noChangeShapeType="1"/>
                </p:cNvSpPr>
                <p:nvPr/>
              </p:nvSpPr>
              <p:spPr bwMode="auto">
                <a:xfrm>
                  <a:off x="2894" y="850"/>
                  <a:ext cx="52" cy="96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grpSp>
            <p:nvGrpSpPr>
              <p:cNvPr id="114734" name="Group 68"/>
              <p:cNvGrpSpPr>
                <a:grpSpLocks/>
              </p:cNvGrpSpPr>
              <p:nvPr/>
            </p:nvGrpSpPr>
            <p:grpSpPr bwMode="auto">
              <a:xfrm flipV="1">
                <a:off x="3689" y="243"/>
                <a:ext cx="124" cy="66"/>
                <a:chOff x="2848" y="848"/>
                <a:chExt cx="98" cy="98"/>
              </a:xfrm>
            </p:grpSpPr>
            <p:sp>
              <p:nvSpPr>
                <p:cNvPr id="114735" name="Line 69"/>
                <p:cNvSpPr>
                  <a:spLocks noChangeShapeType="1"/>
                </p:cNvSpPr>
                <p:nvPr/>
              </p:nvSpPr>
              <p:spPr bwMode="auto">
                <a:xfrm flipV="1">
                  <a:off x="2848" y="848"/>
                  <a:ext cx="50" cy="2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14736" name="Line 71"/>
                <p:cNvSpPr>
                  <a:spLocks noChangeShapeType="1"/>
                </p:cNvSpPr>
                <p:nvPr/>
              </p:nvSpPr>
              <p:spPr bwMode="auto">
                <a:xfrm>
                  <a:off x="2894" y="850"/>
                  <a:ext cx="52" cy="96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</p:grpSp>
        <p:sp>
          <p:nvSpPr>
            <p:cNvPr id="114711" name="AutoShape 90"/>
            <p:cNvSpPr>
              <a:spLocks noChangeArrowheads="1"/>
            </p:cNvSpPr>
            <p:nvPr/>
          </p:nvSpPr>
          <p:spPr bwMode="auto">
            <a:xfrm>
              <a:off x="4741" y="2812"/>
              <a:ext cx="515" cy="239"/>
            </a:xfrm>
            <a:prstGeom prst="rightArrow">
              <a:avLst>
                <a:gd name="adj1" fmla="val 50000"/>
                <a:gd name="adj2" fmla="val 53870"/>
              </a:avLst>
            </a:prstGeom>
            <a:gradFill rotWithShape="1">
              <a:gsLst>
                <a:gs pos="0">
                  <a:srgbClr val="FFFFFF"/>
                </a:gs>
                <a:gs pos="100000">
                  <a:srgbClr val="CC0000"/>
                </a:gs>
              </a:gsLst>
              <a:lin ang="0" scaled="1"/>
            </a:gradFill>
            <a:ln w="9525">
              <a:solidFill>
                <a:srgbClr val="CC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14712" name="Group 92"/>
            <p:cNvGrpSpPr>
              <a:grpSpLocks/>
            </p:cNvGrpSpPr>
            <p:nvPr/>
          </p:nvGrpSpPr>
          <p:grpSpPr bwMode="auto">
            <a:xfrm>
              <a:off x="1328" y="2707"/>
              <a:ext cx="1347" cy="359"/>
              <a:chOff x="2249" y="3430"/>
              <a:chExt cx="1389" cy="256"/>
            </a:xfrm>
          </p:grpSpPr>
          <p:sp>
            <p:nvSpPr>
              <p:cNvPr id="256093" name="Oval 93"/>
              <p:cNvSpPr>
                <a:spLocks noChangeArrowheads="1"/>
              </p:cNvSpPr>
              <p:nvPr/>
            </p:nvSpPr>
            <p:spPr bwMode="auto">
              <a:xfrm>
                <a:off x="3569" y="3433"/>
                <a:ext cx="69" cy="253"/>
              </a:xfrm>
              <a:prstGeom prst="ellipse">
                <a:avLst/>
              </a:prstGeom>
              <a:gradFill rotWithShape="1">
                <a:gsLst>
                  <a:gs pos="0">
                    <a:schemeClr val="bg1"/>
                  </a:gs>
                  <a:gs pos="50000">
                    <a:schemeClr val="folHlink"/>
                  </a:gs>
                  <a:gs pos="100000">
                    <a:schemeClr val="bg1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56094" name="Rectangle 94"/>
              <p:cNvSpPr>
                <a:spLocks noChangeArrowheads="1"/>
              </p:cNvSpPr>
              <p:nvPr/>
            </p:nvSpPr>
            <p:spPr bwMode="auto">
              <a:xfrm>
                <a:off x="2275" y="3433"/>
                <a:ext cx="1326" cy="253"/>
              </a:xfrm>
              <a:prstGeom prst="rect">
                <a:avLst/>
              </a:prstGeom>
              <a:gradFill rotWithShape="1">
                <a:gsLst>
                  <a:gs pos="0">
                    <a:schemeClr val="bg1"/>
                  </a:gs>
                  <a:gs pos="50000">
                    <a:schemeClr val="folHlink"/>
                  </a:gs>
                  <a:gs pos="100000">
                    <a:schemeClr val="bg1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14728" name="Oval 95"/>
              <p:cNvSpPr>
                <a:spLocks noChangeArrowheads="1"/>
              </p:cNvSpPr>
              <p:nvPr/>
            </p:nvSpPr>
            <p:spPr bwMode="auto">
              <a:xfrm>
                <a:off x="2249" y="3430"/>
                <a:ext cx="69" cy="253"/>
              </a:xfrm>
              <a:prstGeom prst="ellipse">
                <a:avLst/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56096" name="Rectangle 96"/>
              <p:cNvSpPr>
                <a:spLocks noChangeArrowheads="1"/>
              </p:cNvSpPr>
              <p:nvPr/>
            </p:nvSpPr>
            <p:spPr bwMode="auto">
              <a:xfrm>
                <a:off x="3562" y="3438"/>
                <a:ext cx="44" cy="246"/>
              </a:xfrm>
              <a:prstGeom prst="rect">
                <a:avLst/>
              </a:prstGeom>
              <a:gradFill rotWithShape="1">
                <a:gsLst>
                  <a:gs pos="0">
                    <a:schemeClr val="bg1"/>
                  </a:gs>
                  <a:gs pos="50000">
                    <a:schemeClr val="folHlink"/>
                  </a:gs>
                  <a:gs pos="100000">
                    <a:schemeClr val="bg1"/>
                  </a:gs>
                </a:gsLst>
                <a:lin ang="5400000" scaled="1"/>
              </a:gra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</p:grpSp>
        <p:sp>
          <p:nvSpPr>
            <p:cNvPr id="114713" name="Text Box 97"/>
            <p:cNvSpPr txBox="1">
              <a:spLocks noChangeArrowheads="1"/>
            </p:cNvSpPr>
            <p:nvPr/>
          </p:nvSpPr>
          <p:spPr bwMode="auto">
            <a:xfrm>
              <a:off x="1313" y="2781"/>
              <a:ext cx="1419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/>
              <a:r>
                <a:rPr lang="en-US" altLang="en-US" sz="2000"/>
                <a:t>R</a:t>
              </a:r>
              <a:r>
                <a:rPr lang="en-US" altLang="en-US" sz="2800" baseline="-25000"/>
                <a:t>s</a:t>
              </a:r>
              <a:r>
                <a:rPr lang="en-US" altLang="en-US" sz="2000" baseline="-25000"/>
                <a:t> </a:t>
              </a:r>
              <a:r>
                <a:rPr lang="en-US" altLang="en-US" sz="2000"/>
                <a:t>bits/sec</a:t>
              </a:r>
            </a:p>
          </p:txBody>
        </p:sp>
        <p:grpSp>
          <p:nvGrpSpPr>
            <p:cNvPr id="114714" name="Group 83"/>
            <p:cNvGrpSpPr>
              <a:grpSpLocks/>
            </p:cNvGrpSpPr>
            <p:nvPr/>
          </p:nvGrpSpPr>
          <p:grpSpPr bwMode="auto">
            <a:xfrm>
              <a:off x="3419" y="2828"/>
              <a:ext cx="1621" cy="194"/>
              <a:chOff x="2249" y="3430"/>
              <a:chExt cx="1389" cy="256"/>
            </a:xfrm>
          </p:grpSpPr>
          <p:sp>
            <p:nvSpPr>
              <p:cNvPr id="256084" name="Oval 84"/>
              <p:cNvSpPr>
                <a:spLocks noChangeArrowheads="1"/>
              </p:cNvSpPr>
              <p:nvPr/>
            </p:nvSpPr>
            <p:spPr bwMode="auto">
              <a:xfrm>
                <a:off x="3569" y="3433"/>
                <a:ext cx="69" cy="253"/>
              </a:xfrm>
              <a:prstGeom prst="ellipse">
                <a:avLst/>
              </a:prstGeom>
              <a:gradFill rotWithShape="1">
                <a:gsLst>
                  <a:gs pos="0">
                    <a:schemeClr val="bg1"/>
                  </a:gs>
                  <a:gs pos="50000">
                    <a:schemeClr val="folHlink"/>
                  </a:gs>
                  <a:gs pos="100000">
                    <a:schemeClr val="bg1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56085" name="Rectangle 85"/>
              <p:cNvSpPr>
                <a:spLocks noChangeArrowheads="1"/>
              </p:cNvSpPr>
              <p:nvPr/>
            </p:nvSpPr>
            <p:spPr bwMode="auto">
              <a:xfrm>
                <a:off x="2275" y="3433"/>
                <a:ext cx="1326" cy="253"/>
              </a:xfrm>
              <a:prstGeom prst="rect">
                <a:avLst/>
              </a:prstGeom>
              <a:gradFill rotWithShape="1">
                <a:gsLst>
                  <a:gs pos="0">
                    <a:schemeClr val="bg1"/>
                  </a:gs>
                  <a:gs pos="50000">
                    <a:schemeClr val="folHlink"/>
                  </a:gs>
                  <a:gs pos="100000">
                    <a:schemeClr val="bg1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14724" name="Oval 86"/>
              <p:cNvSpPr>
                <a:spLocks noChangeArrowheads="1"/>
              </p:cNvSpPr>
              <p:nvPr/>
            </p:nvSpPr>
            <p:spPr bwMode="auto">
              <a:xfrm>
                <a:off x="2249" y="3430"/>
                <a:ext cx="69" cy="253"/>
              </a:xfrm>
              <a:prstGeom prst="ellipse">
                <a:avLst/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56087" name="Rectangle 87"/>
              <p:cNvSpPr>
                <a:spLocks noChangeArrowheads="1"/>
              </p:cNvSpPr>
              <p:nvPr/>
            </p:nvSpPr>
            <p:spPr bwMode="auto">
              <a:xfrm>
                <a:off x="3562" y="3438"/>
                <a:ext cx="45" cy="245"/>
              </a:xfrm>
              <a:prstGeom prst="rect">
                <a:avLst/>
              </a:prstGeom>
              <a:gradFill rotWithShape="1">
                <a:gsLst>
                  <a:gs pos="0">
                    <a:schemeClr val="bg1"/>
                  </a:gs>
                  <a:gs pos="50000">
                    <a:schemeClr val="folHlink"/>
                  </a:gs>
                  <a:gs pos="100000">
                    <a:schemeClr val="bg1"/>
                  </a:gs>
                </a:gsLst>
                <a:lin ang="5400000" scaled="1"/>
              </a:gra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</p:grpSp>
        <p:sp>
          <p:nvSpPr>
            <p:cNvPr id="114715" name="Text Box 88"/>
            <p:cNvSpPr txBox="1">
              <a:spLocks noChangeArrowheads="1"/>
            </p:cNvSpPr>
            <p:nvPr/>
          </p:nvSpPr>
          <p:spPr bwMode="auto">
            <a:xfrm>
              <a:off x="3475" y="2800"/>
              <a:ext cx="1629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/>
              <a:r>
                <a:rPr lang="en-US" altLang="en-US" sz="2000"/>
                <a:t>  R</a:t>
              </a:r>
              <a:r>
                <a:rPr lang="en-US" altLang="en-US" sz="2800" baseline="-25000"/>
                <a:t>c</a:t>
              </a:r>
              <a:r>
                <a:rPr lang="en-US" altLang="en-US" sz="2000" baseline="-25000"/>
                <a:t> </a:t>
              </a:r>
              <a:r>
                <a:rPr lang="en-US" altLang="en-US" sz="2000"/>
                <a:t>bits/sec</a:t>
              </a:r>
            </a:p>
          </p:txBody>
        </p:sp>
        <p:sp>
          <p:nvSpPr>
            <p:cNvPr id="114716" name="AutoShape 98"/>
            <p:cNvSpPr>
              <a:spLocks noChangeArrowheads="1"/>
            </p:cNvSpPr>
            <p:nvPr/>
          </p:nvSpPr>
          <p:spPr bwMode="auto">
            <a:xfrm>
              <a:off x="2668" y="2808"/>
              <a:ext cx="860" cy="240"/>
            </a:xfrm>
            <a:prstGeom prst="rightArrow">
              <a:avLst>
                <a:gd name="adj1" fmla="val 50000"/>
                <a:gd name="adj2" fmla="val 89583"/>
              </a:avLst>
            </a:prstGeom>
            <a:gradFill rotWithShape="1">
              <a:gsLst>
                <a:gs pos="0">
                  <a:srgbClr val="FFFFFF"/>
                </a:gs>
                <a:gs pos="100000">
                  <a:srgbClr val="CC0000"/>
                </a:gs>
              </a:gsLst>
              <a:lin ang="0" scaled="1"/>
            </a:gradFill>
            <a:ln w="9525">
              <a:solidFill>
                <a:srgbClr val="CC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4717" name="AutoShape 89"/>
            <p:cNvSpPr>
              <a:spLocks noChangeArrowheads="1"/>
            </p:cNvSpPr>
            <p:nvPr/>
          </p:nvSpPr>
          <p:spPr bwMode="auto">
            <a:xfrm flipV="1">
              <a:off x="814" y="2682"/>
              <a:ext cx="564" cy="35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5898240 60000 65536"/>
                <a:gd name="T10" fmla="*/ 5898240 60000 65536"/>
                <a:gd name="T11" fmla="*/ 0 60000 65536"/>
                <a:gd name="T12" fmla="*/ 12409 w 21600"/>
                <a:gd name="T13" fmla="*/ 2912 h 21600"/>
                <a:gd name="T14" fmla="*/ 18230 w 21600"/>
                <a:gd name="T15" fmla="*/ 9222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21600" y="6079"/>
                  </a:moveTo>
                  <a:lnTo>
                    <a:pt x="15126" y="0"/>
                  </a:lnTo>
                  <a:lnTo>
                    <a:pt x="15126" y="2912"/>
                  </a:lnTo>
                  <a:lnTo>
                    <a:pt x="12427" y="2912"/>
                  </a:lnTo>
                  <a:cubicBezTo>
                    <a:pt x="5564" y="2912"/>
                    <a:pt x="0" y="7052"/>
                    <a:pt x="0" y="12158"/>
                  </a:cubicBezTo>
                  <a:lnTo>
                    <a:pt x="0" y="21600"/>
                  </a:lnTo>
                  <a:lnTo>
                    <a:pt x="6474" y="21600"/>
                  </a:lnTo>
                  <a:lnTo>
                    <a:pt x="6474" y="12158"/>
                  </a:lnTo>
                  <a:cubicBezTo>
                    <a:pt x="6474" y="10550"/>
                    <a:pt x="9139" y="9246"/>
                    <a:pt x="12427" y="9246"/>
                  </a:cubicBezTo>
                  <a:lnTo>
                    <a:pt x="15126" y="9246"/>
                  </a:lnTo>
                  <a:lnTo>
                    <a:pt x="15126" y="12158"/>
                  </a:lnTo>
                  <a:lnTo>
                    <a:pt x="21600" y="6079"/>
                  </a:lnTo>
                  <a:close/>
                </a:path>
              </a:pathLst>
            </a:custGeom>
            <a:gradFill rotWithShape="1">
              <a:gsLst>
                <a:gs pos="0">
                  <a:srgbClr val="FFFFFF"/>
                </a:gs>
                <a:gs pos="100000">
                  <a:srgbClr val="CC0000"/>
                </a:gs>
              </a:gsLst>
              <a:lin ang="0" scaled="1"/>
            </a:gradFill>
            <a:ln w="9525">
              <a:solidFill>
                <a:srgbClr val="CC0000"/>
              </a:solidFill>
              <a:miter lim="800000"/>
              <a:headEnd/>
              <a:tailEnd/>
            </a:ln>
          </p:spPr>
          <p:txBody>
            <a:bodyPr rot="10800000" wrap="none" anchor="ctr"/>
            <a:lstStyle/>
            <a:p>
              <a:endParaRPr lang="en-US"/>
            </a:p>
          </p:txBody>
        </p:sp>
        <p:grpSp>
          <p:nvGrpSpPr>
            <p:cNvPr id="114718" name="Group 135"/>
            <p:cNvGrpSpPr>
              <a:grpSpLocks/>
            </p:cNvGrpSpPr>
            <p:nvPr/>
          </p:nvGrpSpPr>
          <p:grpSpPr bwMode="auto">
            <a:xfrm flipH="1">
              <a:off x="5225" y="2651"/>
              <a:ext cx="549" cy="558"/>
              <a:chOff x="-44" y="1473"/>
              <a:chExt cx="981" cy="1105"/>
            </a:xfrm>
          </p:grpSpPr>
          <p:pic>
            <p:nvPicPr>
              <p:cNvPr id="114720" name="Picture 136" descr="desktop_computer_stylized_medium"/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14721" name="Freeform 137"/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18034 w 356"/>
                  <a:gd name="T3" fmla="*/ 1220 h 368"/>
                  <a:gd name="T4" fmla="*/ 21394 w 356"/>
                  <a:gd name="T5" fmla="*/ 25425 h 368"/>
                  <a:gd name="T6" fmla="*/ 4715 w 356"/>
                  <a:gd name="T7" fmla="*/ 31797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sp>
          <p:nvSpPr>
            <p:cNvPr id="114719" name="AutoShape 327"/>
            <p:cNvSpPr>
              <a:spLocks noChangeArrowheads="1"/>
            </p:cNvSpPr>
            <p:nvPr/>
          </p:nvSpPr>
          <p:spPr bwMode="auto">
            <a:xfrm>
              <a:off x="775" y="2474"/>
              <a:ext cx="257" cy="272"/>
            </a:xfrm>
            <a:prstGeom prst="can">
              <a:avLst>
                <a:gd name="adj" fmla="val 21398"/>
              </a:avLst>
            </a:pr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</p:grpSp>
      <p:sp>
        <p:nvSpPr>
          <p:cNvPr id="114707" name="Slide Number Placeholder 3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>
                <a:latin typeface="Tahoma" pitchFamily="34" charset="0"/>
              </a:rPr>
              <a:t>1-</a:t>
            </a:r>
            <a:fld id="{2D3FCCAE-F2E4-4958-8C7A-4DA49D190352}" type="slidenum">
              <a:rPr lang="en-US" altLang="en-US" sz="1200">
                <a:latin typeface="Tahoma" pitchFamily="34" charset="0"/>
              </a:rPr>
              <a:pPr/>
              <a:t>54</a:t>
            </a:fld>
            <a:endParaRPr lang="en-US" altLang="en-US" sz="1200">
              <a:latin typeface="Tahoma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5713" name="Picture 208" descr="underline_base"/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1000" y="850900"/>
            <a:ext cx="6351588" cy="158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5714" name="Footer Placeholder 2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 smtClean="0">
                <a:latin typeface="Tahoma" pitchFamily="34" charset="0"/>
              </a:rPr>
              <a:t>Introduction</a:t>
            </a:r>
          </a:p>
        </p:txBody>
      </p:sp>
      <p:sp>
        <p:nvSpPr>
          <p:cNvPr id="115715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276225" y="125413"/>
            <a:ext cx="7772400" cy="903287"/>
          </a:xfrm>
        </p:spPr>
        <p:txBody>
          <a:bodyPr/>
          <a:lstStyle/>
          <a:p>
            <a:pPr eaLnBrk="1" hangingPunct="1"/>
            <a:r>
              <a:rPr lang="en-US" altLang="en-US" sz="4000" smtClean="0">
                <a:ea typeface="ＭＳ Ｐゴシック" charset="-128"/>
              </a:rPr>
              <a:t>Throughput: Internet scenario</a:t>
            </a:r>
          </a:p>
        </p:txBody>
      </p:sp>
      <p:sp>
        <p:nvSpPr>
          <p:cNvPr id="115716" name="Text Box 44"/>
          <p:cNvSpPr txBox="1">
            <a:spLocks noChangeArrowheads="1"/>
          </p:cNvSpPr>
          <p:nvPr/>
        </p:nvSpPr>
        <p:spPr bwMode="auto">
          <a:xfrm>
            <a:off x="4527550" y="5635625"/>
            <a:ext cx="4464050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 algn="ctr"/>
            <a:r>
              <a:rPr lang="en-US" altLang="en-US" sz="2000"/>
              <a:t>10 connections (fairly) share backbone bottleneck link </a:t>
            </a:r>
            <a:r>
              <a:rPr lang="en-US" altLang="en-US" sz="2000" i="1"/>
              <a:t>R</a:t>
            </a:r>
            <a:r>
              <a:rPr lang="en-US" altLang="en-US" sz="2000" baseline="-25000"/>
              <a:t> </a:t>
            </a:r>
            <a:r>
              <a:rPr lang="en-US" altLang="en-US" sz="2000"/>
              <a:t>bits/sec</a:t>
            </a:r>
          </a:p>
        </p:txBody>
      </p:sp>
      <p:sp>
        <p:nvSpPr>
          <p:cNvPr id="115717" name="Freeform 296"/>
          <p:cNvSpPr>
            <a:spLocks/>
          </p:cNvSpPr>
          <p:nvPr/>
        </p:nvSpPr>
        <p:spPr bwMode="auto">
          <a:xfrm>
            <a:off x="4883150" y="2720975"/>
            <a:ext cx="3127375" cy="1498600"/>
          </a:xfrm>
          <a:custGeom>
            <a:avLst/>
            <a:gdLst>
              <a:gd name="T0" fmla="*/ 2147483647 w 1877"/>
              <a:gd name="T1" fmla="*/ 2147483647 h 917"/>
              <a:gd name="T2" fmla="*/ 2147483647 w 1877"/>
              <a:gd name="T3" fmla="*/ 2147483647 h 917"/>
              <a:gd name="T4" fmla="*/ 2147483647 w 1877"/>
              <a:gd name="T5" fmla="*/ 2147483647 h 917"/>
              <a:gd name="T6" fmla="*/ 2147483647 w 1877"/>
              <a:gd name="T7" fmla="*/ 2147483647 h 917"/>
              <a:gd name="T8" fmla="*/ 2147483647 w 1877"/>
              <a:gd name="T9" fmla="*/ 2147483647 h 917"/>
              <a:gd name="T10" fmla="*/ 2147483647 w 1877"/>
              <a:gd name="T11" fmla="*/ 2147483647 h 917"/>
              <a:gd name="T12" fmla="*/ 2147483647 w 1877"/>
              <a:gd name="T13" fmla="*/ 2147483647 h 917"/>
              <a:gd name="T14" fmla="*/ 2147483647 w 1877"/>
              <a:gd name="T15" fmla="*/ 2147483647 h 917"/>
              <a:gd name="T16" fmla="*/ 2147483647 w 1877"/>
              <a:gd name="T17" fmla="*/ 2147483647 h 917"/>
              <a:gd name="T18" fmla="*/ 2147483647 w 1877"/>
              <a:gd name="T19" fmla="*/ 2147483647 h 917"/>
              <a:gd name="T20" fmla="*/ 2147483647 w 1877"/>
              <a:gd name="T21" fmla="*/ 2147483647 h 917"/>
              <a:gd name="T22" fmla="*/ 2147483647 w 1877"/>
              <a:gd name="T23" fmla="*/ 2147483647 h 917"/>
              <a:gd name="T24" fmla="*/ 2147483647 w 1877"/>
              <a:gd name="T25" fmla="*/ 2147483647 h 917"/>
              <a:gd name="T26" fmla="*/ 2147483647 w 1877"/>
              <a:gd name="T27" fmla="*/ 2147483647 h 917"/>
              <a:gd name="T28" fmla="*/ 2147483647 w 1877"/>
              <a:gd name="T29" fmla="*/ 2147483647 h 917"/>
              <a:gd name="T30" fmla="*/ 2147483647 w 1877"/>
              <a:gd name="T31" fmla="*/ 2147483647 h 917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1877"/>
              <a:gd name="T49" fmla="*/ 0 h 917"/>
              <a:gd name="T50" fmla="*/ 1877 w 1877"/>
              <a:gd name="T51" fmla="*/ 917 h 917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1877" h="917">
                <a:moveTo>
                  <a:pt x="889" y="23"/>
                </a:moveTo>
                <a:cubicBezTo>
                  <a:pt x="804" y="39"/>
                  <a:pt x="771" y="98"/>
                  <a:pt x="692" y="109"/>
                </a:cubicBezTo>
                <a:cubicBezTo>
                  <a:pt x="613" y="120"/>
                  <a:pt x="511" y="81"/>
                  <a:pt x="415" y="91"/>
                </a:cubicBezTo>
                <a:cubicBezTo>
                  <a:pt x="319" y="101"/>
                  <a:pt x="174" y="126"/>
                  <a:pt x="112" y="170"/>
                </a:cubicBezTo>
                <a:cubicBezTo>
                  <a:pt x="51" y="214"/>
                  <a:pt x="66" y="294"/>
                  <a:pt x="50" y="353"/>
                </a:cubicBezTo>
                <a:cubicBezTo>
                  <a:pt x="34" y="412"/>
                  <a:pt x="0" y="479"/>
                  <a:pt x="14" y="528"/>
                </a:cubicBezTo>
                <a:cubicBezTo>
                  <a:pt x="29" y="577"/>
                  <a:pt x="57" y="608"/>
                  <a:pt x="139" y="650"/>
                </a:cubicBezTo>
                <a:cubicBezTo>
                  <a:pt x="221" y="692"/>
                  <a:pt x="372" y="742"/>
                  <a:pt x="505" y="781"/>
                </a:cubicBezTo>
                <a:cubicBezTo>
                  <a:pt x="638" y="820"/>
                  <a:pt x="789" y="866"/>
                  <a:pt x="933" y="886"/>
                </a:cubicBezTo>
                <a:cubicBezTo>
                  <a:pt x="1077" y="906"/>
                  <a:pt x="1246" y="917"/>
                  <a:pt x="1370" y="901"/>
                </a:cubicBezTo>
                <a:cubicBezTo>
                  <a:pt x="1494" y="885"/>
                  <a:pt x="1594" y="839"/>
                  <a:pt x="1676" y="793"/>
                </a:cubicBezTo>
                <a:cubicBezTo>
                  <a:pt x="1758" y="747"/>
                  <a:pt x="1843" y="720"/>
                  <a:pt x="1860" y="624"/>
                </a:cubicBezTo>
                <a:cubicBezTo>
                  <a:pt x="1877" y="528"/>
                  <a:pt x="1835" y="306"/>
                  <a:pt x="1776" y="219"/>
                </a:cubicBezTo>
                <a:cubicBezTo>
                  <a:pt x="1717" y="132"/>
                  <a:pt x="1599" y="134"/>
                  <a:pt x="1503" y="100"/>
                </a:cubicBezTo>
                <a:cubicBezTo>
                  <a:pt x="1407" y="66"/>
                  <a:pt x="1302" y="26"/>
                  <a:pt x="1200" y="13"/>
                </a:cubicBezTo>
                <a:cubicBezTo>
                  <a:pt x="1098" y="0"/>
                  <a:pt x="974" y="7"/>
                  <a:pt x="889" y="23"/>
                </a:cubicBezTo>
                <a:close/>
              </a:path>
            </a:pathLst>
          </a:custGeom>
          <a:solidFill>
            <a:srgbClr val="00C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5718" name="Text Box 35"/>
          <p:cNvSpPr txBox="1">
            <a:spLocks noChangeArrowheads="1"/>
          </p:cNvSpPr>
          <p:nvPr/>
        </p:nvSpPr>
        <p:spPr bwMode="auto">
          <a:xfrm>
            <a:off x="4746625" y="2344738"/>
            <a:ext cx="676275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 algn="ctr"/>
            <a:r>
              <a:rPr lang="en-US" altLang="en-US" sz="2000"/>
              <a:t>R</a:t>
            </a:r>
            <a:r>
              <a:rPr lang="en-US" altLang="en-US" sz="2800" baseline="-25000"/>
              <a:t>s</a:t>
            </a:r>
            <a:endParaRPr lang="en-US" altLang="en-US" sz="2000"/>
          </a:p>
        </p:txBody>
      </p:sp>
      <p:sp>
        <p:nvSpPr>
          <p:cNvPr id="257064" name="Oval 40"/>
          <p:cNvSpPr>
            <a:spLocks noChangeArrowheads="1"/>
          </p:cNvSpPr>
          <p:nvPr/>
        </p:nvSpPr>
        <p:spPr bwMode="auto">
          <a:xfrm rot="5400000">
            <a:off x="6611144" y="3772694"/>
            <a:ext cx="50800" cy="525462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50000">
                <a:schemeClr val="folHlink"/>
              </a:gs>
              <a:gs pos="100000">
                <a:schemeClr val="bg1"/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257065" name="Rectangle 41"/>
          <p:cNvSpPr>
            <a:spLocks noChangeArrowheads="1"/>
          </p:cNvSpPr>
          <p:nvPr/>
        </p:nvSpPr>
        <p:spPr bwMode="auto">
          <a:xfrm rot="5400000">
            <a:off x="6144419" y="3278982"/>
            <a:ext cx="984250" cy="525462"/>
          </a:xfrm>
          <a:prstGeom prst="rect">
            <a:avLst/>
          </a:prstGeom>
          <a:gradFill rotWithShape="1">
            <a:gsLst>
              <a:gs pos="0">
                <a:schemeClr val="bg1"/>
              </a:gs>
              <a:gs pos="50000">
                <a:schemeClr val="folHlink"/>
              </a:gs>
              <a:gs pos="100000">
                <a:schemeClr val="bg1"/>
              </a:gs>
            </a:gsLst>
            <a:lin ang="5400000" scaled="1"/>
          </a:gra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15721" name="Oval 42"/>
          <p:cNvSpPr>
            <a:spLocks noChangeArrowheads="1"/>
          </p:cNvSpPr>
          <p:nvPr/>
        </p:nvSpPr>
        <p:spPr bwMode="auto">
          <a:xfrm rot="5400000">
            <a:off x="6615113" y="2794000"/>
            <a:ext cx="52387" cy="525463"/>
          </a:xfrm>
          <a:prstGeom prst="ellipse">
            <a:avLst/>
          </a:prstGeom>
          <a:solidFill>
            <a:srgbClr val="DDDDDD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endParaRPr lang="en-US" altLang="en-US"/>
          </a:p>
        </p:txBody>
      </p:sp>
      <p:sp>
        <p:nvSpPr>
          <p:cNvPr id="257067" name="Rectangle 43"/>
          <p:cNvSpPr>
            <a:spLocks noChangeArrowheads="1"/>
          </p:cNvSpPr>
          <p:nvPr/>
        </p:nvSpPr>
        <p:spPr bwMode="auto">
          <a:xfrm rot="5400000">
            <a:off x="6615113" y="3765550"/>
            <a:ext cx="31750" cy="511175"/>
          </a:xfrm>
          <a:prstGeom prst="rect">
            <a:avLst/>
          </a:prstGeom>
          <a:gradFill rotWithShape="1">
            <a:gsLst>
              <a:gs pos="0">
                <a:schemeClr val="bg1"/>
              </a:gs>
              <a:gs pos="50000">
                <a:schemeClr val="folHlink"/>
              </a:gs>
              <a:gs pos="100000">
                <a:schemeClr val="bg1"/>
              </a:gs>
            </a:gsLst>
            <a:lin ang="5400000" scaled="1"/>
          </a:gra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257055" name="Oval 31"/>
          <p:cNvSpPr>
            <a:spLocks noChangeArrowheads="1"/>
          </p:cNvSpPr>
          <p:nvPr/>
        </p:nvSpPr>
        <p:spPr bwMode="auto">
          <a:xfrm rot="1792560">
            <a:off x="5621338" y="2668588"/>
            <a:ext cx="38100" cy="15875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50000">
                <a:schemeClr val="folHlink"/>
              </a:gs>
              <a:gs pos="100000">
                <a:schemeClr val="bg1"/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257056" name="Rectangle 32"/>
          <p:cNvSpPr>
            <a:spLocks noChangeArrowheads="1"/>
          </p:cNvSpPr>
          <p:nvPr/>
        </p:nvSpPr>
        <p:spPr bwMode="auto">
          <a:xfrm rot="1792560">
            <a:off x="4956175" y="2465388"/>
            <a:ext cx="730250" cy="158750"/>
          </a:xfrm>
          <a:prstGeom prst="rect">
            <a:avLst/>
          </a:prstGeom>
          <a:gradFill rotWithShape="1">
            <a:gsLst>
              <a:gs pos="0">
                <a:schemeClr val="bg1"/>
              </a:gs>
              <a:gs pos="50000">
                <a:schemeClr val="folHlink"/>
              </a:gs>
              <a:gs pos="100000">
                <a:schemeClr val="bg1"/>
              </a:gs>
            </a:gsLst>
            <a:lin ang="5400000" scaled="1"/>
          </a:gra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15725" name="Oval 33"/>
          <p:cNvSpPr>
            <a:spLocks noChangeArrowheads="1"/>
          </p:cNvSpPr>
          <p:nvPr/>
        </p:nvSpPr>
        <p:spPr bwMode="auto">
          <a:xfrm rot="1792560">
            <a:off x="4991100" y="2265363"/>
            <a:ext cx="38100" cy="158750"/>
          </a:xfrm>
          <a:prstGeom prst="ellipse">
            <a:avLst/>
          </a:prstGeom>
          <a:solidFill>
            <a:srgbClr val="DDDDDD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endParaRPr lang="en-US" altLang="en-US"/>
          </a:p>
        </p:txBody>
      </p:sp>
      <p:sp>
        <p:nvSpPr>
          <p:cNvPr id="257058" name="Rectangle 34"/>
          <p:cNvSpPr>
            <a:spLocks noChangeArrowheads="1"/>
          </p:cNvSpPr>
          <p:nvPr/>
        </p:nvSpPr>
        <p:spPr bwMode="auto">
          <a:xfrm rot="1792560">
            <a:off x="5618163" y="2665413"/>
            <a:ext cx="23812" cy="153987"/>
          </a:xfrm>
          <a:prstGeom prst="rect">
            <a:avLst/>
          </a:prstGeom>
          <a:gradFill rotWithShape="1">
            <a:gsLst>
              <a:gs pos="0">
                <a:schemeClr val="bg1"/>
              </a:gs>
              <a:gs pos="50000">
                <a:schemeClr val="folHlink"/>
              </a:gs>
              <a:gs pos="100000">
                <a:schemeClr val="bg1"/>
              </a:gs>
            </a:gsLst>
            <a:lin ang="5400000" scaled="1"/>
          </a:gra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15727" name="Line 456"/>
          <p:cNvSpPr>
            <a:spLocks noChangeShapeType="1"/>
          </p:cNvSpPr>
          <p:nvPr/>
        </p:nvSpPr>
        <p:spPr bwMode="auto">
          <a:xfrm rot="1792560">
            <a:off x="4827588" y="2536825"/>
            <a:ext cx="955675" cy="0"/>
          </a:xfrm>
          <a:prstGeom prst="line">
            <a:avLst/>
          </a:prstGeom>
          <a:noFill/>
          <a:ln w="38100">
            <a:solidFill>
              <a:srgbClr val="FF33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7493" name="Oval 469"/>
          <p:cNvSpPr>
            <a:spLocks noChangeArrowheads="1"/>
          </p:cNvSpPr>
          <p:nvPr/>
        </p:nvSpPr>
        <p:spPr bwMode="auto">
          <a:xfrm rot="2768172">
            <a:off x="6130925" y="2671763"/>
            <a:ext cx="47625" cy="142875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50000">
                <a:schemeClr val="folHlink"/>
              </a:gs>
              <a:gs pos="100000">
                <a:schemeClr val="bg1"/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257494" name="Rectangle 470"/>
          <p:cNvSpPr>
            <a:spLocks noChangeArrowheads="1"/>
          </p:cNvSpPr>
          <p:nvPr/>
        </p:nvSpPr>
        <p:spPr bwMode="auto">
          <a:xfrm rot="2768172">
            <a:off x="5409407" y="2339181"/>
            <a:ext cx="915988" cy="142875"/>
          </a:xfrm>
          <a:prstGeom prst="rect">
            <a:avLst/>
          </a:prstGeom>
          <a:gradFill rotWithShape="1">
            <a:gsLst>
              <a:gs pos="0">
                <a:schemeClr val="bg1"/>
              </a:gs>
              <a:gs pos="50000">
                <a:schemeClr val="folHlink"/>
              </a:gs>
              <a:gs pos="100000">
                <a:schemeClr val="bg1"/>
              </a:gs>
            </a:gsLst>
            <a:lin ang="5400000" scaled="1"/>
          </a:gra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15730" name="Oval 471"/>
          <p:cNvSpPr>
            <a:spLocks noChangeArrowheads="1"/>
          </p:cNvSpPr>
          <p:nvPr/>
        </p:nvSpPr>
        <p:spPr bwMode="auto">
          <a:xfrm rot="2768172">
            <a:off x="5561013" y="2012950"/>
            <a:ext cx="47625" cy="142875"/>
          </a:xfrm>
          <a:prstGeom prst="ellipse">
            <a:avLst/>
          </a:prstGeom>
          <a:solidFill>
            <a:srgbClr val="DDDDDD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endParaRPr lang="en-US" altLang="en-US"/>
          </a:p>
        </p:txBody>
      </p:sp>
      <p:sp>
        <p:nvSpPr>
          <p:cNvPr id="257496" name="Rectangle 472"/>
          <p:cNvSpPr>
            <a:spLocks noChangeArrowheads="1"/>
          </p:cNvSpPr>
          <p:nvPr/>
        </p:nvSpPr>
        <p:spPr bwMode="auto">
          <a:xfrm rot="2768172">
            <a:off x="6130925" y="2663825"/>
            <a:ext cx="30163" cy="138113"/>
          </a:xfrm>
          <a:prstGeom prst="rect">
            <a:avLst/>
          </a:prstGeom>
          <a:gradFill rotWithShape="1">
            <a:gsLst>
              <a:gs pos="0">
                <a:schemeClr val="bg1"/>
              </a:gs>
              <a:gs pos="50000">
                <a:schemeClr val="folHlink"/>
              </a:gs>
              <a:gs pos="100000">
                <a:schemeClr val="bg1"/>
              </a:gs>
            </a:gsLst>
            <a:lin ang="5400000" scaled="1"/>
          </a:gra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15732" name="Line 473"/>
          <p:cNvSpPr>
            <a:spLocks noChangeShapeType="1"/>
          </p:cNvSpPr>
          <p:nvPr/>
        </p:nvSpPr>
        <p:spPr bwMode="auto">
          <a:xfrm rot="2768172">
            <a:off x="5253037" y="2395538"/>
            <a:ext cx="1196975" cy="0"/>
          </a:xfrm>
          <a:prstGeom prst="line">
            <a:avLst/>
          </a:prstGeom>
          <a:noFill/>
          <a:ln w="38100">
            <a:solidFill>
              <a:srgbClr val="FF33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7500" name="Oval 476"/>
          <p:cNvSpPr>
            <a:spLocks noChangeArrowheads="1"/>
          </p:cNvSpPr>
          <p:nvPr/>
        </p:nvSpPr>
        <p:spPr bwMode="auto">
          <a:xfrm rot="19807440" flipH="1">
            <a:off x="5084763" y="4521200"/>
            <a:ext cx="38100" cy="15875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50000">
                <a:schemeClr val="folHlink"/>
              </a:gs>
              <a:gs pos="100000">
                <a:schemeClr val="bg1"/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257501" name="Rectangle 477"/>
          <p:cNvSpPr>
            <a:spLocks noChangeArrowheads="1"/>
          </p:cNvSpPr>
          <p:nvPr/>
        </p:nvSpPr>
        <p:spPr bwMode="auto">
          <a:xfrm rot="19807440" flipH="1">
            <a:off x="5057775" y="4318000"/>
            <a:ext cx="730250" cy="158750"/>
          </a:xfrm>
          <a:prstGeom prst="rect">
            <a:avLst/>
          </a:prstGeom>
          <a:gradFill rotWithShape="1">
            <a:gsLst>
              <a:gs pos="0">
                <a:schemeClr val="bg1"/>
              </a:gs>
              <a:gs pos="50000">
                <a:schemeClr val="folHlink"/>
              </a:gs>
              <a:gs pos="100000">
                <a:schemeClr val="bg1"/>
              </a:gs>
            </a:gsLst>
            <a:lin ang="5400000" scaled="1"/>
          </a:gra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15735" name="Oval 478"/>
          <p:cNvSpPr>
            <a:spLocks noChangeArrowheads="1"/>
          </p:cNvSpPr>
          <p:nvPr/>
        </p:nvSpPr>
        <p:spPr bwMode="auto">
          <a:xfrm rot="19807440" flipH="1">
            <a:off x="5716588" y="4117975"/>
            <a:ext cx="36512" cy="158750"/>
          </a:xfrm>
          <a:prstGeom prst="ellipse">
            <a:avLst/>
          </a:prstGeom>
          <a:solidFill>
            <a:srgbClr val="DDDDDD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endParaRPr lang="en-US" altLang="en-US"/>
          </a:p>
        </p:txBody>
      </p:sp>
      <p:sp>
        <p:nvSpPr>
          <p:cNvPr id="257503" name="Rectangle 479"/>
          <p:cNvSpPr>
            <a:spLocks noChangeArrowheads="1"/>
          </p:cNvSpPr>
          <p:nvPr/>
        </p:nvSpPr>
        <p:spPr bwMode="auto">
          <a:xfrm rot="19807440" flipH="1">
            <a:off x="5100638" y="4518025"/>
            <a:ext cx="23812" cy="153988"/>
          </a:xfrm>
          <a:prstGeom prst="rect">
            <a:avLst/>
          </a:prstGeom>
          <a:gradFill rotWithShape="1">
            <a:gsLst>
              <a:gs pos="0">
                <a:schemeClr val="bg1"/>
              </a:gs>
              <a:gs pos="50000">
                <a:schemeClr val="folHlink"/>
              </a:gs>
              <a:gs pos="100000">
                <a:schemeClr val="bg1"/>
              </a:gs>
            </a:gsLst>
            <a:lin ang="5400000" scaled="1"/>
          </a:gra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15737" name="Line 480"/>
          <p:cNvSpPr>
            <a:spLocks noChangeShapeType="1"/>
          </p:cNvSpPr>
          <p:nvPr/>
        </p:nvSpPr>
        <p:spPr bwMode="auto">
          <a:xfrm rot="19807440" flipH="1">
            <a:off x="4962525" y="4389438"/>
            <a:ext cx="955675" cy="0"/>
          </a:xfrm>
          <a:prstGeom prst="line">
            <a:avLst/>
          </a:prstGeom>
          <a:noFill/>
          <a:ln w="38100">
            <a:solidFill>
              <a:srgbClr val="FF33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7507" name="Oval 483"/>
          <p:cNvSpPr>
            <a:spLocks noChangeArrowheads="1"/>
          </p:cNvSpPr>
          <p:nvPr/>
        </p:nvSpPr>
        <p:spPr bwMode="auto">
          <a:xfrm rot="18831828" flipV="1">
            <a:off x="6338888" y="4294188"/>
            <a:ext cx="47625" cy="142875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50000">
                <a:schemeClr val="folHlink"/>
              </a:gs>
              <a:gs pos="100000">
                <a:schemeClr val="bg1"/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257508" name="Rectangle 484"/>
          <p:cNvSpPr>
            <a:spLocks noChangeArrowheads="1"/>
          </p:cNvSpPr>
          <p:nvPr/>
        </p:nvSpPr>
        <p:spPr bwMode="auto">
          <a:xfrm rot="18831828" flipV="1">
            <a:off x="5616575" y="4625975"/>
            <a:ext cx="917575" cy="142875"/>
          </a:xfrm>
          <a:prstGeom prst="rect">
            <a:avLst/>
          </a:prstGeom>
          <a:gradFill rotWithShape="1">
            <a:gsLst>
              <a:gs pos="0">
                <a:schemeClr val="bg1"/>
              </a:gs>
              <a:gs pos="50000">
                <a:schemeClr val="folHlink"/>
              </a:gs>
              <a:gs pos="100000">
                <a:schemeClr val="bg1"/>
              </a:gs>
            </a:gsLst>
            <a:lin ang="5400000" scaled="1"/>
          </a:gra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15740" name="Oval 485"/>
          <p:cNvSpPr>
            <a:spLocks noChangeArrowheads="1"/>
          </p:cNvSpPr>
          <p:nvPr/>
        </p:nvSpPr>
        <p:spPr bwMode="auto">
          <a:xfrm rot="18831828" flipV="1">
            <a:off x="5770563" y="4953000"/>
            <a:ext cx="47625" cy="142875"/>
          </a:xfrm>
          <a:prstGeom prst="ellipse">
            <a:avLst/>
          </a:prstGeom>
          <a:solidFill>
            <a:srgbClr val="DDDDDD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endParaRPr lang="en-US" altLang="en-US"/>
          </a:p>
        </p:txBody>
      </p:sp>
      <p:sp>
        <p:nvSpPr>
          <p:cNvPr id="257510" name="Rectangle 486"/>
          <p:cNvSpPr>
            <a:spLocks noChangeArrowheads="1"/>
          </p:cNvSpPr>
          <p:nvPr/>
        </p:nvSpPr>
        <p:spPr bwMode="auto">
          <a:xfrm rot="18831828" flipV="1">
            <a:off x="6338888" y="4303713"/>
            <a:ext cx="30162" cy="138112"/>
          </a:xfrm>
          <a:prstGeom prst="rect">
            <a:avLst/>
          </a:prstGeom>
          <a:gradFill rotWithShape="1">
            <a:gsLst>
              <a:gs pos="0">
                <a:schemeClr val="bg1"/>
              </a:gs>
              <a:gs pos="50000">
                <a:schemeClr val="folHlink"/>
              </a:gs>
              <a:gs pos="100000">
                <a:schemeClr val="bg1"/>
              </a:gs>
            </a:gsLst>
            <a:lin ang="5400000" scaled="1"/>
          </a:gra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15742" name="Line 487"/>
          <p:cNvSpPr>
            <a:spLocks noChangeShapeType="1"/>
          </p:cNvSpPr>
          <p:nvPr/>
        </p:nvSpPr>
        <p:spPr bwMode="auto">
          <a:xfrm rot="18831828" flipV="1">
            <a:off x="5461000" y="4711701"/>
            <a:ext cx="1196975" cy="0"/>
          </a:xfrm>
          <a:prstGeom prst="line">
            <a:avLst/>
          </a:prstGeom>
          <a:noFill/>
          <a:ln w="38100">
            <a:solidFill>
              <a:srgbClr val="FF3300"/>
            </a:solidFill>
            <a:round/>
            <a:headEnd type="triangle" w="med" len="med"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7524" name="Oval 500"/>
          <p:cNvSpPr>
            <a:spLocks noChangeArrowheads="1"/>
          </p:cNvSpPr>
          <p:nvPr/>
        </p:nvSpPr>
        <p:spPr bwMode="auto">
          <a:xfrm rot="19807440" flipH="1">
            <a:off x="7291388" y="2640013"/>
            <a:ext cx="38100" cy="15875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50000">
                <a:schemeClr val="folHlink"/>
              </a:gs>
              <a:gs pos="100000">
                <a:schemeClr val="bg1"/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257525" name="Rectangle 501"/>
          <p:cNvSpPr>
            <a:spLocks noChangeArrowheads="1"/>
          </p:cNvSpPr>
          <p:nvPr/>
        </p:nvSpPr>
        <p:spPr bwMode="auto">
          <a:xfrm rot="19807440" flipH="1">
            <a:off x="7264400" y="2436813"/>
            <a:ext cx="730250" cy="158750"/>
          </a:xfrm>
          <a:prstGeom prst="rect">
            <a:avLst/>
          </a:prstGeom>
          <a:gradFill rotWithShape="1">
            <a:gsLst>
              <a:gs pos="0">
                <a:schemeClr val="bg1"/>
              </a:gs>
              <a:gs pos="50000">
                <a:schemeClr val="folHlink"/>
              </a:gs>
              <a:gs pos="100000">
                <a:schemeClr val="bg1"/>
              </a:gs>
            </a:gsLst>
            <a:lin ang="5400000" scaled="1"/>
          </a:gra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15745" name="Oval 502"/>
          <p:cNvSpPr>
            <a:spLocks noChangeArrowheads="1"/>
          </p:cNvSpPr>
          <p:nvPr/>
        </p:nvSpPr>
        <p:spPr bwMode="auto">
          <a:xfrm rot="19807440" flipH="1">
            <a:off x="7923213" y="2236788"/>
            <a:ext cx="36512" cy="158750"/>
          </a:xfrm>
          <a:prstGeom prst="ellipse">
            <a:avLst/>
          </a:prstGeom>
          <a:solidFill>
            <a:srgbClr val="DDDDDD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endParaRPr lang="en-US" altLang="en-US"/>
          </a:p>
        </p:txBody>
      </p:sp>
      <p:sp>
        <p:nvSpPr>
          <p:cNvPr id="257527" name="Rectangle 503"/>
          <p:cNvSpPr>
            <a:spLocks noChangeArrowheads="1"/>
          </p:cNvSpPr>
          <p:nvPr/>
        </p:nvSpPr>
        <p:spPr bwMode="auto">
          <a:xfrm rot="19807440" flipH="1">
            <a:off x="7307263" y="2636838"/>
            <a:ext cx="25400" cy="153987"/>
          </a:xfrm>
          <a:prstGeom prst="rect">
            <a:avLst/>
          </a:prstGeom>
          <a:gradFill rotWithShape="1">
            <a:gsLst>
              <a:gs pos="0">
                <a:schemeClr val="bg1"/>
              </a:gs>
              <a:gs pos="50000">
                <a:schemeClr val="folHlink"/>
              </a:gs>
              <a:gs pos="100000">
                <a:schemeClr val="bg1"/>
              </a:gs>
            </a:gsLst>
            <a:lin ang="5400000" scaled="1"/>
          </a:gra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15747" name="Line 504"/>
          <p:cNvSpPr>
            <a:spLocks noChangeShapeType="1"/>
          </p:cNvSpPr>
          <p:nvPr/>
        </p:nvSpPr>
        <p:spPr bwMode="auto">
          <a:xfrm rot="19807440" flipH="1">
            <a:off x="7169150" y="2508250"/>
            <a:ext cx="955675" cy="0"/>
          </a:xfrm>
          <a:prstGeom prst="line">
            <a:avLst/>
          </a:prstGeom>
          <a:noFill/>
          <a:ln w="38100">
            <a:solidFill>
              <a:srgbClr val="FF33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7531" name="Oval 507"/>
          <p:cNvSpPr>
            <a:spLocks noChangeArrowheads="1"/>
          </p:cNvSpPr>
          <p:nvPr/>
        </p:nvSpPr>
        <p:spPr bwMode="auto">
          <a:xfrm rot="1792560">
            <a:off x="8048625" y="4600575"/>
            <a:ext cx="38100" cy="15875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50000">
                <a:schemeClr val="folHlink"/>
              </a:gs>
              <a:gs pos="100000">
                <a:schemeClr val="bg1"/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257532" name="Rectangle 508"/>
          <p:cNvSpPr>
            <a:spLocks noChangeArrowheads="1"/>
          </p:cNvSpPr>
          <p:nvPr/>
        </p:nvSpPr>
        <p:spPr bwMode="auto">
          <a:xfrm rot="1792560">
            <a:off x="7381875" y="4395788"/>
            <a:ext cx="731838" cy="158750"/>
          </a:xfrm>
          <a:prstGeom prst="rect">
            <a:avLst/>
          </a:prstGeom>
          <a:gradFill rotWithShape="1">
            <a:gsLst>
              <a:gs pos="0">
                <a:schemeClr val="bg1"/>
              </a:gs>
              <a:gs pos="50000">
                <a:schemeClr val="folHlink"/>
              </a:gs>
              <a:gs pos="100000">
                <a:schemeClr val="bg1"/>
              </a:gs>
            </a:gsLst>
            <a:lin ang="5400000" scaled="1"/>
          </a:gra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15750" name="Oval 509"/>
          <p:cNvSpPr>
            <a:spLocks noChangeArrowheads="1"/>
          </p:cNvSpPr>
          <p:nvPr/>
        </p:nvSpPr>
        <p:spPr bwMode="auto">
          <a:xfrm rot="1792560">
            <a:off x="7416800" y="4195763"/>
            <a:ext cx="38100" cy="158750"/>
          </a:xfrm>
          <a:prstGeom prst="ellipse">
            <a:avLst/>
          </a:prstGeom>
          <a:solidFill>
            <a:srgbClr val="DDDDDD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endParaRPr lang="en-US" altLang="en-US"/>
          </a:p>
        </p:txBody>
      </p:sp>
      <p:sp>
        <p:nvSpPr>
          <p:cNvPr id="257534" name="Rectangle 510"/>
          <p:cNvSpPr>
            <a:spLocks noChangeArrowheads="1"/>
          </p:cNvSpPr>
          <p:nvPr/>
        </p:nvSpPr>
        <p:spPr bwMode="auto">
          <a:xfrm rot="1792560">
            <a:off x="8043863" y="4597400"/>
            <a:ext cx="25400" cy="152400"/>
          </a:xfrm>
          <a:prstGeom prst="rect">
            <a:avLst/>
          </a:prstGeom>
          <a:gradFill rotWithShape="1">
            <a:gsLst>
              <a:gs pos="0">
                <a:schemeClr val="bg1"/>
              </a:gs>
              <a:gs pos="50000">
                <a:schemeClr val="folHlink"/>
              </a:gs>
              <a:gs pos="100000">
                <a:schemeClr val="bg1"/>
              </a:gs>
            </a:gsLst>
            <a:lin ang="5400000" scaled="1"/>
          </a:gra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15752" name="Line 511"/>
          <p:cNvSpPr>
            <a:spLocks noChangeShapeType="1"/>
          </p:cNvSpPr>
          <p:nvPr/>
        </p:nvSpPr>
        <p:spPr bwMode="auto">
          <a:xfrm rot="1792560">
            <a:off x="7243763" y="4495800"/>
            <a:ext cx="1062037" cy="12700"/>
          </a:xfrm>
          <a:prstGeom prst="line">
            <a:avLst/>
          </a:prstGeom>
          <a:noFill/>
          <a:ln w="38100">
            <a:solidFill>
              <a:srgbClr val="FF33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5753" name="Text Box 513"/>
          <p:cNvSpPr txBox="1">
            <a:spLocks noChangeArrowheads="1"/>
          </p:cNvSpPr>
          <p:nvPr/>
        </p:nvSpPr>
        <p:spPr bwMode="auto">
          <a:xfrm>
            <a:off x="5716588" y="1903413"/>
            <a:ext cx="676275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 algn="ctr"/>
            <a:r>
              <a:rPr lang="en-US" altLang="en-US" sz="2000"/>
              <a:t>R</a:t>
            </a:r>
            <a:r>
              <a:rPr lang="en-US" altLang="en-US" sz="2800" baseline="-25000"/>
              <a:t>s</a:t>
            </a:r>
            <a:endParaRPr lang="en-US" altLang="en-US" sz="2000"/>
          </a:p>
        </p:txBody>
      </p:sp>
      <p:sp>
        <p:nvSpPr>
          <p:cNvPr id="115754" name="Text Box 514"/>
          <p:cNvSpPr txBox="1">
            <a:spLocks noChangeArrowheads="1"/>
          </p:cNvSpPr>
          <p:nvPr/>
        </p:nvSpPr>
        <p:spPr bwMode="auto">
          <a:xfrm>
            <a:off x="7543800" y="2411413"/>
            <a:ext cx="676275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 algn="ctr"/>
            <a:r>
              <a:rPr lang="en-US" altLang="en-US" sz="2000"/>
              <a:t>R</a:t>
            </a:r>
            <a:r>
              <a:rPr lang="en-US" altLang="en-US" sz="2800" baseline="-25000"/>
              <a:t>s</a:t>
            </a:r>
            <a:endParaRPr lang="en-US" altLang="en-US" sz="2000"/>
          </a:p>
        </p:txBody>
      </p:sp>
      <p:sp>
        <p:nvSpPr>
          <p:cNvPr id="115755" name="Freeform 515"/>
          <p:cNvSpPr>
            <a:spLocks/>
          </p:cNvSpPr>
          <p:nvPr/>
        </p:nvSpPr>
        <p:spPr bwMode="auto">
          <a:xfrm>
            <a:off x="5710238" y="2771775"/>
            <a:ext cx="800100" cy="1381125"/>
          </a:xfrm>
          <a:custGeom>
            <a:avLst/>
            <a:gdLst>
              <a:gd name="T0" fmla="*/ 0 w 504"/>
              <a:gd name="T1" fmla="*/ 0 h 870"/>
              <a:gd name="T2" fmla="*/ 2147483647 w 504"/>
              <a:gd name="T3" fmla="*/ 2147483647 h 870"/>
              <a:gd name="T4" fmla="*/ 2147483647 w 504"/>
              <a:gd name="T5" fmla="*/ 2147483647 h 870"/>
              <a:gd name="T6" fmla="*/ 2147483647 w 504"/>
              <a:gd name="T7" fmla="*/ 2147483647 h 870"/>
              <a:gd name="T8" fmla="*/ 2147483647 w 504"/>
              <a:gd name="T9" fmla="*/ 2147483647 h 870"/>
              <a:gd name="T10" fmla="*/ 2147483647 w 504"/>
              <a:gd name="T11" fmla="*/ 2147483647 h 870"/>
              <a:gd name="T12" fmla="*/ 2147483647 w 504"/>
              <a:gd name="T13" fmla="*/ 2147483647 h 870"/>
              <a:gd name="T14" fmla="*/ 2147483647 w 504"/>
              <a:gd name="T15" fmla="*/ 2147483647 h 870"/>
              <a:gd name="T16" fmla="*/ 2147483647 w 504"/>
              <a:gd name="T17" fmla="*/ 2147483647 h 870"/>
              <a:gd name="T18" fmla="*/ 2147483647 w 504"/>
              <a:gd name="T19" fmla="*/ 2147483647 h 870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504"/>
              <a:gd name="T31" fmla="*/ 0 h 870"/>
              <a:gd name="T32" fmla="*/ 504 w 504"/>
              <a:gd name="T33" fmla="*/ 870 h 870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504" h="870">
                <a:moveTo>
                  <a:pt x="0" y="0"/>
                </a:moveTo>
                <a:cubicBezTo>
                  <a:pt x="21" y="11"/>
                  <a:pt x="79" y="44"/>
                  <a:pt x="129" y="63"/>
                </a:cubicBezTo>
                <a:cubicBezTo>
                  <a:pt x="179" y="82"/>
                  <a:pt x="255" y="102"/>
                  <a:pt x="299" y="112"/>
                </a:cubicBezTo>
                <a:cubicBezTo>
                  <a:pt x="343" y="122"/>
                  <a:pt x="362" y="116"/>
                  <a:pt x="392" y="121"/>
                </a:cubicBezTo>
                <a:cubicBezTo>
                  <a:pt x="417" y="124"/>
                  <a:pt x="469" y="100"/>
                  <a:pt x="479" y="145"/>
                </a:cubicBezTo>
                <a:cubicBezTo>
                  <a:pt x="490" y="191"/>
                  <a:pt x="504" y="700"/>
                  <a:pt x="490" y="772"/>
                </a:cubicBezTo>
                <a:cubicBezTo>
                  <a:pt x="477" y="845"/>
                  <a:pt x="447" y="842"/>
                  <a:pt x="406" y="839"/>
                </a:cubicBezTo>
                <a:cubicBezTo>
                  <a:pt x="365" y="836"/>
                  <a:pt x="323" y="835"/>
                  <a:pt x="286" y="833"/>
                </a:cubicBezTo>
                <a:cubicBezTo>
                  <a:pt x="250" y="831"/>
                  <a:pt x="226" y="822"/>
                  <a:pt x="192" y="828"/>
                </a:cubicBezTo>
                <a:cubicBezTo>
                  <a:pt x="158" y="834"/>
                  <a:pt x="107" y="861"/>
                  <a:pt x="84" y="870"/>
                </a:cubicBezTo>
              </a:path>
            </a:pathLst>
          </a:custGeom>
          <a:noFill/>
          <a:ln w="38100">
            <a:solidFill>
              <a:srgbClr val="FF33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5756" name="Text Box 516"/>
          <p:cNvSpPr txBox="1">
            <a:spLocks noChangeArrowheads="1"/>
          </p:cNvSpPr>
          <p:nvPr/>
        </p:nvSpPr>
        <p:spPr bwMode="auto">
          <a:xfrm>
            <a:off x="4724400" y="3960813"/>
            <a:ext cx="674688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 algn="ctr"/>
            <a:r>
              <a:rPr lang="en-US" altLang="en-US" sz="2000"/>
              <a:t>R</a:t>
            </a:r>
            <a:r>
              <a:rPr lang="en-US" altLang="en-US" sz="2800" baseline="-25000"/>
              <a:t>c</a:t>
            </a:r>
            <a:endParaRPr lang="en-US" altLang="en-US" sz="2000"/>
          </a:p>
        </p:txBody>
      </p:sp>
      <p:sp>
        <p:nvSpPr>
          <p:cNvPr id="115757" name="Freeform 517"/>
          <p:cNvSpPr>
            <a:spLocks/>
          </p:cNvSpPr>
          <p:nvPr/>
        </p:nvSpPr>
        <p:spPr bwMode="auto">
          <a:xfrm>
            <a:off x="6173788" y="2749550"/>
            <a:ext cx="431800" cy="1570038"/>
          </a:xfrm>
          <a:custGeom>
            <a:avLst/>
            <a:gdLst>
              <a:gd name="T0" fmla="*/ 0 w 272"/>
              <a:gd name="T1" fmla="*/ 0 h 989"/>
              <a:gd name="T2" fmla="*/ 2147483647 w 272"/>
              <a:gd name="T3" fmla="*/ 2147483647 h 989"/>
              <a:gd name="T4" fmla="*/ 2147483647 w 272"/>
              <a:gd name="T5" fmla="*/ 2147483647 h 989"/>
              <a:gd name="T6" fmla="*/ 2147483647 w 272"/>
              <a:gd name="T7" fmla="*/ 2147483647 h 989"/>
              <a:gd name="T8" fmla="*/ 2147483647 w 272"/>
              <a:gd name="T9" fmla="*/ 2147483647 h 989"/>
              <a:gd name="T10" fmla="*/ 2147483647 w 272"/>
              <a:gd name="T11" fmla="*/ 2147483647 h 989"/>
              <a:gd name="T12" fmla="*/ 2147483647 w 272"/>
              <a:gd name="T13" fmla="*/ 2147483647 h 98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72"/>
              <a:gd name="T22" fmla="*/ 0 h 989"/>
              <a:gd name="T23" fmla="*/ 272 w 272"/>
              <a:gd name="T24" fmla="*/ 989 h 989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72" h="989">
                <a:moveTo>
                  <a:pt x="0" y="0"/>
                </a:moveTo>
                <a:cubicBezTo>
                  <a:pt x="15" y="13"/>
                  <a:pt x="49" y="56"/>
                  <a:pt x="92" y="80"/>
                </a:cubicBezTo>
                <a:cubicBezTo>
                  <a:pt x="231" y="84"/>
                  <a:pt x="204" y="89"/>
                  <a:pt x="257" y="147"/>
                </a:cubicBezTo>
                <a:cubicBezTo>
                  <a:pt x="270" y="295"/>
                  <a:pt x="272" y="652"/>
                  <a:pt x="268" y="774"/>
                </a:cubicBezTo>
                <a:cubicBezTo>
                  <a:pt x="268" y="895"/>
                  <a:pt x="261" y="853"/>
                  <a:pt x="257" y="875"/>
                </a:cubicBezTo>
                <a:cubicBezTo>
                  <a:pt x="251" y="894"/>
                  <a:pt x="257" y="889"/>
                  <a:pt x="242" y="908"/>
                </a:cubicBezTo>
                <a:cubicBezTo>
                  <a:pt x="227" y="927"/>
                  <a:pt x="183" y="972"/>
                  <a:pt x="167" y="989"/>
                </a:cubicBezTo>
              </a:path>
            </a:pathLst>
          </a:custGeom>
          <a:noFill/>
          <a:ln w="38100">
            <a:solidFill>
              <a:srgbClr val="FF33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5758" name="Freeform 518"/>
          <p:cNvSpPr>
            <a:spLocks/>
          </p:cNvSpPr>
          <p:nvPr/>
        </p:nvSpPr>
        <p:spPr bwMode="auto">
          <a:xfrm>
            <a:off x="6757988" y="2733675"/>
            <a:ext cx="638175" cy="1538288"/>
          </a:xfrm>
          <a:custGeom>
            <a:avLst/>
            <a:gdLst>
              <a:gd name="T0" fmla="*/ 2147483647 w 402"/>
              <a:gd name="T1" fmla="*/ 0 h 969"/>
              <a:gd name="T2" fmla="*/ 2147483647 w 402"/>
              <a:gd name="T3" fmla="*/ 2147483647 h 969"/>
              <a:gd name="T4" fmla="*/ 2147483647 w 402"/>
              <a:gd name="T5" fmla="*/ 2147483647 h 969"/>
              <a:gd name="T6" fmla="*/ 2147483647 w 402"/>
              <a:gd name="T7" fmla="*/ 2147483647 h 969"/>
              <a:gd name="T8" fmla="*/ 2147483647 w 402"/>
              <a:gd name="T9" fmla="*/ 2147483647 h 969"/>
              <a:gd name="T10" fmla="*/ 2147483647 w 402"/>
              <a:gd name="T11" fmla="*/ 2147483647 h 969"/>
              <a:gd name="T12" fmla="*/ 2147483647 w 402"/>
              <a:gd name="T13" fmla="*/ 2147483647 h 969"/>
              <a:gd name="T14" fmla="*/ 2147483647 w 402"/>
              <a:gd name="T15" fmla="*/ 2147483647 h 969"/>
              <a:gd name="T16" fmla="*/ 2147483647 w 402"/>
              <a:gd name="T17" fmla="*/ 2147483647 h 969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402"/>
              <a:gd name="T28" fmla="*/ 0 h 969"/>
              <a:gd name="T29" fmla="*/ 402 w 402"/>
              <a:gd name="T30" fmla="*/ 969 h 969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402" h="969">
                <a:moveTo>
                  <a:pt x="306" y="0"/>
                </a:moveTo>
                <a:cubicBezTo>
                  <a:pt x="295" y="5"/>
                  <a:pt x="262" y="24"/>
                  <a:pt x="240" y="36"/>
                </a:cubicBezTo>
                <a:cubicBezTo>
                  <a:pt x="218" y="48"/>
                  <a:pt x="199" y="58"/>
                  <a:pt x="174" y="72"/>
                </a:cubicBezTo>
                <a:cubicBezTo>
                  <a:pt x="149" y="86"/>
                  <a:pt x="115" y="101"/>
                  <a:pt x="90" y="119"/>
                </a:cubicBezTo>
                <a:cubicBezTo>
                  <a:pt x="64" y="136"/>
                  <a:pt x="72" y="127"/>
                  <a:pt x="25" y="178"/>
                </a:cubicBezTo>
                <a:cubicBezTo>
                  <a:pt x="14" y="223"/>
                  <a:pt x="0" y="732"/>
                  <a:pt x="14" y="804"/>
                </a:cubicBezTo>
                <a:cubicBezTo>
                  <a:pt x="27" y="877"/>
                  <a:pt x="53" y="854"/>
                  <a:pt x="98" y="871"/>
                </a:cubicBezTo>
                <a:cubicBezTo>
                  <a:pt x="144" y="888"/>
                  <a:pt x="209" y="884"/>
                  <a:pt x="261" y="900"/>
                </a:cubicBezTo>
                <a:cubicBezTo>
                  <a:pt x="312" y="916"/>
                  <a:pt x="373" y="955"/>
                  <a:pt x="402" y="969"/>
                </a:cubicBezTo>
              </a:path>
            </a:pathLst>
          </a:custGeom>
          <a:noFill/>
          <a:ln w="38100">
            <a:solidFill>
              <a:srgbClr val="FF33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5759" name="Text Box 519"/>
          <p:cNvSpPr txBox="1">
            <a:spLocks noChangeArrowheads="1"/>
          </p:cNvSpPr>
          <p:nvPr/>
        </p:nvSpPr>
        <p:spPr bwMode="auto">
          <a:xfrm>
            <a:off x="5983288" y="4498975"/>
            <a:ext cx="676275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 algn="ctr"/>
            <a:r>
              <a:rPr lang="en-US" altLang="en-US" sz="2000"/>
              <a:t>R</a:t>
            </a:r>
            <a:r>
              <a:rPr lang="en-US" altLang="en-US" sz="2800" baseline="-25000"/>
              <a:t>c</a:t>
            </a:r>
            <a:endParaRPr lang="en-US" altLang="en-US" sz="2000"/>
          </a:p>
        </p:txBody>
      </p:sp>
      <p:sp>
        <p:nvSpPr>
          <p:cNvPr id="115760" name="Text Box 520"/>
          <p:cNvSpPr txBox="1">
            <a:spLocks noChangeArrowheads="1"/>
          </p:cNvSpPr>
          <p:nvPr/>
        </p:nvSpPr>
        <p:spPr bwMode="auto">
          <a:xfrm>
            <a:off x="7670800" y="3986213"/>
            <a:ext cx="674688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 algn="ctr"/>
            <a:r>
              <a:rPr lang="en-US" altLang="en-US" sz="2000"/>
              <a:t>R</a:t>
            </a:r>
            <a:r>
              <a:rPr lang="en-US" altLang="en-US" sz="2800" baseline="-25000"/>
              <a:t>c</a:t>
            </a:r>
            <a:endParaRPr lang="en-US" altLang="en-US" sz="2000"/>
          </a:p>
        </p:txBody>
      </p:sp>
      <p:sp>
        <p:nvSpPr>
          <p:cNvPr id="115761" name="Text Box 521"/>
          <p:cNvSpPr txBox="1">
            <a:spLocks noChangeArrowheads="1"/>
          </p:cNvSpPr>
          <p:nvPr/>
        </p:nvSpPr>
        <p:spPr bwMode="auto">
          <a:xfrm>
            <a:off x="6699250" y="3357563"/>
            <a:ext cx="67627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 algn="ctr"/>
            <a:r>
              <a:rPr lang="en-US" altLang="en-US" sz="2000"/>
              <a:t>R</a:t>
            </a:r>
          </a:p>
        </p:txBody>
      </p:sp>
      <p:sp>
        <p:nvSpPr>
          <p:cNvPr id="115762" name="Rectangle 523"/>
          <p:cNvSpPr>
            <a:spLocks noGrp="1" noChangeArrowheads="1"/>
          </p:cNvSpPr>
          <p:nvPr>
            <p:ph type="body" idx="4294967295"/>
          </p:nvPr>
        </p:nvSpPr>
        <p:spPr>
          <a:xfrm>
            <a:off x="479425" y="1593850"/>
            <a:ext cx="3597275" cy="4114800"/>
          </a:xfrm>
        </p:spPr>
        <p:txBody>
          <a:bodyPr/>
          <a:lstStyle/>
          <a:p>
            <a:pPr eaLnBrk="1" hangingPunct="1"/>
            <a:r>
              <a:rPr lang="en-US" altLang="en-US" dirty="0" smtClean="0">
                <a:ea typeface="ＭＳ Ｐゴシック" charset="-128"/>
              </a:rPr>
              <a:t>per-connection end-to-end throughput: </a:t>
            </a:r>
            <a:r>
              <a:rPr lang="en-US" altLang="en-US" i="1" dirty="0" smtClean="0">
                <a:ea typeface="ＭＳ Ｐゴシック" charset="-128"/>
              </a:rPr>
              <a:t>min(</a:t>
            </a:r>
            <a:r>
              <a:rPr lang="en-US" altLang="en-US" i="1" dirty="0" err="1" smtClean="0">
                <a:ea typeface="ＭＳ Ｐゴシック" charset="-128"/>
              </a:rPr>
              <a:t>R</a:t>
            </a:r>
            <a:r>
              <a:rPr lang="en-US" altLang="en-US" i="1" baseline="-25000" dirty="0" err="1" smtClean="0">
                <a:ea typeface="ＭＳ Ｐゴシック" charset="-128"/>
              </a:rPr>
              <a:t>c</a:t>
            </a:r>
            <a:r>
              <a:rPr lang="en-US" altLang="en-US" i="1" dirty="0" err="1" smtClean="0">
                <a:ea typeface="ＭＳ Ｐゴシック" charset="-128"/>
              </a:rPr>
              <a:t>,R</a:t>
            </a:r>
            <a:r>
              <a:rPr lang="en-US" altLang="en-US" i="1" baseline="-25000" dirty="0" err="1" smtClean="0">
                <a:ea typeface="ＭＳ Ｐゴシック" charset="-128"/>
              </a:rPr>
              <a:t>s</a:t>
            </a:r>
            <a:r>
              <a:rPr lang="en-US" altLang="en-US" i="1" dirty="0" err="1" smtClean="0">
                <a:ea typeface="ＭＳ Ｐゴシック" charset="-128"/>
              </a:rPr>
              <a:t>,R</a:t>
            </a:r>
            <a:r>
              <a:rPr lang="en-US" altLang="en-US" i="1" dirty="0" smtClean="0">
                <a:ea typeface="ＭＳ Ｐゴシック" charset="-128"/>
              </a:rPr>
              <a:t>/10)</a:t>
            </a:r>
          </a:p>
          <a:p>
            <a:pPr eaLnBrk="1" hangingPunct="1"/>
            <a:r>
              <a:rPr lang="en-US" altLang="en-US" dirty="0" smtClean="0">
                <a:ea typeface="ＭＳ Ｐゴシック" charset="-128"/>
              </a:rPr>
              <a:t>in practice: </a:t>
            </a:r>
            <a:r>
              <a:rPr lang="en-US" altLang="en-US" i="1" dirty="0" err="1" smtClean="0">
                <a:ea typeface="ＭＳ Ｐゴシック" charset="-128"/>
              </a:rPr>
              <a:t>R</a:t>
            </a:r>
            <a:r>
              <a:rPr lang="en-US" altLang="en-US" i="1" baseline="-25000" dirty="0" err="1" smtClean="0">
                <a:ea typeface="ＭＳ Ｐゴシック" charset="-128"/>
              </a:rPr>
              <a:t>c</a:t>
            </a:r>
            <a:r>
              <a:rPr lang="en-US" altLang="en-US" dirty="0" smtClean="0">
                <a:ea typeface="ＭＳ Ｐゴシック" charset="-128"/>
              </a:rPr>
              <a:t> or </a:t>
            </a:r>
            <a:r>
              <a:rPr lang="en-US" altLang="en-US" i="1" dirty="0" err="1" smtClean="0">
                <a:ea typeface="ＭＳ Ｐゴシック" charset="-128"/>
              </a:rPr>
              <a:t>R</a:t>
            </a:r>
            <a:r>
              <a:rPr lang="en-US" altLang="en-US" i="1" baseline="-25000" dirty="0" err="1" smtClean="0">
                <a:ea typeface="ＭＳ Ｐゴシック" charset="-128"/>
              </a:rPr>
              <a:t>s</a:t>
            </a:r>
            <a:r>
              <a:rPr lang="en-US" altLang="en-US" dirty="0" smtClean="0">
                <a:ea typeface="ＭＳ Ｐゴシック" charset="-128"/>
              </a:rPr>
              <a:t> is often bottleneck</a:t>
            </a:r>
          </a:p>
        </p:txBody>
      </p:sp>
      <p:grpSp>
        <p:nvGrpSpPr>
          <p:cNvPr id="115763" name="Group 81"/>
          <p:cNvGrpSpPr>
            <a:grpSpLocks/>
          </p:cNvGrpSpPr>
          <p:nvPr/>
        </p:nvGrpSpPr>
        <p:grpSpPr bwMode="auto">
          <a:xfrm>
            <a:off x="4576763" y="1784350"/>
            <a:ext cx="352425" cy="660400"/>
            <a:chOff x="4140" y="429"/>
            <a:chExt cx="1425" cy="2396"/>
          </a:xfrm>
        </p:grpSpPr>
        <p:sp>
          <p:nvSpPr>
            <p:cNvPr id="115841" name="Freeform 82"/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842" name="Rectangle 83"/>
            <p:cNvSpPr>
              <a:spLocks noChangeArrowheads="1"/>
            </p:cNvSpPr>
            <p:nvPr/>
          </p:nvSpPr>
          <p:spPr bwMode="auto">
            <a:xfrm>
              <a:off x="4204" y="429"/>
              <a:ext cx="1046" cy="2287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5843" name="Freeform 84"/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844" name="Freeform 85"/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845" name="Rectangle 86"/>
            <p:cNvSpPr>
              <a:spLocks noChangeArrowheads="1"/>
            </p:cNvSpPr>
            <p:nvPr/>
          </p:nvSpPr>
          <p:spPr bwMode="auto">
            <a:xfrm>
              <a:off x="4211" y="694"/>
              <a:ext cx="597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15846" name="Group 87"/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15871" name="AutoShape 88"/>
              <p:cNvSpPr>
                <a:spLocks noChangeArrowheads="1"/>
              </p:cNvSpPr>
              <p:nvPr/>
            </p:nvSpPr>
            <p:spPr bwMode="auto">
              <a:xfrm>
                <a:off x="615" y="2560"/>
                <a:ext cx="721" cy="14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5872" name="AutoShape 89"/>
              <p:cNvSpPr>
                <a:spLocks noChangeArrowheads="1"/>
              </p:cNvSpPr>
              <p:nvPr/>
            </p:nvSpPr>
            <p:spPr bwMode="auto">
              <a:xfrm>
                <a:off x="631" y="2582"/>
                <a:ext cx="689" cy="11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5847" name="Rectangle 90"/>
            <p:cNvSpPr>
              <a:spLocks noChangeArrowheads="1"/>
            </p:cNvSpPr>
            <p:nvPr/>
          </p:nvSpPr>
          <p:spPr bwMode="auto">
            <a:xfrm>
              <a:off x="4223" y="1016"/>
              <a:ext cx="597" cy="52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15848" name="Group 91"/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15869" name="AutoShape 92"/>
              <p:cNvSpPr>
                <a:spLocks noChangeArrowheads="1"/>
              </p:cNvSpPr>
              <p:nvPr/>
            </p:nvSpPr>
            <p:spPr bwMode="auto">
              <a:xfrm>
                <a:off x="617" y="2567"/>
                <a:ext cx="721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5870" name="AutoShape 93"/>
              <p:cNvSpPr>
                <a:spLocks noChangeArrowheads="1"/>
              </p:cNvSpPr>
              <p:nvPr/>
            </p:nvSpPr>
            <p:spPr bwMode="auto">
              <a:xfrm>
                <a:off x="634" y="2585"/>
                <a:ext cx="689" cy="102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5849" name="Rectangle 94"/>
            <p:cNvSpPr>
              <a:spLocks noChangeArrowheads="1"/>
            </p:cNvSpPr>
            <p:nvPr/>
          </p:nvSpPr>
          <p:spPr bwMode="auto">
            <a:xfrm>
              <a:off x="4217" y="1356"/>
              <a:ext cx="597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5850" name="Rectangle 95"/>
            <p:cNvSpPr>
              <a:spLocks noChangeArrowheads="1"/>
            </p:cNvSpPr>
            <p:nvPr/>
          </p:nvSpPr>
          <p:spPr bwMode="auto">
            <a:xfrm>
              <a:off x="4230" y="1656"/>
              <a:ext cx="597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15851" name="Group 96"/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15867" name="AutoShape 97"/>
              <p:cNvSpPr>
                <a:spLocks noChangeArrowheads="1"/>
              </p:cNvSpPr>
              <p:nvPr/>
            </p:nvSpPr>
            <p:spPr bwMode="auto">
              <a:xfrm>
                <a:off x="616" y="2568"/>
                <a:ext cx="720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5868" name="AutoShape 98"/>
              <p:cNvSpPr>
                <a:spLocks noChangeArrowheads="1"/>
              </p:cNvSpPr>
              <p:nvPr/>
            </p:nvSpPr>
            <p:spPr bwMode="auto">
              <a:xfrm>
                <a:off x="632" y="2584"/>
                <a:ext cx="688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5852" name="Freeform 99"/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15853" name="Group 100"/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15865" name="AutoShape 101"/>
              <p:cNvSpPr>
                <a:spLocks noChangeArrowheads="1"/>
              </p:cNvSpPr>
              <p:nvPr/>
            </p:nvSpPr>
            <p:spPr bwMode="auto">
              <a:xfrm>
                <a:off x="611" y="2569"/>
                <a:ext cx="728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5866" name="AutoShape 102"/>
              <p:cNvSpPr>
                <a:spLocks noChangeArrowheads="1"/>
              </p:cNvSpPr>
              <p:nvPr/>
            </p:nvSpPr>
            <p:spPr bwMode="auto">
              <a:xfrm>
                <a:off x="627" y="2586"/>
                <a:ext cx="696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5854" name="Rectangle 103"/>
            <p:cNvSpPr>
              <a:spLocks noChangeArrowheads="1"/>
            </p:cNvSpPr>
            <p:nvPr/>
          </p:nvSpPr>
          <p:spPr bwMode="auto">
            <a:xfrm>
              <a:off x="5250" y="429"/>
              <a:ext cx="71" cy="2287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5855" name="Freeform 104"/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856" name="Freeform 105"/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857" name="Oval 106"/>
            <p:cNvSpPr>
              <a:spLocks noChangeArrowheads="1"/>
            </p:cNvSpPr>
            <p:nvPr/>
          </p:nvSpPr>
          <p:spPr bwMode="auto">
            <a:xfrm>
              <a:off x="5520" y="2612"/>
              <a:ext cx="45" cy="98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5858" name="Freeform 107"/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859" name="AutoShape 108"/>
            <p:cNvSpPr>
              <a:spLocks noChangeArrowheads="1"/>
            </p:cNvSpPr>
            <p:nvPr/>
          </p:nvSpPr>
          <p:spPr bwMode="auto">
            <a:xfrm>
              <a:off x="4140" y="2675"/>
              <a:ext cx="1200" cy="150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5860" name="AutoShape 109"/>
            <p:cNvSpPr>
              <a:spLocks noChangeArrowheads="1"/>
            </p:cNvSpPr>
            <p:nvPr/>
          </p:nvSpPr>
          <p:spPr bwMode="auto">
            <a:xfrm>
              <a:off x="4204" y="2710"/>
              <a:ext cx="1072" cy="81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5861" name="Oval 110"/>
            <p:cNvSpPr>
              <a:spLocks noChangeArrowheads="1"/>
            </p:cNvSpPr>
            <p:nvPr/>
          </p:nvSpPr>
          <p:spPr bwMode="auto">
            <a:xfrm>
              <a:off x="4307" y="2382"/>
              <a:ext cx="160" cy="144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5862" name="Oval 111"/>
            <p:cNvSpPr>
              <a:spLocks noChangeArrowheads="1"/>
            </p:cNvSpPr>
            <p:nvPr/>
          </p:nvSpPr>
          <p:spPr bwMode="auto">
            <a:xfrm>
              <a:off x="4487" y="2382"/>
              <a:ext cx="160" cy="144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 eaLnBrk="1" hangingPunct="1"/>
              <a:endParaRPr lang="en-US" altLang="en-US" sz="1800">
                <a:solidFill>
                  <a:srgbClr val="FF0000"/>
                </a:solidFill>
              </a:endParaRPr>
            </a:p>
          </p:txBody>
        </p:sp>
        <p:sp>
          <p:nvSpPr>
            <p:cNvPr id="115863" name="Oval 112"/>
            <p:cNvSpPr>
              <a:spLocks noChangeArrowheads="1"/>
            </p:cNvSpPr>
            <p:nvPr/>
          </p:nvSpPr>
          <p:spPr bwMode="auto">
            <a:xfrm>
              <a:off x="4660" y="2382"/>
              <a:ext cx="160" cy="138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5864" name="Rectangle 113"/>
            <p:cNvSpPr>
              <a:spLocks noChangeArrowheads="1"/>
            </p:cNvSpPr>
            <p:nvPr/>
          </p:nvSpPr>
          <p:spPr bwMode="auto">
            <a:xfrm>
              <a:off x="5064" y="1834"/>
              <a:ext cx="83" cy="760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</p:grpSp>
      <p:grpSp>
        <p:nvGrpSpPr>
          <p:cNvPr id="115764" name="Group 114"/>
          <p:cNvGrpSpPr>
            <a:grpSpLocks/>
          </p:cNvGrpSpPr>
          <p:nvPr/>
        </p:nvGrpSpPr>
        <p:grpSpPr bwMode="auto">
          <a:xfrm>
            <a:off x="5151438" y="1444625"/>
            <a:ext cx="352425" cy="660400"/>
            <a:chOff x="4140" y="429"/>
            <a:chExt cx="1425" cy="2396"/>
          </a:xfrm>
        </p:grpSpPr>
        <p:sp>
          <p:nvSpPr>
            <p:cNvPr id="115809" name="Freeform 115"/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810" name="Rectangle 116"/>
            <p:cNvSpPr>
              <a:spLocks noChangeArrowheads="1"/>
            </p:cNvSpPr>
            <p:nvPr/>
          </p:nvSpPr>
          <p:spPr bwMode="auto">
            <a:xfrm>
              <a:off x="4204" y="429"/>
              <a:ext cx="1046" cy="2287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5811" name="Freeform 117"/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812" name="Freeform 118"/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813" name="Rectangle 119"/>
            <p:cNvSpPr>
              <a:spLocks noChangeArrowheads="1"/>
            </p:cNvSpPr>
            <p:nvPr/>
          </p:nvSpPr>
          <p:spPr bwMode="auto">
            <a:xfrm>
              <a:off x="4211" y="694"/>
              <a:ext cx="597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15814" name="Group 120"/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15839" name="AutoShape 121"/>
              <p:cNvSpPr>
                <a:spLocks noChangeArrowheads="1"/>
              </p:cNvSpPr>
              <p:nvPr/>
            </p:nvSpPr>
            <p:spPr bwMode="auto">
              <a:xfrm>
                <a:off x="615" y="2560"/>
                <a:ext cx="721" cy="14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5840" name="AutoShape 122"/>
              <p:cNvSpPr>
                <a:spLocks noChangeArrowheads="1"/>
              </p:cNvSpPr>
              <p:nvPr/>
            </p:nvSpPr>
            <p:spPr bwMode="auto">
              <a:xfrm>
                <a:off x="631" y="2582"/>
                <a:ext cx="689" cy="11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5815" name="Rectangle 123"/>
            <p:cNvSpPr>
              <a:spLocks noChangeArrowheads="1"/>
            </p:cNvSpPr>
            <p:nvPr/>
          </p:nvSpPr>
          <p:spPr bwMode="auto">
            <a:xfrm>
              <a:off x="4223" y="1016"/>
              <a:ext cx="597" cy="52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15816" name="Group 124"/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15837" name="AutoShape 125"/>
              <p:cNvSpPr>
                <a:spLocks noChangeArrowheads="1"/>
              </p:cNvSpPr>
              <p:nvPr/>
            </p:nvSpPr>
            <p:spPr bwMode="auto">
              <a:xfrm>
                <a:off x="617" y="2567"/>
                <a:ext cx="721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5838" name="AutoShape 126"/>
              <p:cNvSpPr>
                <a:spLocks noChangeArrowheads="1"/>
              </p:cNvSpPr>
              <p:nvPr/>
            </p:nvSpPr>
            <p:spPr bwMode="auto">
              <a:xfrm>
                <a:off x="634" y="2585"/>
                <a:ext cx="689" cy="102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5817" name="Rectangle 127"/>
            <p:cNvSpPr>
              <a:spLocks noChangeArrowheads="1"/>
            </p:cNvSpPr>
            <p:nvPr/>
          </p:nvSpPr>
          <p:spPr bwMode="auto">
            <a:xfrm>
              <a:off x="4217" y="1356"/>
              <a:ext cx="597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5818" name="Rectangle 128"/>
            <p:cNvSpPr>
              <a:spLocks noChangeArrowheads="1"/>
            </p:cNvSpPr>
            <p:nvPr/>
          </p:nvSpPr>
          <p:spPr bwMode="auto">
            <a:xfrm>
              <a:off x="4230" y="1656"/>
              <a:ext cx="597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15819" name="Group 129"/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15835" name="AutoShape 130"/>
              <p:cNvSpPr>
                <a:spLocks noChangeArrowheads="1"/>
              </p:cNvSpPr>
              <p:nvPr/>
            </p:nvSpPr>
            <p:spPr bwMode="auto">
              <a:xfrm>
                <a:off x="616" y="2568"/>
                <a:ext cx="720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5836" name="AutoShape 131"/>
              <p:cNvSpPr>
                <a:spLocks noChangeArrowheads="1"/>
              </p:cNvSpPr>
              <p:nvPr/>
            </p:nvSpPr>
            <p:spPr bwMode="auto">
              <a:xfrm>
                <a:off x="632" y="2584"/>
                <a:ext cx="688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5820" name="Freeform 132"/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15821" name="Group 133"/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15833" name="AutoShape 134"/>
              <p:cNvSpPr>
                <a:spLocks noChangeArrowheads="1"/>
              </p:cNvSpPr>
              <p:nvPr/>
            </p:nvSpPr>
            <p:spPr bwMode="auto">
              <a:xfrm>
                <a:off x="611" y="2569"/>
                <a:ext cx="728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5834" name="AutoShape 135"/>
              <p:cNvSpPr>
                <a:spLocks noChangeArrowheads="1"/>
              </p:cNvSpPr>
              <p:nvPr/>
            </p:nvSpPr>
            <p:spPr bwMode="auto">
              <a:xfrm>
                <a:off x="627" y="2586"/>
                <a:ext cx="696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5822" name="Rectangle 136"/>
            <p:cNvSpPr>
              <a:spLocks noChangeArrowheads="1"/>
            </p:cNvSpPr>
            <p:nvPr/>
          </p:nvSpPr>
          <p:spPr bwMode="auto">
            <a:xfrm>
              <a:off x="5250" y="429"/>
              <a:ext cx="71" cy="2287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5823" name="Freeform 137"/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824" name="Freeform 138"/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825" name="Oval 139"/>
            <p:cNvSpPr>
              <a:spLocks noChangeArrowheads="1"/>
            </p:cNvSpPr>
            <p:nvPr/>
          </p:nvSpPr>
          <p:spPr bwMode="auto">
            <a:xfrm>
              <a:off x="5520" y="2612"/>
              <a:ext cx="45" cy="98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5826" name="Freeform 140"/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827" name="AutoShape 141"/>
            <p:cNvSpPr>
              <a:spLocks noChangeArrowheads="1"/>
            </p:cNvSpPr>
            <p:nvPr/>
          </p:nvSpPr>
          <p:spPr bwMode="auto">
            <a:xfrm>
              <a:off x="4140" y="2675"/>
              <a:ext cx="1200" cy="150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5828" name="AutoShape 142"/>
            <p:cNvSpPr>
              <a:spLocks noChangeArrowheads="1"/>
            </p:cNvSpPr>
            <p:nvPr/>
          </p:nvSpPr>
          <p:spPr bwMode="auto">
            <a:xfrm>
              <a:off x="4204" y="2710"/>
              <a:ext cx="1072" cy="81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5829" name="Oval 143"/>
            <p:cNvSpPr>
              <a:spLocks noChangeArrowheads="1"/>
            </p:cNvSpPr>
            <p:nvPr/>
          </p:nvSpPr>
          <p:spPr bwMode="auto">
            <a:xfrm>
              <a:off x="4307" y="2382"/>
              <a:ext cx="160" cy="144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5830" name="Oval 144"/>
            <p:cNvSpPr>
              <a:spLocks noChangeArrowheads="1"/>
            </p:cNvSpPr>
            <p:nvPr/>
          </p:nvSpPr>
          <p:spPr bwMode="auto">
            <a:xfrm>
              <a:off x="4487" y="2382"/>
              <a:ext cx="160" cy="144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 eaLnBrk="1" hangingPunct="1"/>
              <a:endParaRPr lang="en-US" altLang="en-US" sz="1800">
                <a:solidFill>
                  <a:srgbClr val="FF0000"/>
                </a:solidFill>
              </a:endParaRPr>
            </a:p>
          </p:txBody>
        </p:sp>
        <p:sp>
          <p:nvSpPr>
            <p:cNvPr id="115831" name="Oval 145"/>
            <p:cNvSpPr>
              <a:spLocks noChangeArrowheads="1"/>
            </p:cNvSpPr>
            <p:nvPr/>
          </p:nvSpPr>
          <p:spPr bwMode="auto">
            <a:xfrm>
              <a:off x="4660" y="2382"/>
              <a:ext cx="160" cy="138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5832" name="Rectangle 146"/>
            <p:cNvSpPr>
              <a:spLocks noChangeArrowheads="1"/>
            </p:cNvSpPr>
            <p:nvPr/>
          </p:nvSpPr>
          <p:spPr bwMode="auto">
            <a:xfrm>
              <a:off x="5064" y="1834"/>
              <a:ext cx="83" cy="760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</p:grpSp>
      <p:grpSp>
        <p:nvGrpSpPr>
          <p:cNvPr id="115765" name="Group 147"/>
          <p:cNvGrpSpPr>
            <a:grpSpLocks/>
          </p:cNvGrpSpPr>
          <p:nvPr/>
        </p:nvGrpSpPr>
        <p:grpSpPr bwMode="auto">
          <a:xfrm>
            <a:off x="8002588" y="1700213"/>
            <a:ext cx="352425" cy="660400"/>
            <a:chOff x="4140" y="429"/>
            <a:chExt cx="1425" cy="2396"/>
          </a:xfrm>
        </p:grpSpPr>
        <p:sp>
          <p:nvSpPr>
            <p:cNvPr id="115777" name="Freeform 148"/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778" name="Rectangle 149"/>
            <p:cNvSpPr>
              <a:spLocks noChangeArrowheads="1"/>
            </p:cNvSpPr>
            <p:nvPr/>
          </p:nvSpPr>
          <p:spPr bwMode="auto">
            <a:xfrm>
              <a:off x="4204" y="429"/>
              <a:ext cx="1046" cy="2287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5779" name="Freeform 150"/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780" name="Freeform 151"/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781" name="Rectangle 152"/>
            <p:cNvSpPr>
              <a:spLocks noChangeArrowheads="1"/>
            </p:cNvSpPr>
            <p:nvPr/>
          </p:nvSpPr>
          <p:spPr bwMode="auto">
            <a:xfrm>
              <a:off x="4211" y="694"/>
              <a:ext cx="597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15782" name="Group 153"/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15807" name="AutoShape 154"/>
              <p:cNvSpPr>
                <a:spLocks noChangeArrowheads="1"/>
              </p:cNvSpPr>
              <p:nvPr/>
            </p:nvSpPr>
            <p:spPr bwMode="auto">
              <a:xfrm>
                <a:off x="615" y="2560"/>
                <a:ext cx="721" cy="14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5808" name="AutoShape 155"/>
              <p:cNvSpPr>
                <a:spLocks noChangeArrowheads="1"/>
              </p:cNvSpPr>
              <p:nvPr/>
            </p:nvSpPr>
            <p:spPr bwMode="auto">
              <a:xfrm>
                <a:off x="631" y="2582"/>
                <a:ext cx="689" cy="11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5783" name="Rectangle 156"/>
            <p:cNvSpPr>
              <a:spLocks noChangeArrowheads="1"/>
            </p:cNvSpPr>
            <p:nvPr/>
          </p:nvSpPr>
          <p:spPr bwMode="auto">
            <a:xfrm>
              <a:off x="4223" y="1016"/>
              <a:ext cx="597" cy="52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15784" name="Group 157"/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15805" name="AutoShape 158"/>
              <p:cNvSpPr>
                <a:spLocks noChangeArrowheads="1"/>
              </p:cNvSpPr>
              <p:nvPr/>
            </p:nvSpPr>
            <p:spPr bwMode="auto">
              <a:xfrm>
                <a:off x="617" y="2567"/>
                <a:ext cx="721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5806" name="AutoShape 159"/>
              <p:cNvSpPr>
                <a:spLocks noChangeArrowheads="1"/>
              </p:cNvSpPr>
              <p:nvPr/>
            </p:nvSpPr>
            <p:spPr bwMode="auto">
              <a:xfrm>
                <a:off x="634" y="2585"/>
                <a:ext cx="689" cy="102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5785" name="Rectangle 160"/>
            <p:cNvSpPr>
              <a:spLocks noChangeArrowheads="1"/>
            </p:cNvSpPr>
            <p:nvPr/>
          </p:nvSpPr>
          <p:spPr bwMode="auto">
            <a:xfrm>
              <a:off x="4217" y="1356"/>
              <a:ext cx="597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5786" name="Rectangle 161"/>
            <p:cNvSpPr>
              <a:spLocks noChangeArrowheads="1"/>
            </p:cNvSpPr>
            <p:nvPr/>
          </p:nvSpPr>
          <p:spPr bwMode="auto">
            <a:xfrm>
              <a:off x="4230" y="1656"/>
              <a:ext cx="597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15787" name="Group 162"/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15803" name="AutoShape 163"/>
              <p:cNvSpPr>
                <a:spLocks noChangeArrowheads="1"/>
              </p:cNvSpPr>
              <p:nvPr/>
            </p:nvSpPr>
            <p:spPr bwMode="auto">
              <a:xfrm>
                <a:off x="616" y="2568"/>
                <a:ext cx="720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5804" name="AutoShape 164"/>
              <p:cNvSpPr>
                <a:spLocks noChangeArrowheads="1"/>
              </p:cNvSpPr>
              <p:nvPr/>
            </p:nvSpPr>
            <p:spPr bwMode="auto">
              <a:xfrm>
                <a:off x="632" y="2584"/>
                <a:ext cx="688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5788" name="Freeform 165"/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15789" name="Group 166"/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15801" name="AutoShape 167"/>
              <p:cNvSpPr>
                <a:spLocks noChangeArrowheads="1"/>
              </p:cNvSpPr>
              <p:nvPr/>
            </p:nvSpPr>
            <p:spPr bwMode="auto">
              <a:xfrm>
                <a:off x="611" y="2569"/>
                <a:ext cx="728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5802" name="AutoShape 168"/>
              <p:cNvSpPr>
                <a:spLocks noChangeArrowheads="1"/>
              </p:cNvSpPr>
              <p:nvPr/>
            </p:nvSpPr>
            <p:spPr bwMode="auto">
              <a:xfrm>
                <a:off x="627" y="2586"/>
                <a:ext cx="696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5790" name="Rectangle 169"/>
            <p:cNvSpPr>
              <a:spLocks noChangeArrowheads="1"/>
            </p:cNvSpPr>
            <p:nvPr/>
          </p:nvSpPr>
          <p:spPr bwMode="auto">
            <a:xfrm>
              <a:off x="5250" y="429"/>
              <a:ext cx="71" cy="2287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5791" name="Freeform 170"/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792" name="Freeform 171"/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793" name="Oval 172"/>
            <p:cNvSpPr>
              <a:spLocks noChangeArrowheads="1"/>
            </p:cNvSpPr>
            <p:nvPr/>
          </p:nvSpPr>
          <p:spPr bwMode="auto">
            <a:xfrm>
              <a:off x="5520" y="2612"/>
              <a:ext cx="45" cy="98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5794" name="Freeform 173"/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795" name="AutoShape 174"/>
            <p:cNvSpPr>
              <a:spLocks noChangeArrowheads="1"/>
            </p:cNvSpPr>
            <p:nvPr/>
          </p:nvSpPr>
          <p:spPr bwMode="auto">
            <a:xfrm>
              <a:off x="4140" y="2675"/>
              <a:ext cx="1200" cy="150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5796" name="AutoShape 175"/>
            <p:cNvSpPr>
              <a:spLocks noChangeArrowheads="1"/>
            </p:cNvSpPr>
            <p:nvPr/>
          </p:nvSpPr>
          <p:spPr bwMode="auto">
            <a:xfrm>
              <a:off x="4204" y="2710"/>
              <a:ext cx="1072" cy="81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5797" name="Oval 176"/>
            <p:cNvSpPr>
              <a:spLocks noChangeArrowheads="1"/>
            </p:cNvSpPr>
            <p:nvPr/>
          </p:nvSpPr>
          <p:spPr bwMode="auto">
            <a:xfrm>
              <a:off x="4307" y="2382"/>
              <a:ext cx="160" cy="144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5798" name="Oval 177"/>
            <p:cNvSpPr>
              <a:spLocks noChangeArrowheads="1"/>
            </p:cNvSpPr>
            <p:nvPr/>
          </p:nvSpPr>
          <p:spPr bwMode="auto">
            <a:xfrm>
              <a:off x="4487" y="2382"/>
              <a:ext cx="160" cy="144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 eaLnBrk="1" hangingPunct="1"/>
              <a:endParaRPr lang="en-US" altLang="en-US" sz="1800">
                <a:solidFill>
                  <a:srgbClr val="FF0000"/>
                </a:solidFill>
              </a:endParaRPr>
            </a:p>
          </p:txBody>
        </p:sp>
        <p:sp>
          <p:nvSpPr>
            <p:cNvPr id="115799" name="Oval 178"/>
            <p:cNvSpPr>
              <a:spLocks noChangeArrowheads="1"/>
            </p:cNvSpPr>
            <p:nvPr/>
          </p:nvSpPr>
          <p:spPr bwMode="auto">
            <a:xfrm>
              <a:off x="4660" y="2382"/>
              <a:ext cx="160" cy="138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5800" name="Rectangle 179"/>
            <p:cNvSpPr>
              <a:spLocks noChangeArrowheads="1"/>
            </p:cNvSpPr>
            <p:nvPr/>
          </p:nvSpPr>
          <p:spPr bwMode="auto">
            <a:xfrm>
              <a:off x="5064" y="1834"/>
              <a:ext cx="83" cy="760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</p:grpSp>
      <p:grpSp>
        <p:nvGrpSpPr>
          <p:cNvPr id="115766" name="Group 180"/>
          <p:cNvGrpSpPr>
            <a:grpSpLocks/>
          </p:cNvGrpSpPr>
          <p:nvPr/>
        </p:nvGrpSpPr>
        <p:grpSpPr bwMode="auto">
          <a:xfrm flipH="1">
            <a:off x="8151813" y="4489450"/>
            <a:ext cx="803275" cy="771525"/>
            <a:chOff x="-44" y="1473"/>
            <a:chExt cx="981" cy="1105"/>
          </a:xfrm>
        </p:grpSpPr>
        <p:pic>
          <p:nvPicPr>
            <p:cNvPr id="115775" name="Picture 181" descr="desktop_computer_stylized_medium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5776" name="Freeform 182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15767" name="Group 183"/>
          <p:cNvGrpSpPr>
            <a:grpSpLocks/>
          </p:cNvGrpSpPr>
          <p:nvPr/>
        </p:nvGrpSpPr>
        <p:grpSpPr bwMode="auto">
          <a:xfrm>
            <a:off x="4237038" y="4470400"/>
            <a:ext cx="803275" cy="771525"/>
            <a:chOff x="-44" y="1473"/>
            <a:chExt cx="981" cy="1105"/>
          </a:xfrm>
        </p:grpSpPr>
        <p:pic>
          <p:nvPicPr>
            <p:cNvPr id="115773" name="Picture 184" descr="desktop_computer_stylized_medium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5774" name="Freeform 185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15768" name="Group 186"/>
          <p:cNvGrpSpPr>
            <a:grpSpLocks/>
          </p:cNvGrpSpPr>
          <p:nvPr/>
        </p:nvGrpSpPr>
        <p:grpSpPr bwMode="auto">
          <a:xfrm>
            <a:off x="4859338" y="4919663"/>
            <a:ext cx="803275" cy="771525"/>
            <a:chOff x="-44" y="1473"/>
            <a:chExt cx="981" cy="1105"/>
          </a:xfrm>
        </p:grpSpPr>
        <p:pic>
          <p:nvPicPr>
            <p:cNvPr id="115771" name="Picture 187" descr="desktop_computer_stylized_medium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5772" name="Freeform 188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sp>
        <p:nvSpPr>
          <p:cNvPr id="115769" name="Slide Number Placeholder 3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>
                <a:latin typeface="Tahoma" pitchFamily="34" charset="0"/>
              </a:rPr>
              <a:t>1-</a:t>
            </a:r>
            <a:fld id="{E1945815-A216-4EA9-8E23-2EC8AF4AB14B}" type="slidenum">
              <a:rPr lang="en-US" altLang="en-US" sz="1200">
                <a:latin typeface="Tahoma" pitchFamily="34" charset="0"/>
              </a:rPr>
              <a:pPr/>
              <a:t>55</a:t>
            </a:fld>
            <a:endParaRPr lang="en-US" altLang="en-US" sz="1200">
              <a:latin typeface="Tahoma" pitchFamily="34" charset="0"/>
            </a:endParaRPr>
          </a:p>
        </p:txBody>
      </p:sp>
      <p:sp>
        <p:nvSpPr>
          <p:cNvPr id="115770" name="TextBox 1"/>
          <p:cNvSpPr txBox="1">
            <a:spLocks noChangeArrowheads="1"/>
          </p:cNvSpPr>
          <p:nvPr/>
        </p:nvSpPr>
        <p:spPr bwMode="auto">
          <a:xfrm>
            <a:off x="339725" y="6199188"/>
            <a:ext cx="4506913" cy="5222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400"/>
              <a:t>* Check out the online interactive exercises for more examples: h</a:t>
            </a:r>
            <a:r>
              <a:rPr lang="en-US" altLang="en-US" sz="1200"/>
              <a:t>ttp://gaia.cs.umass.edu/kurose_ross/interactive/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6737" name="Footer Placeholder 2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 smtClean="0">
                <a:latin typeface="Tahoma" pitchFamily="34" charset="0"/>
              </a:rPr>
              <a:t>Introduction</a:t>
            </a:r>
          </a:p>
        </p:txBody>
      </p:sp>
      <p:pic>
        <p:nvPicPr>
          <p:cNvPr id="116738" name="Picture 2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9450" y="1028700"/>
            <a:ext cx="4570413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6739" name="Rectangle 2"/>
          <p:cNvSpPr>
            <a:spLocks noGrp="1" noChangeArrowheads="1"/>
          </p:cNvSpPr>
          <p:nvPr>
            <p:ph type="title" idx="4294967295"/>
          </p:nvPr>
        </p:nvSpPr>
        <p:spPr/>
        <p:txBody>
          <a:bodyPr/>
          <a:lstStyle/>
          <a:p>
            <a:pPr eaLnBrk="1" hangingPunct="1"/>
            <a:r>
              <a:rPr lang="en-US" altLang="en-US" smtClean="0">
                <a:ea typeface="ＭＳ Ｐゴシック" charset="-128"/>
              </a:rPr>
              <a:t>Chapter 1: roadmap</a:t>
            </a:r>
          </a:p>
        </p:txBody>
      </p:sp>
      <p:sp>
        <p:nvSpPr>
          <p:cNvPr id="116740" name="Rectangle 3"/>
          <p:cNvSpPr>
            <a:spLocks noGrp="1" noChangeArrowheads="1"/>
          </p:cNvSpPr>
          <p:nvPr>
            <p:ph type="body" idx="4294967295"/>
          </p:nvPr>
        </p:nvSpPr>
        <p:spPr>
          <a:xfrm>
            <a:off x="487363" y="1406525"/>
            <a:ext cx="8207375" cy="4648200"/>
          </a:xfrm>
        </p:spPr>
        <p:txBody>
          <a:bodyPr/>
          <a:lstStyle/>
          <a:p>
            <a:pPr lvl="1" eaLnBrk="1" hangingPunct="1">
              <a:buFont typeface="Wingdings" pitchFamily="2" charset="2"/>
              <a:buNone/>
            </a:pPr>
            <a:r>
              <a:rPr lang="en-US" altLang="en-US" sz="2800" smtClean="0">
                <a:solidFill>
                  <a:srgbClr val="000099"/>
                </a:solidFill>
                <a:ea typeface="Arial" pitchFamily="34" charset="0"/>
              </a:rPr>
              <a:t>1.1 what </a:t>
            </a:r>
            <a:r>
              <a:rPr lang="en-US" altLang="en-US" sz="2800" i="1" smtClean="0">
                <a:solidFill>
                  <a:srgbClr val="000099"/>
                </a:solidFill>
                <a:ea typeface="Arial" pitchFamily="34" charset="0"/>
              </a:rPr>
              <a:t>is</a:t>
            </a:r>
            <a:r>
              <a:rPr lang="en-US" altLang="en-US" sz="2800" smtClean="0">
                <a:solidFill>
                  <a:srgbClr val="000099"/>
                </a:solidFill>
                <a:ea typeface="Arial" pitchFamily="34" charset="0"/>
              </a:rPr>
              <a:t> the Internet?</a:t>
            </a:r>
          </a:p>
          <a:p>
            <a:pPr lvl="1" eaLnBrk="1" hangingPunct="1">
              <a:buFont typeface="Wingdings" pitchFamily="2" charset="2"/>
              <a:buNone/>
            </a:pPr>
            <a:r>
              <a:rPr lang="en-US" altLang="en-US" sz="2800" smtClean="0">
                <a:solidFill>
                  <a:srgbClr val="000099"/>
                </a:solidFill>
                <a:ea typeface="Arial" pitchFamily="34" charset="0"/>
              </a:rPr>
              <a:t>1.2</a:t>
            </a:r>
            <a:r>
              <a:rPr lang="en-US" altLang="en-US" sz="2800" smtClean="0">
                <a:ea typeface="Arial" pitchFamily="34" charset="0"/>
              </a:rPr>
              <a:t> network edge</a:t>
            </a:r>
          </a:p>
          <a:p>
            <a:pPr lvl="2" eaLnBrk="1" hangingPunct="1">
              <a:buClr>
                <a:srgbClr val="000099"/>
              </a:buClr>
            </a:pPr>
            <a:r>
              <a:rPr lang="en-US" altLang="en-US" sz="2400" smtClean="0">
                <a:latin typeface="Gill Sans MT" pitchFamily="34" charset="0"/>
                <a:ea typeface="Arial" pitchFamily="34" charset="0"/>
              </a:rPr>
              <a:t>end systems, access networks, links</a:t>
            </a:r>
          </a:p>
          <a:p>
            <a:pPr lvl="1" eaLnBrk="1" hangingPunct="1">
              <a:buFont typeface="Wingdings" pitchFamily="2" charset="2"/>
              <a:buNone/>
            </a:pPr>
            <a:r>
              <a:rPr lang="en-US" altLang="en-US" sz="2800" smtClean="0">
                <a:solidFill>
                  <a:srgbClr val="000099"/>
                </a:solidFill>
                <a:ea typeface="Arial" pitchFamily="34" charset="0"/>
              </a:rPr>
              <a:t>1.3 </a:t>
            </a:r>
            <a:r>
              <a:rPr lang="en-US" altLang="en-US" sz="2800" smtClean="0">
                <a:ea typeface="Arial" pitchFamily="34" charset="0"/>
              </a:rPr>
              <a:t>network core</a:t>
            </a:r>
          </a:p>
          <a:p>
            <a:pPr lvl="2" eaLnBrk="1" hangingPunct="1">
              <a:buClr>
                <a:srgbClr val="000099"/>
              </a:buClr>
            </a:pPr>
            <a:r>
              <a:rPr lang="en-US" altLang="en-US" sz="2400" smtClean="0">
                <a:latin typeface="Gill Sans MT" pitchFamily="34" charset="0"/>
                <a:ea typeface="Arial" pitchFamily="34" charset="0"/>
              </a:rPr>
              <a:t>packet switching, circuit switching, network structure</a:t>
            </a:r>
          </a:p>
          <a:p>
            <a:pPr lvl="1" eaLnBrk="1" hangingPunct="1">
              <a:buFont typeface="Wingdings" pitchFamily="2" charset="2"/>
              <a:buNone/>
            </a:pPr>
            <a:r>
              <a:rPr lang="en-US" altLang="en-US" sz="2800" smtClean="0">
                <a:solidFill>
                  <a:srgbClr val="000099"/>
                </a:solidFill>
                <a:ea typeface="Arial" pitchFamily="34" charset="0"/>
              </a:rPr>
              <a:t>1.4 </a:t>
            </a:r>
            <a:r>
              <a:rPr lang="en-US" altLang="en-US" sz="2800" smtClean="0">
                <a:ea typeface="Arial" pitchFamily="34" charset="0"/>
              </a:rPr>
              <a:t>delay, loss, throughput in networks</a:t>
            </a:r>
          </a:p>
          <a:p>
            <a:pPr lvl="1" eaLnBrk="1" hangingPunct="1">
              <a:buFont typeface="Wingdings" pitchFamily="2" charset="2"/>
              <a:buNone/>
            </a:pPr>
            <a:r>
              <a:rPr lang="en-US" altLang="en-US" sz="2800" smtClean="0">
                <a:solidFill>
                  <a:srgbClr val="CC0000"/>
                </a:solidFill>
                <a:ea typeface="Arial" pitchFamily="34" charset="0"/>
              </a:rPr>
              <a:t>1.5 protocol layers, service models</a:t>
            </a:r>
          </a:p>
          <a:p>
            <a:pPr lvl="1" eaLnBrk="1" hangingPunct="1">
              <a:buFont typeface="Wingdings" pitchFamily="2" charset="2"/>
              <a:buNone/>
            </a:pPr>
            <a:r>
              <a:rPr lang="en-US" altLang="en-US" sz="2800" smtClean="0">
                <a:solidFill>
                  <a:srgbClr val="000099"/>
                </a:solidFill>
                <a:ea typeface="Arial" pitchFamily="34" charset="0"/>
              </a:rPr>
              <a:t>1.6</a:t>
            </a:r>
            <a:r>
              <a:rPr lang="en-US" altLang="en-US" sz="2800" smtClean="0">
                <a:ea typeface="Arial" pitchFamily="34" charset="0"/>
              </a:rPr>
              <a:t> networks under attack: security</a:t>
            </a:r>
          </a:p>
          <a:p>
            <a:pPr lvl="1" eaLnBrk="1" hangingPunct="1">
              <a:buFont typeface="Wingdings" pitchFamily="2" charset="2"/>
              <a:buNone/>
            </a:pPr>
            <a:r>
              <a:rPr lang="en-US" altLang="en-US" sz="2800" smtClean="0">
                <a:solidFill>
                  <a:srgbClr val="000099"/>
                </a:solidFill>
                <a:ea typeface="Arial" pitchFamily="34" charset="0"/>
              </a:rPr>
              <a:t>1.7</a:t>
            </a:r>
            <a:r>
              <a:rPr lang="en-US" altLang="en-US" sz="2800" smtClean="0">
                <a:ea typeface="Arial" pitchFamily="34" charset="0"/>
              </a:rPr>
              <a:t> history</a:t>
            </a:r>
          </a:p>
          <a:p>
            <a:pPr eaLnBrk="1" hangingPunct="1"/>
            <a:endParaRPr lang="en-US" altLang="en-US" smtClean="0">
              <a:ea typeface="ＭＳ Ｐゴシック" charset="-128"/>
            </a:endParaRPr>
          </a:p>
        </p:txBody>
      </p:sp>
      <p:sp>
        <p:nvSpPr>
          <p:cNvPr id="116741" name="Slide Number Placeholder 3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>
                <a:latin typeface="Tahoma" pitchFamily="34" charset="0"/>
              </a:rPr>
              <a:t>1-</a:t>
            </a:r>
            <a:fld id="{DD692113-2970-4185-B2D1-DD324B7E7F1F}" type="slidenum">
              <a:rPr lang="en-US" altLang="en-US" sz="1200">
                <a:latin typeface="Tahoma" pitchFamily="34" charset="0"/>
              </a:rPr>
              <a:pPr/>
              <a:t>56</a:t>
            </a:fld>
            <a:endParaRPr lang="en-US" altLang="en-US" sz="1200">
              <a:latin typeface="Tahoma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5" name="Footer Placeholder 2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 smtClean="0">
                <a:latin typeface="Tahoma" pitchFamily="34" charset="0"/>
              </a:rPr>
              <a:t>Introduction</a:t>
            </a:r>
          </a:p>
        </p:txBody>
      </p:sp>
      <p:pic>
        <p:nvPicPr>
          <p:cNvPr id="118786" name="Picture 9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0213" y="936625"/>
            <a:ext cx="4113212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8787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333375" y="128588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 smtClean="0">
                <a:ea typeface="ＭＳ Ｐゴシック" charset="-128"/>
              </a:rPr>
              <a:t>Protocol </a:t>
            </a:r>
            <a:r>
              <a:rPr lang="ja-JP" altLang="en-US" smtClean="0">
                <a:ea typeface="ＭＳ Ｐゴシック" charset="-128"/>
              </a:rPr>
              <a:t>“</a:t>
            </a:r>
            <a:r>
              <a:rPr lang="en-US" altLang="ja-JP" smtClean="0">
                <a:ea typeface="ＭＳ Ｐゴシック" charset="-128"/>
              </a:rPr>
              <a:t>layers</a:t>
            </a:r>
            <a:r>
              <a:rPr lang="ja-JP" altLang="en-US" smtClean="0">
                <a:ea typeface="ＭＳ Ｐゴシック" charset="-128"/>
              </a:rPr>
              <a:t>”</a:t>
            </a:r>
            <a:endParaRPr lang="en-US" altLang="en-US" smtClean="0">
              <a:ea typeface="ＭＳ Ｐゴシック" charset="-128"/>
            </a:endParaRPr>
          </a:p>
        </p:txBody>
      </p:sp>
      <p:sp>
        <p:nvSpPr>
          <p:cNvPr id="118788" name="Rectangle 3"/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533400" y="1371600"/>
            <a:ext cx="3581400" cy="4648200"/>
          </a:xfrm>
        </p:spPr>
        <p:txBody>
          <a:bodyPr/>
          <a:lstStyle/>
          <a:p>
            <a:pPr eaLnBrk="1" hangingPunct="1">
              <a:lnSpc>
                <a:spcPct val="75000"/>
              </a:lnSpc>
              <a:buFont typeface="Wingdings" pitchFamily="2" charset="2"/>
              <a:buNone/>
            </a:pPr>
            <a:r>
              <a:rPr lang="en-US" altLang="en-US" i="1" dirty="0" smtClean="0">
                <a:solidFill>
                  <a:srgbClr val="CC0000"/>
                </a:solidFill>
                <a:ea typeface="ＭＳ Ｐゴシック" charset="-128"/>
              </a:rPr>
              <a:t>Networks are complex,</a:t>
            </a:r>
          </a:p>
          <a:p>
            <a:pPr eaLnBrk="1" hangingPunct="1">
              <a:lnSpc>
                <a:spcPct val="75000"/>
              </a:lnSpc>
              <a:buFont typeface="Wingdings" pitchFamily="2" charset="2"/>
              <a:buNone/>
            </a:pPr>
            <a:r>
              <a:rPr lang="en-US" altLang="en-US" i="1" dirty="0" smtClean="0">
                <a:solidFill>
                  <a:srgbClr val="CC0000"/>
                </a:solidFill>
                <a:ea typeface="ＭＳ Ｐゴシック" charset="-128"/>
              </a:rPr>
              <a:t>with many “p</a:t>
            </a:r>
            <a:r>
              <a:rPr lang="en-US" altLang="ja-JP" i="1" dirty="0" smtClean="0">
                <a:solidFill>
                  <a:srgbClr val="CC0000"/>
                </a:solidFill>
                <a:ea typeface="ＭＳ Ｐゴシック" charset="-128"/>
              </a:rPr>
              <a:t>ieces”:</a:t>
            </a:r>
          </a:p>
          <a:p>
            <a:pPr lvl="1" eaLnBrk="1" hangingPunct="1">
              <a:buFont typeface="Wingdings" pitchFamily="2" charset="2"/>
              <a:buChar char="§"/>
            </a:pPr>
            <a:r>
              <a:rPr lang="en-US" altLang="en-US" sz="2800" dirty="0" smtClean="0">
                <a:ea typeface="Arial" pitchFamily="34" charset="0"/>
              </a:rPr>
              <a:t>hosts</a:t>
            </a:r>
          </a:p>
          <a:p>
            <a:pPr lvl="1" eaLnBrk="1" hangingPunct="1">
              <a:buFont typeface="Wingdings" pitchFamily="2" charset="2"/>
              <a:buChar char="§"/>
            </a:pPr>
            <a:r>
              <a:rPr lang="en-US" altLang="en-US" sz="2800" dirty="0" smtClean="0">
                <a:ea typeface="Arial" pitchFamily="34" charset="0"/>
              </a:rPr>
              <a:t>routers</a:t>
            </a:r>
          </a:p>
          <a:p>
            <a:pPr lvl="1" eaLnBrk="1" hangingPunct="1">
              <a:buFont typeface="Wingdings" pitchFamily="2" charset="2"/>
              <a:buChar char="§"/>
            </a:pPr>
            <a:r>
              <a:rPr lang="en-US" altLang="en-US" sz="2800" dirty="0" smtClean="0">
                <a:ea typeface="Arial" pitchFamily="34" charset="0"/>
              </a:rPr>
              <a:t>links of various media</a:t>
            </a:r>
          </a:p>
          <a:p>
            <a:pPr lvl="1" eaLnBrk="1" hangingPunct="1">
              <a:buFont typeface="Wingdings" pitchFamily="2" charset="2"/>
              <a:buChar char="§"/>
            </a:pPr>
            <a:r>
              <a:rPr lang="en-US" altLang="en-US" sz="2800" dirty="0" smtClean="0">
                <a:ea typeface="Arial" pitchFamily="34" charset="0"/>
              </a:rPr>
              <a:t>applications</a:t>
            </a:r>
          </a:p>
          <a:p>
            <a:pPr lvl="1" eaLnBrk="1" hangingPunct="1">
              <a:buFont typeface="Wingdings" pitchFamily="2" charset="2"/>
              <a:buChar char="§"/>
            </a:pPr>
            <a:r>
              <a:rPr lang="en-US" altLang="en-US" sz="2800" dirty="0" smtClean="0">
                <a:ea typeface="Arial" pitchFamily="34" charset="0"/>
              </a:rPr>
              <a:t>protocols</a:t>
            </a:r>
          </a:p>
          <a:p>
            <a:pPr lvl="1" eaLnBrk="1" hangingPunct="1">
              <a:buFont typeface="Wingdings" pitchFamily="2" charset="2"/>
              <a:buChar char="§"/>
            </a:pPr>
            <a:r>
              <a:rPr lang="en-US" altLang="en-US" sz="2800" dirty="0" smtClean="0">
                <a:ea typeface="Arial" pitchFamily="34" charset="0"/>
              </a:rPr>
              <a:t>hardware, software</a:t>
            </a:r>
          </a:p>
        </p:txBody>
      </p:sp>
      <p:sp>
        <p:nvSpPr>
          <p:cNvPr id="118789" name="Rectangle 4"/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4552950" y="2266950"/>
            <a:ext cx="4057650" cy="2619375"/>
          </a:xfrm>
        </p:spPr>
        <p:txBody>
          <a:bodyPr/>
          <a:lstStyle/>
          <a:p>
            <a:pPr algn="ctr" eaLnBrk="1" hangingPunct="1">
              <a:buFont typeface="Wingdings" pitchFamily="2" charset="2"/>
              <a:buNone/>
            </a:pPr>
            <a:r>
              <a:rPr lang="en-US" altLang="en-US" sz="3200" i="1" smtClean="0">
                <a:solidFill>
                  <a:srgbClr val="CC0000"/>
                </a:solidFill>
                <a:ea typeface="ＭＳ Ｐゴシック" charset="-128"/>
              </a:rPr>
              <a:t>Question:</a:t>
            </a:r>
            <a:r>
              <a:rPr lang="en-US" altLang="en-US" sz="2400" u="sng" smtClean="0">
                <a:solidFill>
                  <a:srgbClr val="FF0000"/>
                </a:solidFill>
                <a:ea typeface="ＭＳ Ｐゴシック" charset="-128"/>
              </a:rPr>
              <a:t> </a:t>
            </a:r>
          </a:p>
          <a:p>
            <a:pPr algn="ctr" eaLnBrk="1" hangingPunct="1">
              <a:buFont typeface="Wingdings" pitchFamily="2" charset="2"/>
              <a:buNone/>
            </a:pPr>
            <a:r>
              <a:rPr lang="en-US" altLang="en-US" smtClean="0">
                <a:ea typeface="ＭＳ Ｐゴシック" charset="-128"/>
              </a:rPr>
              <a:t>is there any hope of </a:t>
            </a:r>
            <a:r>
              <a:rPr lang="en-US" altLang="en-US" i="1" smtClean="0">
                <a:ea typeface="ＭＳ Ｐゴシック" charset="-128"/>
              </a:rPr>
              <a:t>organizing</a:t>
            </a:r>
            <a:r>
              <a:rPr lang="en-US" altLang="en-US" smtClean="0">
                <a:ea typeface="ＭＳ Ｐゴシック" charset="-128"/>
              </a:rPr>
              <a:t> structure of network?</a:t>
            </a:r>
          </a:p>
          <a:p>
            <a:pPr algn="ctr" eaLnBrk="1" hangingPunct="1">
              <a:buFont typeface="Wingdings" pitchFamily="2" charset="2"/>
              <a:buNone/>
            </a:pPr>
            <a:endParaRPr lang="en-US" altLang="en-US" smtClean="0">
              <a:ea typeface="ＭＳ Ｐゴシック" charset="-128"/>
            </a:endParaRPr>
          </a:p>
          <a:p>
            <a:pPr algn="ctr" eaLnBrk="1" hangingPunct="1">
              <a:buFont typeface="Wingdings" pitchFamily="2" charset="2"/>
              <a:buNone/>
            </a:pPr>
            <a:r>
              <a:rPr lang="en-US" altLang="en-US" smtClean="0">
                <a:ea typeface="ＭＳ Ｐゴシック" charset="-128"/>
              </a:rPr>
              <a:t>…. or at least our discussion of networks?</a:t>
            </a:r>
          </a:p>
        </p:txBody>
      </p:sp>
      <p:sp>
        <p:nvSpPr>
          <p:cNvPr id="118790" name="Slide Number Placeholder 3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>
                <a:latin typeface="Tahoma" pitchFamily="34" charset="0"/>
              </a:rPr>
              <a:t>1-</a:t>
            </a:r>
            <a:fld id="{A63768D0-AD6A-4F68-BBA5-5F9E25B96BE8}" type="slidenum">
              <a:rPr lang="en-US" altLang="en-US" sz="1200">
                <a:latin typeface="Tahoma" pitchFamily="34" charset="0"/>
              </a:rPr>
              <a:pPr/>
              <a:t>57</a:t>
            </a:fld>
            <a:endParaRPr lang="en-US" altLang="en-US" sz="1200">
              <a:latin typeface="Tahoma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833" name="Footer Placeholder 2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 smtClean="0">
                <a:latin typeface="Tahoma" pitchFamily="34" charset="0"/>
              </a:rPr>
              <a:t>Introduction</a:t>
            </a:r>
          </a:p>
        </p:txBody>
      </p:sp>
      <p:pic>
        <p:nvPicPr>
          <p:cNvPr id="120834" name="Picture 14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12738" y="928688"/>
            <a:ext cx="5484812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0835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276225" y="142875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 sz="4000" smtClean="0">
                <a:ea typeface="ＭＳ Ｐゴシック" charset="-128"/>
              </a:rPr>
              <a:t>Organization of air travel</a:t>
            </a:r>
            <a:endParaRPr lang="en-US" altLang="en-US" smtClean="0">
              <a:ea typeface="ＭＳ Ｐゴシック" charset="-128"/>
            </a:endParaRPr>
          </a:p>
        </p:txBody>
      </p:sp>
      <p:sp>
        <p:nvSpPr>
          <p:cNvPr id="120836" name="Rectangle 3"/>
          <p:cNvSpPr>
            <a:spLocks noGrp="1" noChangeArrowheads="1"/>
          </p:cNvSpPr>
          <p:nvPr>
            <p:ph type="body" idx="4294967295"/>
          </p:nvPr>
        </p:nvSpPr>
        <p:spPr>
          <a:xfrm>
            <a:off x="838200" y="5489575"/>
            <a:ext cx="7772400" cy="542925"/>
          </a:xfrm>
        </p:spPr>
        <p:txBody>
          <a:bodyPr/>
          <a:lstStyle/>
          <a:p>
            <a:pPr marL="287338" indent="-287338" eaLnBrk="1" hangingPunct="1"/>
            <a:r>
              <a:rPr lang="en-US" altLang="en-US" smtClean="0">
                <a:ea typeface="ＭＳ Ｐゴシック" charset="-128"/>
              </a:rPr>
              <a:t>a series of steps</a:t>
            </a:r>
          </a:p>
        </p:txBody>
      </p:sp>
      <p:grpSp>
        <p:nvGrpSpPr>
          <p:cNvPr id="120837" name="Group 4"/>
          <p:cNvGrpSpPr>
            <a:grpSpLocks/>
          </p:cNvGrpSpPr>
          <p:nvPr/>
        </p:nvGrpSpPr>
        <p:grpSpPr bwMode="auto">
          <a:xfrm>
            <a:off x="1111250" y="1587500"/>
            <a:ext cx="6508750" cy="3294063"/>
            <a:chOff x="700" y="1000"/>
            <a:chExt cx="4100" cy="2075"/>
          </a:xfrm>
        </p:grpSpPr>
        <p:sp>
          <p:nvSpPr>
            <p:cNvPr id="120839" name="Text Box 5"/>
            <p:cNvSpPr txBox="1">
              <a:spLocks noChangeArrowheads="1"/>
            </p:cNvSpPr>
            <p:nvPr/>
          </p:nvSpPr>
          <p:spPr bwMode="auto">
            <a:xfrm>
              <a:off x="846" y="1007"/>
              <a:ext cx="1307" cy="17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r>
                <a:rPr lang="en-US" altLang="en-US" sz="2000">
                  <a:solidFill>
                    <a:srgbClr val="000099"/>
                  </a:solidFill>
                </a:rPr>
                <a:t>ticket (purchase)</a:t>
              </a:r>
            </a:p>
            <a:p>
              <a:endParaRPr lang="en-US" altLang="en-US" sz="2000">
                <a:solidFill>
                  <a:srgbClr val="000099"/>
                </a:solidFill>
              </a:endParaRPr>
            </a:p>
            <a:p>
              <a:r>
                <a:rPr lang="en-US" altLang="en-US" sz="2000">
                  <a:solidFill>
                    <a:srgbClr val="000099"/>
                  </a:solidFill>
                </a:rPr>
                <a:t>baggage (check)</a:t>
              </a:r>
            </a:p>
            <a:p>
              <a:endParaRPr lang="en-US" altLang="en-US" sz="2000">
                <a:solidFill>
                  <a:srgbClr val="000099"/>
                </a:solidFill>
              </a:endParaRPr>
            </a:p>
            <a:p>
              <a:r>
                <a:rPr lang="en-US" altLang="en-US" sz="2000">
                  <a:solidFill>
                    <a:srgbClr val="000099"/>
                  </a:solidFill>
                </a:rPr>
                <a:t>gates (load)</a:t>
              </a:r>
            </a:p>
            <a:p>
              <a:endParaRPr lang="en-US" altLang="en-US" sz="2000">
                <a:solidFill>
                  <a:srgbClr val="000099"/>
                </a:solidFill>
              </a:endParaRPr>
            </a:p>
            <a:p>
              <a:r>
                <a:rPr lang="en-US" altLang="en-US" sz="2000">
                  <a:solidFill>
                    <a:srgbClr val="000099"/>
                  </a:solidFill>
                </a:rPr>
                <a:t>runway takeoff</a:t>
              </a:r>
            </a:p>
            <a:p>
              <a:endParaRPr lang="en-US" altLang="en-US" sz="2000">
                <a:solidFill>
                  <a:srgbClr val="000099"/>
                </a:solidFill>
              </a:endParaRPr>
            </a:p>
            <a:p>
              <a:r>
                <a:rPr lang="en-US" altLang="en-US" sz="2000">
                  <a:solidFill>
                    <a:srgbClr val="000099"/>
                  </a:solidFill>
                </a:rPr>
                <a:t>airplane routing</a:t>
              </a:r>
            </a:p>
          </p:txBody>
        </p:sp>
        <p:sp>
          <p:nvSpPr>
            <p:cNvPr id="120840" name="Text Box 6"/>
            <p:cNvSpPr txBox="1">
              <a:spLocks noChangeArrowheads="1"/>
            </p:cNvSpPr>
            <p:nvPr/>
          </p:nvSpPr>
          <p:spPr bwMode="auto">
            <a:xfrm>
              <a:off x="3242" y="1001"/>
              <a:ext cx="1280" cy="17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r>
                <a:rPr lang="en-US" altLang="en-US" sz="2000">
                  <a:solidFill>
                    <a:srgbClr val="000099"/>
                  </a:solidFill>
                </a:rPr>
                <a:t>ticket (complain)</a:t>
              </a:r>
            </a:p>
            <a:p>
              <a:endParaRPr lang="en-US" altLang="en-US" sz="2000">
                <a:solidFill>
                  <a:srgbClr val="000099"/>
                </a:solidFill>
              </a:endParaRPr>
            </a:p>
            <a:p>
              <a:r>
                <a:rPr lang="en-US" altLang="en-US" sz="2000">
                  <a:solidFill>
                    <a:srgbClr val="000099"/>
                  </a:solidFill>
                </a:rPr>
                <a:t>baggage (claim)</a:t>
              </a:r>
            </a:p>
            <a:p>
              <a:endParaRPr lang="en-US" altLang="en-US" sz="2000">
                <a:solidFill>
                  <a:srgbClr val="000099"/>
                </a:solidFill>
              </a:endParaRPr>
            </a:p>
            <a:p>
              <a:r>
                <a:rPr lang="en-US" altLang="en-US" sz="2000">
                  <a:solidFill>
                    <a:srgbClr val="000099"/>
                  </a:solidFill>
                </a:rPr>
                <a:t>gates (unload)</a:t>
              </a:r>
            </a:p>
            <a:p>
              <a:endParaRPr lang="en-US" altLang="en-US" sz="2000">
                <a:solidFill>
                  <a:srgbClr val="000099"/>
                </a:solidFill>
              </a:endParaRPr>
            </a:p>
            <a:p>
              <a:r>
                <a:rPr lang="en-US" altLang="en-US" sz="2000">
                  <a:solidFill>
                    <a:srgbClr val="000099"/>
                  </a:solidFill>
                </a:rPr>
                <a:t>runway landing</a:t>
              </a:r>
            </a:p>
            <a:p>
              <a:endParaRPr lang="en-US" altLang="en-US" sz="2000">
                <a:solidFill>
                  <a:srgbClr val="000099"/>
                </a:solidFill>
              </a:endParaRPr>
            </a:p>
            <a:p>
              <a:r>
                <a:rPr lang="en-US" altLang="en-US" sz="2000">
                  <a:solidFill>
                    <a:srgbClr val="000099"/>
                  </a:solidFill>
                </a:rPr>
                <a:t>airplane routing</a:t>
              </a:r>
            </a:p>
          </p:txBody>
        </p:sp>
        <p:sp>
          <p:nvSpPr>
            <p:cNvPr id="120841" name="Text Box 7"/>
            <p:cNvSpPr txBox="1">
              <a:spLocks noChangeArrowheads="1"/>
            </p:cNvSpPr>
            <p:nvPr/>
          </p:nvSpPr>
          <p:spPr bwMode="auto">
            <a:xfrm>
              <a:off x="2074" y="2825"/>
              <a:ext cx="1219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r>
                <a:rPr lang="en-US" altLang="en-US" sz="2000">
                  <a:solidFill>
                    <a:srgbClr val="000099"/>
                  </a:solidFill>
                </a:rPr>
                <a:t>airplane routing</a:t>
              </a:r>
            </a:p>
          </p:txBody>
        </p:sp>
        <p:sp>
          <p:nvSpPr>
            <p:cNvPr id="120842" name="Freeform 8"/>
            <p:cNvSpPr>
              <a:spLocks/>
            </p:cNvSpPr>
            <p:nvPr/>
          </p:nvSpPr>
          <p:spPr bwMode="auto">
            <a:xfrm>
              <a:off x="700" y="1000"/>
              <a:ext cx="4100" cy="2072"/>
            </a:xfrm>
            <a:custGeom>
              <a:avLst/>
              <a:gdLst>
                <a:gd name="T0" fmla="*/ 0 w 4100"/>
                <a:gd name="T1" fmla="*/ 0 h 2072"/>
                <a:gd name="T2" fmla="*/ 4 w 4100"/>
                <a:gd name="T3" fmla="*/ 1736 h 2072"/>
                <a:gd name="T4" fmla="*/ 804 w 4100"/>
                <a:gd name="T5" fmla="*/ 2064 h 2072"/>
                <a:gd name="T6" fmla="*/ 3468 w 4100"/>
                <a:gd name="T7" fmla="*/ 2072 h 2072"/>
                <a:gd name="T8" fmla="*/ 4100 w 4100"/>
                <a:gd name="T9" fmla="*/ 1736 h 2072"/>
                <a:gd name="T10" fmla="*/ 4100 w 4100"/>
                <a:gd name="T11" fmla="*/ 96 h 207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100"/>
                <a:gd name="T19" fmla="*/ 0 h 2072"/>
                <a:gd name="T20" fmla="*/ 4100 w 4100"/>
                <a:gd name="T21" fmla="*/ 2072 h 207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100" h="2072">
                  <a:moveTo>
                    <a:pt x="0" y="0"/>
                  </a:moveTo>
                  <a:lnTo>
                    <a:pt x="4" y="1736"/>
                  </a:lnTo>
                  <a:lnTo>
                    <a:pt x="804" y="2064"/>
                  </a:lnTo>
                  <a:lnTo>
                    <a:pt x="3468" y="2072"/>
                  </a:lnTo>
                  <a:lnTo>
                    <a:pt x="4100" y="1736"/>
                  </a:lnTo>
                  <a:lnTo>
                    <a:pt x="4100" y="96"/>
                  </a:lnTo>
                </a:path>
              </a:pathLst>
            </a:custGeom>
            <a:noFill/>
            <a:ln w="38100">
              <a:solidFill>
                <a:schemeClr val="accent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20838" name="Slide Number Placeholder 3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>
                <a:latin typeface="Tahoma" pitchFamily="34" charset="0"/>
              </a:rPr>
              <a:t>1-</a:t>
            </a:r>
            <a:fld id="{CC283F7B-3E67-4FC1-B8E7-7A33A3A7492F}" type="slidenum">
              <a:rPr lang="en-US" altLang="en-US" sz="1200">
                <a:latin typeface="Tahoma" pitchFamily="34" charset="0"/>
              </a:rPr>
              <a:pPr/>
              <a:t>58</a:t>
            </a:fld>
            <a:endParaRPr lang="en-US" altLang="en-US" sz="1200">
              <a:latin typeface="Tahoma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881" name="Footer Placeholder 2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 smtClean="0">
                <a:latin typeface="Tahoma" pitchFamily="34" charset="0"/>
              </a:rPr>
              <a:t>Introduction</a:t>
            </a:r>
          </a:p>
        </p:txBody>
      </p:sp>
      <p:pic>
        <p:nvPicPr>
          <p:cNvPr id="122882" name="Picture 45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07988" y="819150"/>
            <a:ext cx="7313612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22883" name="Group 38"/>
          <p:cNvGrpSpPr>
            <a:grpSpLocks/>
          </p:cNvGrpSpPr>
          <p:nvPr/>
        </p:nvGrpSpPr>
        <p:grpSpPr bwMode="auto">
          <a:xfrm>
            <a:off x="434975" y="1314450"/>
            <a:ext cx="8418513" cy="2835275"/>
            <a:chOff x="258" y="1214"/>
            <a:chExt cx="5303" cy="1786"/>
          </a:xfrm>
        </p:grpSpPr>
        <p:sp>
          <p:nvSpPr>
            <p:cNvPr id="122887" name="Rectangle 2"/>
            <p:cNvSpPr>
              <a:spLocks noChangeArrowheads="1"/>
            </p:cNvSpPr>
            <p:nvPr/>
          </p:nvSpPr>
          <p:spPr bwMode="auto">
            <a:xfrm>
              <a:off x="264" y="1544"/>
              <a:ext cx="1028" cy="1082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>
                <a:latin typeface="Times New Roman" pitchFamily="18" charset="0"/>
              </a:endParaRPr>
            </a:p>
          </p:txBody>
        </p:sp>
        <p:sp>
          <p:nvSpPr>
            <p:cNvPr id="122888" name="Text Box 3"/>
            <p:cNvSpPr txBox="1">
              <a:spLocks noChangeArrowheads="1"/>
            </p:cNvSpPr>
            <p:nvPr/>
          </p:nvSpPr>
          <p:spPr bwMode="auto">
            <a:xfrm>
              <a:off x="258" y="1597"/>
              <a:ext cx="1071" cy="10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>
                <a:lnSpc>
                  <a:spcPct val="80000"/>
                </a:lnSpc>
              </a:pPr>
              <a:r>
                <a:rPr lang="en-US" altLang="en-US" sz="1400"/>
                <a:t>ticket (purchase)</a:t>
              </a:r>
            </a:p>
            <a:p>
              <a:pPr algn="ctr">
                <a:lnSpc>
                  <a:spcPct val="80000"/>
                </a:lnSpc>
              </a:pPr>
              <a:endParaRPr lang="en-US" altLang="en-US" sz="1400"/>
            </a:p>
            <a:p>
              <a:pPr algn="ctr">
                <a:lnSpc>
                  <a:spcPct val="80000"/>
                </a:lnSpc>
              </a:pPr>
              <a:r>
                <a:rPr lang="en-US" altLang="en-US" sz="1400"/>
                <a:t>baggage (check)</a:t>
              </a:r>
            </a:p>
            <a:p>
              <a:pPr algn="ctr">
                <a:lnSpc>
                  <a:spcPct val="80000"/>
                </a:lnSpc>
              </a:pPr>
              <a:endParaRPr lang="en-US" altLang="en-US" sz="1400"/>
            </a:p>
            <a:p>
              <a:pPr algn="ctr">
                <a:lnSpc>
                  <a:spcPct val="80000"/>
                </a:lnSpc>
              </a:pPr>
              <a:r>
                <a:rPr lang="en-US" altLang="en-US" sz="1400"/>
                <a:t>gates (load)</a:t>
              </a:r>
            </a:p>
            <a:p>
              <a:pPr algn="ctr">
                <a:lnSpc>
                  <a:spcPct val="80000"/>
                </a:lnSpc>
              </a:pPr>
              <a:endParaRPr lang="en-US" altLang="en-US" sz="1400"/>
            </a:p>
            <a:p>
              <a:pPr algn="ctr">
                <a:lnSpc>
                  <a:spcPct val="80000"/>
                </a:lnSpc>
              </a:pPr>
              <a:r>
                <a:rPr lang="en-US" altLang="en-US" sz="1400"/>
                <a:t>runway (takeoff)</a:t>
              </a:r>
            </a:p>
            <a:p>
              <a:pPr algn="ctr">
                <a:lnSpc>
                  <a:spcPct val="80000"/>
                </a:lnSpc>
              </a:pPr>
              <a:endParaRPr lang="en-US" altLang="en-US" sz="1400"/>
            </a:p>
            <a:p>
              <a:pPr algn="ctr">
                <a:lnSpc>
                  <a:spcPct val="80000"/>
                </a:lnSpc>
              </a:pPr>
              <a:r>
                <a:rPr lang="en-US" altLang="en-US" sz="1400"/>
                <a:t>airplane routing</a:t>
              </a:r>
            </a:p>
          </p:txBody>
        </p:sp>
        <p:sp>
          <p:nvSpPr>
            <p:cNvPr id="122889" name="Line 4"/>
            <p:cNvSpPr>
              <a:spLocks noChangeShapeType="1"/>
            </p:cNvSpPr>
            <p:nvPr/>
          </p:nvSpPr>
          <p:spPr bwMode="auto">
            <a:xfrm>
              <a:off x="271" y="1770"/>
              <a:ext cx="1021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890" name="Line 5"/>
            <p:cNvSpPr>
              <a:spLocks noChangeShapeType="1"/>
            </p:cNvSpPr>
            <p:nvPr/>
          </p:nvSpPr>
          <p:spPr bwMode="auto">
            <a:xfrm>
              <a:off x="275" y="1989"/>
              <a:ext cx="1021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891" name="Line 6"/>
            <p:cNvSpPr>
              <a:spLocks noChangeShapeType="1"/>
            </p:cNvSpPr>
            <p:nvPr/>
          </p:nvSpPr>
          <p:spPr bwMode="auto">
            <a:xfrm>
              <a:off x="271" y="2207"/>
              <a:ext cx="1021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892" name="Line 7"/>
            <p:cNvSpPr>
              <a:spLocks noChangeShapeType="1"/>
            </p:cNvSpPr>
            <p:nvPr/>
          </p:nvSpPr>
          <p:spPr bwMode="auto">
            <a:xfrm>
              <a:off x="279" y="2426"/>
              <a:ext cx="1021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893" name="Text Box 8"/>
            <p:cNvSpPr txBox="1">
              <a:spLocks noChangeArrowheads="1"/>
            </p:cNvSpPr>
            <p:nvPr/>
          </p:nvSpPr>
          <p:spPr bwMode="auto">
            <a:xfrm>
              <a:off x="493" y="2706"/>
              <a:ext cx="525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 eaLnBrk="1" hangingPunct="1"/>
              <a:r>
                <a:rPr lang="en-US" altLang="en-US" sz="1200"/>
                <a:t>departure</a:t>
              </a:r>
            </a:p>
            <a:p>
              <a:pPr algn="ctr" eaLnBrk="1" hangingPunct="1"/>
              <a:r>
                <a:rPr lang="en-US" altLang="en-US" sz="1200"/>
                <a:t>airport</a:t>
              </a:r>
            </a:p>
          </p:txBody>
        </p:sp>
        <p:sp>
          <p:nvSpPr>
            <p:cNvPr id="122894" name="Text Box 9"/>
            <p:cNvSpPr txBox="1">
              <a:spLocks noChangeArrowheads="1"/>
            </p:cNvSpPr>
            <p:nvPr/>
          </p:nvSpPr>
          <p:spPr bwMode="auto">
            <a:xfrm>
              <a:off x="3756" y="2712"/>
              <a:ext cx="387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 eaLnBrk="1" hangingPunct="1"/>
              <a:r>
                <a:rPr lang="en-US" altLang="en-US" sz="1200"/>
                <a:t>arrival</a:t>
              </a:r>
            </a:p>
            <a:p>
              <a:pPr algn="ctr" eaLnBrk="1" hangingPunct="1"/>
              <a:r>
                <a:rPr lang="en-US" altLang="en-US" sz="1200"/>
                <a:t>airport</a:t>
              </a:r>
            </a:p>
          </p:txBody>
        </p:sp>
        <p:sp>
          <p:nvSpPr>
            <p:cNvPr id="122895" name="Text Box 10"/>
            <p:cNvSpPr txBox="1">
              <a:spLocks noChangeArrowheads="1"/>
            </p:cNvSpPr>
            <p:nvPr/>
          </p:nvSpPr>
          <p:spPr bwMode="auto">
            <a:xfrm>
              <a:off x="1859" y="2709"/>
              <a:ext cx="1042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 eaLnBrk="1" hangingPunct="1"/>
              <a:r>
                <a:rPr lang="en-US" altLang="en-US" sz="1200"/>
                <a:t>intermediate air-traffic</a:t>
              </a:r>
            </a:p>
            <a:p>
              <a:pPr algn="ctr" eaLnBrk="1" hangingPunct="1"/>
              <a:r>
                <a:rPr lang="en-US" altLang="en-US" sz="1200"/>
                <a:t>control centers</a:t>
              </a:r>
            </a:p>
          </p:txBody>
        </p:sp>
        <p:pic>
          <p:nvPicPr>
            <p:cNvPr id="122896" name="Picture 11" descr="yylgaifm[1]"/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1830" y="1315"/>
              <a:ext cx="963" cy="2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22897" name="Line 12"/>
            <p:cNvSpPr>
              <a:spLocks noChangeShapeType="1"/>
            </p:cNvSpPr>
            <p:nvPr/>
          </p:nvSpPr>
          <p:spPr bwMode="auto">
            <a:xfrm>
              <a:off x="2133" y="1214"/>
              <a:ext cx="284" cy="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898" name="Line 13"/>
            <p:cNvSpPr>
              <a:spLocks noChangeShapeType="1"/>
            </p:cNvSpPr>
            <p:nvPr/>
          </p:nvSpPr>
          <p:spPr bwMode="auto">
            <a:xfrm>
              <a:off x="2229" y="1310"/>
              <a:ext cx="284" cy="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899" name="Line 14"/>
            <p:cNvSpPr>
              <a:spLocks noChangeShapeType="1"/>
            </p:cNvSpPr>
            <p:nvPr/>
          </p:nvSpPr>
          <p:spPr bwMode="auto">
            <a:xfrm>
              <a:off x="2325" y="1406"/>
              <a:ext cx="284" cy="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22900" name="Group 15"/>
            <p:cNvGrpSpPr>
              <a:grpSpLocks/>
            </p:cNvGrpSpPr>
            <p:nvPr/>
          </p:nvGrpSpPr>
          <p:grpSpPr bwMode="auto">
            <a:xfrm>
              <a:off x="1436" y="2441"/>
              <a:ext cx="1071" cy="186"/>
              <a:chOff x="1813" y="2187"/>
              <a:chExt cx="1071" cy="186"/>
            </a:xfrm>
          </p:grpSpPr>
          <p:sp>
            <p:nvSpPr>
              <p:cNvPr id="122920" name="Rectangle 16"/>
              <p:cNvSpPr>
                <a:spLocks noChangeArrowheads="1"/>
              </p:cNvSpPr>
              <p:nvPr/>
            </p:nvSpPr>
            <p:spPr bwMode="auto">
              <a:xfrm>
                <a:off x="1817" y="2187"/>
                <a:ext cx="871" cy="186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122921" name="Text Box 17"/>
              <p:cNvSpPr txBox="1">
                <a:spLocks noChangeArrowheads="1"/>
              </p:cNvSpPr>
              <p:nvPr/>
            </p:nvSpPr>
            <p:spPr bwMode="auto">
              <a:xfrm>
                <a:off x="1813" y="2200"/>
                <a:ext cx="1071" cy="1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80000"/>
                  </a:lnSpc>
                </a:pPr>
                <a:r>
                  <a:rPr lang="en-US" altLang="en-US" sz="1400"/>
                  <a:t>airplane routing</a:t>
                </a:r>
              </a:p>
            </p:txBody>
          </p:sp>
        </p:grpSp>
        <p:grpSp>
          <p:nvGrpSpPr>
            <p:cNvPr id="122901" name="Group 18"/>
            <p:cNvGrpSpPr>
              <a:grpSpLocks/>
            </p:cNvGrpSpPr>
            <p:nvPr/>
          </p:nvGrpSpPr>
          <p:grpSpPr bwMode="auto">
            <a:xfrm>
              <a:off x="2417" y="2441"/>
              <a:ext cx="1071" cy="186"/>
              <a:chOff x="1813" y="2187"/>
              <a:chExt cx="1071" cy="186"/>
            </a:xfrm>
          </p:grpSpPr>
          <p:sp>
            <p:nvSpPr>
              <p:cNvPr id="122918" name="Rectangle 19"/>
              <p:cNvSpPr>
                <a:spLocks noChangeArrowheads="1"/>
              </p:cNvSpPr>
              <p:nvPr/>
            </p:nvSpPr>
            <p:spPr bwMode="auto">
              <a:xfrm>
                <a:off x="1817" y="2187"/>
                <a:ext cx="871" cy="186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122919" name="Text Box 20"/>
              <p:cNvSpPr txBox="1">
                <a:spLocks noChangeArrowheads="1"/>
              </p:cNvSpPr>
              <p:nvPr/>
            </p:nvSpPr>
            <p:spPr bwMode="auto">
              <a:xfrm>
                <a:off x="1813" y="2200"/>
                <a:ext cx="1071" cy="1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80000"/>
                  </a:lnSpc>
                </a:pPr>
                <a:r>
                  <a:rPr lang="en-US" altLang="en-US" sz="1400"/>
                  <a:t>airplane routing</a:t>
                </a:r>
              </a:p>
            </p:txBody>
          </p:sp>
        </p:grpSp>
        <p:sp>
          <p:nvSpPr>
            <p:cNvPr id="122902" name="Rectangle 21"/>
            <p:cNvSpPr>
              <a:spLocks noChangeArrowheads="1"/>
            </p:cNvSpPr>
            <p:nvPr/>
          </p:nvSpPr>
          <p:spPr bwMode="auto">
            <a:xfrm>
              <a:off x="3446" y="1551"/>
              <a:ext cx="1028" cy="1082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>
                <a:latin typeface="Times New Roman" pitchFamily="18" charset="0"/>
              </a:endParaRPr>
            </a:p>
          </p:txBody>
        </p:sp>
        <p:sp>
          <p:nvSpPr>
            <p:cNvPr id="122903" name="Text Box 22"/>
            <p:cNvSpPr txBox="1">
              <a:spLocks noChangeArrowheads="1"/>
            </p:cNvSpPr>
            <p:nvPr/>
          </p:nvSpPr>
          <p:spPr bwMode="auto">
            <a:xfrm>
              <a:off x="3412" y="1598"/>
              <a:ext cx="1071" cy="10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>
                <a:lnSpc>
                  <a:spcPct val="80000"/>
                </a:lnSpc>
              </a:pPr>
              <a:r>
                <a:rPr lang="en-US" altLang="en-US" sz="1400"/>
                <a:t>ticket (complain)</a:t>
              </a:r>
            </a:p>
            <a:p>
              <a:pPr algn="ctr">
                <a:lnSpc>
                  <a:spcPct val="80000"/>
                </a:lnSpc>
              </a:pPr>
              <a:endParaRPr lang="en-US" altLang="en-US" sz="1400"/>
            </a:p>
            <a:p>
              <a:pPr algn="ctr">
                <a:lnSpc>
                  <a:spcPct val="80000"/>
                </a:lnSpc>
              </a:pPr>
              <a:r>
                <a:rPr lang="en-US" altLang="en-US" sz="1400"/>
                <a:t>baggage (claim</a:t>
              </a:r>
            </a:p>
            <a:p>
              <a:pPr algn="ctr">
                <a:lnSpc>
                  <a:spcPct val="80000"/>
                </a:lnSpc>
              </a:pPr>
              <a:endParaRPr lang="en-US" altLang="en-US" sz="1400"/>
            </a:p>
            <a:p>
              <a:pPr algn="ctr">
                <a:lnSpc>
                  <a:spcPct val="80000"/>
                </a:lnSpc>
              </a:pPr>
              <a:r>
                <a:rPr lang="en-US" altLang="en-US" sz="1400"/>
                <a:t>gates (unload)</a:t>
              </a:r>
            </a:p>
            <a:p>
              <a:pPr algn="ctr">
                <a:lnSpc>
                  <a:spcPct val="80000"/>
                </a:lnSpc>
              </a:pPr>
              <a:endParaRPr lang="en-US" altLang="en-US" sz="1400"/>
            </a:p>
            <a:p>
              <a:pPr algn="ctr">
                <a:lnSpc>
                  <a:spcPct val="80000"/>
                </a:lnSpc>
              </a:pPr>
              <a:r>
                <a:rPr lang="en-US" altLang="en-US" sz="1400"/>
                <a:t>runway (land)</a:t>
              </a:r>
            </a:p>
            <a:p>
              <a:pPr algn="ctr">
                <a:lnSpc>
                  <a:spcPct val="80000"/>
                </a:lnSpc>
              </a:pPr>
              <a:endParaRPr lang="en-US" altLang="en-US" sz="1400"/>
            </a:p>
            <a:p>
              <a:pPr algn="ctr">
                <a:lnSpc>
                  <a:spcPct val="80000"/>
                </a:lnSpc>
              </a:pPr>
              <a:r>
                <a:rPr lang="en-US" altLang="en-US" sz="1400"/>
                <a:t>airplane routing</a:t>
              </a:r>
            </a:p>
          </p:txBody>
        </p:sp>
        <p:sp>
          <p:nvSpPr>
            <p:cNvPr id="122904" name="Line 23"/>
            <p:cNvSpPr>
              <a:spLocks noChangeShapeType="1"/>
            </p:cNvSpPr>
            <p:nvPr/>
          </p:nvSpPr>
          <p:spPr bwMode="auto">
            <a:xfrm>
              <a:off x="3453" y="1777"/>
              <a:ext cx="1021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905" name="Line 24"/>
            <p:cNvSpPr>
              <a:spLocks noChangeShapeType="1"/>
            </p:cNvSpPr>
            <p:nvPr/>
          </p:nvSpPr>
          <p:spPr bwMode="auto">
            <a:xfrm>
              <a:off x="3457" y="1996"/>
              <a:ext cx="1021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906" name="Line 25"/>
            <p:cNvSpPr>
              <a:spLocks noChangeShapeType="1"/>
            </p:cNvSpPr>
            <p:nvPr/>
          </p:nvSpPr>
          <p:spPr bwMode="auto">
            <a:xfrm>
              <a:off x="3453" y="2214"/>
              <a:ext cx="1021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907" name="Line 26"/>
            <p:cNvSpPr>
              <a:spLocks noChangeShapeType="1"/>
            </p:cNvSpPr>
            <p:nvPr/>
          </p:nvSpPr>
          <p:spPr bwMode="auto">
            <a:xfrm>
              <a:off x="3461" y="2433"/>
              <a:ext cx="1021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908" name="Rectangle 27"/>
            <p:cNvSpPr>
              <a:spLocks noChangeArrowheads="1"/>
            </p:cNvSpPr>
            <p:nvPr/>
          </p:nvSpPr>
          <p:spPr bwMode="auto">
            <a:xfrm>
              <a:off x="268" y="2476"/>
              <a:ext cx="5293" cy="116"/>
            </a:xfrm>
            <a:prstGeom prst="rect">
              <a:avLst/>
            </a:prstGeom>
            <a:gradFill rotWithShape="1">
              <a:gsLst>
                <a:gs pos="0">
                  <a:schemeClr val="accent1">
                    <a:alpha val="50000"/>
                  </a:schemeClr>
                </a:gs>
                <a:gs pos="100000">
                  <a:schemeClr val="accent1">
                    <a:alpha val="53000"/>
                  </a:schemeClr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>
                <a:latin typeface="Times New Roman" pitchFamily="18" charset="0"/>
              </a:endParaRPr>
            </a:p>
          </p:txBody>
        </p:sp>
        <p:sp>
          <p:nvSpPr>
            <p:cNvPr id="122909" name="Rectangle 28"/>
            <p:cNvSpPr>
              <a:spLocks noChangeArrowheads="1"/>
            </p:cNvSpPr>
            <p:nvPr/>
          </p:nvSpPr>
          <p:spPr bwMode="auto">
            <a:xfrm>
              <a:off x="268" y="2256"/>
              <a:ext cx="5293" cy="123"/>
            </a:xfrm>
            <a:prstGeom prst="rect">
              <a:avLst/>
            </a:prstGeom>
            <a:gradFill rotWithShape="1">
              <a:gsLst>
                <a:gs pos="0">
                  <a:schemeClr val="accent1">
                    <a:alpha val="50000"/>
                  </a:schemeClr>
                </a:gs>
                <a:gs pos="100000">
                  <a:schemeClr val="accent1">
                    <a:alpha val="53000"/>
                  </a:schemeClr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>
                <a:latin typeface="Times New Roman" pitchFamily="18" charset="0"/>
              </a:endParaRPr>
            </a:p>
          </p:txBody>
        </p:sp>
        <p:sp>
          <p:nvSpPr>
            <p:cNvPr id="122910" name="Rectangle 29"/>
            <p:cNvSpPr>
              <a:spLocks noChangeArrowheads="1"/>
            </p:cNvSpPr>
            <p:nvPr/>
          </p:nvSpPr>
          <p:spPr bwMode="auto">
            <a:xfrm>
              <a:off x="268" y="2050"/>
              <a:ext cx="5293" cy="116"/>
            </a:xfrm>
            <a:prstGeom prst="rect">
              <a:avLst/>
            </a:prstGeom>
            <a:gradFill rotWithShape="1">
              <a:gsLst>
                <a:gs pos="0">
                  <a:schemeClr val="accent1">
                    <a:alpha val="50000"/>
                  </a:schemeClr>
                </a:gs>
                <a:gs pos="100000">
                  <a:schemeClr val="accent1">
                    <a:alpha val="53000"/>
                  </a:schemeClr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>
                <a:latin typeface="Times New Roman" pitchFamily="18" charset="0"/>
              </a:endParaRPr>
            </a:p>
          </p:txBody>
        </p:sp>
        <p:sp>
          <p:nvSpPr>
            <p:cNvPr id="122911" name="Rectangle 30"/>
            <p:cNvSpPr>
              <a:spLocks noChangeArrowheads="1"/>
            </p:cNvSpPr>
            <p:nvPr/>
          </p:nvSpPr>
          <p:spPr bwMode="auto">
            <a:xfrm>
              <a:off x="268" y="1830"/>
              <a:ext cx="5286" cy="123"/>
            </a:xfrm>
            <a:prstGeom prst="rect">
              <a:avLst/>
            </a:prstGeom>
            <a:gradFill rotWithShape="1">
              <a:gsLst>
                <a:gs pos="0">
                  <a:schemeClr val="accent1">
                    <a:alpha val="50000"/>
                  </a:schemeClr>
                </a:gs>
                <a:gs pos="100000">
                  <a:schemeClr val="accent1">
                    <a:alpha val="53000"/>
                  </a:schemeClr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>
                <a:latin typeface="Times New Roman" pitchFamily="18" charset="0"/>
              </a:endParaRPr>
            </a:p>
          </p:txBody>
        </p:sp>
        <p:sp>
          <p:nvSpPr>
            <p:cNvPr id="122912" name="Rectangle 31"/>
            <p:cNvSpPr>
              <a:spLocks noChangeArrowheads="1"/>
            </p:cNvSpPr>
            <p:nvPr/>
          </p:nvSpPr>
          <p:spPr bwMode="auto">
            <a:xfrm>
              <a:off x="268" y="1617"/>
              <a:ext cx="5287" cy="123"/>
            </a:xfrm>
            <a:prstGeom prst="rect">
              <a:avLst/>
            </a:prstGeom>
            <a:gradFill rotWithShape="1">
              <a:gsLst>
                <a:gs pos="0">
                  <a:schemeClr val="accent1">
                    <a:alpha val="50000"/>
                  </a:schemeClr>
                </a:gs>
                <a:gs pos="100000">
                  <a:schemeClr val="accent1">
                    <a:alpha val="53000"/>
                  </a:schemeClr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>
                <a:latin typeface="Times New Roman" pitchFamily="18" charset="0"/>
              </a:endParaRPr>
            </a:p>
          </p:txBody>
        </p:sp>
        <p:sp>
          <p:nvSpPr>
            <p:cNvPr id="122913" name="Text Box 32"/>
            <p:cNvSpPr txBox="1">
              <a:spLocks noChangeArrowheads="1"/>
            </p:cNvSpPr>
            <p:nvPr/>
          </p:nvSpPr>
          <p:spPr bwMode="auto">
            <a:xfrm>
              <a:off x="4776" y="1588"/>
              <a:ext cx="340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 eaLnBrk="1" hangingPunct="1"/>
              <a:r>
                <a:rPr lang="en-US" altLang="en-US" sz="1200"/>
                <a:t>ticket</a:t>
              </a:r>
            </a:p>
          </p:txBody>
        </p:sp>
        <p:sp>
          <p:nvSpPr>
            <p:cNvPr id="122914" name="Text Box 33"/>
            <p:cNvSpPr txBox="1">
              <a:spLocks noChangeArrowheads="1"/>
            </p:cNvSpPr>
            <p:nvPr/>
          </p:nvSpPr>
          <p:spPr bwMode="auto">
            <a:xfrm>
              <a:off x="4774" y="1801"/>
              <a:ext cx="487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 eaLnBrk="1" hangingPunct="1"/>
              <a:r>
                <a:rPr lang="en-US" altLang="en-US" sz="1200"/>
                <a:t>baggage</a:t>
              </a:r>
            </a:p>
          </p:txBody>
        </p:sp>
        <p:sp>
          <p:nvSpPr>
            <p:cNvPr id="122915" name="Text Box 34"/>
            <p:cNvSpPr txBox="1">
              <a:spLocks noChangeArrowheads="1"/>
            </p:cNvSpPr>
            <p:nvPr/>
          </p:nvSpPr>
          <p:spPr bwMode="auto">
            <a:xfrm>
              <a:off x="4772" y="2013"/>
              <a:ext cx="302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 eaLnBrk="1" hangingPunct="1"/>
              <a:r>
                <a:rPr lang="en-US" altLang="en-US" sz="1200"/>
                <a:t>gate</a:t>
              </a:r>
            </a:p>
          </p:txBody>
        </p:sp>
        <p:sp>
          <p:nvSpPr>
            <p:cNvPr id="122916" name="Text Box 35"/>
            <p:cNvSpPr txBox="1">
              <a:spLocks noChangeArrowheads="1"/>
            </p:cNvSpPr>
            <p:nvPr/>
          </p:nvSpPr>
          <p:spPr bwMode="auto">
            <a:xfrm>
              <a:off x="4767" y="2225"/>
              <a:ext cx="73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 eaLnBrk="1" hangingPunct="1"/>
              <a:r>
                <a:rPr lang="en-US" altLang="en-US" sz="1200"/>
                <a:t>takeoff/landing</a:t>
              </a:r>
            </a:p>
          </p:txBody>
        </p:sp>
        <p:sp>
          <p:nvSpPr>
            <p:cNvPr id="122917" name="Text Box 36"/>
            <p:cNvSpPr txBox="1">
              <a:spLocks noChangeArrowheads="1"/>
            </p:cNvSpPr>
            <p:nvPr/>
          </p:nvSpPr>
          <p:spPr bwMode="auto">
            <a:xfrm>
              <a:off x="4769" y="2444"/>
              <a:ext cx="774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 eaLnBrk="1" hangingPunct="1"/>
              <a:r>
                <a:rPr lang="en-US" altLang="en-US" sz="1200"/>
                <a:t>airplane routing</a:t>
              </a:r>
            </a:p>
          </p:txBody>
        </p:sp>
      </p:grpSp>
      <p:sp>
        <p:nvSpPr>
          <p:cNvPr id="122884" name="Rectangle 39"/>
          <p:cNvSpPr>
            <a:spLocks noGrp="1" noChangeArrowheads="1"/>
          </p:cNvSpPr>
          <p:nvPr>
            <p:ph type="title" idx="4294967295"/>
          </p:nvPr>
        </p:nvSpPr>
        <p:spPr>
          <a:xfrm>
            <a:off x="319088" y="3175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 smtClean="0">
                <a:ea typeface="ＭＳ Ｐゴシック" charset="-128"/>
              </a:rPr>
              <a:t>Layering of airline functionality</a:t>
            </a:r>
          </a:p>
        </p:txBody>
      </p:sp>
      <p:sp>
        <p:nvSpPr>
          <p:cNvPr id="122885" name="Rectangle 40"/>
          <p:cNvSpPr>
            <a:spLocks noGrp="1" noChangeArrowheads="1"/>
          </p:cNvSpPr>
          <p:nvPr>
            <p:ph type="body" idx="4294967295"/>
          </p:nvPr>
        </p:nvSpPr>
        <p:spPr>
          <a:xfrm>
            <a:off x="533400" y="4441825"/>
            <a:ext cx="7613650" cy="1763713"/>
          </a:xfrm>
        </p:spPr>
        <p:txBody>
          <a:bodyPr/>
          <a:lstStyle/>
          <a:p>
            <a:pPr eaLnBrk="1" hangingPunct="1">
              <a:buFont typeface="Wingdings" pitchFamily="2" charset="2"/>
              <a:buNone/>
            </a:pPr>
            <a:r>
              <a:rPr lang="en-US" altLang="en-US" i="1" smtClean="0">
                <a:solidFill>
                  <a:srgbClr val="CC0000"/>
                </a:solidFill>
                <a:ea typeface="ＭＳ Ｐゴシック" charset="-128"/>
              </a:rPr>
              <a:t>layers:</a:t>
            </a:r>
            <a:r>
              <a:rPr lang="en-US" altLang="en-US" smtClean="0">
                <a:solidFill>
                  <a:srgbClr val="FF0000"/>
                </a:solidFill>
                <a:ea typeface="ＭＳ Ｐゴシック" charset="-128"/>
              </a:rPr>
              <a:t> </a:t>
            </a:r>
            <a:r>
              <a:rPr lang="en-US" altLang="en-US" smtClean="0">
                <a:ea typeface="ＭＳ Ｐゴシック" charset="-128"/>
              </a:rPr>
              <a:t>each layer implements a service</a:t>
            </a:r>
          </a:p>
          <a:p>
            <a:pPr lvl="1" eaLnBrk="1" hangingPunct="1">
              <a:buFont typeface="Wingdings" pitchFamily="2" charset="2"/>
              <a:buChar char="§"/>
            </a:pPr>
            <a:r>
              <a:rPr lang="en-US" altLang="en-US" sz="2800" smtClean="0">
                <a:ea typeface="Arial" pitchFamily="34" charset="0"/>
              </a:rPr>
              <a:t>via its own internal-layer actions</a:t>
            </a:r>
          </a:p>
          <a:p>
            <a:pPr lvl="1" eaLnBrk="1" hangingPunct="1">
              <a:buFont typeface="Wingdings" pitchFamily="2" charset="2"/>
              <a:buChar char="§"/>
            </a:pPr>
            <a:r>
              <a:rPr lang="en-US" altLang="en-US" sz="2800" smtClean="0">
                <a:ea typeface="Arial" pitchFamily="34" charset="0"/>
              </a:rPr>
              <a:t>relying on services provided by layer below</a:t>
            </a:r>
          </a:p>
          <a:p>
            <a:pPr eaLnBrk="1" hangingPunct="1">
              <a:buFont typeface="Wingdings" pitchFamily="2" charset="2"/>
              <a:buNone/>
            </a:pPr>
            <a:endParaRPr lang="en-US" altLang="en-US" smtClean="0">
              <a:ea typeface="ＭＳ Ｐゴシック" charset="-128"/>
            </a:endParaRPr>
          </a:p>
        </p:txBody>
      </p:sp>
      <p:sp>
        <p:nvSpPr>
          <p:cNvPr id="122886" name="Slide Number Placeholder 3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>
                <a:latin typeface="Tahoma" pitchFamily="34" charset="0"/>
              </a:rPr>
              <a:t>1-</a:t>
            </a:r>
            <a:fld id="{019E4D81-C40E-4526-BD38-6AFEB0608EFD}" type="slidenum">
              <a:rPr lang="en-US" altLang="en-US" sz="1200">
                <a:latin typeface="Tahoma" pitchFamily="34" charset="0"/>
              </a:rPr>
              <a:pPr/>
              <a:t>59</a:t>
            </a:fld>
            <a:endParaRPr lang="en-US" altLang="en-US" sz="1200">
              <a:latin typeface="Tahoma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53" name="Footer Placeholder 2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 smtClean="0">
                <a:latin typeface="Tahoma" pitchFamily="34" charset="0"/>
              </a:rPr>
              <a:t>Introduction</a:t>
            </a:r>
          </a:p>
        </p:txBody>
      </p:sp>
      <p:pic>
        <p:nvPicPr>
          <p:cNvPr id="23554" name="Picture 19" descr="underline_base"/>
          <p:cNvPicPr>
            <a:picLocks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8350" y="1004888"/>
            <a:ext cx="7562850" cy="200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3555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533400" y="220663"/>
            <a:ext cx="8077200" cy="1006475"/>
          </a:xfrm>
        </p:spPr>
        <p:txBody>
          <a:bodyPr/>
          <a:lstStyle/>
          <a:p>
            <a:pPr eaLnBrk="1" hangingPunct="1"/>
            <a:r>
              <a:rPr lang="ja-JP" altLang="en-US" smtClean="0">
                <a:ea typeface="ＭＳ Ｐゴシック" charset="-128"/>
              </a:rPr>
              <a:t>“</a:t>
            </a:r>
            <a:r>
              <a:rPr lang="en-US" altLang="ja-JP" smtClean="0">
                <a:ea typeface="ＭＳ Ｐゴシック" charset="-128"/>
              </a:rPr>
              <a:t>Fun</a:t>
            </a:r>
            <a:r>
              <a:rPr lang="ja-JP" altLang="en-US" smtClean="0">
                <a:ea typeface="ＭＳ Ｐゴシック" charset="-128"/>
              </a:rPr>
              <a:t>”</a:t>
            </a:r>
            <a:r>
              <a:rPr lang="en-US" altLang="ja-JP" smtClean="0">
                <a:ea typeface="ＭＳ Ｐゴシック" charset="-128"/>
              </a:rPr>
              <a:t> Internet-connected devices</a:t>
            </a:r>
            <a:endParaRPr lang="en-US" altLang="en-US" smtClean="0">
              <a:ea typeface="ＭＳ Ｐゴシック" charset="-128"/>
            </a:endParaRPr>
          </a:p>
        </p:txBody>
      </p:sp>
      <p:pic>
        <p:nvPicPr>
          <p:cNvPr id="23556" name="Picture 3" descr="toaster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25850" y="1460500"/>
            <a:ext cx="2495550" cy="2935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3557" name="Picture 4" descr="whisper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66788" y="1425575"/>
            <a:ext cx="1895475" cy="15605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3558" name="Text Box 7"/>
          <p:cNvSpPr txBox="1">
            <a:spLocks noChangeArrowheads="1"/>
          </p:cNvSpPr>
          <p:nvPr/>
        </p:nvSpPr>
        <p:spPr bwMode="auto">
          <a:xfrm>
            <a:off x="895350" y="2789238"/>
            <a:ext cx="2162175" cy="58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600"/>
              <a:t>IP picture frame</a:t>
            </a:r>
          </a:p>
          <a:p>
            <a:r>
              <a:rPr lang="en-US" altLang="en-US" sz="1600"/>
              <a:t>http://www.ceiva.com/</a:t>
            </a:r>
          </a:p>
        </p:txBody>
      </p:sp>
      <p:sp>
        <p:nvSpPr>
          <p:cNvPr id="23559" name="Text Box 8"/>
          <p:cNvSpPr txBox="1">
            <a:spLocks noChangeArrowheads="1"/>
          </p:cNvSpPr>
          <p:nvPr/>
        </p:nvSpPr>
        <p:spPr bwMode="auto">
          <a:xfrm>
            <a:off x="5626100" y="1989138"/>
            <a:ext cx="2246313" cy="58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600"/>
              <a:t>Web-enabled toaster +</a:t>
            </a:r>
          </a:p>
          <a:p>
            <a:r>
              <a:rPr lang="en-US" altLang="en-US" sz="1600"/>
              <a:t>weather forecaster</a:t>
            </a:r>
          </a:p>
        </p:txBody>
      </p:sp>
      <p:pic>
        <p:nvPicPr>
          <p:cNvPr id="23560" name="Picture 9" descr="cisco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891213" y="4387850"/>
            <a:ext cx="2395537" cy="1919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3561" name="Text Box 10"/>
          <p:cNvSpPr txBox="1">
            <a:spLocks noChangeArrowheads="1"/>
          </p:cNvSpPr>
          <p:nvPr/>
        </p:nvSpPr>
        <p:spPr bwMode="auto">
          <a:xfrm>
            <a:off x="6191250" y="5951538"/>
            <a:ext cx="1597025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600"/>
              <a:t>Internet phones</a:t>
            </a:r>
          </a:p>
        </p:txBody>
      </p:sp>
      <p:graphicFrame>
        <p:nvGraphicFramePr>
          <p:cNvPr id="23562" name="Object 14"/>
          <p:cNvGraphicFramePr>
            <a:graphicFrameLocks noChangeAspect="1"/>
          </p:cNvGraphicFramePr>
          <p:nvPr/>
        </p:nvGraphicFramePr>
        <p:xfrm>
          <a:off x="919163" y="3581400"/>
          <a:ext cx="803275" cy="21685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3590" r:id="rId8" imgW="1434415" imgH="3873016" progId="">
                  <p:embed/>
                </p:oleObj>
              </mc:Choice>
              <mc:Fallback>
                <p:oleObj r:id="rId8" imgW="1434415" imgH="3873016" progId="">
                  <p:embed/>
                  <p:pic>
                    <p:nvPicPr>
                      <p:cNvPr id="0" name="Object 1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9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919163" y="3581400"/>
                        <a:ext cx="803275" cy="216852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>
                                  <a:alpha val="74997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3563" name="Text Box 8"/>
          <p:cNvSpPr txBox="1">
            <a:spLocks noChangeArrowheads="1"/>
          </p:cNvSpPr>
          <p:nvPr/>
        </p:nvSpPr>
        <p:spPr bwMode="auto">
          <a:xfrm>
            <a:off x="981075" y="5789613"/>
            <a:ext cx="1179513" cy="58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600"/>
              <a:t>Internet </a:t>
            </a:r>
          </a:p>
          <a:p>
            <a:r>
              <a:rPr lang="en-US" altLang="en-US" sz="1600"/>
              <a:t>refrigerator</a:t>
            </a:r>
          </a:p>
        </p:txBody>
      </p:sp>
      <p:pic>
        <p:nvPicPr>
          <p:cNvPr id="23564" name="Picture 16"/>
          <p:cNvPicPr>
            <a:picLocks noChangeAspect="1" noChangeArrowheads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51025" y="3508375"/>
            <a:ext cx="1552575" cy="742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3565" name="Text Box 8"/>
          <p:cNvSpPr txBox="1">
            <a:spLocks noChangeArrowheads="1"/>
          </p:cNvSpPr>
          <p:nvPr/>
        </p:nvSpPr>
        <p:spPr bwMode="auto">
          <a:xfrm>
            <a:off x="2006600" y="4148138"/>
            <a:ext cx="2487613" cy="58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600"/>
              <a:t>Slingbox: watch,</a:t>
            </a:r>
          </a:p>
          <a:p>
            <a:r>
              <a:rPr lang="en-US" altLang="en-US" sz="1600"/>
              <a:t>control cable TV remotely</a:t>
            </a:r>
          </a:p>
        </p:txBody>
      </p:sp>
      <p:sp>
        <p:nvSpPr>
          <p:cNvPr id="23566" name="Slide Number Placeholder 3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>
                <a:latin typeface="Tahoma" pitchFamily="34" charset="0"/>
              </a:rPr>
              <a:t>1-</a:t>
            </a:r>
            <a:fld id="{D60BD3C6-7F44-443D-BEB5-E8E6676DBDC4}" type="slidenum">
              <a:rPr lang="en-US" altLang="en-US" sz="1200">
                <a:latin typeface="Tahoma" pitchFamily="34" charset="0"/>
              </a:rPr>
              <a:pPr/>
              <a:t>6</a:t>
            </a:fld>
            <a:endParaRPr lang="en-US" altLang="en-US" sz="1200">
              <a:latin typeface="Tahoma" pitchFamily="34" charset="0"/>
            </a:endParaRPr>
          </a:p>
        </p:txBody>
      </p:sp>
      <p:pic>
        <p:nvPicPr>
          <p:cNvPr id="23567" name="Picture 23"/>
          <p:cNvPicPr>
            <a:picLocks noChangeAspect="1" noChangeArrowheads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91338" y="2754313"/>
            <a:ext cx="695325" cy="1096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3568" name="Text Box 10"/>
          <p:cNvSpPr txBox="1">
            <a:spLocks noChangeArrowheads="1"/>
          </p:cNvSpPr>
          <p:nvPr/>
        </p:nvSpPr>
        <p:spPr bwMode="auto">
          <a:xfrm>
            <a:off x="6753225" y="3841750"/>
            <a:ext cx="1941513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600"/>
              <a:t>Tweet-a-watt: </a:t>
            </a:r>
          </a:p>
          <a:p>
            <a:r>
              <a:rPr lang="en-US" altLang="en-US" sz="1600"/>
              <a:t>monitor energy use</a:t>
            </a:r>
          </a:p>
        </p:txBody>
      </p:sp>
      <p:pic>
        <p:nvPicPr>
          <p:cNvPr id="23569" name="Picture 1"/>
          <p:cNvPicPr>
            <a:picLocks noChangeAspect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63813" y="4972050"/>
            <a:ext cx="1289050" cy="154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3570" name="Text Box 8"/>
          <p:cNvSpPr txBox="1">
            <a:spLocks noChangeArrowheads="1"/>
          </p:cNvSpPr>
          <p:nvPr/>
        </p:nvSpPr>
        <p:spPr bwMode="auto">
          <a:xfrm>
            <a:off x="3940175" y="5151438"/>
            <a:ext cx="1233488" cy="831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600"/>
              <a:t>sensorized,</a:t>
            </a:r>
          </a:p>
          <a:p>
            <a:r>
              <a:rPr lang="en-US" altLang="en-US" sz="1600"/>
              <a:t>bed</a:t>
            </a:r>
          </a:p>
          <a:p>
            <a:r>
              <a:rPr lang="en-US" altLang="en-US" sz="1600"/>
              <a:t>mattress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929" name="Footer Placeholder 2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 smtClean="0">
                <a:latin typeface="Tahoma" pitchFamily="34" charset="0"/>
              </a:rPr>
              <a:t>Introduction</a:t>
            </a:r>
          </a:p>
        </p:txBody>
      </p:sp>
      <p:pic>
        <p:nvPicPr>
          <p:cNvPr id="124930" name="Picture 9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7700" y="1022350"/>
            <a:ext cx="3298825" cy="2206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4931" name="Rectangle 2"/>
          <p:cNvSpPr>
            <a:spLocks noGrp="1" noChangeArrowheads="1"/>
          </p:cNvSpPr>
          <p:nvPr>
            <p:ph type="title" idx="4294967295"/>
          </p:nvPr>
        </p:nvSpPr>
        <p:spPr/>
        <p:txBody>
          <a:bodyPr/>
          <a:lstStyle/>
          <a:p>
            <a:pPr eaLnBrk="1" hangingPunct="1"/>
            <a:r>
              <a:rPr lang="en-US" altLang="en-US" smtClean="0">
                <a:ea typeface="ＭＳ Ｐゴシック" charset="-128"/>
              </a:rPr>
              <a:t>Why layering?</a:t>
            </a:r>
          </a:p>
        </p:txBody>
      </p:sp>
      <p:sp>
        <p:nvSpPr>
          <p:cNvPr id="138244" name="Rectangle 3"/>
          <p:cNvSpPr>
            <a:spLocks noGrp="1" noChangeArrowheads="1"/>
          </p:cNvSpPr>
          <p:nvPr>
            <p:ph type="body" idx="4294967295"/>
          </p:nvPr>
        </p:nvSpPr>
        <p:spPr>
          <a:xfrm>
            <a:off x="546100" y="1435100"/>
            <a:ext cx="7772400" cy="4648200"/>
          </a:xfrm>
        </p:spPr>
        <p:txBody>
          <a:bodyPr/>
          <a:lstStyle/>
          <a:p>
            <a:pPr eaLnBrk="1" hangingPunct="1">
              <a:buFont typeface="Wingdings" pitchFamily="2" charset="2"/>
              <a:buNone/>
            </a:pPr>
            <a:r>
              <a:rPr lang="en-US" altLang="en-US" sz="3200" smtClean="0">
                <a:ea typeface="ＭＳ Ｐゴシック" charset="-128"/>
              </a:rPr>
              <a:t>dealing with complex systems:</a:t>
            </a:r>
          </a:p>
          <a:p>
            <a:pPr eaLnBrk="1" hangingPunct="1"/>
            <a:r>
              <a:rPr lang="en-US" altLang="en-US" smtClean="0">
                <a:ea typeface="ＭＳ Ｐゴシック" charset="-128"/>
              </a:rPr>
              <a:t>explicit structure allows identification, relationship of complex system</a:t>
            </a:r>
            <a:r>
              <a:rPr lang="ja-JP" altLang="en-US" smtClean="0">
                <a:ea typeface="ＭＳ Ｐゴシック" charset="-128"/>
              </a:rPr>
              <a:t>’</a:t>
            </a:r>
            <a:r>
              <a:rPr lang="en-US" altLang="ja-JP" smtClean="0">
                <a:ea typeface="ＭＳ Ｐゴシック" charset="-128"/>
              </a:rPr>
              <a:t>s pieces</a:t>
            </a:r>
          </a:p>
          <a:p>
            <a:pPr marL="682625" lvl="1" indent="-225425" eaLnBrk="1" hangingPunct="1"/>
            <a:r>
              <a:rPr lang="en-US" altLang="en-US" smtClean="0">
                <a:ea typeface="Arial" pitchFamily="34" charset="0"/>
              </a:rPr>
              <a:t>layered </a:t>
            </a:r>
            <a:r>
              <a:rPr lang="en-US" altLang="en-US" i="1" smtClean="0">
                <a:solidFill>
                  <a:srgbClr val="CC0000"/>
                </a:solidFill>
                <a:ea typeface="Arial" pitchFamily="34" charset="0"/>
              </a:rPr>
              <a:t>reference model</a:t>
            </a:r>
            <a:r>
              <a:rPr lang="en-US" altLang="en-US" smtClean="0">
                <a:ea typeface="Arial" pitchFamily="34" charset="0"/>
              </a:rPr>
              <a:t> for discussion</a:t>
            </a:r>
          </a:p>
          <a:p>
            <a:pPr eaLnBrk="1" hangingPunct="1"/>
            <a:r>
              <a:rPr lang="en-US" altLang="en-US" smtClean="0">
                <a:ea typeface="ＭＳ Ｐゴシック" charset="-128"/>
              </a:rPr>
              <a:t>modularization eases maintenance, updating of system</a:t>
            </a:r>
          </a:p>
          <a:p>
            <a:pPr marL="682625" lvl="1" indent="-225425" eaLnBrk="1" hangingPunct="1"/>
            <a:r>
              <a:rPr lang="en-US" altLang="en-US" smtClean="0">
                <a:ea typeface="Arial" pitchFamily="34" charset="0"/>
              </a:rPr>
              <a:t>change of implementation of layer</a:t>
            </a:r>
            <a:r>
              <a:rPr lang="ja-JP" altLang="en-US" smtClean="0">
                <a:ea typeface="ＭＳ Ｐゴシック" charset="-128"/>
              </a:rPr>
              <a:t>’</a:t>
            </a:r>
            <a:r>
              <a:rPr lang="en-US" altLang="ja-JP" smtClean="0">
                <a:ea typeface="ＭＳ Ｐゴシック" charset="-128"/>
              </a:rPr>
              <a:t>s service transparent to rest of system</a:t>
            </a:r>
          </a:p>
          <a:p>
            <a:pPr marL="682625" lvl="1" indent="-225425" eaLnBrk="1" hangingPunct="1"/>
            <a:r>
              <a:rPr lang="en-US" altLang="en-US" smtClean="0">
                <a:ea typeface="Arial" pitchFamily="34" charset="0"/>
              </a:rPr>
              <a:t>e.g., change in gate procedure doesn</a:t>
            </a:r>
            <a:r>
              <a:rPr lang="en-US" altLang="en-US" smtClean="0">
                <a:ea typeface="ＭＳ Ｐゴシック" charset="-128"/>
              </a:rPr>
              <a:t>’</a:t>
            </a:r>
            <a:r>
              <a:rPr lang="en-US" altLang="ja-JP" smtClean="0">
                <a:ea typeface="ＭＳ Ｐゴシック" charset="-128"/>
              </a:rPr>
              <a:t>t affect rest of system</a:t>
            </a:r>
          </a:p>
          <a:p>
            <a:pPr eaLnBrk="1" hangingPunct="1"/>
            <a:r>
              <a:rPr lang="en-US" altLang="en-US" smtClean="0">
                <a:ea typeface="ＭＳ Ｐゴシック" charset="-128"/>
              </a:rPr>
              <a:t>layering considered harmful?</a:t>
            </a:r>
          </a:p>
        </p:txBody>
      </p:sp>
      <p:sp>
        <p:nvSpPr>
          <p:cNvPr id="124933" name="Slide Number Placeholder 3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>
                <a:latin typeface="Tahoma" pitchFamily="34" charset="0"/>
              </a:rPr>
              <a:t>1-</a:t>
            </a:r>
            <a:fld id="{571183D9-0E3D-4275-88F8-B0698751DEFB}" type="slidenum">
              <a:rPr lang="en-US" altLang="en-US" sz="1200">
                <a:latin typeface="Tahoma" pitchFamily="34" charset="0"/>
              </a:rPr>
              <a:pPr/>
              <a:t>60</a:t>
            </a:fld>
            <a:endParaRPr lang="en-US" altLang="en-US" sz="1200">
              <a:latin typeface="Tahoma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977" name="Footer Placeholder 2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 smtClean="0">
                <a:latin typeface="Tahoma" pitchFamily="34" charset="0"/>
              </a:rPr>
              <a:t>Introduction</a:t>
            </a:r>
          </a:p>
        </p:txBody>
      </p:sp>
      <p:pic>
        <p:nvPicPr>
          <p:cNvPr id="126978" name="Picture 16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28638" y="873125"/>
            <a:ext cx="5484812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6979" name="Rectangle 2"/>
          <p:cNvSpPr>
            <a:spLocks noChangeArrowheads="1"/>
          </p:cNvSpPr>
          <p:nvPr/>
        </p:nvSpPr>
        <p:spPr bwMode="auto">
          <a:xfrm>
            <a:off x="6575425" y="1727200"/>
            <a:ext cx="1892300" cy="3530600"/>
          </a:xfrm>
          <a:prstGeom prst="rect">
            <a:avLst/>
          </a:pr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endParaRPr lang="en-US" altLang="en-US"/>
          </a:p>
        </p:txBody>
      </p:sp>
      <p:sp>
        <p:nvSpPr>
          <p:cNvPr id="126980" name="Rectangle 3"/>
          <p:cNvSpPr>
            <a:spLocks noGrp="1" noChangeArrowheads="1"/>
          </p:cNvSpPr>
          <p:nvPr>
            <p:ph type="title" idx="4294967295"/>
          </p:nvPr>
        </p:nvSpPr>
        <p:spPr>
          <a:xfrm>
            <a:off x="433388" y="114300"/>
            <a:ext cx="7772400" cy="1028700"/>
          </a:xfrm>
        </p:spPr>
        <p:txBody>
          <a:bodyPr/>
          <a:lstStyle/>
          <a:p>
            <a:pPr eaLnBrk="1" hangingPunct="1"/>
            <a:r>
              <a:rPr lang="en-US" altLang="en-US" smtClean="0">
                <a:ea typeface="ＭＳ Ｐゴシック" charset="-128"/>
              </a:rPr>
              <a:t>Internet protocol stack</a:t>
            </a:r>
          </a:p>
        </p:txBody>
      </p:sp>
      <p:sp>
        <p:nvSpPr>
          <p:cNvPr id="140293" name="Rectangle 4"/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527050" y="1333500"/>
            <a:ext cx="5554663" cy="4648200"/>
          </a:xfrm>
        </p:spPr>
        <p:txBody>
          <a:bodyPr/>
          <a:lstStyle/>
          <a:p>
            <a:pPr marL="287338" indent="-287338" eaLnBrk="1" hangingPunct="1">
              <a:lnSpc>
                <a:spcPct val="80000"/>
              </a:lnSpc>
            </a:pPr>
            <a:r>
              <a:rPr lang="en-US" altLang="en-US" i="1" dirty="0" smtClean="0">
                <a:solidFill>
                  <a:srgbClr val="CC0000"/>
                </a:solidFill>
                <a:ea typeface="ＭＳ Ｐゴシック" charset="-128"/>
              </a:rPr>
              <a:t>application:</a:t>
            </a:r>
            <a:r>
              <a:rPr lang="en-US" altLang="en-US" dirty="0" smtClean="0">
                <a:ea typeface="ＭＳ Ｐゴシック" charset="-128"/>
              </a:rPr>
              <a:t> supporting network applications</a:t>
            </a:r>
          </a:p>
          <a:p>
            <a:pPr marL="682625" lvl="1" indent="-225425" eaLnBrk="1" hangingPunct="1">
              <a:lnSpc>
                <a:spcPct val="80000"/>
              </a:lnSpc>
            </a:pPr>
            <a:r>
              <a:rPr lang="en-US" altLang="en-US" dirty="0" smtClean="0">
                <a:ea typeface="Arial" pitchFamily="34" charset="0"/>
              </a:rPr>
              <a:t>FTP, SMTP, HTTP</a:t>
            </a:r>
          </a:p>
          <a:p>
            <a:pPr marL="287338" indent="-287338" eaLnBrk="1" hangingPunct="1">
              <a:lnSpc>
                <a:spcPct val="80000"/>
              </a:lnSpc>
            </a:pPr>
            <a:r>
              <a:rPr lang="en-US" altLang="en-US" i="1" dirty="0" smtClean="0">
                <a:solidFill>
                  <a:srgbClr val="CC0000"/>
                </a:solidFill>
                <a:ea typeface="ＭＳ Ｐゴシック" charset="-128"/>
              </a:rPr>
              <a:t>transport:</a:t>
            </a:r>
            <a:r>
              <a:rPr lang="en-US" altLang="en-US" dirty="0" smtClean="0">
                <a:ea typeface="ＭＳ Ｐゴシック" charset="-128"/>
              </a:rPr>
              <a:t> process-to-process data transfer</a:t>
            </a:r>
          </a:p>
          <a:p>
            <a:pPr marL="682625" lvl="1" indent="-225425" eaLnBrk="1" hangingPunct="1">
              <a:lnSpc>
                <a:spcPct val="80000"/>
              </a:lnSpc>
            </a:pPr>
            <a:r>
              <a:rPr lang="en-US" altLang="en-US" dirty="0" smtClean="0">
                <a:ea typeface="Arial" pitchFamily="34" charset="0"/>
              </a:rPr>
              <a:t>TCP, </a:t>
            </a:r>
            <a:r>
              <a:rPr lang="en-US" altLang="en-US" dirty="0" err="1" smtClean="0">
                <a:ea typeface="Arial" pitchFamily="34" charset="0"/>
              </a:rPr>
              <a:t>UDP</a:t>
            </a:r>
            <a:endParaRPr lang="en-US" altLang="en-US" dirty="0" smtClean="0">
              <a:ea typeface="Arial" pitchFamily="34" charset="0"/>
            </a:endParaRPr>
          </a:p>
          <a:p>
            <a:pPr marL="287338" indent="-287338" eaLnBrk="1" hangingPunct="1">
              <a:lnSpc>
                <a:spcPct val="80000"/>
              </a:lnSpc>
            </a:pPr>
            <a:r>
              <a:rPr lang="en-US" altLang="en-US" i="1" dirty="0" smtClean="0">
                <a:solidFill>
                  <a:srgbClr val="CC0000"/>
                </a:solidFill>
                <a:ea typeface="ＭＳ Ｐゴシック" charset="-128"/>
              </a:rPr>
              <a:t>network:</a:t>
            </a:r>
            <a:r>
              <a:rPr lang="en-US" altLang="en-US" dirty="0" smtClean="0">
                <a:ea typeface="ＭＳ Ｐゴシック" charset="-128"/>
              </a:rPr>
              <a:t> routing of datagrams from source to destination</a:t>
            </a:r>
          </a:p>
          <a:p>
            <a:pPr marL="682625" lvl="1" indent="-225425" eaLnBrk="1" hangingPunct="1">
              <a:lnSpc>
                <a:spcPct val="80000"/>
              </a:lnSpc>
            </a:pPr>
            <a:r>
              <a:rPr lang="en-US" altLang="en-US" dirty="0" smtClean="0">
                <a:ea typeface="Arial" pitchFamily="34" charset="0"/>
              </a:rPr>
              <a:t>IP, routing protocols</a:t>
            </a:r>
          </a:p>
          <a:p>
            <a:pPr marL="287338" indent="-287338" eaLnBrk="1" hangingPunct="1">
              <a:lnSpc>
                <a:spcPct val="80000"/>
              </a:lnSpc>
            </a:pPr>
            <a:r>
              <a:rPr lang="en-US" altLang="en-US" i="1" dirty="0" smtClean="0">
                <a:solidFill>
                  <a:srgbClr val="CC0000"/>
                </a:solidFill>
                <a:ea typeface="ＭＳ Ｐゴシック" charset="-128"/>
              </a:rPr>
              <a:t>link:</a:t>
            </a:r>
            <a:r>
              <a:rPr lang="en-US" altLang="en-US" dirty="0" smtClean="0">
                <a:ea typeface="ＭＳ Ｐゴシック" charset="-128"/>
              </a:rPr>
              <a:t> data transfer between neighboring  network elements</a:t>
            </a:r>
          </a:p>
          <a:p>
            <a:pPr marL="682625" lvl="1" indent="-225425" eaLnBrk="1" hangingPunct="1">
              <a:lnSpc>
                <a:spcPct val="80000"/>
              </a:lnSpc>
            </a:pPr>
            <a:r>
              <a:rPr lang="en-US" altLang="en-US" dirty="0" smtClean="0">
                <a:ea typeface="Arial" pitchFamily="34" charset="0"/>
              </a:rPr>
              <a:t>Ethernet, 802.111 (</a:t>
            </a:r>
            <a:r>
              <a:rPr lang="en-US" altLang="en-US" dirty="0" err="1" smtClean="0">
                <a:ea typeface="Arial" pitchFamily="34" charset="0"/>
              </a:rPr>
              <a:t>WiFi</a:t>
            </a:r>
            <a:r>
              <a:rPr lang="en-US" altLang="en-US" dirty="0" smtClean="0">
                <a:ea typeface="Arial" pitchFamily="34" charset="0"/>
              </a:rPr>
              <a:t>), PPP</a:t>
            </a:r>
          </a:p>
          <a:p>
            <a:pPr marL="287338" indent="-287338" eaLnBrk="1" hangingPunct="1">
              <a:lnSpc>
                <a:spcPct val="80000"/>
              </a:lnSpc>
            </a:pPr>
            <a:r>
              <a:rPr lang="en-US" altLang="en-US" i="1" dirty="0" smtClean="0">
                <a:solidFill>
                  <a:srgbClr val="CC0000"/>
                </a:solidFill>
                <a:ea typeface="ＭＳ Ｐゴシック" charset="-128"/>
              </a:rPr>
              <a:t>physical:</a:t>
            </a:r>
            <a:r>
              <a:rPr lang="en-US" altLang="en-US" dirty="0" smtClean="0">
                <a:ea typeface="ＭＳ Ｐゴシック" charset="-128"/>
              </a:rPr>
              <a:t> bits </a:t>
            </a:r>
            <a:r>
              <a:rPr lang="ja-JP" altLang="en-US" dirty="0" smtClean="0">
                <a:ea typeface="ＭＳ Ｐゴシック" charset="-128"/>
              </a:rPr>
              <a:t>“</a:t>
            </a:r>
            <a:r>
              <a:rPr lang="en-US" altLang="ja-JP" dirty="0" smtClean="0">
                <a:ea typeface="ＭＳ Ｐゴシック" charset="-128"/>
              </a:rPr>
              <a:t>on the wire</a:t>
            </a:r>
            <a:r>
              <a:rPr lang="ja-JP" altLang="en-US" dirty="0" smtClean="0">
                <a:ea typeface="ＭＳ Ｐゴシック" charset="-128"/>
              </a:rPr>
              <a:t>”</a:t>
            </a:r>
            <a:endParaRPr lang="en-US" altLang="ja-JP" dirty="0" smtClean="0">
              <a:ea typeface="ＭＳ Ｐゴシック" charset="-128"/>
            </a:endParaRPr>
          </a:p>
          <a:p>
            <a:pPr marL="287338" indent="-287338" eaLnBrk="1" hangingPunct="1">
              <a:lnSpc>
                <a:spcPct val="80000"/>
              </a:lnSpc>
            </a:pPr>
            <a:endParaRPr lang="en-US" altLang="en-US" dirty="0" smtClean="0">
              <a:ea typeface="ＭＳ Ｐゴシック" charset="-128"/>
            </a:endParaRPr>
          </a:p>
        </p:txBody>
      </p:sp>
      <p:sp>
        <p:nvSpPr>
          <p:cNvPr id="126982" name="Rectangle 6"/>
          <p:cNvSpPr>
            <a:spLocks noChangeArrowheads="1"/>
          </p:cNvSpPr>
          <p:nvPr/>
        </p:nvSpPr>
        <p:spPr bwMode="auto">
          <a:xfrm>
            <a:off x="6457950" y="1824038"/>
            <a:ext cx="1892300" cy="3530600"/>
          </a:xfrm>
          <a:prstGeom prst="rect">
            <a:avLst/>
          </a:prstGeom>
          <a:solidFill>
            <a:schemeClr val="bg1"/>
          </a:solidFill>
          <a:ln w="381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endParaRPr lang="en-US" altLang="en-US"/>
          </a:p>
        </p:txBody>
      </p:sp>
      <p:sp>
        <p:nvSpPr>
          <p:cNvPr id="126983" name="Text Box 7"/>
          <p:cNvSpPr txBox="1">
            <a:spLocks noChangeArrowheads="1"/>
          </p:cNvSpPr>
          <p:nvPr/>
        </p:nvSpPr>
        <p:spPr bwMode="auto">
          <a:xfrm>
            <a:off x="6562725" y="1920875"/>
            <a:ext cx="1644650" cy="3378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 algn="ctr"/>
            <a:r>
              <a:rPr lang="en-US" altLang="en-US"/>
              <a:t>application</a:t>
            </a:r>
          </a:p>
          <a:p>
            <a:pPr algn="ctr"/>
            <a:endParaRPr lang="en-US" altLang="en-US"/>
          </a:p>
          <a:p>
            <a:pPr algn="ctr"/>
            <a:r>
              <a:rPr lang="en-US" altLang="en-US"/>
              <a:t>transport</a:t>
            </a:r>
          </a:p>
          <a:p>
            <a:pPr algn="ctr"/>
            <a:endParaRPr lang="en-US" altLang="en-US"/>
          </a:p>
          <a:p>
            <a:pPr algn="ctr"/>
            <a:r>
              <a:rPr lang="en-US" altLang="en-US"/>
              <a:t>network</a:t>
            </a:r>
          </a:p>
          <a:p>
            <a:pPr algn="ctr"/>
            <a:endParaRPr lang="en-US" altLang="en-US"/>
          </a:p>
          <a:p>
            <a:pPr algn="ctr"/>
            <a:r>
              <a:rPr lang="en-US" altLang="en-US"/>
              <a:t>link</a:t>
            </a:r>
          </a:p>
          <a:p>
            <a:pPr algn="ctr"/>
            <a:endParaRPr lang="en-US" altLang="en-US"/>
          </a:p>
          <a:p>
            <a:pPr algn="ctr"/>
            <a:r>
              <a:rPr lang="en-US" altLang="en-US"/>
              <a:t>physical</a:t>
            </a:r>
          </a:p>
        </p:txBody>
      </p:sp>
      <p:sp>
        <p:nvSpPr>
          <p:cNvPr id="126984" name="Line 8"/>
          <p:cNvSpPr>
            <a:spLocks noChangeShapeType="1"/>
          </p:cNvSpPr>
          <p:nvPr/>
        </p:nvSpPr>
        <p:spPr bwMode="auto">
          <a:xfrm>
            <a:off x="6451600" y="2516188"/>
            <a:ext cx="1885950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6985" name="Line 9"/>
          <p:cNvSpPr>
            <a:spLocks noChangeShapeType="1"/>
          </p:cNvSpPr>
          <p:nvPr/>
        </p:nvSpPr>
        <p:spPr bwMode="auto">
          <a:xfrm>
            <a:off x="6451600" y="3221038"/>
            <a:ext cx="1885950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6986" name="Line 10"/>
          <p:cNvSpPr>
            <a:spLocks noChangeShapeType="1"/>
          </p:cNvSpPr>
          <p:nvPr/>
        </p:nvSpPr>
        <p:spPr bwMode="auto">
          <a:xfrm>
            <a:off x="6451600" y="3932238"/>
            <a:ext cx="1885950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6987" name="Line 11"/>
          <p:cNvSpPr>
            <a:spLocks noChangeShapeType="1"/>
          </p:cNvSpPr>
          <p:nvPr/>
        </p:nvSpPr>
        <p:spPr bwMode="auto">
          <a:xfrm>
            <a:off x="6451600" y="4643438"/>
            <a:ext cx="1885950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6988" name="Slide Number Placeholder 3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>
                <a:latin typeface="Tahoma" pitchFamily="34" charset="0"/>
              </a:rPr>
              <a:t>1-</a:t>
            </a:r>
            <a:fld id="{C7B7A613-08AA-4A46-B2E8-535B95DBCE3C}" type="slidenum">
              <a:rPr lang="en-US" altLang="en-US" sz="1200">
                <a:latin typeface="Tahoma" pitchFamily="34" charset="0"/>
              </a:rPr>
              <a:pPr/>
              <a:t>61</a:t>
            </a:fld>
            <a:endParaRPr lang="en-US" altLang="en-US" sz="1200">
              <a:latin typeface="Tahoma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9025" name="Footer Placeholder 2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 smtClean="0">
                <a:latin typeface="Tahoma" pitchFamily="34" charset="0"/>
              </a:rPr>
              <a:t>Introduction</a:t>
            </a:r>
          </a:p>
        </p:txBody>
      </p:sp>
      <p:sp>
        <p:nvSpPr>
          <p:cNvPr id="129026" name="Rectangle 2"/>
          <p:cNvSpPr>
            <a:spLocks noChangeArrowheads="1"/>
          </p:cNvSpPr>
          <p:nvPr/>
        </p:nvSpPr>
        <p:spPr bwMode="auto">
          <a:xfrm>
            <a:off x="6505575" y="1638300"/>
            <a:ext cx="1892300" cy="3530600"/>
          </a:xfrm>
          <a:prstGeom prst="rect">
            <a:avLst/>
          </a:pr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endParaRPr lang="en-US" altLang="en-US">
              <a:latin typeface="Times New Roman" pitchFamily="18" charset="0"/>
            </a:endParaRPr>
          </a:p>
        </p:txBody>
      </p:sp>
      <p:sp>
        <p:nvSpPr>
          <p:cNvPr id="129027" name="Rectangle 3"/>
          <p:cNvSpPr>
            <a:spLocks noGrp="1" noChangeArrowheads="1"/>
          </p:cNvSpPr>
          <p:nvPr>
            <p:ph type="title" idx="4294967295"/>
          </p:nvPr>
        </p:nvSpPr>
        <p:spPr>
          <a:xfrm>
            <a:off x="400050" y="85725"/>
            <a:ext cx="6503988" cy="1143000"/>
          </a:xfrm>
        </p:spPr>
        <p:txBody>
          <a:bodyPr/>
          <a:lstStyle/>
          <a:p>
            <a:pPr eaLnBrk="1" hangingPunct="1"/>
            <a:r>
              <a:rPr lang="en-US" altLang="en-US" smtClean="0">
                <a:ea typeface="ＭＳ Ｐゴシック" charset="-128"/>
              </a:rPr>
              <a:t>ISO/OSI reference model</a:t>
            </a:r>
          </a:p>
        </p:txBody>
      </p:sp>
      <p:sp>
        <p:nvSpPr>
          <p:cNvPr id="129028" name="Rectangle 4"/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584200" y="1422400"/>
            <a:ext cx="5154613" cy="4648200"/>
          </a:xfrm>
        </p:spPr>
        <p:txBody>
          <a:bodyPr/>
          <a:lstStyle/>
          <a:p>
            <a:pPr marL="287338" indent="-287338" eaLnBrk="1" hangingPunct="1"/>
            <a:r>
              <a:rPr lang="en-US" altLang="en-US" i="1" dirty="0" smtClean="0">
                <a:solidFill>
                  <a:srgbClr val="CC0000"/>
                </a:solidFill>
                <a:ea typeface="ＭＳ Ｐゴシック" charset="-128"/>
              </a:rPr>
              <a:t>presentation:</a:t>
            </a:r>
            <a:r>
              <a:rPr lang="en-US" altLang="en-US" dirty="0" smtClean="0">
                <a:ea typeface="ＭＳ Ｐゴシック" charset="-128"/>
              </a:rPr>
              <a:t> allow applications to interpret meaning of data, e.g., encryption, compression, machine-specific conventions</a:t>
            </a:r>
          </a:p>
          <a:p>
            <a:pPr marL="287338" indent="-287338" eaLnBrk="1" hangingPunct="1"/>
            <a:r>
              <a:rPr lang="en-US" altLang="en-US" i="1" dirty="0" smtClean="0">
                <a:solidFill>
                  <a:srgbClr val="CC0000"/>
                </a:solidFill>
                <a:ea typeface="ＭＳ Ｐゴシック" charset="-128"/>
              </a:rPr>
              <a:t>session:</a:t>
            </a:r>
            <a:r>
              <a:rPr lang="en-US" altLang="en-US" dirty="0" smtClean="0">
                <a:ea typeface="ＭＳ Ｐゴシック" charset="-128"/>
              </a:rPr>
              <a:t> synchronization, </a:t>
            </a:r>
            <a:r>
              <a:rPr lang="en-US" altLang="en-US" dirty="0" err="1" smtClean="0">
                <a:ea typeface="ＭＳ Ｐゴシック" charset="-128"/>
              </a:rPr>
              <a:t>checkpointing</a:t>
            </a:r>
            <a:r>
              <a:rPr lang="en-US" altLang="en-US" dirty="0" smtClean="0">
                <a:ea typeface="ＭＳ Ｐゴシック" charset="-128"/>
              </a:rPr>
              <a:t>, recovery of data exchange</a:t>
            </a:r>
          </a:p>
          <a:p>
            <a:pPr marL="287338" indent="-287338" eaLnBrk="1" hangingPunct="1"/>
            <a:r>
              <a:rPr lang="en-US" altLang="en-US" dirty="0" smtClean="0">
                <a:ea typeface="ＭＳ Ｐゴシック" charset="-128"/>
              </a:rPr>
              <a:t>Internet stack </a:t>
            </a:r>
            <a:r>
              <a:rPr lang="ja-JP" altLang="en-US" dirty="0" smtClean="0">
                <a:ea typeface="ＭＳ Ｐゴシック" charset="-128"/>
              </a:rPr>
              <a:t>“</a:t>
            </a:r>
            <a:r>
              <a:rPr lang="en-US" altLang="ja-JP" dirty="0" smtClean="0">
                <a:ea typeface="ＭＳ Ｐゴシック" charset="-128"/>
              </a:rPr>
              <a:t>missing</a:t>
            </a:r>
            <a:r>
              <a:rPr lang="ja-JP" altLang="en-US" dirty="0" smtClean="0">
                <a:ea typeface="ＭＳ Ｐゴシック" charset="-128"/>
              </a:rPr>
              <a:t>”</a:t>
            </a:r>
            <a:r>
              <a:rPr lang="en-US" altLang="ja-JP" dirty="0" smtClean="0">
                <a:ea typeface="ＭＳ Ｐゴシック" charset="-128"/>
              </a:rPr>
              <a:t> these layers!</a:t>
            </a:r>
          </a:p>
          <a:p>
            <a:pPr marL="682625" lvl="1" indent="-225425" eaLnBrk="1" hangingPunct="1"/>
            <a:r>
              <a:rPr lang="en-US" altLang="en-US" dirty="0" smtClean="0">
                <a:ea typeface="Arial" pitchFamily="34" charset="0"/>
              </a:rPr>
              <a:t>these services, </a:t>
            </a:r>
            <a:r>
              <a:rPr lang="en-US" altLang="en-US" i="1" dirty="0" smtClean="0">
                <a:ea typeface="Arial" pitchFamily="34" charset="0"/>
              </a:rPr>
              <a:t>if needed,</a:t>
            </a:r>
            <a:r>
              <a:rPr lang="en-US" altLang="en-US" dirty="0" smtClean="0">
                <a:ea typeface="Arial" pitchFamily="34" charset="0"/>
              </a:rPr>
              <a:t> must be implemented in application</a:t>
            </a:r>
          </a:p>
          <a:p>
            <a:pPr marL="682625" lvl="1" indent="-225425" eaLnBrk="1" hangingPunct="1"/>
            <a:r>
              <a:rPr lang="en-US" altLang="en-US" dirty="0" smtClean="0">
                <a:ea typeface="Arial" pitchFamily="34" charset="0"/>
              </a:rPr>
              <a:t>are they needed?</a:t>
            </a:r>
          </a:p>
        </p:txBody>
      </p:sp>
      <p:sp>
        <p:nvSpPr>
          <p:cNvPr id="129029" name="Rectangle 6"/>
          <p:cNvSpPr>
            <a:spLocks noChangeArrowheads="1"/>
          </p:cNvSpPr>
          <p:nvPr/>
        </p:nvSpPr>
        <p:spPr bwMode="auto">
          <a:xfrm>
            <a:off x="6391275" y="1774825"/>
            <a:ext cx="1892300" cy="3586163"/>
          </a:xfrm>
          <a:prstGeom prst="rect">
            <a:avLst/>
          </a:prstGeom>
          <a:solidFill>
            <a:schemeClr val="bg1"/>
          </a:solidFill>
          <a:ln w="381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endParaRPr lang="en-US" altLang="en-US">
              <a:latin typeface="Times New Roman" pitchFamily="18" charset="0"/>
            </a:endParaRPr>
          </a:p>
        </p:txBody>
      </p:sp>
      <p:sp>
        <p:nvSpPr>
          <p:cNvPr id="129030" name="Text Box 7"/>
          <p:cNvSpPr txBox="1">
            <a:spLocks noChangeArrowheads="1"/>
          </p:cNvSpPr>
          <p:nvPr/>
        </p:nvSpPr>
        <p:spPr bwMode="auto">
          <a:xfrm>
            <a:off x="6348413" y="1946275"/>
            <a:ext cx="1982787" cy="3414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 algn="ctr">
              <a:lnSpc>
                <a:spcPct val="70000"/>
              </a:lnSpc>
            </a:pPr>
            <a:r>
              <a:rPr lang="en-US" altLang="en-US"/>
              <a:t>application</a:t>
            </a:r>
          </a:p>
          <a:p>
            <a:pPr algn="ctr">
              <a:lnSpc>
                <a:spcPct val="70000"/>
              </a:lnSpc>
            </a:pPr>
            <a:endParaRPr lang="en-US" altLang="en-US"/>
          </a:p>
          <a:p>
            <a:pPr algn="ctr">
              <a:lnSpc>
                <a:spcPct val="70000"/>
              </a:lnSpc>
            </a:pPr>
            <a:r>
              <a:rPr lang="en-US" altLang="en-US"/>
              <a:t>presentation</a:t>
            </a:r>
          </a:p>
          <a:p>
            <a:pPr algn="ctr">
              <a:lnSpc>
                <a:spcPct val="70000"/>
              </a:lnSpc>
            </a:pPr>
            <a:endParaRPr lang="en-US" altLang="en-US"/>
          </a:p>
          <a:p>
            <a:pPr algn="ctr">
              <a:lnSpc>
                <a:spcPct val="70000"/>
              </a:lnSpc>
            </a:pPr>
            <a:r>
              <a:rPr lang="en-US" altLang="en-US"/>
              <a:t>session</a:t>
            </a:r>
          </a:p>
          <a:p>
            <a:pPr algn="ctr">
              <a:lnSpc>
                <a:spcPct val="70000"/>
              </a:lnSpc>
            </a:pPr>
            <a:endParaRPr lang="en-US" altLang="en-US"/>
          </a:p>
          <a:p>
            <a:pPr algn="ctr">
              <a:lnSpc>
                <a:spcPct val="70000"/>
              </a:lnSpc>
            </a:pPr>
            <a:r>
              <a:rPr lang="en-US" altLang="en-US"/>
              <a:t>transport</a:t>
            </a:r>
          </a:p>
          <a:p>
            <a:pPr algn="ctr">
              <a:lnSpc>
                <a:spcPct val="70000"/>
              </a:lnSpc>
            </a:pPr>
            <a:endParaRPr lang="en-US" altLang="en-US"/>
          </a:p>
          <a:p>
            <a:pPr algn="ctr">
              <a:lnSpc>
                <a:spcPct val="70000"/>
              </a:lnSpc>
            </a:pPr>
            <a:r>
              <a:rPr lang="en-US" altLang="en-US"/>
              <a:t>network</a:t>
            </a:r>
          </a:p>
          <a:p>
            <a:pPr algn="ctr">
              <a:lnSpc>
                <a:spcPct val="70000"/>
              </a:lnSpc>
            </a:pPr>
            <a:endParaRPr lang="en-US" altLang="en-US"/>
          </a:p>
          <a:p>
            <a:pPr algn="ctr">
              <a:lnSpc>
                <a:spcPct val="70000"/>
              </a:lnSpc>
            </a:pPr>
            <a:r>
              <a:rPr lang="en-US" altLang="en-US"/>
              <a:t>link</a:t>
            </a:r>
          </a:p>
          <a:p>
            <a:pPr algn="ctr">
              <a:lnSpc>
                <a:spcPct val="70000"/>
              </a:lnSpc>
            </a:pPr>
            <a:endParaRPr lang="en-US" altLang="en-US"/>
          </a:p>
          <a:p>
            <a:pPr algn="ctr">
              <a:lnSpc>
                <a:spcPct val="70000"/>
              </a:lnSpc>
            </a:pPr>
            <a:r>
              <a:rPr lang="en-US" altLang="en-US"/>
              <a:t>physical</a:t>
            </a:r>
          </a:p>
        </p:txBody>
      </p:sp>
      <p:sp>
        <p:nvSpPr>
          <p:cNvPr id="129031" name="Line 8"/>
          <p:cNvSpPr>
            <a:spLocks noChangeShapeType="1"/>
          </p:cNvSpPr>
          <p:nvPr/>
        </p:nvSpPr>
        <p:spPr bwMode="auto">
          <a:xfrm>
            <a:off x="6370638" y="2366963"/>
            <a:ext cx="1885950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9032" name="Line 9"/>
          <p:cNvSpPr>
            <a:spLocks noChangeShapeType="1"/>
          </p:cNvSpPr>
          <p:nvPr/>
        </p:nvSpPr>
        <p:spPr bwMode="auto">
          <a:xfrm>
            <a:off x="6384925" y="3343275"/>
            <a:ext cx="1885950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9033" name="Line 10"/>
          <p:cNvSpPr>
            <a:spLocks noChangeShapeType="1"/>
          </p:cNvSpPr>
          <p:nvPr/>
        </p:nvSpPr>
        <p:spPr bwMode="auto">
          <a:xfrm>
            <a:off x="6384925" y="3883025"/>
            <a:ext cx="1885950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9034" name="Line 11"/>
          <p:cNvSpPr>
            <a:spLocks noChangeShapeType="1"/>
          </p:cNvSpPr>
          <p:nvPr/>
        </p:nvSpPr>
        <p:spPr bwMode="auto">
          <a:xfrm>
            <a:off x="6386513" y="4899025"/>
            <a:ext cx="1885950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9035" name="Line 12"/>
          <p:cNvSpPr>
            <a:spLocks noChangeShapeType="1"/>
          </p:cNvSpPr>
          <p:nvPr/>
        </p:nvSpPr>
        <p:spPr bwMode="auto">
          <a:xfrm>
            <a:off x="6370638" y="4416425"/>
            <a:ext cx="1885950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9036" name="Line 13"/>
          <p:cNvSpPr>
            <a:spLocks noChangeShapeType="1"/>
          </p:cNvSpPr>
          <p:nvPr/>
        </p:nvSpPr>
        <p:spPr bwMode="auto">
          <a:xfrm>
            <a:off x="6369050" y="2886075"/>
            <a:ext cx="1885950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pic>
        <p:nvPicPr>
          <p:cNvPr id="129037" name="Picture 18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90538" y="895350"/>
            <a:ext cx="5988050" cy="18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9038" name="Slide Number Placeholder 3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>
                <a:latin typeface="Tahoma" pitchFamily="34" charset="0"/>
              </a:rPr>
              <a:t>1-</a:t>
            </a:r>
            <a:fld id="{D6047B1A-D2B5-4717-AE48-E1B602F035D2}" type="slidenum">
              <a:rPr lang="en-US" altLang="en-US" sz="1200">
                <a:latin typeface="Tahoma" pitchFamily="34" charset="0"/>
              </a:rPr>
              <a:pPr/>
              <a:t>62</a:t>
            </a:fld>
            <a:endParaRPr lang="en-US" altLang="en-US" sz="1200">
              <a:latin typeface="Tahoma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1073" name="Freeform 99"/>
          <p:cNvSpPr>
            <a:spLocks/>
          </p:cNvSpPr>
          <p:nvPr/>
        </p:nvSpPr>
        <p:spPr bwMode="auto">
          <a:xfrm>
            <a:off x="6978650" y="4156075"/>
            <a:ext cx="655638" cy="1135063"/>
          </a:xfrm>
          <a:custGeom>
            <a:avLst/>
            <a:gdLst>
              <a:gd name="T0" fmla="*/ 2147483647 w 413"/>
              <a:gd name="T1" fmla="*/ 2147483647 h 715"/>
              <a:gd name="T2" fmla="*/ 2147483647 w 413"/>
              <a:gd name="T3" fmla="*/ 0 h 715"/>
              <a:gd name="T4" fmla="*/ 0 w 413"/>
              <a:gd name="T5" fmla="*/ 2147483647 h 715"/>
              <a:gd name="T6" fmla="*/ 2147483647 w 413"/>
              <a:gd name="T7" fmla="*/ 2147483647 h 715"/>
              <a:gd name="T8" fmla="*/ 2147483647 w 413"/>
              <a:gd name="T9" fmla="*/ 2147483647 h 71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13"/>
              <a:gd name="T16" fmla="*/ 0 h 715"/>
              <a:gd name="T17" fmla="*/ 413 w 413"/>
              <a:gd name="T18" fmla="*/ 715 h 71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13" h="715">
                <a:moveTo>
                  <a:pt x="413" y="570"/>
                </a:moveTo>
                <a:lnTo>
                  <a:pt x="9" y="0"/>
                </a:lnTo>
                <a:lnTo>
                  <a:pt x="0" y="604"/>
                </a:lnTo>
                <a:lnTo>
                  <a:pt x="397" y="715"/>
                </a:lnTo>
                <a:lnTo>
                  <a:pt x="413" y="570"/>
                </a:lnTo>
                <a:close/>
              </a:path>
            </a:pathLst>
          </a:custGeom>
          <a:gradFill rotWithShape="1">
            <a:gsLst>
              <a:gs pos="0">
                <a:schemeClr val="accent2"/>
              </a:gs>
              <a:gs pos="100000">
                <a:schemeClr val="bg1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131074" name="Group 347"/>
          <p:cNvGrpSpPr>
            <a:grpSpLocks/>
          </p:cNvGrpSpPr>
          <p:nvPr/>
        </p:nvGrpSpPr>
        <p:grpSpPr bwMode="auto">
          <a:xfrm>
            <a:off x="7580313" y="4918075"/>
            <a:ext cx="984250" cy="600075"/>
            <a:chOff x="1871277" y="1576300"/>
            <a:chExt cx="1128371" cy="437861"/>
          </a:xfrm>
        </p:grpSpPr>
        <p:sp>
          <p:nvSpPr>
            <p:cNvPr id="146" name="Oval 145"/>
            <p:cNvSpPr>
              <a:spLocks noChangeArrowheads="1"/>
            </p:cNvSpPr>
            <p:nvPr/>
          </p:nvSpPr>
          <p:spPr bwMode="auto">
            <a:xfrm flipV="1">
              <a:off x="1874446" y="1694641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147" name="Rectangle 146"/>
            <p:cNvSpPr/>
            <p:nvPr/>
          </p:nvSpPr>
          <p:spPr bwMode="auto">
            <a:xfrm>
              <a:off x="1871277" y="1739629"/>
              <a:ext cx="1128371" cy="115836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48" name="Oval 147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149" name="Freeform 148"/>
            <p:cNvSpPr/>
            <p:nvPr/>
          </p:nvSpPr>
          <p:spPr bwMode="auto">
            <a:xfrm>
              <a:off x="2158830" y="1673602"/>
              <a:ext cx="549626" cy="161013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50" name="Freeform 149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51" name="Freeform 150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52" name="Freeform 151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153" name="Straight Connector 152"/>
            <p:cNvCxnSpPr>
              <a:cxnSpLocks noChangeShapeType="1"/>
              <a:endCxn id="148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54" name="Straight Connector 153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131075" name="Footer Placeholder 2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 smtClean="0">
                <a:latin typeface="Tahoma" pitchFamily="34" charset="0"/>
              </a:rPr>
              <a:t>Introduction</a:t>
            </a:r>
          </a:p>
        </p:txBody>
      </p:sp>
      <p:pic>
        <p:nvPicPr>
          <p:cNvPr id="131076" name="Picture 193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83175" y="795338"/>
            <a:ext cx="3370263" cy="18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1077" name="Freeform 3"/>
          <p:cNvSpPr>
            <a:spLocks/>
          </p:cNvSpPr>
          <p:nvPr/>
        </p:nvSpPr>
        <p:spPr bwMode="auto">
          <a:xfrm>
            <a:off x="7129463" y="2246313"/>
            <a:ext cx="638175" cy="852487"/>
          </a:xfrm>
          <a:custGeom>
            <a:avLst/>
            <a:gdLst>
              <a:gd name="T0" fmla="*/ 2147483647 w 402"/>
              <a:gd name="T1" fmla="*/ 2147483647 h 537"/>
              <a:gd name="T2" fmla="*/ 2147483647 w 402"/>
              <a:gd name="T3" fmla="*/ 0 h 537"/>
              <a:gd name="T4" fmla="*/ 0 w 402"/>
              <a:gd name="T5" fmla="*/ 2147483647 h 537"/>
              <a:gd name="T6" fmla="*/ 2147483647 w 402"/>
              <a:gd name="T7" fmla="*/ 2147483647 h 537"/>
              <a:gd name="T8" fmla="*/ 2147483647 w 402"/>
              <a:gd name="T9" fmla="*/ 2147483647 h 53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02"/>
              <a:gd name="T16" fmla="*/ 0 h 537"/>
              <a:gd name="T17" fmla="*/ 402 w 402"/>
              <a:gd name="T18" fmla="*/ 537 h 53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02" h="537">
                <a:moveTo>
                  <a:pt x="402" y="363"/>
                </a:moveTo>
                <a:lnTo>
                  <a:pt x="28" y="0"/>
                </a:lnTo>
                <a:lnTo>
                  <a:pt x="0" y="470"/>
                </a:lnTo>
                <a:lnTo>
                  <a:pt x="242" y="537"/>
                </a:lnTo>
                <a:lnTo>
                  <a:pt x="402" y="363"/>
                </a:lnTo>
                <a:close/>
              </a:path>
            </a:pathLst>
          </a:custGeom>
          <a:gradFill rotWithShape="1">
            <a:gsLst>
              <a:gs pos="0">
                <a:schemeClr val="accent2"/>
              </a:gs>
              <a:gs pos="100000">
                <a:schemeClr val="bg1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131078" name="Group 180"/>
          <p:cNvGrpSpPr>
            <a:grpSpLocks/>
          </p:cNvGrpSpPr>
          <p:nvPr/>
        </p:nvGrpSpPr>
        <p:grpSpPr bwMode="auto">
          <a:xfrm>
            <a:off x="7329488" y="2754313"/>
            <a:ext cx="1052512" cy="355600"/>
            <a:chOff x="4410" y="1365"/>
            <a:chExt cx="663" cy="224"/>
          </a:xfrm>
        </p:grpSpPr>
        <p:sp>
          <p:nvSpPr>
            <p:cNvPr id="131205" name="Rectangle 181"/>
            <p:cNvSpPr>
              <a:spLocks noChangeArrowheads="1"/>
            </p:cNvSpPr>
            <p:nvPr/>
          </p:nvSpPr>
          <p:spPr bwMode="auto">
            <a:xfrm>
              <a:off x="4410" y="1500"/>
              <a:ext cx="495" cy="87"/>
            </a:xfrm>
            <a:prstGeom prst="rect">
              <a:avLst/>
            </a:prstGeom>
            <a:gradFill rotWithShape="1">
              <a:gsLst>
                <a:gs pos="0">
                  <a:srgbClr val="009999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31206" name="AutoShape 182"/>
            <p:cNvSpPr>
              <a:spLocks noChangeArrowheads="1"/>
            </p:cNvSpPr>
            <p:nvPr/>
          </p:nvSpPr>
          <p:spPr bwMode="auto">
            <a:xfrm>
              <a:off x="4410" y="1368"/>
              <a:ext cx="663" cy="135"/>
            </a:xfrm>
            <a:prstGeom prst="parallelogram">
              <a:avLst>
                <a:gd name="adj" fmla="val 122778"/>
              </a:avLst>
            </a:prstGeom>
            <a:gradFill rotWithShape="1">
              <a:gsLst>
                <a:gs pos="0">
                  <a:srgbClr val="009999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31207" name="Freeform 183"/>
            <p:cNvSpPr>
              <a:spLocks/>
            </p:cNvSpPr>
            <p:nvPr/>
          </p:nvSpPr>
          <p:spPr bwMode="auto">
            <a:xfrm>
              <a:off x="4904" y="1365"/>
              <a:ext cx="169" cy="224"/>
            </a:xfrm>
            <a:custGeom>
              <a:avLst/>
              <a:gdLst>
                <a:gd name="T0" fmla="*/ 0 w 169"/>
                <a:gd name="T1" fmla="*/ 138 h 224"/>
                <a:gd name="T2" fmla="*/ 0 w 169"/>
                <a:gd name="T3" fmla="*/ 224 h 224"/>
                <a:gd name="T4" fmla="*/ 169 w 169"/>
                <a:gd name="T5" fmla="*/ 77 h 224"/>
                <a:gd name="T6" fmla="*/ 169 w 169"/>
                <a:gd name="T7" fmla="*/ 0 h 224"/>
                <a:gd name="T8" fmla="*/ 0 w 169"/>
                <a:gd name="T9" fmla="*/ 138 h 2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69"/>
                <a:gd name="T16" fmla="*/ 0 h 224"/>
                <a:gd name="T17" fmla="*/ 169 w 169"/>
                <a:gd name="T18" fmla="*/ 224 h 22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69" h="224">
                  <a:moveTo>
                    <a:pt x="0" y="138"/>
                  </a:moveTo>
                  <a:lnTo>
                    <a:pt x="0" y="224"/>
                  </a:lnTo>
                  <a:lnTo>
                    <a:pt x="169" y="77"/>
                  </a:lnTo>
                  <a:lnTo>
                    <a:pt x="169" y="0"/>
                  </a:lnTo>
                  <a:lnTo>
                    <a:pt x="0" y="138"/>
                  </a:lnTo>
                  <a:close/>
                </a:path>
              </a:pathLst>
            </a:custGeom>
            <a:solidFill>
              <a:srgbClr val="BBE0E3"/>
            </a:solidFill>
            <a:ln w="635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1208" name="Freeform 184"/>
            <p:cNvSpPr>
              <a:spLocks/>
            </p:cNvSpPr>
            <p:nvPr/>
          </p:nvSpPr>
          <p:spPr bwMode="auto">
            <a:xfrm>
              <a:off x="4475" y="1395"/>
              <a:ext cx="506" cy="80"/>
            </a:xfrm>
            <a:custGeom>
              <a:avLst/>
              <a:gdLst>
                <a:gd name="T0" fmla="*/ 0 w 280"/>
                <a:gd name="T1" fmla="*/ 1801 h 63"/>
                <a:gd name="T2" fmla="*/ 147159 w 280"/>
                <a:gd name="T3" fmla="*/ 1752 h 63"/>
                <a:gd name="T4" fmla="*/ 868488 w 280"/>
                <a:gd name="T5" fmla="*/ 0 h 63"/>
                <a:gd name="T6" fmla="*/ 1108812 w 280"/>
                <a:gd name="T7" fmla="*/ 0 h 6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80"/>
                <a:gd name="T13" fmla="*/ 0 h 63"/>
                <a:gd name="T14" fmla="*/ 280 w 280"/>
                <a:gd name="T15" fmla="*/ 63 h 6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80" h="63">
                  <a:moveTo>
                    <a:pt x="0" y="63"/>
                  </a:moveTo>
                  <a:lnTo>
                    <a:pt x="37" y="62"/>
                  </a:lnTo>
                  <a:lnTo>
                    <a:pt x="219" y="0"/>
                  </a:lnTo>
                  <a:lnTo>
                    <a:pt x="280" y="0"/>
                  </a:lnTo>
                </a:path>
              </a:pathLst>
            </a:custGeom>
            <a:noFill/>
            <a:ln w="19050" cap="flat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131209" name="Freeform 185"/>
            <p:cNvSpPr>
              <a:spLocks/>
            </p:cNvSpPr>
            <p:nvPr/>
          </p:nvSpPr>
          <p:spPr bwMode="auto">
            <a:xfrm>
              <a:off x="4593" y="1391"/>
              <a:ext cx="293" cy="93"/>
            </a:xfrm>
            <a:custGeom>
              <a:avLst/>
              <a:gdLst>
                <a:gd name="T0" fmla="*/ 0 w 293"/>
                <a:gd name="T1" fmla="*/ 0 h 93"/>
                <a:gd name="T2" fmla="*/ 67 w 293"/>
                <a:gd name="T3" fmla="*/ 1 h 93"/>
                <a:gd name="T4" fmla="*/ 195 w 293"/>
                <a:gd name="T5" fmla="*/ 93 h 93"/>
                <a:gd name="T6" fmla="*/ 293 w 293"/>
                <a:gd name="T7" fmla="*/ 93 h 9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93"/>
                <a:gd name="T13" fmla="*/ 0 h 93"/>
                <a:gd name="T14" fmla="*/ 293 w 293"/>
                <a:gd name="T15" fmla="*/ 93 h 9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93" h="93">
                  <a:moveTo>
                    <a:pt x="0" y="0"/>
                  </a:moveTo>
                  <a:lnTo>
                    <a:pt x="67" y="1"/>
                  </a:lnTo>
                  <a:lnTo>
                    <a:pt x="195" y="93"/>
                  </a:lnTo>
                  <a:lnTo>
                    <a:pt x="293" y="93"/>
                  </a:lnTo>
                </a:path>
              </a:pathLst>
            </a:custGeom>
            <a:noFill/>
            <a:ln w="19050" cap="flat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sp>
        <p:nvSpPr>
          <p:cNvPr id="131079" name="Freeform 2"/>
          <p:cNvSpPr>
            <a:spLocks/>
          </p:cNvSpPr>
          <p:nvPr/>
        </p:nvSpPr>
        <p:spPr bwMode="auto">
          <a:xfrm>
            <a:off x="3817938" y="1447800"/>
            <a:ext cx="4048125" cy="3833813"/>
          </a:xfrm>
          <a:custGeom>
            <a:avLst/>
            <a:gdLst>
              <a:gd name="T0" fmla="*/ 2147483647 w 2550"/>
              <a:gd name="T1" fmla="*/ 0 h 2415"/>
              <a:gd name="T2" fmla="*/ 2147483647 w 2550"/>
              <a:gd name="T3" fmla="*/ 0 h 2415"/>
              <a:gd name="T4" fmla="*/ 2147483647 w 2550"/>
              <a:gd name="T5" fmla="*/ 2147483647 h 2415"/>
              <a:gd name="T6" fmla="*/ 0 w 2550"/>
              <a:gd name="T7" fmla="*/ 2147483647 h 2415"/>
              <a:gd name="T8" fmla="*/ 0 60000 65536"/>
              <a:gd name="T9" fmla="*/ 0 60000 65536"/>
              <a:gd name="T10" fmla="*/ 0 60000 65536"/>
              <a:gd name="T11" fmla="*/ 0 60000 65536"/>
              <a:gd name="T12" fmla="*/ 0 w 2550"/>
              <a:gd name="T13" fmla="*/ 0 h 2415"/>
              <a:gd name="T14" fmla="*/ 2550 w 2550"/>
              <a:gd name="T15" fmla="*/ 2415 h 241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550" h="2415">
                <a:moveTo>
                  <a:pt x="592" y="0"/>
                </a:moveTo>
                <a:lnTo>
                  <a:pt x="2544" y="0"/>
                </a:lnTo>
                <a:lnTo>
                  <a:pt x="2550" y="2415"/>
                </a:lnTo>
                <a:lnTo>
                  <a:pt x="0" y="2415"/>
                </a:lnTo>
              </a:path>
            </a:pathLst>
          </a:custGeom>
          <a:noFill/>
          <a:ln w="9525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1080" name="Text Box 8"/>
          <p:cNvSpPr txBox="1">
            <a:spLocks noChangeArrowheads="1"/>
          </p:cNvSpPr>
          <p:nvPr/>
        </p:nvSpPr>
        <p:spPr bwMode="auto">
          <a:xfrm>
            <a:off x="2716213" y="223838"/>
            <a:ext cx="1100137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i="1">
                <a:solidFill>
                  <a:srgbClr val="000099"/>
                </a:solidFill>
              </a:rPr>
              <a:t>source</a:t>
            </a:r>
          </a:p>
        </p:txBody>
      </p:sp>
      <p:sp>
        <p:nvSpPr>
          <p:cNvPr id="131081" name="Freeform 10"/>
          <p:cNvSpPr>
            <a:spLocks/>
          </p:cNvSpPr>
          <p:nvPr/>
        </p:nvSpPr>
        <p:spPr bwMode="auto">
          <a:xfrm>
            <a:off x="3868738" y="650875"/>
            <a:ext cx="360362" cy="1577975"/>
          </a:xfrm>
          <a:custGeom>
            <a:avLst/>
            <a:gdLst>
              <a:gd name="T0" fmla="*/ 2147483647 w 267"/>
              <a:gd name="T1" fmla="*/ 2147483647 h 1186"/>
              <a:gd name="T2" fmla="*/ 0 w 267"/>
              <a:gd name="T3" fmla="*/ 0 h 1186"/>
              <a:gd name="T4" fmla="*/ 0 w 267"/>
              <a:gd name="T5" fmla="*/ 2147483647 h 1186"/>
              <a:gd name="T6" fmla="*/ 2147483647 w 267"/>
              <a:gd name="T7" fmla="*/ 2147483647 h 1186"/>
              <a:gd name="T8" fmla="*/ 2147483647 w 267"/>
              <a:gd name="T9" fmla="*/ 2147483647 h 118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7"/>
              <a:gd name="T16" fmla="*/ 0 h 1186"/>
              <a:gd name="T17" fmla="*/ 267 w 267"/>
              <a:gd name="T18" fmla="*/ 1186 h 118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67" h="1186">
                <a:moveTo>
                  <a:pt x="254" y="466"/>
                </a:moveTo>
                <a:lnTo>
                  <a:pt x="0" y="0"/>
                </a:lnTo>
                <a:lnTo>
                  <a:pt x="0" y="1186"/>
                </a:lnTo>
                <a:lnTo>
                  <a:pt x="267" y="652"/>
                </a:lnTo>
                <a:lnTo>
                  <a:pt x="254" y="466"/>
                </a:lnTo>
                <a:close/>
              </a:path>
            </a:pathLst>
          </a:custGeom>
          <a:gradFill rotWithShape="1">
            <a:gsLst>
              <a:gs pos="0">
                <a:schemeClr val="accent2"/>
              </a:gs>
              <a:gs pos="100000">
                <a:schemeClr val="bg1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1082" name="Rectangle 23"/>
          <p:cNvSpPr>
            <a:spLocks noChangeArrowheads="1"/>
          </p:cNvSpPr>
          <p:nvPr/>
        </p:nvSpPr>
        <p:spPr bwMode="auto">
          <a:xfrm>
            <a:off x="2644775" y="660400"/>
            <a:ext cx="1296988" cy="1546225"/>
          </a:xfrm>
          <a:prstGeom prst="rect">
            <a:avLst/>
          </a:pr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endParaRPr lang="en-US" altLang="en-US"/>
          </a:p>
        </p:txBody>
      </p:sp>
      <p:sp>
        <p:nvSpPr>
          <p:cNvPr id="131083" name="Rectangle 24"/>
          <p:cNvSpPr>
            <a:spLocks noChangeArrowheads="1"/>
          </p:cNvSpPr>
          <p:nvPr/>
        </p:nvSpPr>
        <p:spPr bwMode="auto">
          <a:xfrm>
            <a:off x="2597150" y="731838"/>
            <a:ext cx="1273175" cy="1536700"/>
          </a:xfrm>
          <a:prstGeom prst="rect">
            <a:avLst/>
          </a:prstGeom>
          <a:solidFill>
            <a:schemeClr val="bg1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endParaRPr lang="en-US" altLang="en-US"/>
          </a:p>
        </p:txBody>
      </p:sp>
      <p:sp>
        <p:nvSpPr>
          <p:cNvPr id="131084" name="Line 25"/>
          <p:cNvSpPr>
            <a:spLocks noChangeShapeType="1"/>
          </p:cNvSpPr>
          <p:nvPr/>
        </p:nvSpPr>
        <p:spPr bwMode="auto">
          <a:xfrm>
            <a:off x="2597150" y="1049338"/>
            <a:ext cx="1263650" cy="317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1085" name="Text Box 26"/>
          <p:cNvSpPr txBox="1">
            <a:spLocks noChangeArrowheads="1"/>
          </p:cNvSpPr>
          <p:nvPr/>
        </p:nvSpPr>
        <p:spPr bwMode="auto">
          <a:xfrm>
            <a:off x="2554288" y="698500"/>
            <a:ext cx="1317625" cy="1600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 algn="ctr">
              <a:lnSpc>
                <a:spcPct val="110000"/>
              </a:lnSpc>
            </a:pPr>
            <a:r>
              <a:rPr lang="en-US" altLang="en-US" sz="1800"/>
              <a:t>application</a:t>
            </a:r>
          </a:p>
          <a:p>
            <a:pPr algn="ctr">
              <a:lnSpc>
                <a:spcPct val="110000"/>
              </a:lnSpc>
            </a:pPr>
            <a:r>
              <a:rPr lang="en-US" altLang="en-US" sz="1800"/>
              <a:t>transport</a:t>
            </a:r>
          </a:p>
          <a:p>
            <a:pPr algn="ctr">
              <a:lnSpc>
                <a:spcPct val="110000"/>
              </a:lnSpc>
            </a:pPr>
            <a:r>
              <a:rPr lang="en-US" altLang="en-US" sz="1800"/>
              <a:t>network</a:t>
            </a:r>
          </a:p>
          <a:p>
            <a:pPr algn="ctr">
              <a:lnSpc>
                <a:spcPct val="110000"/>
              </a:lnSpc>
            </a:pPr>
            <a:r>
              <a:rPr lang="en-US" altLang="en-US" sz="1800"/>
              <a:t>link</a:t>
            </a:r>
          </a:p>
          <a:p>
            <a:pPr algn="ctr">
              <a:lnSpc>
                <a:spcPct val="110000"/>
              </a:lnSpc>
            </a:pPr>
            <a:r>
              <a:rPr lang="en-US" altLang="en-US" sz="1800"/>
              <a:t>physical</a:t>
            </a:r>
          </a:p>
        </p:txBody>
      </p:sp>
      <p:sp>
        <p:nvSpPr>
          <p:cNvPr id="131086" name="Line 27"/>
          <p:cNvSpPr>
            <a:spLocks noChangeShapeType="1"/>
          </p:cNvSpPr>
          <p:nvPr/>
        </p:nvSpPr>
        <p:spPr bwMode="auto">
          <a:xfrm>
            <a:off x="2605088" y="1370013"/>
            <a:ext cx="1263650" cy="317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1087" name="Line 28"/>
          <p:cNvSpPr>
            <a:spLocks noChangeShapeType="1"/>
          </p:cNvSpPr>
          <p:nvPr/>
        </p:nvSpPr>
        <p:spPr bwMode="auto">
          <a:xfrm>
            <a:off x="2609850" y="1651000"/>
            <a:ext cx="1263650" cy="317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1088" name="Line 29"/>
          <p:cNvSpPr>
            <a:spLocks noChangeShapeType="1"/>
          </p:cNvSpPr>
          <p:nvPr/>
        </p:nvSpPr>
        <p:spPr bwMode="auto">
          <a:xfrm>
            <a:off x="2609850" y="1927225"/>
            <a:ext cx="1263650" cy="317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5" name="Group 39"/>
          <p:cNvGrpSpPr>
            <a:grpSpLocks/>
          </p:cNvGrpSpPr>
          <p:nvPr/>
        </p:nvGrpSpPr>
        <p:grpSpPr bwMode="auto">
          <a:xfrm>
            <a:off x="1219200" y="1368425"/>
            <a:ext cx="1208088" cy="303213"/>
            <a:chOff x="501" y="1990"/>
            <a:chExt cx="761" cy="191"/>
          </a:xfrm>
        </p:grpSpPr>
        <p:sp>
          <p:nvSpPr>
            <p:cNvPr id="131199" name="Rectangle 40"/>
            <p:cNvSpPr>
              <a:spLocks noChangeArrowheads="1"/>
            </p:cNvSpPr>
            <p:nvPr/>
          </p:nvSpPr>
          <p:spPr bwMode="auto">
            <a:xfrm>
              <a:off x="501" y="2007"/>
              <a:ext cx="682" cy="162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31200" name="Rectangle 41"/>
            <p:cNvSpPr>
              <a:spLocks noChangeArrowheads="1"/>
            </p:cNvSpPr>
            <p:nvPr/>
          </p:nvSpPr>
          <p:spPr bwMode="auto">
            <a:xfrm>
              <a:off x="704" y="1990"/>
              <a:ext cx="187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/>
              <a:r>
                <a:rPr lang="en-US" altLang="en-US" sz="1400"/>
                <a:t>H</a:t>
              </a:r>
              <a:r>
                <a:rPr lang="en-US" altLang="en-US" sz="1800" baseline="-25000"/>
                <a:t>t</a:t>
              </a:r>
            </a:p>
          </p:txBody>
        </p:sp>
        <p:sp>
          <p:nvSpPr>
            <p:cNvPr id="131201" name="Rectangle 42"/>
            <p:cNvSpPr>
              <a:spLocks noChangeArrowheads="1"/>
            </p:cNvSpPr>
            <p:nvPr/>
          </p:nvSpPr>
          <p:spPr bwMode="auto">
            <a:xfrm>
              <a:off x="518" y="1990"/>
              <a:ext cx="187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/>
              <a:r>
                <a:rPr lang="en-US" altLang="en-US" sz="1400"/>
                <a:t>H</a:t>
              </a:r>
              <a:r>
                <a:rPr lang="en-US" altLang="en-US" sz="1800" baseline="-25000"/>
                <a:t>n</a:t>
              </a:r>
            </a:p>
          </p:txBody>
        </p:sp>
        <p:sp>
          <p:nvSpPr>
            <p:cNvPr id="131202" name="Rectangle 43"/>
            <p:cNvSpPr>
              <a:spLocks noChangeArrowheads="1"/>
            </p:cNvSpPr>
            <p:nvPr/>
          </p:nvSpPr>
          <p:spPr bwMode="auto">
            <a:xfrm>
              <a:off x="834" y="1991"/>
              <a:ext cx="428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/>
              <a:r>
                <a:rPr lang="en-US" altLang="en-US" sz="1400"/>
                <a:t>M</a:t>
              </a:r>
            </a:p>
          </p:txBody>
        </p:sp>
        <p:sp>
          <p:nvSpPr>
            <p:cNvPr id="131203" name="Line 44"/>
            <p:cNvSpPr>
              <a:spLocks noChangeShapeType="1"/>
            </p:cNvSpPr>
            <p:nvPr/>
          </p:nvSpPr>
          <p:spPr bwMode="auto">
            <a:xfrm>
              <a:off x="688" y="2013"/>
              <a:ext cx="0" cy="15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204" name="Line 45"/>
            <p:cNvSpPr>
              <a:spLocks noChangeShapeType="1"/>
            </p:cNvSpPr>
            <p:nvPr/>
          </p:nvSpPr>
          <p:spPr bwMode="auto">
            <a:xfrm>
              <a:off x="880" y="2010"/>
              <a:ext cx="0" cy="15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12645" name="Text Box 5"/>
          <p:cNvSpPr txBox="1">
            <a:spLocks noChangeArrowheads="1"/>
          </p:cNvSpPr>
          <p:nvPr/>
        </p:nvSpPr>
        <p:spPr bwMode="auto">
          <a:xfrm>
            <a:off x="395288" y="996950"/>
            <a:ext cx="963612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600">
                <a:solidFill>
                  <a:srgbClr val="CC0000"/>
                </a:solidFill>
              </a:rPr>
              <a:t>segment</a:t>
            </a:r>
          </a:p>
        </p:txBody>
      </p:sp>
      <p:grpSp>
        <p:nvGrpSpPr>
          <p:cNvPr id="6" name="Group 178"/>
          <p:cNvGrpSpPr>
            <a:grpSpLocks/>
          </p:cNvGrpSpPr>
          <p:nvPr/>
        </p:nvGrpSpPr>
        <p:grpSpPr bwMode="auto">
          <a:xfrm>
            <a:off x="1533525" y="1033463"/>
            <a:ext cx="301625" cy="292100"/>
            <a:chOff x="1962" y="2058"/>
            <a:chExt cx="190" cy="184"/>
          </a:xfrm>
        </p:grpSpPr>
        <p:sp>
          <p:nvSpPr>
            <p:cNvPr id="131197" name="Rectangle 47"/>
            <p:cNvSpPr>
              <a:spLocks noChangeArrowheads="1"/>
            </p:cNvSpPr>
            <p:nvPr/>
          </p:nvSpPr>
          <p:spPr bwMode="auto">
            <a:xfrm>
              <a:off x="1962" y="2075"/>
              <a:ext cx="177" cy="162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31198" name="Rectangle 48"/>
            <p:cNvSpPr>
              <a:spLocks noChangeArrowheads="1"/>
            </p:cNvSpPr>
            <p:nvPr/>
          </p:nvSpPr>
          <p:spPr bwMode="auto">
            <a:xfrm>
              <a:off x="1965" y="2058"/>
              <a:ext cx="187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/>
              <a:r>
                <a:rPr lang="en-US" altLang="en-US" sz="1400"/>
                <a:t>H</a:t>
              </a:r>
              <a:r>
                <a:rPr lang="en-US" altLang="en-US" sz="1800" baseline="-25000"/>
                <a:t>t</a:t>
              </a:r>
            </a:p>
          </p:txBody>
        </p:sp>
      </p:grpSp>
      <p:sp>
        <p:nvSpPr>
          <p:cNvPr id="112644" name="Text Box 4"/>
          <p:cNvSpPr txBox="1">
            <a:spLocks noChangeArrowheads="1"/>
          </p:cNvSpPr>
          <p:nvPr/>
        </p:nvSpPr>
        <p:spPr bwMode="auto">
          <a:xfrm>
            <a:off x="195263" y="1336675"/>
            <a:ext cx="1042987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600">
                <a:solidFill>
                  <a:srgbClr val="CC0000"/>
                </a:solidFill>
              </a:rPr>
              <a:t>datagram</a:t>
            </a:r>
          </a:p>
        </p:txBody>
      </p:sp>
      <p:sp>
        <p:nvSpPr>
          <p:cNvPr id="131093" name="Text Box 54"/>
          <p:cNvSpPr txBox="1">
            <a:spLocks noChangeArrowheads="1"/>
          </p:cNvSpPr>
          <p:nvPr/>
        </p:nvSpPr>
        <p:spPr bwMode="auto">
          <a:xfrm>
            <a:off x="1547813" y="4157663"/>
            <a:ext cx="141287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2000" i="1">
                <a:solidFill>
                  <a:srgbClr val="000099"/>
                </a:solidFill>
              </a:rPr>
              <a:t>destination</a:t>
            </a:r>
          </a:p>
        </p:txBody>
      </p:sp>
      <p:sp>
        <p:nvSpPr>
          <p:cNvPr id="131094" name="Freeform 56"/>
          <p:cNvSpPr>
            <a:spLocks/>
          </p:cNvSpPr>
          <p:nvPr/>
        </p:nvSpPr>
        <p:spPr bwMode="auto">
          <a:xfrm>
            <a:off x="2979738" y="4540250"/>
            <a:ext cx="360362" cy="1577975"/>
          </a:xfrm>
          <a:custGeom>
            <a:avLst/>
            <a:gdLst>
              <a:gd name="T0" fmla="*/ 2147483647 w 267"/>
              <a:gd name="T1" fmla="*/ 2147483647 h 1186"/>
              <a:gd name="T2" fmla="*/ 0 w 267"/>
              <a:gd name="T3" fmla="*/ 0 h 1186"/>
              <a:gd name="T4" fmla="*/ 0 w 267"/>
              <a:gd name="T5" fmla="*/ 2147483647 h 1186"/>
              <a:gd name="T6" fmla="*/ 2147483647 w 267"/>
              <a:gd name="T7" fmla="*/ 2147483647 h 1186"/>
              <a:gd name="T8" fmla="*/ 2147483647 w 267"/>
              <a:gd name="T9" fmla="*/ 2147483647 h 118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7"/>
              <a:gd name="T16" fmla="*/ 0 h 1186"/>
              <a:gd name="T17" fmla="*/ 267 w 267"/>
              <a:gd name="T18" fmla="*/ 1186 h 118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67" h="1186">
                <a:moveTo>
                  <a:pt x="254" y="466"/>
                </a:moveTo>
                <a:lnTo>
                  <a:pt x="0" y="0"/>
                </a:lnTo>
                <a:lnTo>
                  <a:pt x="0" y="1186"/>
                </a:lnTo>
                <a:lnTo>
                  <a:pt x="267" y="652"/>
                </a:lnTo>
                <a:lnTo>
                  <a:pt x="254" y="466"/>
                </a:lnTo>
                <a:close/>
              </a:path>
            </a:pathLst>
          </a:custGeom>
          <a:gradFill rotWithShape="1">
            <a:gsLst>
              <a:gs pos="0">
                <a:schemeClr val="accent2"/>
              </a:gs>
              <a:gs pos="100000">
                <a:schemeClr val="bg1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1095" name="Rectangle 57"/>
          <p:cNvSpPr>
            <a:spLocks noChangeArrowheads="1"/>
          </p:cNvSpPr>
          <p:nvPr/>
        </p:nvSpPr>
        <p:spPr bwMode="auto">
          <a:xfrm>
            <a:off x="1755775" y="4546600"/>
            <a:ext cx="1296988" cy="1546225"/>
          </a:xfrm>
          <a:prstGeom prst="rect">
            <a:avLst/>
          </a:pr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endParaRPr lang="en-US" altLang="en-US"/>
          </a:p>
        </p:txBody>
      </p:sp>
      <p:sp>
        <p:nvSpPr>
          <p:cNvPr id="131096" name="Rectangle 58"/>
          <p:cNvSpPr>
            <a:spLocks noChangeArrowheads="1"/>
          </p:cNvSpPr>
          <p:nvPr/>
        </p:nvSpPr>
        <p:spPr bwMode="auto">
          <a:xfrm>
            <a:off x="1708150" y="4618038"/>
            <a:ext cx="1273175" cy="1536700"/>
          </a:xfrm>
          <a:prstGeom prst="rect">
            <a:avLst/>
          </a:prstGeom>
          <a:solidFill>
            <a:schemeClr val="bg1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endParaRPr lang="en-US" altLang="en-US"/>
          </a:p>
        </p:txBody>
      </p:sp>
      <p:sp>
        <p:nvSpPr>
          <p:cNvPr id="131097" name="Line 59"/>
          <p:cNvSpPr>
            <a:spLocks noChangeShapeType="1"/>
          </p:cNvSpPr>
          <p:nvPr/>
        </p:nvSpPr>
        <p:spPr bwMode="auto">
          <a:xfrm>
            <a:off x="1708150" y="4935538"/>
            <a:ext cx="1263650" cy="317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1098" name="Text Box 60"/>
          <p:cNvSpPr txBox="1">
            <a:spLocks noChangeArrowheads="1"/>
          </p:cNvSpPr>
          <p:nvPr/>
        </p:nvSpPr>
        <p:spPr bwMode="auto">
          <a:xfrm>
            <a:off x="1665288" y="4584700"/>
            <a:ext cx="1317625" cy="1600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 algn="ctr">
              <a:lnSpc>
                <a:spcPct val="110000"/>
              </a:lnSpc>
            </a:pPr>
            <a:r>
              <a:rPr lang="en-US" altLang="en-US" sz="1800"/>
              <a:t>application</a:t>
            </a:r>
          </a:p>
          <a:p>
            <a:pPr algn="ctr">
              <a:lnSpc>
                <a:spcPct val="110000"/>
              </a:lnSpc>
            </a:pPr>
            <a:r>
              <a:rPr lang="en-US" altLang="en-US" sz="1800"/>
              <a:t>transport</a:t>
            </a:r>
          </a:p>
          <a:p>
            <a:pPr algn="ctr">
              <a:lnSpc>
                <a:spcPct val="110000"/>
              </a:lnSpc>
            </a:pPr>
            <a:r>
              <a:rPr lang="en-US" altLang="en-US" sz="1800"/>
              <a:t>network</a:t>
            </a:r>
          </a:p>
          <a:p>
            <a:pPr algn="ctr">
              <a:lnSpc>
                <a:spcPct val="110000"/>
              </a:lnSpc>
            </a:pPr>
            <a:r>
              <a:rPr lang="en-US" altLang="en-US" sz="1800"/>
              <a:t>link</a:t>
            </a:r>
          </a:p>
          <a:p>
            <a:pPr algn="ctr">
              <a:lnSpc>
                <a:spcPct val="110000"/>
              </a:lnSpc>
            </a:pPr>
            <a:r>
              <a:rPr lang="en-US" altLang="en-US" sz="1800"/>
              <a:t>physical</a:t>
            </a:r>
          </a:p>
        </p:txBody>
      </p:sp>
      <p:sp>
        <p:nvSpPr>
          <p:cNvPr id="131099" name="Line 61"/>
          <p:cNvSpPr>
            <a:spLocks noChangeShapeType="1"/>
          </p:cNvSpPr>
          <p:nvPr/>
        </p:nvSpPr>
        <p:spPr bwMode="auto">
          <a:xfrm>
            <a:off x="1716088" y="5256213"/>
            <a:ext cx="1263650" cy="317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1100" name="Line 62"/>
          <p:cNvSpPr>
            <a:spLocks noChangeShapeType="1"/>
          </p:cNvSpPr>
          <p:nvPr/>
        </p:nvSpPr>
        <p:spPr bwMode="auto">
          <a:xfrm>
            <a:off x="1720850" y="5537200"/>
            <a:ext cx="1263650" cy="317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1101" name="Line 63"/>
          <p:cNvSpPr>
            <a:spLocks noChangeShapeType="1"/>
          </p:cNvSpPr>
          <p:nvPr/>
        </p:nvSpPr>
        <p:spPr bwMode="auto">
          <a:xfrm>
            <a:off x="1720850" y="5813425"/>
            <a:ext cx="1263650" cy="317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3" name="Group 2"/>
          <p:cNvGrpSpPr>
            <a:grpSpLocks/>
          </p:cNvGrpSpPr>
          <p:nvPr/>
        </p:nvGrpSpPr>
        <p:grpSpPr bwMode="auto">
          <a:xfrm>
            <a:off x="152400" y="4610100"/>
            <a:ext cx="1479550" cy="1220788"/>
            <a:chOff x="152400" y="4610100"/>
            <a:chExt cx="1479550" cy="1220788"/>
          </a:xfrm>
        </p:grpSpPr>
        <p:grpSp>
          <p:nvGrpSpPr>
            <p:cNvPr id="131173" name="Group 64"/>
            <p:cNvGrpSpPr>
              <a:grpSpLocks/>
            </p:cNvGrpSpPr>
            <p:nvPr/>
          </p:nvGrpSpPr>
          <p:grpSpPr bwMode="auto">
            <a:xfrm>
              <a:off x="152400" y="5527675"/>
              <a:ext cx="1479550" cy="303213"/>
              <a:chOff x="332" y="2224"/>
              <a:chExt cx="932" cy="191"/>
            </a:xfrm>
          </p:grpSpPr>
          <p:sp>
            <p:nvSpPr>
              <p:cNvPr id="131189" name="Rectangle 65"/>
              <p:cNvSpPr>
                <a:spLocks noChangeArrowheads="1"/>
              </p:cNvSpPr>
              <p:nvPr/>
            </p:nvSpPr>
            <p:spPr bwMode="auto">
              <a:xfrm>
                <a:off x="345" y="2241"/>
                <a:ext cx="840" cy="162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31190" name="Rectangle 66"/>
              <p:cNvSpPr>
                <a:spLocks noChangeArrowheads="1"/>
              </p:cNvSpPr>
              <p:nvPr/>
            </p:nvSpPr>
            <p:spPr bwMode="auto">
              <a:xfrm>
                <a:off x="706" y="2224"/>
                <a:ext cx="187" cy="1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 algn="ctr"/>
                <a:r>
                  <a:rPr lang="en-US" altLang="en-US" sz="1400"/>
                  <a:t>H</a:t>
                </a:r>
                <a:r>
                  <a:rPr lang="en-US" altLang="en-US" sz="1800" baseline="-25000"/>
                  <a:t>t</a:t>
                </a:r>
              </a:p>
            </p:txBody>
          </p:sp>
          <p:sp>
            <p:nvSpPr>
              <p:cNvPr id="131191" name="Rectangle 67"/>
              <p:cNvSpPr>
                <a:spLocks noChangeArrowheads="1"/>
              </p:cNvSpPr>
              <p:nvPr/>
            </p:nvSpPr>
            <p:spPr bwMode="auto">
              <a:xfrm>
                <a:off x="520" y="2224"/>
                <a:ext cx="187" cy="1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 algn="ctr"/>
                <a:r>
                  <a:rPr lang="en-US" altLang="en-US" sz="1400"/>
                  <a:t>H</a:t>
                </a:r>
                <a:r>
                  <a:rPr lang="en-US" altLang="en-US" sz="1800" baseline="-25000"/>
                  <a:t>n</a:t>
                </a:r>
              </a:p>
            </p:txBody>
          </p:sp>
          <p:sp>
            <p:nvSpPr>
              <p:cNvPr id="131192" name="Rectangle 68"/>
              <p:cNvSpPr>
                <a:spLocks noChangeArrowheads="1"/>
              </p:cNvSpPr>
              <p:nvPr/>
            </p:nvSpPr>
            <p:spPr bwMode="auto">
              <a:xfrm>
                <a:off x="332" y="2224"/>
                <a:ext cx="187" cy="1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 algn="ctr"/>
                <a:r>
                  <a:rPr lang="en-US" altLang="en-US" sz="1400"/>
                  <a:t>H</a:t>
                </a:r>
                <a:r>
                  <a:rPr lang="en-US" altLang="en-US" sz="1800" baseline="-25000"/>
                  <a:t>l</a:t>
                </a:r>
              </a:p>
            </p:txBody>
          </p:sp>
          <p:sp>
            <p:nvSpPr>
              <p:cNvPr id="131193" name="Rectangle 69"/>
              <p:cNvSpPr>
                <a:spLocks noChangeArrowheads="1"/>
              </p:cNvSpPr>
              <p:nvPr/>
            </p:nvSpPr>
            <p:spPr bwMode="auto">
              <a:xfrm>
                <a:off x="836" y="2225"/>
                <a:ext cx="428" cy="1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 algn="ctr"/>
                <a:r>
                  <a:rPr lang="en-US" altLang="en-US" sz="1400"/>
                  <a:t>M</a:t>
                </a:r>
              </a:p>
            </p:txBody>
          </p:sp>
          <p:sp>
            <p:nvSpPr>
              <p:cNvPr id="131194" name="Line 70"/>
              <p:cNvSpPr>
                <a:spLocks noChangeShapeType="1"/>
              </p:cNvSpPr>
              <p:nvPr/>
            </p:nvSpPr>
            <p:spPr bwMode="auto">
              <a:xfrm>
                <a:off x="510" y="2241"/>
                <a:ext cx="0" cy="16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1195" name="Line 71"/>
              <p:cNvSpPr>
                <a:spLocks noChangeShapeType="1"/>
              </p:cNvSpPr>
              <p:nvPr/>
            </p:nvSpPr>
            <p:spPr bwMode="auto">
              <a:xfrm>
                <a:off x="690" y="2247"/>
                <a:ext cx="0" cy="154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1196" name="Line 72"/>
              <p:cNvSpPr>
                <a:spLocks noChangeShapeType="1"/>
              </p:cNvSpPr>
              <p:nvPr/>
            </p:nvSpPr>
            <p:spPr bwMode="auto">
              <a:xfrm>
                <a:off x="882" y="2244"/>
                <a:ext cx="0" cy="156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31174" name="Group 73"/>
            <p:cNvGrpSpPr>
              <a:grpSpLocks/>
            </p:cNvGrpSpPr>
            <p:nvPr/>
          </p:nvGrpSpPr>
          <p:grpSpPr bwMode="auto">
            <a:xfrm>
              <a:off x="420688" y="5229225"/>
              <a:ext cx="1208087" cy="303213"/>
              <a:chOff x="501" y="1990"/>
              <a:chExt cx="761" cy="191"/>
            </a:xfrm>
          </p:grpSpPr>
          <p:sp>
            <p:nvSpPr>
              <p:cNvPr id="131183" name="Rectangle 74"/>
              <p:cNvSpPr>
                <a:spLocks noChangeArrowheads="1"/>
              </p:cNvSpPr>
              <p:nvPr/>
            </p:nvSpPr>
            <p:spPr bwMode="auto">
              <a:xfrm>
                <a:off x="501" y="2007"/>
                <a:ext cx="682" cy="162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31184" name="Rectangle 75"/>
              <p:cNvSpPr>
                <a:spLocks noChangeArrowheads="1"/>
              </p:cNvSpPr>
              <p:nvPr/>
            </p:nvSpPr>
            <p:spPr bwMode="auto">
              <a:xfrm>
                <a:off x="704" y="1990"/>
                <a:ext cx="187" cy="1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 algn="ctr"/>
                <a:r>
                  <a:rPr lang="en-US" altLang="en-US" sz="1400"/>
                  <a:t>H</a:t>
                </a:r>
                <a:r>
                  <a:rPr lang="en-US" altLang="en-US" sz="1800" baseline="-25000"/>
                  <a:t>t</a:t>
                </a:r>
              </a:p>
            </p:txBody>
          </p:sp>
          <p:sp>
            <p:nvSpPr>
              <p:cNvPr id="131185" name="Rectangle 76"/>
              <p:cNvSpPr>
                <a:spLocks noChangeArrowheads="1"/>
              </p:cNvSpPr>
              <p:nvPr/>
            </p:nvSpPr>
            <p:spPr bwMode="auto">
              <a:xfrm>
                <a:off x="518" y="1990"/>
                <a:ext cx="187" cy="1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 algn="ctr"/>
                <a:r>
                  <a:rPr lang="en-US" altLang="en-US" sz="1400"/>
                  <a:t>H</a:t>
                </a:r>
                <a:r>
                  <a:rPr lang="en-US" altLang="en-US" sz="1800" baseline="-25000"/>
                  <a:t>n</a:t>
                </a:r>
              </a:p>
            </p:txBody>
          </p:sp>
          <p:sp>
            <p:nvSpPr>
              <p:cNvPr id="131186" name="Rectangle 77"/>
              <p:cNvSpPr>
                <a:spLocks noChangeArrowheads="1"/>
              </p:cNvSpPr>
              <p:nvPr/>
            </p:nvSpPr>
            <p:spPr bwMode="auto">
              <a:xfrm>
                <a:off x="834" y="1991"/>
                <a:ext cx="428" cy="1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 algn="ctr"/>
                <a:r>
                  <a:rPr lang="en-US" altLang="en-US" sz="1400"/>
                  <a:t>M</a:t>
                </a:r>
              </a:p>
            </p:txBody>
          </p:sp>
          <p:sp>
            <p:nvSpPr>
              <p:cNvPr id="131187" name="Line 78"/>
              <p:cNvSpPr>
                <a:spLocks noChangeShapeType="1"/>
              </p:cNvSpPr>
              <p:nvPr/>
            </p:nvSpPr>
            <p:spPr bwMode="auto">
              <a:xfrm>
                <a:off x="688" y="2013"/>
                <a:ext cx="0" cy="154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1188" name="Line 79"/>
              <p:cNvSpPr>
                <a:spLocks noChangeShapeType="1"/>
              </p:cNvSpPr>
              <p:nvPr/>
            </p:nvSpPr>
            <p:spPr bwMode="auto">
              <a:xfrm>
                <a:off x="880" y="2010"/>
                <a:ext cx="0" cy="156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31175" name="Group 80"/>
            <p:cNvGrpSpPr>
              <a:grpSpLocks/>
            </p:cNvGrpSpPr>
            <p:nvPr/>
          </p:nvGrpSpPr>
          <p:grpSpPr bwMode="auto">
            <a:xfrm>
              <a:off x="723900" y="4921250"/>
              <a:ext cx="890588" cy="303213"/>
              <a:chOff x="645" y="1734"/>
              <a:chExt cx="561" cy="191"/>
            </a:xfrm>
          </p:grpSpPr>
          <p:sp>
            <p:nvSpPr>
              <p:cNvPr id="131179" name="Rectangle 81"/>
              <p:cNvSpPr>
                <a:spLocks noChangeArrowheads="1"/>
              </p:cNvSpPr>
              <p:nvPr/>
            </p:nvSpPr>
            <p:spPr bwMode="auto">
              <a:xfrm>
                <a:off x="645" y="1751"/>
                <a:ext cx="482" cy="162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31180" name="Rectangle 82"/>
              <p:cNvSpPr>
                <a:spLocks noChangeArrowheads="1"/>
              </p:cNvSpPr>
              <p:nvPr/>
            </p:nvSpPr>
            <p:spPr bwMode="auto">
              <a:xfrm>
                <a:off x="648" y="1734"/>
                <a:ext cx="187" cy="1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 algn="ctr"/>
                <a:r>
                  <a:rPr lang="en-US" altLang="en-US" sz="1400"/>
                  <a:t>H</a:t>
                </a:r>
                <a:r>
                  <a:rPr lang="en-US" altLang="en-US" sz="1800" baseline="-25000"/>
                  <a:t>t</a:t>
                </a:r>
              </a:p>
            </p:txBody>
          </p:sp>
          <p:sp>
            <p:nvSpPr>
              <p:cNvPr id="131181" name="Rectangle 83"/>
              <p:cNvSpPr>
                <a:spLocks noChangeArrowheads="1"/>
              </p:cNvSpPr>
              <p:nvPr/>
            </p:nvSpPr>
            <p:spPr bwMode="auto">
              <a:xfrm>
                <a:off x="778" y="1735"/>
                <a:ext cx="428" cy="1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 algn="ctr"/>
                <a:r>
                  <a:rPr lang="en-US" altLang="en-US" sz="1400"/>
                  <a:t>M</a:t>
                </a:r>
              </a:p>
            </p:txBody>
          </p:sp>
          <p:sp>
            <p:nvSpPr>
              <p:cNvPr id="131182" name="Line 84"/>
              <p:cNvSpPr>
                <a:spLocks noChangeShapeType="1"/>
              </p:cNvSpPr>
              <p:nvPr/>
            </p:nvSpPr>
            <p:spPr bwMode="auto">
              <a:xfrm>
                <a:off x="824" y="1754"/>
                <a:ext cx="0" cy="156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31176" name="Group 85"/>
            <p:cNvGrpSpPr>
              <a:grpSpLocks/>
            </p:cNvGrpSpPr>
            <p:nvPr/>
          </p:nvGrpSpPr>
          <p:grpSpPr bwMode="auto">
            <a:xfrm>
              <a:off x="930275" y="4610100"/>
              <a:ext cx="679450" cy="301625"/>
              <a:chOff x="780" y="1553"/>
              <a:chExt cx="428" cy="190"/>
            </a:xfrm>
          </p:grpSpPr>
          <p:sp>
            <p:nvSpPr>
              <p:cNvPr id="131177" name="Rectangle 86"/>
              <p:cNvSpPr>
                <a:spLocks noChangeArrowheads="1"/>
              </p:cNvSpPr>
              <p:nvPr/>
            </p:nvSpPr>
            <p:spPr bwMode="auto">
              <a:xfrm>
                <a:off x="817" y="1569"/>
                <a:ext cx="312" cy="162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31178" name="Rectangle 87"/>
              <p:cNvSpPr>
                <a:spLocks noChangeArrowheads="1"/>
              </p:cNvSpPr>
              <p:nvPr/>
            </p:nvSpPr>
            <p:spPr bwMode="auto">
              <a:xfrm>
                <a:off x="780" y="1553"/>
                <a:ext cx="428" cy="1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 algn="ctr"/>
                <a:r>
                  <a:rPr lang="en-US" altLang="en-US" sz="1400"/>
                  <a:t>M</a:t>
                </a:r>
              </a:p>
            </p:txBody>
          </p:sp>
        </p:grpSp>
      </p:grpSp>
      <p:grpSp>
        <p:nvGrpSpPr>
          <p:cNvPr id="131103" name="Group 88"/>
          <p:cNvGrpSpPr>
            <a:grpSpLocks/>
          </p:cNvGrpSpPr>
          <p:nvPr/>
        </p:nvGrpSpPr>
        <p:grpSpPr bwMode="auto">
          <a:xfrm>
            <a:off x="5654675" y="4164013"/>
            <a:ext cx="1387475" cy="1035050"/>
            <a:chOff x="3601" y="168"/>
            <a:chExt cx="874" cy="652"/>
          </a:xfrm>
        </p:grpSpPr>
        <p:sp>
          <p:nvSpPr>
            <p:cNvPr id="131168" name="Rectangle 89"/>
            <p:cNvSpPr>
              <a:spLocks noChangeArrowheads="1"/>
            </p:cNvSpPr>
            <p:nvPr/>
          </p:nvSpPr>
          <p:spPr bwMode="auto">
            <a:xfrm>
              <a:off x="3658" y="168"/>
              <a:ext cx="817" cy="596"/>
            </a:xfrm>
            <a:prstGeom prst="rect">
              <a:avLst/>
            </a:pr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31169" name="Rectangle 90"/>
            <p:cNvSpPr>
              <a:spLocks noChangeArrowheads="1"/>
            </p:cNvSpPr>
            <p:nvPr/>
          </p:nvSpPr>
          <p:spPr bwMode="auto">
            <a:xfrm>
              <a:off x="3628" y="213"/>
              <a:ext cx="802" cy="596"/>
            </a:xfrm>
            <a:prstGeom prst="rect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31170" name="Line 91"/>
            <p:cNvSpPr>
              <a:spLocks noChangeShapeType="1"/>
            </p:cNvSpPr>
            <p:nvPr/>
          </p:nvSpPr>
          <p:spPr bwMode="auto">
            <a:xfrm>
              <a:off x="3628" y="413"/>
              <a:ext cx="796" cy="2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1171" name="Text Box 92"/>
            <p:cNvSpPr txBox="1">
              <a:spLocks noChangeArrowheads="1"/>
            </p:cNvSpPr>
            <p:nvPr/>
          </p:nvSpPr>
          <p:spPr bwMode="auto">
            <a:xfrm>
              <a:off x="3601" y="192"/>
              <a:ext cx="830" cy="62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>
                <a:lnSpc>
                  <a:spcPct val="110000"/>
                </a:lnSpc>
              </a:pPr>
              <a:r>
                <a:rPr lang="en-US" altLang="en-US" sz="1800"/>
                <a:t>network</a:t>
              </a:r>
            </a:p>
            <a:p>
              <a:pPr algn="ctr">
                <a:lnSpc>
                  <a:spcPct val="110000"/>
                </a:lnSpc>
              </a:pPr>
              <a:r>
                <a:rPr lang="en-US" altLang="en-US" sz="1800"/>
                <a:t>link</a:t>
              </a:r>
            </a:p>
            <a:p>
              <a:pPr algn="ctr">
                <a:lnSpc>
                  <a:spcPct val="110000"/>
                </a:lnSpc>
              </a:pPr>
              <a:r>
                <a:rPr lang="en-US" altLang="en-US" sz="1800"/>
                <a:t>physical</a:t>
              </a:r>
            </a:p>
          </p:txBody>
        </p:sp>
        <p:sp>
          <p:nvSpPr>
            <p:cNvPr id="131172" name="Line 93"/>
            <p:cNvSpPr>
              <a:spLocks noChangeShapeType="1"/>
            </p:cNvSpPr>
            <p:nvPr/>
          </p:nvSpPr>
          <p:spPr bwMode="auto">
            <a:xfrm>
              <a:off x="3633" y="615"/>
              <a:ext cx="796" cy="2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131104" name="Group 94"/>
          <p:cNvGrpSpPr>
            <a:grpSpLocks/>
          </p:cNvGrpSpPr>
          <p:nvPr/>
        </p:nvGrpSpPr>
        <p:grpSpPr bwMode="auto">
          <a:xfrm>
            <a:off x="5821363" y="2271713"/>
            <a:ext cx="1387475" cy="733425"/>
            <a:chOff x="4696" y="597"/>
            <a:chExt cx="874" cy="462"/>
          </a:xfrm>
        </p:grpSpPr>
        <p:sp>
          <p:nvSpPr>
            <p:cNvPr id="131164" name="Rectangle 95"/>
            <p:cNvSpPr>
              <a:spLocks noChangeArrowheads="1"/>
            </p:cNvSpPr>
            <p:nvPr/>
          </p:nvSpPr>
          <p:spPr bwMode="auto">
            <a:xfrm>
              <a:off x="4753" y="597"/>
              <a:ext cx="817" cy="416"/>
            </a:xfrm>
            <a:prstGeom prst="rect">
              <a:avLst/>
            </a:pr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31165" name="Rectangle 96"/>
            <p:cNvSpPr>
              <a:spLocks noChangeArrowheads="1"/>
            </p:cNvSpPr>
            <p:nvPr/>
          </p:nvSpPr>
          <p:spPr bwMode="auto">
            <a:xfrm>
              <a:off x="4723" y="642"/>
              <a:ext cx="802" cy="413"/>
            </a:xfrm>
            <a:prstGeom prst="rect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31166" name="Line 97"/>
            <p:cNvSpPr>
              <a:spLocks noChangeShapeType="1"/>
            </p:cNvSpPr>
            <p:nvPr/>
          </p:nvSpPr>
          <p:spPr bwMode="auto">
            <a:xfrm>
              <a:off x="4723" y="842"/>
              <a:ext cx="796" cy="2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1167" name="Text Box 98"/>
            <p:cNvSpPr txBox="1">
              <a:spLocks noChangeArrowheads="1"/>
            </p:cNvSpPr>
            <p:nvPr/>
          </p:nvSpPr>
          <p:spPr bwMode="auto">
            <a:xfrm>
              <a:off x="4696" y="621"/>
              <a:ext cx="830" cy="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>
                <a:lnSpc>
                  <a:spcPct val="110000"/>
                </a:lnSpc>
              </a:pPr>
              <a:r>
                <a:rPr lang="en-US" altLang="en-US" sz="1800"/>
                <a:t>link</a:t>
              </a:r>
            </a:p>
            <a:p>
              <a:pPr algn="ctr">
                <a:lnSpc>
                  <a:spcPct val="110000"/>
                </a:lnSpc>
              </a:pPr>
              <a:r>
                <a:rPr lang="en-US" altLang="en-US" sz="1800"/>
                <a:t>physical</a:t>
              </a:r>
            </a:p>
          </p:txBody>
        </p:sp>
      </p:grpSp>
      <p:sp>
        <p:nvSpPr>
          <p:cNvPr id="131105" name="Freeform 114"/>
          <p:cNvSpPr>
            <a:spLocks/>
          </p:cNvSpPr>
          <p:nvPr/>
        </p:nvSpPr>
        <p:spPr bwMode="auto">
          <a:xfrm>
            <a:off x="1828800" y="533400"/>
            <a:ext cx="5264150" cy="5494338"/>
          </a:xfrm>
          <a:custGeom>
            <a:avLst/>
            <a:gdLst>
              <a:gd name="T0" fmla="*/ 2147483647 w 3316"/>
              <a:gd name="T1" fmla="*/ 0 h 3461"/>
              <a:gd name="T2" fmla="*/ 2147483647 w 3316"/>
              <a:gd name="T3" fmla="*/ 2147483647 h 3461"/>
              <a:gd name="T4" fmla="*/ 2147483647 w 3316"/>
              <a:gd name="T5" fmla="*/ 2147483647 h 3461"/>
              <a:gd name="T6" fmla="*/ 2147483647 w 3316"/>
              <a:gd name="T7" fmla="*/ 2147483647 h 3461"/>
              <a:gd name="T8" fmla="*/ 2147483647 w 3316"/>
              <a:gd name="T9" fmla="*/ 2147483647 h 3461"/>
              <a:gd name="T10" fmla="*/ 2147483647 w 3316"/>
              <a:gd name="T11" fmla="*/ 2147483647 h 3461"/>
              <a:gd name="T12" fmla="*/ 2147483647 w 3316"/>
              <a:gd name="T13" fmla="*/ 2147483647 h 3461"/>
              <a:gd name="T14" fmla="*/ 2147483647 w 3316"/>
              <a:gd name="T15" fmla="*/ 2147483647 h 3461"/>
              <a:gd name="T16" fmla="*/ 2147483647 w 3316"/>
              <a:gd name="T17" fmla="*/ 2147483647 h 3461"/>
              <a:gd name="T18" fmla="*/ 2147483647 w 3316"/>
              <a:gd name="T19" fmla="*/ 2147483647 h 3461"/>
              <a:gd name="T20" fmla="*/ 2147483647 w 3316"/>
              <a:gd name="T21" fmla="*/ 2147483647 h 3461"/>
              <a:gd name="T22" fmla="*/ 0 w 3316"/>
              <a:gd name="T23" fmla="*/ 2147483647 h 3461"/>
              <a:gd name="T24" fmla="*/ 0 w 3316"/>
              <a:gd name="T25" fmla="*/ 2147483647 h 3461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3316"/>
              <a:gd name="T40" fmla="*/ 0 h 3461"/>
              <a:gd name="T41" fmla="*/ 3316 w 3316"/>
              <a:gd name="T42" fmla="*/ 3461 h 3461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3316" h="3461">
                <a:moveTo>
                  <a:pt x="872" y="0"/>
                </a:moveTo>
                <a:lnTo>
                  <a:pt x="878" y="1481"/>
                </a:lnTo>
                <a:lnTo>
                  <a:pt x="2612" y="1481"/>
                </a:lnTo>
                <a:lnTo>
                  <a:pt x="2612" y="1179"/>
                </a:lnTo>
                <a:lnTo>
                  <a:pt x="3294" y="1179"/>
                </a:lnTo>
                <a:lnTo>
                  <a:pt x="3316" y="3131"/>
                </a:lnTo>
                <a:lnTo>
                  <a:pt x="3148" y="2986"/>
                </a:lnTo>
                <a:lnTo>
                  <a:pt x="3143" y="2387"/>
                </a:lnTo>
                <a:lnTo>
                  <a:pt x="2505" y="2387"/>
                </a:lnTo>
                <a:lnTo>
                  <a:pt x="2505" y="3070"/>
                </a:lnTo>
                <a:lnTo>
                  <a:pt x="1057" y="3461"/>
                </a:lnTo>
                <a:lnTo>
                  <a:pt x="0" y="3461"/>
                </a:lnTo>
                <a:lnTo>
                  <a:pt x="0" y="2505"/>
                </a:lnTo>
              </a:path>
            </a:pathLst>
          </a:custGeom>
          <a:noFill/>
          <a:ln w="28575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2" name="Group 1"/>
          <p:cNvGrpSpPr>
            <a:grpSpLocks/>
          </p:cNvGrpSpPr>
          <p:nvPr/>
        </p:nvGrpSpPr>
        <p:grpSpPr bwMode="auto">
          <a:xfrm>
            <a:off x="4238625" y="4240213"/>
            <a:ext cx="1479550" cy="609600"/>
            <a:chOff x="4238625" y="4240213"/>
            <a:chExt cx="1479550" cy="609600"/>
          </a:xfrm>
        </p:grpSpPr>
        <p:grpSp>
          <p:nvGrpSpPr>
            <p:cNvPr id="131148" name="Group 115"/>
            <p:cNvGrpSpPr>
              <a:grpSpLocks/>
            </p:cNvGrpSpPr>
            <p:nvPr/>
          </p:nvGrpSpPr>
          <p:grpSpPr bwMode="auto">
            <a:xfrm>
              <a:off x="4238625" y="4546600"/>
              <a:ext cx="1479550" cy="303213"/>
              <a:chOff x="332" y="2224"/>
              <a:chExt cx="932" cy="191"/>
            </a:xfrm>
          </p:grpSpPr>
          <p:sp>
            <p:nvSpPr>
              <p:cNvPr id="131156" name="Rectangle 116"/>
              <p:cNvSpPr>
                <a:spLocks noChangeArrowheads="1"/>
              </p:cNvSpPr>
              <p:nvPr/>
            </p:nvSpPr>
            <p:spPr bwMode="auto">
              <a:xfrm>
                <a:off x="345" y="2241"/>
                <a:ext cx="840" cy="162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31157" name="Rectangle 117"/>
              <p:cNvSpPr>
                <a:spLocks noChangeArrowheads="1"/>
              </p:cNvSpPr>
              <p:nvPr/>
            </p:nvSpPr>
            <p:spPr bwMode="auto">
              <a:xfrm>
                <a:off x="706" y="2224"/>
                <a:ext cx="187" cy="1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 algn="ctr"/>
                <a:r>
                  <a:rPr lang="en-US" altLang="en-US" sz="1400"/>
                  <a:t>H</a:t>
                </a:r>
                <a:r>
                  <a:rPr lang="en-US" altLang="en-US" sz="1800" baseline="-25000"/>
                  <a:t>t</a:t>
                </a:r>
              </a:p>
            </p:txBody>
          </p:sp>
          <p:sp>
            <p:nvSpPr>
              <p:cNvPr id="131158" name="Rectangle 118"/>
              <p:cNvSpPr>
                <a:spLocks noChangeArrowheads="1"/>
              </p:cNvSpPr>
              <p:nvPr/>
            </p:nvSpPr>
            <p:spPr bwMode="auto">
              <a:xfrm>
                <a:off x="520" y="2224"/>
                <a:ext cx="187" cy="1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 algn="ctr"/>
                <a:r>
                  <a:rPr lang="en-US" altLang="en-US" sz="1400"/>
                  <a:t>H</a:t>
                </a:r>
                <a:r>
                  <a:rPr lang="en-US" altLang="en-US" sz="1800" baseline="-25000"/>
                  <a:t>n</a:t>
                </a:r>
              </a:p>
            </p:txBody>
          </p:sp>
          <p:sp>
            <p:nvSpPr>
              <p:cNvPr id="131159" name="Rectangle 119"/>
              <p:cNvSpPr>
                <a:spLocks noChangeArrowheads="1"/>
              </p:cNvSpPr>
              <p:nvPr/>
            </p:nvSpPr>
            <p:spPr bwMode="auto">
              <a:xfrm>
                <a:off x="332" y="2224"/>
                <a:ext cx="187" cy="1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 algn="ctr"/>
                <a:r>
                  <a:rPr lang="en-US" altLang="en-US" sz="1400"/>
                  <a:t>H</a:t>
                </a:r>
                <a:r>
                  <a:rPr lang="en-US" altLang="en-US" sz="1800" baseline="-25000"/>
                  <a:t>l</a:t>
                </a:r>
              </a:p>
            </p:txBody>
          </p:sp>
          <p:sp>
            <p:nvSpPr>
              <p:cNvPr id="131160" name="Rectangle 120"/>
              <p:cNvSpPr>
                <a:spLocks noChangeArrowheads="1"/>
              </p:cNvSpPr>
              <p:nvPr/>
            </p:nvSpPr>
            <p:spPr bwMode="auto">
              <a:xfrm>
                <a:off x="836" y="2225"/>
                <a:ext cx="428" cy="1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 algn="ctr"/>
                <a:r>
                  <a:rPr lang="en-US" altLang="en-US" sz="1400"/>
                  <a:t>M</a:t>
                </a:r>
              </a:p>
            </p:txBody>
          </p:sp>
          <p:sp>
            <p:nvSpPr>
              <p:cNvPr id="131161" name="Line 121"/>
              <p:cNvSpPr>
                <a:spLocks noChangeShapeType="1"/>
              </p:cNvSpPr>
              <p:nvPr/>
            </p:nvSpPr>
            <p:spPr bwMode="auto">
              <a:xfrm>
                <a:off x="510" y="2241"/>
                <a:ext cx="0" cy="16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1162" name="Line 122"/>
              <p:cNvSpPr>
                <a:spLocks noChangeShapeType="1"/>
              </p:cNvSpPr>
              <p:nvPr/>
            </p:nvSpPr>
            <p:spPr bwMode="auto">
              <a:xfrm>
                <a:off x="690" y="2247"/>
                <a:ext cx="0" cy="154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1163" name="Line 123"/>
              <p:cNvSpPr>
                <a:spLocks noChangeShapeType="1"/>
              </p:cNvSpPr>
              <p:nvPr/>
            </p:nvSpPr>
            <p:spPr bwMode="auto">
              <a:xfrm>
                <a:off x="882" y="2244"/>
                <a:ext cx="0" cy="156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31149" name="Group 124"/>
            <p:cNvGrpSpPr>
              <a:grpSpLocks/>
            </p:cNvGrpSpPr>
            <p:nvPr/>
          </p:nvGrpSpPr>
          <p:grpSpPr bwMode="auto">
            <a:xfrm>
              <a:off x="4497388" y="4240213"/>
              <a:ext cx="1208087" cy="303212"/>
              <a:chOff x="501" y="1990"/>
              <a:chExt cx="761" cy="191"/>
            </a:xfrm>
          </p:grpSpPr>
          <p:sp>
            <p:nvSpPr>
              <p:cNvPr id="131150" name="Rectangle 125"/>
              <p:cNvSpPr>
                <a:spLocks noChangeArrowheads="1"/>
              </p:cNvSpPr>
              <p:nvPr/>
            </p:nvSpPr>
            <p:spPr bwMode="auto">
              <a:xfrm>
                <a:off x="501" y="2007"/>
                <a:ext cx="682" cy="162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31151" name="Rectangle 126"/>
              <p:cNvSpPr>
                <a:spLocks noChangeArrowheads="1"/>
              </p:cNvSpPr>
              <p:nvPr/>
            </p:nvSpPr>
            <p:spPr bwMode="auto">
              <a:xfrm>
                <a:off x="704" y="1990"/>
                <a:ext cx="187" cy="1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 algn="ctr"/>
                <a:r>
                  <a:rPr lang="en-US" altLang="en-US" sz="1400"/>
                  <a:t>H</a:t>
                </a:r>
                <a:r>
                  <a:rPr lang="en-US" altLang="en-US" sz="1800" baseline="-25000"/>
                  <a:t>t</a:t>
                </a:r>
              </a:p>
            </p:txBody>
          </p:sp>
          <p:sp>
            <p:nvSpPr>
              <p:cNvPr id="131152" name="Rectangle 127"/>
              <p:cNvSpPr>
                <a:spLocks noChangeArrowheads="1"/>
              </p:cNvSpPr>
              <p:nvPr/>
            </p:nvSpPr>
            <p:spPr bwMode="auto">
              <a:xfrm>
                <a:off x="518" y="1990"/>
                <a:ext cx="187" cy="1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 algn="ctr"/>
                <a:r>
                  <a:rPr lang="en-US" altLang="en-US" sz="1400"/>
                  <a:t>H</a:t>
                </a:r>
                <a:r>
                  <a:rPr lang="en-US" altLang="en-US" sz="1800" baseline="-25000"/>
                  <a:t>n</a:t>
                </a:r>
              </a:p>
            </p:txBody>
          </p:sp>
          <p:sp>
            <p:nvSpPr>
              <p:cNvPr id="131153" name="Rectangle 128"/>
              <p:cNvSpPr>
                <a:spLocks noChangeArrowheads="1"/>
              </p:cNvSpPr>
              <p:nvPr/>
            </p:nvSpPr>
            <p:spPr bwMode="auto">
              <a:xfrm>
                <a:off x="834" y="1991"/>
                <a:ext cx="428" cy="1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 algn="ctr"/>
                <a:r>
                  <a:rPr lang="en-US" altLang="en-US" sz="1400"/>
                  <a:t>M</a:t>
                </a:r>
              </a:p>
            </p:txBody>
          </p:sp>
          <p:sp>
            <p:nvSpPr>
              <p:cNvPr id="131154" name="Line 129"/>
              <p:cNvSpPr>
                <a:spLocks noChangeShapeType="1"/>
              </p:cNvSpPr>
              <p:nvPr/>
            </p:nvSpPr>
            <p:spPr bwMode="auto">
              <a:xfrm>
                <a:off x="688" y="2013"/>
                <a:ext cx="0" cy="154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1155" name="Line 130"/>
              <p:cNvSpPr>
                <a:spLocks noChangeShapeType="1"/>
              </p:cNvSpPr>
              <p:nvPr/>
            </p:nvSpPr>
            <p:spPr bwMode="auto">
              <a:xfrm>
                <a:off x="880" y="2010"/>
                <a:ext cx="0" cy="156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15" name="Group 140"/>
          <p:cNvGrpSpPr>
            <a:grpSpLocks/>
          </p:cNvGrpSpPr>
          <p:nvPr/>
        </p:nvGrpSpPr>
        <p:grpSpPr bwMode="auto">
          <a:xfrm>
            <a:off x="7269163" y="4606925"/>
            <a:ext cx="1208087" cy="303213"/>
            <a:chOff x="501" y="1990"/>
            <a:chExt cx="761" cy="191"/>
          </a:xfrm>
        </p:grpSpPr>
        <p:sp>
          <p:nvSpPr>
            <p:cNvPr id="131142" name="Rectangle 141"/>
            <p:cNvSpPr>
              <a:spLocks noChangeArrowheads="1"/>
            </p:cNvSpPr>
            <p:nvPr/>
          </p:nvSpPr>
          <p:spPr bwMode="auto">
            <a:xfrm>
              <a:off x="501" y="2007"/>
              <a:ext cx="682" cy="162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31143" name="Rectangle 142"/>
            <p:cNvSpPr>
              <a:spLocks noChangeArrowheads="1"/>
            </p:cNvSpPr>
            <p:nvPr/>
          </p:nvSpPr>
          <p:spPr bwMode="auto">
            <a:xfrm>
              <a:off x="704" y="1990"/>
              <a:ext cx="187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/>
              <a:r>
                <a:rPr lang="en-US" altLang="en-US" sz="1400"/>
                <a:t>H</a:t>
              </a:r>
              <a:r>
                <a:rPr lang="en-US" altLang="en-US" sz="1800" baseline="-25000"/>
                <a:t>t</a:t>
              </a:r>
            </a:p>
          </p:txBody>
        </p:sp>
        <p:sp>
          <p:nvSpPr>
            <p:cNvPr id="131144" name="Rectangle 143"/>
            <p:cNvSpPr>
              <a:spLocks noChangeArrowheads="1"/>
            </p:cNvSpPr>
            <p:nvPr/>
          </p:nvSpPr>
          <p:spPr bwMode="auto">
            <a:xfrm>
              <a:off x="518" y="1990"/>
              <a:ext cx="187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/>
              <a:r>
                <a:rPr lang="en-US" altLang="en-US" sz="1400"/>
                <a:t>H</a:t>
              </a:r>
              <a:r>
                <a:rPr lang="en-US" altLang="en-US" sz="1800" baseline="-25000"/>
                <a:t>n</a:t>
              </a:r>
            </a:p>
          </p:txBody>
        </p:sp>
        <p:sp>
          <p:nvSpPr>
            <p:cNvPr id="131145" name="Rectangle 144"/>
            <p:cNvSpPr>
              <a:spLocks noChangeArrowheads="1"/>
            </p:cNvSpPr>
            <p:nvPr/>
          </p:nvSpPr>
          <p:spPr bwMode="auto">
            <a:xfrm>
              <a:off x="834" y="1991"/>
              <a:ext cx="428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/>
              <a:r>
                <a:rPr lang="en-US" altLang="en-US" sz="1400"/>
                <a:t>M</a:t>
              </a:r>
            </a:p>
          </p:txBody>
        </p:sp>
        <p:sp>
          <p:nvSpPr>
            <p:cNvPr id="131146" name="Line 145"/>
            <p:cNvSpPr>
              <a:spLocks noChangeShapeType="1"/>
            </p:cNvSpPr>
            <p:nvPr/>
          </p:nvSpPr>
          <p:spPr bwMode="auto">
            <a:xfrm>
              <a:off x="688" y="2013"/>
              <a:ext cx="0" cy="15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147" name="Line 146"/>
            <p:cNvSpPr>
              <a:spLocks noChangeShapeType="1"/>
            </p:cNvSpPr>
            <p:nvPr/>
          </p:nvSpPr>
          <p:spPr bwMode="auto">
            <a:xfrm>
              <a:off x="880" y="2010"/>
              <a:ext cx="0" cy="15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6" name="Group 156"/>
          <p:cNvGrpSpPr>
            <a:grpSpLocks/>
          </p:cNvGrpSpPr>
          <p:nvPr/>
        </p:nvGrpSpPr>
        <p:grpSpPr bwMode="auto">
          <a:xfrm>
            <a:off x="938213" y="1665288"/>
            <a:ext cx="1479550" cy="303212"/>
            <a:chOff x="332" y="2224"/>
            <a:chExt cx="932" cy="191"/>
          </a:xfrm>
        </p:grpSpPr>
        <p:sp>
          <p:nvSpPr>
            <p:cNvPr id="131134" name="Rectangle 157"/>
            <p:cNvSpPr>
              <a:spLocks noChangeArrowheads="1"/>
            </p:cNvSpPr>
            <p:nvPr/>
          </p:nvSpPr>
          <p:spPr bwMode="auto">
            <a:xfrm>
              <a:off x="345" y="2241"/>
              <a:ext cx="840" cy="162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31135" name="Rectangle 158"/>
            <p:cNvSpPr>
              <a:spLocks noChangeArrowheads="1"/>
            </p:cNvSpPr>
            <p:nvPr/>
          </p:nvSpPr>
          <p:spPr bwMode="auto">
            <a:xfrm>
              <a:off x="706" y="2224"/>
              <a:ext cx="187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/>
              <a:r>
                <a:rPr lang="en-US" altLang="en-US" sz="1400"/>
                <a:t>H</a:t>
              </a:r>
              <a:r>
                <a:rPr lang="en-US" altLang="en-US" sz="1800" baseline="-25000"/>
                <a:t>t</a:t>
              </a:r>
            </a:p>
          </p:txBody>
        </p:sp>
        <p:sp>
          <p:nvSpPr>
            <p:cNvPr id="131136" name="Rectangle 159"/>
            <p:cNvSpPr>
              <a:spLocks noChangeArrowheads="1"/>
            </p:cNvSpPr>
            <p:nvPr/>
          </p:nvSpPr>
          <p:spPr bwMode="auto">
            <a:xfrm>
              <a:off x="520" y="2224"/>
              <a:ext cx="187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/>
              <a:r>
                <a:rPr lang="en-US" altLang="en-US" sz="1400"/>
                <a:t>H</a:t>
              </a:r>
              <a:r>
                <a:rPr lang="en-US" altLang="en-US" sz="1800" baseline="-25000"/>
                <a:t>n</a:t>
              </a:r>
            </a:p>
          </p:txBody>
        </p:sp>
        <p:sp>
          <p:nvSpPr>
            <p:cNvPr id="131137" name="Rectangle 160"/>
            <p:cNvSpPr>
              <a:spLocks noChangeArrowheads="1"/>
            </p:cNvSpPr>
            <p:nvPr/>
          </p:nvSpPr>
          <p:spPr bwMode="auto">
            <a:xfrm>
              <a:off x="332" y="2224"/>
              <a:ext cx="187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/>
              <a:r>
                <a:rPr lang="en-US" altLang="en-US" sz="1400"/>
                <a:t>H</a:t>
              </a:r>
              <a:r>
                <a:rPr lang="en-US" altLang="en-US" sz="1800" baseline="-25000"/>
                <a:t>l</a:t>
              </a:r>
            </a:p>
          </p:txBody>
        </p:sp>
        <p:sp>
          <p:nvSpPr>
            <p:cNvPr id="131138" name="Rectangle 161"/>
            <p:cNvSpPr>
              <a:spLocks noChangeArrowheads="1"/>
            </p:cNvSpPr>
            <p:nvPr/>
          </p:nvSpPr>
          <p:spPr bwMode="auto">
            <a:xfrm>
              <a:off x="836" y="2225"/>
              <a:ext cx="428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/>
              <a:r>
                <a:rPr lang="en-US" altLang="en-US" sz="1400"/>
                <a:t>M</a:t>
              </a:r>
            </a:p>
          </p:txBody>
        </p:sp>
        <p:sp>
          <p:nvSpPr>
            <p:cNvPr id="131139" name="Line 162"/>
            <p:cNvSpPr>
              <a:spLocks noChangeShapeType="1"/>
            </p:cNvSpPr>
            <p:nvPr/>
          </p:nvSpPr>
          <p:spPr bwMode="auto">
            <a:xfrm>
              <a:off x="510" y="2241"/>
              <a:ext cx="0" cy="16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140" name="Line 163"/>
            <p:cNvSpPr>
              <a:spLocks noChangeShapeType="1"/>
            </p:cNvSpPr>
            <p:nvPr/>
          </p:nvSpPr>
          <p:spPr bwMode="auto">
            <a:xfrm>
              <a:off x="690" y="2247"/>
              <a:ext cx="0" cy="15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141" name="Line 164"/>
            <p:cNvSpPr>
              <a:spLocks noChangeShapeType="1"/>
            </p:cNvSpPr>
            <p:nvPr/>
          </p:nvSpPr>
          <p:spPr bwMode="auto">
            <a:xfrm>
              <a:off x="882" y="2244"/>
              <a:ext cx="0" cy="15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31109" name="Text Box 166"/>
          <p:cNvSpPr txBox="1">
            <a:spLocks noChangeArrowheads="1"/>
          </p:cNvSpPr>
          <p:nvPr/>
        </p:nvSpPr>
        <p:spPr bwMode="auto">
          <a:xfrm>
            <a:off x="7921625" y="5411788"/>
            <a:ext cx="8445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 eaLnBrk="1" hangingPunct="1"/>
            <a:r>
              <a:rPr lang="en-US" altLang="en-US" sz="1800" b="1"/>
              <a:t>router</a:t>
            </a:r>
          </a:p>
        </p:txBody>
      </p:sp>
      <p:sp>
        <p:nvSpPr>
          <p:cNvPr id="131110" name="Text Box 167"/>
          <p:cNvSpPr txBox="1">
            <a:spLocks noChangeArrowheads="1"/>
          </p:cNvSpPr>
          <p:nvPr/>
        </p:nvSpPr>
        <p:spPr bwMode="auto">
          <a:xfrm>
            <a:off x="7935913" y="3098800"/>
            <a:ext cx="8953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 eaLnBrk="1" hangingPunct="1"/>
            <a:r>
              <a:rPr lang="en-US" altLang="en-US" sz="1800" b="1"/>
              <a:t>switch</a:t>
            </a:r>
          </a:p>
        </p:txBody>
      </p:sp>
      <p:sp>
        <p:nvSpPr>
          <p:cNvPr id="131111" name="Rectangle 168"/>
          <p:cNvSpPr>
            <a:spLocks noGrp="1" noChangeArrowheads="1"/>
          </p:cNvSpPr>
          <p:nvPr>
            <p:ph type="title" idx="4294967295"/>
          </p:nvPr>
        </p:nvSpPr>
        <p:spPr>
          <a:xfrm>
            <a:off x="4995863" y="0"/>
            <a:ext cx="3805237" cy="1143000"/>
          </a:xfrm>
        </p:spPr>
        <p:txBody>
          <a:bodyPr/>
          <a:lstStyle/>
          <a:p>
            <a:pPr eaLnBrk="1" hangingPunct="1"/>
            <a:r>
              <a:rPr lang="en-US" altLang="en-US" smtClean="0">
                <a:ea typeface="ＭＳ Ｐゴシック" charset="-128"/>
              </a:rPr>
              <a:t>Encapsulation</a:t>
            </a:r>
          </a:p>
        </p:txBody>
      </p:sp>
      <p:sp>
        <p:nvSpPr>
          <p:cNvPr id="112814" name="Text Box 174"/>
          <p:cNvSpPr txBox="1">
            <a:spLocks noChangeArrowheads="1"/>
          </p:cNvSpPr>
          <p:nvPr/>
        </p:nvSpPr>
        <p:spPr bwMode="auto">
          <a:xfrm>
            <a:off x="703263" y="692150"/>
            <a:ext cx="1008062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600">
                <a:solidFill>
                  <a:srgbClr val="CC0000"/>
                </a:solidFill>
              </a:rPr>
              <a:t>message</a:t>
            </a:r>
          </a:p>
        </p:txBody>
      </p:sp>
      <p:grpSp>
        <p:nvGrpSpPr>
          <p:cNvPr id="17" name="Group 175"/>
          <p:cNvGrpSpPr>
            <a:grpSpLocks/>
          </p:cNvGrpSpPr>
          <p:nvPr/>
        </p:nvGrpSpPr>
        <p:grpSpPr bwMode="auto">
          <a:xfrm>
            <a:off x="1763713" y="719138"/>
            <a:ext cx="679450" cy="301625"/>
            <a:chOff x="780" y="1553"/>
            <a:chExt cx="428" cy="190"/>
          </a:xfrm>
        </p:grpSpPr>
        <p:sp>
          <p:nvSpPr>
            <p:cNvPr id="131132" name="Rectangle 176"/>
            <p:cNvSpPr>
              <a:spLocks noChangeArrowheads="1"/>
            </p:cNvSpPr>
            <p:nvPr/>
          </p:nvSpPr>
          <p:spPr bwMode="auto">
            <a:xfrm>
              <a:off x="817" y="1569"/>
              <a:ext cx="312" cy="162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31133" name="Rectangle 177"/>
            <p:cNvSpPr>
              <a:spLocks noChangeArrowheads="1"/>
            </p:cNvSpPr>
            <p:nvPr/>
          </p:nvSpPr>
          <p:spPr bwMode="auto">
            <a:xfrm>
              <a:off x="780" y="1553"/>
              <a:ext cx="428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/>
              <a:r>
                <a:rPr lang="en-US" altLang="en-US" sz="1400"/>
                <a:t>M</a:t>
              </a:r>
            </a:p>
          </p:txBody>
        </p:sp>
      </p:grpSp>
      <p:grpSp>
        <p:nvGrpSpPr>
          <p:cNvPr id="18" name="Group 185"/>
          <p:cNvGrpSpPr>
            <a:grpSpLocks/>
          </p:cNvGrpSpPr>
          <p:nvPr/>
        </p:nvGrpSpPr>
        <p:grpSpPr bwMode="auto">
          <a:xfrm>
            <a:off x="1528763" y="1039813"/>
            <a:ext cx="903287" cy="301625"/>
            <a:chOff x="1851" y="2046"/>
            <a:chExt cx="569" cy="190"/>
          </a:xfrm>
        </p:grpSpPr>
        <p:grpSp>
          <p:nvGrpSpPr>
            <p:cNvPr id="131126" name="Group 179"/>
            <p:cNvGrpSpPr>
              <a:grpSpLocks/>
            </p:cNvGrpSpPr>
            <p:nvPr/>
          </p:nvGrpSpPr>
          <p:grpSpPr bwMode="auto">
            <a:xfrm>
              <a:off x="1851" y="2047"/>
              <a:ext cx="190" cy="184"/>
              <a:chOff x="1962" y="2058"/>
              <a:chExt cx="190" cy="184"/>
            </a:xfrm>
          </p:grpSpPr>
          <p:sp>
            <p:nvSpPr>
              <p:cNvPr id="131130" name="Rectangle 180"/>
              <p:cNvSpPr>
                <a:spLocks noChangeArrowheads="1"/>
              </p:cNvSpPr>
              <p:nvPr/>
            </p:nvSpPr>
            <p:spPr bwMode="auto">
              <a:xfrm>
                <a:off x="1962" y="2075"/>
                <a:ext cx="177" cy="162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31131" name="Rectangle 181"/>
              <p:cNvSpPr>
                <a:spLocks noChangeArrowheads="1"/>
              </p:cNvSpPr>
              <p:nvPr/>
            </p:nvSpPr>
            <p:spPr bwMode="auto">
              <a:xfrm>
                <a:off x="1965" y="2058"/>
                <a:ext cx="187" cy="1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 algn="ctr"/>
                <a:r>
                  <a:rPr lang="en-US" altLang="en-US" sz="1400"/>
                  <a:t>H</a:t>
                </a:r>
                <a:r>
                  <a:rPr lang="en-US" altLang="en-US" sz="1800" baseline="-25000"/>
                  <a:t>t</a:t>
                </a:r>
              </a:p>
            </p:txBody>
          </p:sp>
        </p:grpSp>
        <p:grpSp>
          <p:nvGrpSpPr>
            <p:cNvPr id="131127" name="Group 182"/>
            <p:cNvGrpSpPr>
              <a:grpSpLocks/>
            </p:cNvGrpSpPr>
            <p:nvPr/>
          </p:nvGrpSpPr>
          <p:grpSpPr bwMode="auto">
            <a:xfrm>
              <a:off x="1992" y="2046"/>
              <a:ext cx="428" cy="190"/>
              <a:chOff x="780" y="1553"/>
              <a:chExt cx="428" cy="190"/>
            </a:xfrm>
          </p:grpSpPr>
          <p:sp>
            <p:nvSpPr>
              <p:cNvPr id="131128" name="Rectangle 183"/>
              <p:cNvSpPr>
                <a:spLocks noChangeArrowheads="1"/>
              </p:cNvSpPr>
              <p:nvPr/>
            </p:nvSpPr>
            <p:spPr bwMode="auto">
              <a:xfrm>
                <a:off x="817" y="1569"/>
                <a:ext cx="312" cy="162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31129" name="Rectangle 184"/>
              <p:cNvSpPr>
                <a:spLocks noChangeArrowheads="1"/>
              </p:cNvSpPr>
              <p:nvPr/>
            </p:nvSpPr>
            <p:spPr bwMode="auto">
              <a:xfrm>
                <a:off x="780" y="1553"/>
                <a:ext cx="428" cy="1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 algn="ctr"/>
                <a:r>
                  <a:rPr lang="en-US" altLang="en-US" sz="1400"/>
                  <a:t>M</a:t>
                </a:r>
              </a:p>
            </p:txBody>
          </p:sp>
        </p:grpSp>
      </p:grpSp>
      <p:grpSp>
        <p:nvGrpSpPr>
          <p:cNvPr id="21" name="Group 187"/>
          <p:cNvGrpSpPr>
            <a:grpSpLocks/>
          </p:cNvGrpSpPr>
          <p:nvPr/>
        </p:nvGrpSpPr>
        <p:grpSpPr bwMode="auto">
          <a:xfrm>
            <a:off x="1235075" y="1363663"/>
            <a:ext cx="301625" cy="292100"/>
            <a:chOff x="1962" y="2058"/>
            <a:chExt cx="190" cy="184"/>
          </a:xfrm>
        </p:grpSpPr>
        <p:sp>
          <p:nvSpPr>
            <p:cNvPr id="131124" name="Rectangle 188"/>
            <p:cNvSpPr>
              <a:spLocks noChangeArrowheads="1"/>
            </p:cNvSpPr>
            <p:nvPr/>
          </p:nvSpPr>
          <p:spPr bwMode="auto">
            <a:xfrm>
              <a:off x="1962" y="2075"/>
              <a:ext cx="177" cy="162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31125" name="Rectangle 189"/>
            <p:cNvSpPr>
              <a:spLocks noChangeArrowheads="1"/>
            </p:cNvSpPr>
            <p:nvPr/>
          </p:nvSpPr>
          <p:spPr bwMode="auto">
            <a:xfrm>
              <a:off x="1965" y="2058"/>
              <a:ext cx="187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/>
              <a:r>
                <a:rPr lang="en-US" altLang="en-US" sz="1400"/>
                <a:t>H</a:t>
              </a:r>
              <a:r>
                <a:rPr lang="en-US" altLang="en-US" sz="1800" baseline="-25000"/>
                <a:t>n</a:t>
              </a:r>
            </a:p>
          </p:txBody>
        </p:sp>
      </p:grpSp>
      <p:sp>
        <p:nvSpPr>
          <p:cNvPr id="112647" name="Text Box 7"/>
          <p:cNvSpPr txBox="1">
            <a:spLocks noChangeArrowheads="1"/>
          </p:cNvSpPr>
          <p:nvPr/>
        </p:nvSpPr>
        <p:spPr bwMode="auto">
          <a:xfrm>
            <a:off x="157163" y="1643063"/>
            <a:ext cx="70485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600">
                <a:solidFill>
                  <a:srgbClr val="CC0000"/>
                </a:solidFill>
              </a:rPr>
              <a:t>frame</a:t>
            </a:r>
          </a:p>
        </p:txBody>
      </p:sp>
      <p:grpSp>
        <p:nvGrpSpPr>
          <p:cNvPr id="131117" name="Group 187"/>
          <p:cNvGrpSpPr>
            <a:grpSpLocks/>
          </p:cNvGrpSpPr>
          <p:nvPr/>
        </p:nvGrpSpPr>
        <p:grpSpPr bwMode="auto">
          <a:xfrm flipH="1">
            <a:off x="3178175" y="4970463"/>
            <a:ext cx="803275" cy="771525"/>
            <a:chOff x="-44" y="1473"/>
            <a:chExt cx="981" cy="1105"/>
          </a:xfrm>
        </p:grpSpPr>
        <p:pic>
          <p:nvPicPr>
            <p:cNvPr id="131122" name="Picture 188" descr="desktop_computer_stylized_medium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31123" name="Freeform 189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31118" name="Group 190"/>
          <p:cNvGrpSpPr>
            <a:grpSpLocks/>
          </p:cNvGrpSpPr>
          <p:nvPr/>
        </p:nvGrpSpPr>
        <p:grpSpPr bwMode="auto">
          <a:xfrm flipH="1">
            <a:off x="4140200" y="1087438"/>
            <a:ext cx="803275" cy="771525"/>
            <a:chOff x="-44" y="1473"/>
            <a:chExt cx="981" cy="1105"/>
          </a:xfrm>
        </p:grpSpPr>
        <p:pic>
          <p:nvPicPr>
            <p:cNvPr id="131120" name="Picture 191" descr="desktop_computer_stylized_medium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31121" name="Freeform 192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sp>
        <p:nvSpPr>
          <p:cNvPr id="131119" name="Slide Number Placeholder 3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>
                <a:latin typeface="Tahoma" pitchFamily="34" charset="0"/>
              </a:rPr>
              <a:t>1-</a:t>
            </a:r>
            <a:fld id="{296ED4CC-6815-4504-AB15-0B0AD4FF8245}" type="slidenum">
              <a:rPr lang="en-US" altLang="en-US" sz="1200">
                <a:latin typeface="Tahoma" pitchFamily="34" charset="0"/>
              </a:rPr>
              <a:pPr/>
              <a:t>63</a:t>
            </a:fld>
            <a:endParaRPr lang="en-US" altLang="en-US" sz="1200">
              <a:latin typeface="Tahoma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72222E-6 -0.0037 L -4.72222E-6 0.04584 " pathEditMode="relative" rAng="0" ptsTypes="AA">
                                      <p:cBhvr>
                                        <p:cTn id="6" dur="2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2477"/>
                                    </p:animMotion>
                                  </p:childTnLst>
                                </p:cTn>
                              </p:par>
                              <p:par>
                                <p:cTn id="7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" dur="2000"/>
                                        <p:tgtEl>
                                          <p:spTgt spid="1128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128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 nodeType="clickPar">
                      <p:stCondLst>
                        <p:cond delay="indefinite"/>
                      </p:stCondLst>
                      <p:childTnLst>
                        <p:par>
                          <p:cTn id="1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2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6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 nodeType="clickPar">
                      <p:stCondLst>
                        <p:cond delay="indefinite"/>
                      </p:stCondLst>
                      <p:childTnLst>
                        <p:par>
                          <p:cTn id="1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8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6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27" presetID="42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05556E-6 -0.00926 L -3.05556E-6 0.04792 " pathEditMode="relative" rAng="0" ptsTypes="AA">
                                      <p:cBhvr>
                                        <p:cTn id="28" dur="2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2847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 nodeType="clickPar">
                      <p:stCondLst>
                        <p:cond delay="indefinite"/>
                      </p:stCondLst>
                      <p:childTnLst>
                        <p:par>
                          <p:cTn id="3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6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 nodeType="clickPar">
                      <p:stCondLst>
                        <p:cond delay="indefinite"/>
                      </p:stCondLst>
                      <p:childTnLst>
                        <p:par>
                          <p:cTn id="3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6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05556E-6 2.22222E-6 L -3.05556E-6 0.04213 " pathEditMode="relative" rAng="0" ptsTypes="AA">
                                      <p:cBhvr>
                                        <p:cTn id="46" dur="2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2106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 nodeType="clickPar">
                      <p:stCondLst>
                        <p:cond delay="indefinite"/>
                      </p:stCondLst>
                      <p:childTnLst>
                        <p:par>
                          <p:cTn id="4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6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 nodeType="clickPar">
                      <p:stCondLst>
                        <p:cond delay="indefinite"/>
                      </p:stCondLst>
                      <p:childTnLst>
                        <p:par>
                          <p:cTn id="5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5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7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6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60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05556E-6 -4.81481E-6 L 3.05556E-6 0.13889 L 0.40295 0.13889 L 0.40295 0.09885 L 0.57152 0.10093 L 0.57152 0.57709 L 0.66371 0.50857 L 0.66371 0.42848 " pathEditMode="relative" rAng="0" ptsTypes="AAAAAAAA">
                                      <p:cBhvr>
                                        <p:cTn id="61" dur="3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3177" y="28843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 nodeType="clickPar">
                      <p:stCondLst>
                        <p:cond delay="indefinite"/>
                      </p:stCondLst>
                      <p:childTnLst>
                        <p:par>
                          <p:cTn id="6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4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6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 nodeType="clickPar">
                      <p:stCondLst>
                        <p:cond delay="indefinite"/>
                      </p:stCondLst>
                      <p:childTnLst>
                        <p:par>
                          <p:cTn id="6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0" presetID="64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156 -0.00046 L 0.00156 -0.04815 " pathEditMode="relative" rAng="0" ptsTypes="AA">
                                      <p:cBhvr>
                                        <p:cTn id="71" dur="2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238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" fill="hold" nodeType="clickPar">
                      <p:stCondLst>
                        <p:cond delay="indefinite"/>
                      </p:stCondLst>
                      <p:childTnLst>
                        <p:par>
                          <p:cTn id="7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4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6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8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9" fill="hold" nodeType="clickPar">
                      <p:stCondLst>
                        <p:cond delay="indefinite"/>
                      </p:stCondLst>
                      <p:childTnLst>
                        <p:par>
                          <p:cTn id="8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1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3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5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2645" grpId="0"/>
      <p:bldP spid="112645" grpId="1"/>
      <p:bldP spid="112644" grpId="0"/>
      <p:bldP spid="112644" grpId="1"/>
      <p:bldP spid="112814" grpId="0"/>
      <p:bldP spid="112647" grpId="0"/>
      <p:bldP spid="112647" grpId="1"/>
    </p:bldLst>
  </p:timing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21" name="Footer Placeholder 2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 smtClean="0">
                <a:latin typeface="Tahoma" pitchFamily="34" charset="0"/>
              </a:rPr>
              <a:t>Introduction</a:t>
            </a:r>
          </a:p>
        </p:txBody>
      </p:sp>
      <p:pic>
        <p:nvPicPr>
          <p:cNvPr id="133122" name="Picture 2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9450" y="1028700"/>
            <a:ext cx="4570413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3123" name="Rectangle 2"/>
          <p:cNvSpPr>
            <a:spLocks noGrp="1" noChangeArrowheads="1"/>
          </p:cNvSpPr>
          <p:nvPr>
            <p:ph type="title" idx="4294967295"/>
          </p:nvPr>
        </p:nvSpPr>
        <p:spPr/>
        <p:txBody>
          <a:bodyPr/>
          <a:lstStyle/>
          <a:p>
            <a:pPr eaLnBrk="1" hangingPunct="1"/>
            <a:r>
              <a:rPr lang="en-US" altLang="en-US" smtClean="0">
                <a:ea typeface="ＭＳ Ｐゴシック" charset="-128"/>
              </a:rPr>
              <a:t>Chapter 1: roadmap</a:t>
            </a:r>
          </a:p>
        </p:txBody>
      </p:sp>
      <p:sp>
        <p:nvSpPr>
          <p:cNvPr id="133124" name="Rectangle 3"/>
          <p:cNvSpPr>
            <a:spLocks noGrp="1" noChangeArrowheads="1"/>
          </p:cNvSpPr>
          <p:nvPr>
            <p:ph type="body" idx="4294967295"/>
          </p:nvPr>
        </p:nvSpPr>
        <p:spPr>
          <a:xfrm>
            <a:off x="487363" y="1406525"/>
            <a:ext cx="8207375" cy="4648200"/>
          </a:xfrm>
        </p:spPr>
        <p:txBody>
          <a:bodyPr/>
          <a:lstStyle/>
          <a:p>
            <a:pPr lvl="1" eaLnBrk="1" hangingPunct="1">
              <a:buFont typeface="Wingdings" pitchFamily="2" charset="2"/>
              <a:buNone/>
            </a:pPr>
            <a:r>
              <a:rPr lang="en-US" altLang="en-US" sz="2800" smtClean="0">
                <a:solidFill>
                  <a:srgbClr val="000099"/>
                </a:solidFill>
                <a:ea typeface="Arial" pitchFamily="34" charset="0"/>
              </a:rPr>
              <a:t>1.1 what </a:t>
            </a:r>
            <a:r>
              <a:rPr lang="en-US" altLang="en-US" sz="2800" i="1" smtClean="0">
                <a:solidFill>
                  <a:srgbClr val="000099"/>
                </a:solidFill>
                <a:ea typeface="Arial" pitchFamily="34" charset="0"/>
              </a:rPr>
              <a:t>is</a:t>
            </a:r>
            <a:r>
              <a:rPr lang="en-US" altLang="en-US" sz="2800" smtClean="0">
                <a:solidFill>
                  <a:srgbClr val="000099"/>
                </a:solidFill>
                <a:ea typeface="Arial" pitchFamily="34" charset="0"/>
              </a:rPr>
              <a:t> the Internet?</a:t>
            </a:r>
          </a:p>
          <a:p>
            <a:pPr lvl="1" eaLnBrk="1" hangingPunct="1">
              <a:buFont typeface="Wingdings" pitchFamily="2" charset="2"/>
              <a:buNone/>
            </a:pPr>
            <a:r>
              <a:rPr lang="en-US" altLang="en-US" sz="2800" smtClean="0">
                <a:solidFill>
                  <a:srgbClr val="000099"/>
                </a:solidFill>
                <a:ea typeface="Arial" pitchFamily="34" charset="0"/>
              </a:rPr>
              <a:t>1.2</a:t>
            </a:r>
            <a:r>
              <a:rPr lang="en-US" altLang="en-US" sz="2800" smtClean="0">
                <a:ea typeface="Arial" pitchFamily="34" charset="0"/>
              </a:rPr>
              <a:t> network edge</a:t>
            </a:r>
          </a:p>
          <a:p>
            <a:pPr lvl="2" eaLnBrk="1" hangingPunct="1">
              <a:buClr>
                <a:srgbClr val="000099"/>
              </a:buClr>
            </a:pPr>
            <a:r>
              <a:rPr lang="en-US" altLang="en-US" sz="2400" smtClean="0">
                <a:latin typeface="Gill Sans MT" pitchFamily="34" charset="0"/>
                <a:ea typeface="Arial" pitchFamily="34" charset="0"/>
              </a:rPr>
              <a:t>end systems, access networks, links</a:t>
            </a:r>
          </a:p>
          <a:p>
            <a:pPr lvl="1" eaLnBrk="1" hangingPunct="1">
              <a:buFont typeface="Wingdings" pitchFamily="2" charset="2"/>
              <a:buNone/>
            </a:pPr>
            <a:r>
              <a:rPr lang="en-US" altLang="en-US" sz="2800" smtClean="0">
                <a:solidFill>
                  <a:srgbClr val="000099"/>
                </a:solidFill>
                <a:ea typeface="Arial" pitchFamily="34" charset="0"/>
              </a:rPr>
              <a:t>1.3 </a:t>
            </a:r>
            <a:r>
              <a:rPr lang="en-US" altLang="en-US" sz="2800" smtClean="0">
                <a:ea typeface="Arial" pitchFamily="34" charset="0"/>
              </a:rPr>
              <a:t>network core</a:t>
            </a:r>
          </a:p>
          <a:p>
            <a:pPr lvl="2" eaLnBrk="1" hangingPunct="1">
              <a:buClr>
                <a:srgbClr val="000099"/>
              </a:buClr>
            </a:pPr>
            <a:r>
              <a:rPr lang="en-US" altLang="en-US" sz="2400" smtClean="0">
                <a:latin typeface="Gill Sans MT" pitchFamily="34" charset="0"/>
                <a:ea typeface="Arial" pitchFamily="34" charset="0"/>
              </a:rPr>
              <a:t>packet switching, circuit switching, network structure</a:t>
            </a:r>
          </a:p>
          <a:p>
            <a:pPr lvl="1" eaLnBrk="1" hangingPunct="1">
              <a:buFont typeface="Wingdings" pitchFamily="2" charset="2"/>
              <a:buNone/>
            </a:pPr>
            <a:r>
              <a:rPr lang="en-US" altLang="en-US" sz="2800" smtClean="0">
                <a:solidFill>
                  <a:srgbClr val="000099"/>
                </a:solidFill>
                <a:ea typeface="Arial" pitchFamily="34" charset="0"/>
              </a:rPr>
              <a:t>1.4 </a:t>
            </a:r>
            <a:r>
              <a:rPr lang="en-US" altLang="en-US" sz="2800" smtClean="0">
                <a:ea typeface="Arial" pitchFamily="34" charset="0"/>
              </a:rPr>
              <a:t>delay, loss, throughput in networks</a:t>
            </a:r>
          </a:p>
          <a:p>
            <a:pPr lvl="1" eaLnBrk="1" hangingPunct="1">
              <a:buFont typeface="Wingdings" pitchFamily="2" charset="2"/>
              <a:buNone/>
            </a:pPr>
            <a:r>
              <a:rPr lang="en-US" altLang="en-US" sz="2800" smtClean="0">
                <a:solidFill>
                  <a:srgbClr val="000099"/>
                </a:solidFill>
                <a:ea typeface="Arial" pitchFamily="34" charset="0"/>
              </a:rPr>
              <a:t>1.5</a:t>
            </a:r>
            <a:r>
              <a:rPr lang="en-US" altLang="en-US" sz="2800" smtClean="0">
                <a:ea typeface="Arial" pitchFamily="34" charset="0"/>
              </a:rPr>
              <a:t> protocol layers, service models</a:t>
            </a:r>
          </a:p>
          <a:p>
            <a:pPr lvl="1" eaLnBrk="1" hangingPunct="1">
              <a:buFont typeface="Wingdings" pitchFamily="2" charset="2"/>
              <a:buNone/>
            </a:pPr>
            <a:r>
              <a:rPr lang="en-US" altLang="en-US" sz="2800" smtClean="0">
                <a:solidFill>
                  <a:srgbClr val="CC0000"/>
                </a:solidFill>
                <a:ea typeface="Arial" pitchFamily="34" charset="0"/>
              </a:rPr>
              <a:t>1.6 networks under attack: security</a:t>
            </a:r>
          </a:p>
          <a:p>
            <a:pPr lvl="1" eaLnBrk="1" hangingPunct="1">
              <a:buFont typeface="Wingdings" pitchFamily="2" charset="2"/>
              <a:buNone/>
            </a:pPr>
            <a:r>
              <a:rPr lang="en-US" altLang="en-US" sz="2800" smtClean="0">
                <a:solidFill>
                  <a:srgbClr val="000099"/>
                </a:solidFill>
                <a:ea typeface="Arial" pitchFamily="34" charset="0"/>
              </a:rPr>
              <a:t>1.7</a:t>
            </a:r>
            <a:r>
              <a:rPr lang="en-US" altLang="en-US" sz="2800" smtClean="0">
                <a:ea typeface="Arial" pitchFamily="34" charset="0"/>
              </a:rPr>
              <a:t> history</a:t>
            </a:r>
          </a:p>
          <a:p>
            <a:pPr eaLnBrk="1" hangingPunct="1"/>
            <a:endParaRPr lang="en-US" altLang="en-US" smtClean="0">
              <a:ea typeface="ＭＳ Ｐゴシック" charset="-128"/>
            </a:endParaRPr>
          </a:p>
        </p:txBody>
      </p:sp>
      <p:sp>
        <p:nvSpPr>
          <p:cNvPr id="133125" name="Slide Number Placeholder 3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>
                <a:latin typeface="Tahoma" pitchFamily="34" charset="0"/>
              </a:rPr>
              <a:t>1-</a:t>
            </a:r>
            <a:fld id="{ACAD5A09-3DD3-4D7C-B326-A5CE941F8D55}" type="slidenum">
              <a:rPr lang="en-US" altLang="en-US" sz="1200">
                <a:latin typeface="Tahoma" pitchFamily="34" charset="0"/>
              </a:rPr>
              <a:pPr/>
              <a:t>64</a:t>
            </a:fld>
            <a:endParaRPr lang="en-US" altLang="en-US" sz="1200">
              <a:latin typeface="Tahoma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169" name="Footer Placeholder 2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 smtClean="0">
                <a:latin typeface="Tahoma" pitchFamily="34" charset="0"/>
              </a:rPr>
              <a:t>Introduction</a:t>
            </a:r>
          </a:p>
        </p:txBody>
      </p:sp>
      <p:pic>
        <p:nvPicPr>
          <p:cNvPr id="135170" name="Picture 9" descr="underline_base"/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74650" y="892175"/>
            <a:ext cx="4113213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5171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333375" y="77788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 smtClean="0">
                <a:ea typeface="ＭＳ Ｐゴシック" charset="-128"/>
              </a:rPr>
              <a:t>Network security</a:t>
            </a:r>
          </a:p>
        </p:txBody>
      </p:sp>
      <p:sp>
        <p:nvSpPr>
          <p:cNvPr id="148484" name="Rectangle 3"/>
          <p:cNvSpPr>
            <a:spLocks noGrp="1" noChangeArrowheads="1"/>
          </p:cNvSpPr>
          <p:nvPr>
            <p:ph type="body" idx="4294967295"/>
          </p:nvPr>
        </p:nvSpPr>
        <p:spPr>
          <a:xfrm>
            <a:off x="533400" y="1365250"/>
            <a:ext cx="7772400" cy="5119688"/>
          </a:xfrm>
        </p:spPr>
        <p:txBody>
          <a:bodyPr/>
          <a:lstStyle/>
          <a:p>
            <a:pPr marL="287338" indent="-287338" eaLnBrk="1" hangingPunct="1"/>
            <a:r>
              <a:rPr lang="en-US" altLang="en-US" smtClean="0">
                <a:solidFill>
                  <a:srgbClr val="CC0000"/>
                </a:solidFill>
                <a:ea typeface="ＭＳ Ｐゴシック" charset="-128"/>
              </a:rPr>
              <a:t>field of network security:</a:t>
            </a:r>
          </a:p>
          <a:p>
            <a:pPr marL="682625" lvl="1" indent="-225425" eaLnBrk="1" hangingPunct="1"/>
            <a:r>
              <a:rPr lang="en-US" altLang="en-US" smtClean="0">
                <a:ea typeface="Arial" pitchFamily="34" charset="0"/>
              </a:rPr>
              <a:t>how bad guys can attack computer networks</a:t>
            </a:r>
          </a:p>
          <a:p>
            <a:pPr marL="682625" lvl="1" indent="-225425" eaLnBrk="1" hangingPunct="1"/>
            <a:r>
              <a:rPr lang="en-US" altLang="en-US" smtClean="0">
                <a:ea typeface="Arial" pitchFamily="34" charset="0"/>
              </a:rPr>
              <a:t>how we can defend networks against attacks</a:t>
            </a:r>
          </a:p>
          <a:p>
            <a:pPr marL="682625" lvl="1" indent="-225425" eaLnBrk="1" hangingPunct="1"/>
            <a:r>
              <a:rPr lang="en-US" altLang="en-US" smtClean="0">
                <a:ea typeface="Arial" pitchFamily="34" charset="0"/>
              </a:rPr>
              <a:t>how to design architectures that are immune to attacks</a:t>
            </a:r>
          </a:p>
          <a:p>
            <a:pPr marL="287338" indent="-287338" eaLnBrk="1" hangingPunct="1"/>
            <a:r>
              <a:rPr lang="en-US" altLang="en-US" smtClean="0">
                <a:solidFill>
                  <a:srgbClr val="CC0000"/>
                </a:solidFill>
                <a:ea typeface="ＭＳ Ｐゴシック" charset="-128"/>
              </a:rPr>
              <a:t>Internet not originally designed with (much) security in mind</a:t>
            </a:r>
          </a:p>
          <a:p>
            <a:pPr marL="682625" lvl="1" indent="-225425" eaLnBrk="1" hangingPunct="1"/>
            <a:r>
              <a:rPr lang="en-US" altLang="en-US" i="1" smtClean="0">
                <a:ea typeface="Arial" pitchFamily="34" charset="0"/>
              </a:rPr>
              <a:t>original vision:</a:t>
            </a:r>
            <a:r>
              <a:rPr lang="en-US" altLang="en-US" smtClean="0">
                <a:ea typeface="Arial" pitchFamily="34" charset="0"/>
              </a:rPr>
              <a:t> </a:t>
            </a:r>
            <a:r>
              <a:rPr lang="ja-JP" altLang="en-US" smtClean="0">
                <a:ea typeface="ＭＳ Ｐゴシック" charset="-128"/>
              </a:rPr>
              <a:t>“</a:t>
            </a:r>
            <a:r>
              <a:rPr lang="en-US" altLang="ja-JP" smtClean="0">
                <a:ea typeface="ＭＳ Ｐゴシック" charset="-128"/>
              </a:rPr>
              <a:t>a group of mutually trusting users attached to a transparent network</a:t>
            </a:r>
            <a:r>
              <a:rPr lang="ja-JP" altLang="en-US" smtClean="0">
                <a:ea typeface="ＭＳ Ｐゴシック" charset="-128"/>
              </a:rPr>
              <a:t>”</a:t>
            </a:r>
            <a:r>
              <a:rPr lang="en-US" altLang="ja-JP" smtClean="0">
                <a:ea typeface="ＭＳ Ｐゴシック" charset="-128"/>
              </a:rPr>
              <a:t> </a:t>
            </a:r>
            <a:r>
              <a:rPr lang="en-US" altLang="ja-JP" smtClean="0">
                <a:ea typeface="ＭＳ Ｐゴシック" charset="-128"/>
                <a:sym typeface="Wingdings" pitchFamily="2" charset="2"/>
              </a:rPr>
              <a:t></a:t>
            </a:r>
            <a:endParaRPr lang="en-US" altLang="ja-JP" smtClean="0">
              <a:ea typeface="ＭＳ Ｐゴシック" charset="-128"/>
            </a:endParaRPr>
          </a:p>
          <a:p>
            <a:pPr marL="682625" lvl="1" indent="-225425" eaLnBrk="1" hangingPunct="1"/>
            <a:r>
              <a:rPr lang="en-US" altLang="en-US" smtClean="0">
                <a:ea typeface="Arial" pitchFamily="34" charset="0"/>
              </a:rPr>
              <a:t>Internet protocol designers playing </a:t>
            </a:r>
            <a:r>
              <a:rPr lang="ja-JP" altLang="en-US" smtClean="0">
                <a:ea typeface="ＭＳ Ｐゴシック" charset="-128"/>
              </a:rPr>
              <a:t>“</a:t>
            </a:r>
            <a:r>
              <a:rPr lang="en-US" altLang="ja-JP" smtClean="0">
                <a:ea typeface="ＭＳ Ｐゴシック" charset="-128"/>
              </a:rPr>
              <a:t>catch-up</a:t>
            </a:r>
            <a:r>
              <a:rPr lang="ja-JP" altLang="en-US" smtClean="0">
                <a:ea typeface="ＭＳ Ｐゴシック" charset="-128"/>
              </a:rPr>
              <a:t>”</a:t>
            </a:r>
            <a:endParaRPr lang="en-US" altLang="ja-JP" smtClean="0">
              <a:ea typeface="ＭＳ Ｐゴシック" charset="-128"/>
            </a:endParaRPr>
          </a:p>
          <a:p>
            <a:pPr marL="682625" lvl="1" indent="-225425" eaLnBrk="1" hangingPunct="1"/>
            <a:r>
              <a:rPr lang="en-US" altLang="en-US" smtClean="0">
                <a:ea typeface="Arial" pitchFamily="34" charset="0"/>
              </a:rPr>
              <a:t>security considerations in all layers!</a:t>
            </a:r>
          </a:p>
          <a:p>
            <a:pPr marL="287338" indent="-287338" eaLnBrk="1" hangingPunct="1"/>
            <a:endParaRPr lang="en-US" altLang="en-US" smtClean="0">
              <a:ea typeface="ＭＳ Ｐゴシック" charset="-128"/>
            </a:endParaRPr>
          </a:p>
        </p:txBody>
      </p:sp>
      <p:sp>
        <p:nvSpPr>
          <p:cNvPr id="135173" name="Slide Number Placeholder 3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>
                <a:latin typeface="Tahoma" pitchFamily="34" charset="0"/>
              </a:rPr>
              <a:t>1-</a:t>
            </a:r>
            <a:fld id="{F197566E-640F-478C-96E7-D39BCE673FCF}" type="slidenum">
              <a:rPr lang="en-US" altLang="en-US" sz="1200">
                <a:latin typeface="Tahoma" pitchFamily="34" charset="0"/>
              </a:rPr>
              <a:pPr/>
              <a:t>65</a:t>
            </a:fld>
            <a:endParaRPr lang="en-US" altLang="en-US" sz="1200">
              <a:latin typeface="Tahoma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193" name="Footer Placeholder 2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 smtClean="0">
                <a:latin typeface="Tahoma" pitchFamily="34" charset="0"/>
              </a:rPr>
              <a:t>Introduction</a:t>
            </a:r>
          </a:p>
        </p:txBody>
      </p:sp>
      <p:pic>
        <p:nvPicPr>
          <p:cNvPr id="136194" name="Picture 8" descr="underline_base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1775" y="879475"/>
            <a:ext cx="8548688" cy="179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6195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169863" y="95250"/>
            <a:ext cx="8996362" cy="1143000"/>
          </a:xfrm>
        </p:spPr>
        <p:txBody>
          <a:bodyPr/>
          <a:lstStyle/>
          <a:p>
            <a:pPr eaLnBrk="1" hangingPunct="1"/>
            <a:r>
              <a:rPr lang="en-US" altLang="en-US" sz="3600" smtClean="0">
                <a:ea typeface="ＭＳ Ｐゴシック" charset="-128"/>
              </a:rPr>
              <a:t>Bad guys: put malware into hosts via Internet</a:t>
            </a:r>
          </a:p>
        </p:txBody>
      </p:sp>
      <p:sp>
        <p:nvSpPr>
          <p:cNvPr id="136196" name="Rectangle 4"/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574675" y="1406525"/>
            <a:ext cx="7710488" cy="4772025"/>
          </a:xfrm>
        </p:spPr>
        <p:txBody>
          <a:bodyPr/>
          <a:lstStyle/>
          <a:p>
            <a:pPr marL="287338" indent="-287338" eaLnBrk="1" hangingPunct="1">
              <a:spcBef>
                <a:spcPct val="50000"/>
              </a:spcBef>
            </a:pPr>
            <a:r>
              <a:rPr lang="en-US" altLang="en-US" dirty="0" smtClean="0">
                <a:ea typeface="ＭＳ Ｐゴシック" charset="-128"/>
              </a:rPr>
              <a:t>malware can get in host from:</a:t>
            </a:r>
            <a:endParaRPr lang="en-US" altLang="en-US" dirty="0" smtClean="0">
              <a:solidFill>
                <a:srgbClr val="000099"/>
              </a:solidFill>
              <a:ea typeface="ＭＳ Ｐゴシック" charset="-128"/>
            </a:endParaRPr>
          </a:p>
          <a:p>
            <a:pPr marL="682625" lvl="1" indent="-225425" eaLnBrk="1" hangingPunct="1">
              <a:spcBef>
                <a:spcPct val="50000"/>
              </a:spcBef>
            </a:pPr>
            <a:r>
              <a:rPr lang="en-US" altLang="en-US" i="1" dirty="0" smtClean="0">
                <a:solidFill>
                  <a:srgbClr val="000099"/>
                </a:solidFill>
                <a:ea typeface="Arial" pitchFamily="34" charset="0"/>
              </a:rPr>
              <a:t>virus: </a:t>
            </a:r>
            <a:r>
              <a:rPr lang="en-US" altLang="en-US" dirty="0" smtClean="0">
                <a:ea typeface="Arial" pitchFamily="34" charset="0"/>
              </a:rPr>
              <a:t>self-replicating infection acquired by receiving &amp; executing object (e.g., e-mail attachment)</a:t>
            </a:r>
          </a:p>
          <a:p>
            <a:pPr marL="682625" lvl="1" indent="-225425" eaLnBrk="1" hangingPunct="1">
              <a:spcBef>
                <a:spcPct val="50000"/>
              </a:spcBef>
            </a:pPr>
            <a:r>
              <a:rPr lang="en-US" altLang="en-US" i="1" dirty="0" smtClean="0">
                <a:solidFill>
                  <a:srgbClr val="000099"/>
                </a:solidFill>
                <a:ea typeface="Arial" pitchFamily="34" charset="0"/>
              </a:rPr>
              <a:t>worm: </a:t>
            </a:r>
            <a:r>
              <a:rPr lang="en-US" altLang="en-US" dirty="0" smtClean="0">
                <a:ea typeface="Arial" pitchFamily="34" charset="0"/>
              </a:rPr>
              <a:t>self-replicating infection acquired by passively receiving object that gets itself executed</a:t>
            </a:r>
          </a:p>
          <a:p>
            <a:pPr marL="287338" indent="-287338" eaLnBrk="1" hangingPunct="1">
              <a:spcBef>
                <a:spcPct val="50000"/>
              </a:spcBef>
            </a:pPr>
            <a:r>
              <a:rPr lang="en-US" altLang="en-US" dirty="0" smtClean="0">
                <a:solidFill>
                  <a:srgbClr val="000099"/>
                </a:solidFill>
                <a:ea typeface="ＭＳ Ｐゴシック" charset="-128"/>
              </a:rPr>
              <a:t>spyware malware</a:t>
            </a:r>
            <a:r>
              <a:rPr lang="en-US" altLang="en-US" dirty="0" smtClean="0">
                <a:ea typeface="ＭＳ Ｐゴシック" charset="-128"/>
              </a:rPr>
              <a:t> can record keystrokes, web sites visited, upload info to collection site</a:t>
            </a:r>
          </a:p>
          <a:p>
            <a:pPr marL="287338" indent="-287338" eaLnBrk="1" hangingPunct="1">
              <a:spcBef>
                <a:spcPct val="50000"/>
              </a:spcBef>
            </a:pPr>
            <a:r>
              <a:rPr lang="en-US" altLang="en-US" dirty="0" smtClean="0">
                <a:ea typeface="ＭＳ Ｐゴシック" charset="-128"/>
              </a:rPr>
              <a:t>infected host can be enrolled in  </a:t>
            </a:r>
            <a:r>
              <a:rPr lang="en-US" altLang="en-US" dirty="0" smtClean="0">
                <a:solidFill>
                  <a:srgbClr val="000099"/>
                </a:solidFill>
                <a:ea typeface="ＭＳ Ｐゴシック" charset="-128"/>
              </a:rPr>
              <a:t>botnet,</a:t>
            </a:r>
            <a:r>
              <a:rPr lang="en-US" altLang="en-US" dirty="0" smtClean="0">
                <a:ea typeface="ＭＳ Ｐゴシック" charset="-128"/>
              </a:rPr>
              <a:t> used for spam. DDoS attacks</a:t>
            </a:r>
          </a:p>
        </p:txBody>
      </p:sp>
      <p:sp>
        <p:nvSpPr>
          <p:cNvPr id="136197" name="Slide Number Placeholder 3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>
                <a:latin typeface="Tahoma" pitchFamily="34" charset="0"/>
              </a:rPr>
              <a:t>1-</a:t>
            </a:r>
            <a:fld id="{F9D99885-1FAD-4395-BAB2-648FA45CF522}" type="slidenum">
              <a:rPr lang="en-US" altLang="en-US" sz="1200">
                <a:latin typeface="Tahoma" pitchFamily="34" charset="0"/>
              </a:rPr>
              <a:pPr/>
              <a:t>66</a:t>
            </a:fld>
            <a:endParaRPr lang="en-US" altLang="en-US" sz="1200">
              <a:latin typeface="Tahoma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7217" name="Footer Placeholder 2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 smtClean="0">
                <a:latin typeface="Tahoma" pitchFamily="34" charset="0"/>
              </a:rPr>
              <a:t>Introduction</a:t>
            </a:r>
          </a:p>
        </p:txBody>
      </p:sp>
      <p:grpSp>
        <p:nvGrpSpPr>
          <p:cNvPr id="137218" name="Group 131"/>
          <p:cNvGrpSpPr>
            <a:grpSpLocks/>
          </p:cNvGrpSpPr>
          <p:nvPr/>
        </p:nvGrpSpPr>
        <p:grpSpPr bwMode="auto">
          <a:xfrm flipH="1">
            <a:off x="5716588" y="3614738"/>
            <a:ext cx="735012" cy="681037"/>
            <a:chOff x="-44" y="1473"/>
            <a:chExt cx="981" cy="1105"/>
          </a:xfrm>
        </p:grpSpPr>
        <p:pic>
          <p:nvPicPr>
            <p:cNvPr id="137319" name="Picture 132" descr="desktop_computer_stylized_medium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37320" name="Freeform 133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3" name="Group 186"/>
          <p:cNvGrpSpPr>
            <a:grpSpLocks/>
          </p:cNvGrpSpPr>
          <p:nvPr/>
        </p:nvGrpSpPr>
        <p:grpSpPr bwMode="auto">
          <a:xfrm>
            <a:off x="6257925" y="3857625"/>
            <a:ext cx="831850" cy="1260475"/>
            <a:chOff x="5069" y="1396"/>
            <a:chExt cx="524" cy="794"/>
          </a:xfrm>
        </p:grpSpPr>
        <p:sp>
          <p:nvSpPr>
            <p:cNvPr id="137285" name="Text Box 21"/>
            <p:cNvSpPr txBox="1">
              <a:spLocks noChangeArrowheads="1"/>
            </p:cNvSpPr>
            <p:nvPr/>
          </p:nvSpPr>
          <p:spPr bwMode="auto">
            <a:xfrm>
              <a:off x="5069" y="1940"/>
              <a:ext cx="524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r>
                <a:rPr lang="en-US" altLang="en-US" sz="2000"/>
                <a:t>target</a:t>
              </a:r>
            </a:p>
          </p:txBody>
        </p:sp>
        <p:grpSp>
          <p:nvGrpSpPr>
            <p:cNvPr id="137286" name="Group 153"/>
            <p:cNvGrpSpPr>
              <a:grpSpLocks/>
            </p:cNvGrpSpPr>
            <p:nvPr/>
          </p:nvGrpSpPr>
          <p:grpSpPr bwMode="auto">
            <a:xfrm>
              <a:off x="5200" y="1396"/>
              <a:ext cx="258" cy="574"/>
              <a:chOff x="4140" y="429"/>
              <a:chExt cx="1425" cy="2396"/>
            </a:xfrm>
          </p:grpSpPr>
          <p:sp>
            <p:nvSpPr>
              <p:cNvPr id="137287" name="Freeform 154"/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3 w 354"/>
                  <a:gd name="T1" fmla="*/ 0 h 2742"/>
                  <a:gd name="T2" fmla="*/ 15 w 354"/>
                  <a:gd name="T3" fmla="*/ 27 h 2742"/>
                  <a:gd name="T4" fmla="*/ 15 w 354"/>
                  <a:gd name="T5" fmla="*/ 205 h 2742"/>
                  <a:gd name="T6" fmla="*/ 0 w 354"/>
                  <a:gd name="T7" fmla="*/ 215 h 2742"/>
                  <a:gd name="T8" fmla="*/ 3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288" name="Rectangle 155"/>
              <p:cNvSpPr>
                <a:spLocks noChangeArrowheads="1"/>
              </p:cNvSpPr>
              <p:nvPr/>
            </p:nvSpPr>
            <p:spPr bwMode="auto">
              <a:xfrm>
                <a:off x="4206" y="429"/>
                <a:ext cx="1049" cy="2283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37289" name="Freeform 156"/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9 w 211"/>
                  <a:gd name="T3" fmla="*/ 18 h 2537"/>
                  <a:gd name="T4" fmla="*/ 2 w 211"/>
                  <a:gd name="T5" fmla="*/ 196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290" name="Freeform 157"/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1 h 226"/>
                  <a:gd name="T4" fmla="*/ 14 w 328"/>
                  <a:gd name="T5" fmla="*/ 19 h 226"/>
                  <a:gd name="T6" fmla="*/ 0 w 328"/>
                  <a:gd name="T7" fmla="*/ 8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291" name="Rectangle 158"/>
              <p:cNvSpPr>
                <a:spLocks noChangeArrowheads="1"/>
              </p:cNvSpPr>
              <p:nvPr/>
            </p:nvSpPr>
            <p:spPr bwMode="auto">
              <a:xfrm>
                <a:off x="4212" y="692"/>
                <a:ext cx="597" cy="50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137292" name="Group 159"/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137317" name="AutoShape 160"/>
                <p:cNvSpPr>
                  <a:spLocks noChangeArrowheads="1"/>
                </p:cNvSpPr>
                <p:nvPr/>
              </p:nvSpPr>
              <p:spPr bwMode="auto">
                <a:xfrm>
                  <a:off x="612" y="2567"/>
                  <a:ext cx="724" cy="14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137318" name="AutoShape 161"/>
                <p:cNvSpPr>
                  <a:spLocks noChangeArrowheads="1"/>
                </p:cNvSpPr>
                <p:nvPr/>
              </p:nvSpPr>
              <p:spPr bwMode="auto">
                <a:xfrm>
                  <a:off x="626" y="2583"/>
                  <a:ext cx="689" cy="108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137293" name="Rectangle 162"/>
              <p:cNvSpPr>
                <a:spLocks noChangeArrowheads="1"/>
              </p:cNvSpPr>
              <p:nvPr/>
            </p:nvSpPr>
            <p:spPr bwMode="auto">
              <a:xfrm>
                <a:off x="4223" y="1018"/>
                <a:ext cx="597" cy="50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137294" name="Group 163"/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137315" name="AutoShape 164"/>
                <p:cNvSpPr>
                  <a:spLocks noChangeArrowheads="1"/>
                </p:cNvSpPr>
                <p:nvPr/>
              </p:nvSpPr>
              <p:spPr bwMode="auto">
                <a:xfrm>
                  <a:off x="615" y="2566"/>
                  <a:ext cx="724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137316" name="AutoShape 165"/>
                <p:cNvSpPr>
                  <a:spLocks noChangeArrowheads="1"/>
                </p:cNvSpPr>
                <p:nvPr/>
              </p:nvSpPr>
              <p:spPr bwMode="auto">
                <a:xfrm>
                  <a:off x="628" y="2584"/>
                  <a:ext cx="689" cy="10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137295" name="Rectangle 166"/>
              <p:cNvSpPr>
                <a:spLocks noChangeArrowheads="1"/>
              </p:cNvSpPr>
              <p:nvPr/>
            </p:nvSpPr>
            <p:spPr bwMode="auto">
              <a:xfrm>
                <a:off x="4217" y="1360"/>
                <a:ext cx="597" cy="46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37296" name="Rectangle 167"/>
              <p:cNvSpPr>
                <a:spLocks noChangeArrowheads="1"/>
              </p:cNvSpPr>
              <p:nvPr/>
            </p:nvSpPr>
            <p:spPr bwMode="auto">
              <a:xfrm>
                <a:off x="4228" y="1656"/>
                <a:ext cx="597" cy="46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137297" name="Group 168"/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137313" name="AutoShape 169"/>
                <p:cNvSpPr>
                  <a:spLocks noChangeArrowheads="1"/>
                </p:cNvSpPr>
                <p:nvPr/>
              </p:nvSpPr>
              <p:spPr bwMode="auto">
                <a:xfrm>
                  <a:off x="616" y="2568"/>
                  <a:ext cx="722" cy="138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137314" name="AutoShape 170"/>
                <p:cNvSpPr>
                  <a:spLocks noChangeArrowheads="1"/>
                </p:cNvSpPr>
                <p:nvPr/>
              </p:nvSpPr>
              <p:spPr bwMode="auto">
                <a:xfrm>
                  <a:off x="630" y="2583"/>
                  <a:ext cx="688" cy="108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137298" name="Freeform 171"/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0 h 226"/>
                  <a:gd name="T4" fmla="*/ 14 w 328"/>
                  <a:gd name="T5" fmla="*/ 17 h 226"/>
                  <a:gd name="T6" fmla="*/ 0 w 328"/>
                  <a:gd name="T7" fmla="*/ 7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37299" name="Group 172"/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137311" name="AutoShape 173"/>
                <p:cNvSpPr>
                  <a:spLocks noChangeArrowheads="1"/>
                </p:cNvSpPr>
                <p:nvPr/>
              </p:nvSpPr>
              <p:spPr bwMode="auto">
                <a:xfrm>
                  <a:off x="611" y="2567"/>
                  <a:ext cx="729" cy="138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137312" name="AutoShape 174"/>
                <p:cNvSpPr>
                  <a:spLocks noChangeArrowheads="1"/>
                </p:cNvSpPr>
                <p:nvPr/>
              </p:nvSpPr>
              <p:spPr bwMode="auto">
                <a:xfrm>
                  <a:off x="625" y="2584"/>
                  <a:ext cx="695" cy="100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137300" name="Rectangle 175"/>
              <p:cNvSpPr>
                <a:spLocks noChangeArrowheads="1"/>
              </p:cNvSpPr>
              <p:nvPr/>
            </p:nvSpPr>
            <p:spPr bwMode="auto">
              <a:xfrm>
                <a:off x="5250" y="429"/>
                <a:ext cx="66" cy="2287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37301" name="Freeform 176"/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14 w 296"/>
                  <a:gd name="T3" fmla="*/ 10 h 256"/>
                  <a:gd name="T4" fmla="*/ 14 w 296"/>
                  <a:gd name="T5" fmla="*/ 19 h 256"/>
                  <a:gd name="T6" fmla="*/ 0 w 296"/>
                  <a:gd name="T7" fmla="*/ 7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302" name="Freeform 177"/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14 w 304"/>
                  <a:gd name="T3" fmla="*/ 13 h 288"/>
                  <a:gd name="T4" fmla="*/ 13 w 304"/>
                  <a:gd name="T5" fmla="*/ 23 h 288"/>
                  <a:gd name="T6" fmla="*/ 2 w 304"/>
                  <a:gd name="T7" fmla="*/ 10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303" name="Oval 178"/>
              <p:cNvSpPr>
                <a:spLocks noChangeArrowheads="1"/>
              </p:cNvSpPr>
              <p:nvPr/>
            </p:nvSpPr>
            <p:spPr bwMode="auto">
              <a:xfrm>
                <a:off x="5515" y="2612"/>
                <a:ext cx="50" cy="96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37304" name="Freeform 179"/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9 h 240"/>
                  <a:gd name="T2" fmla="*/ 2 w 306"/>
                  <a:gd name="T3" fmla="*/ 19 h 240"/>
                  <a:gd name="T4" fmla="*/ 14 w 306"/>
                  <a:gd name="T5" fmla="*/ 9 h 240"/>
                  <a:gd name="T6" fmla="*/ 14 w 306"/>
                  <a:gd name="T7" fmla="*/ 0 h 240"/>
                  <a:gd name="T8" fmla="*/ 0 w 306"/>
                  <a:gd name="T9" fmla="*/ 9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305" name="AutoShape 180"/>
              <p:cNvSpPr>
                <a:spLocks noChangeArrowheads="1"/>
              </p:cNvSpPr>
              <p:nvPr/>
            </p:nvSpPr>
            <p:spPr bwMode="auto">
              <a:xfrm>
                <a:off x="4140" y="2679"/>
                <a:ext cx="1199" cy="146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37306" name="AutoShape 181"/>
              <p:cNvSpPr>
                <a:spLocks noChangeArrowheads="1"/>
              </p:cNvSpPr>
              <p:nvPr/>
            </p:nvSpPr>
            <p:spPr bwMode="auto">
              <a:xfrm>
                <a:off x="4206" y="2712"/>
                <a:ext cx="1072" cy="7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37307" name="Oval 182"/>
              <p:cNvSpPr>
                <a:spLocks noChangeArrowheads="1"/>
              </p:cNvSpPr>
              <p:nvPr/>
            </p:nvSpPr>
            <p:spPr bwMode="auto">
              <a:xfrm>
                <a:off x="4306" y="2383"/>
                <a:ext cx="160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37308" name="Oval 183"/>
              <p:cNvSpPr>
                <a:spLocks noChangeArrowheads="1"/>
              </p:cNvSpPr>
              <p:nvPr/>
            </p:nvSpPr>
            <p:spPr bwMode="auto">
              <a:xfrm>
                <a:off x="4488" y="2383"/>
                <a:ext cx="160" cy="146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 algn="ctr" eaLnBrk="1" hangingPunct="1"/>
                <a:endParaRPr lang="en-US" altLang="en-US" sz="1800">
                  <a:solidFill>
                    <a:srgbClr val="FF0000"/>
                  </a:solidFill>
                </a:endParaRPr>
              </a:p>
            </p:txBody>
          </p:sp>
          <p:sp>
            <p:nvSpPr>
              <p:cNvPr id="137309" name="Oval 184"/>
              <p:cNvSpPr>
                <a:spLocks noChangeArrowheads="1"/>
              </p:cNvSpPr>
              <p:nvPr/>
            </p:nvSpPr>
            <p:spPr bwMode="auto">
              <a:xfrm>
                <a:off x="4665" y="2383"/>
                <a:ext cx="155" cy="138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37310" name="Rectangle 185"/>
              <p:cNvSpPr>
                <a:spLocks noChangeArrowheads="1"/>
              </p:cNvSpPr>
              <p:nvPr/>
            </p:nvSpPr>
            <p:spPr bwMode="auto">
              <a:xfrm>
                <a:off x="5062" y="1836"/>
                <a:ext cx="83" cy="760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</p:grpSp>
      <p:sp>
        <p:nvSpPr>
          <p:cNvPr id="137220" name="Rectangle 3"/>
          <p:cNvSpPr>
            <a:spLocks noGrp="1" noChangeArrowheads="1"/>
          </p:cNvSpPr>
          <p:nvPr>
            <p:ph type="body" idx="4294967295"/>
          </p:nvPr>
        </p:nvSpPr>
        <p:spPr>
          <a:xfrm>
            <a:off x="387350" y="1212850"/>
            <a:ext cx="8132763" cy="1171575"/>
          </a:xfrm>
        </p:spPr>
        <p:txBody>
          <a:bodyPr/>
          <a:lstStyle/>
          <a:p>
            <a:pPr eaLnBrk="1" hangingPunct="1">
              <a:buFont typeface="Wingdings" pitchFamily="2" charset="2"/>
              <a:buNone/>
            </a:pPr>
            <a:r>
              <a:rPr lang="en-US" altLang="en-US" i="1" dirty="0" smtClean="0">
                <a:solidFill>
                  <a:srgbClr val="CC0000"/>
                </a:solidFill>
                <a:ea typeface="ＭＳ Ｐゴシック" charset="-128"/>
              </a:rPr>
              <a:t>Distributed Denial of Service (DDoS):</a:t>
            </a:r>
            <a:r>
              <a:rPr lang="en-US" altLang="en-US" dirty="0" smtClean="0">
                <a:ea typeface="ＭＳ Ｐゴシック" charset="-128"/>
              </a:rPr>
              <a:t> attackers make resources (server, bandwidth) unavailable to legitimate traffic by overwhelming them with bogus traffic</a:t>
            </a:r>
          </a:p>
        </p:txBody>
      </p:sp>
      <p:sp>
        <p:nvSpPr>
          <p:cNvPr id="281604" name="Rectangle 4"/>
          <p:cNvSpPr>
            <a:spLocks noChangeArrowheads="1"/>
          </p:cNvSpPr>
          <p:nvPr/>
        </p:nvSpPr>
        <p:spPr bwMode="auto">
          <a:xfrm>
            <a:off x="354013" y="2899289"/>
            <a:ext cx="4114800" cy="53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457200" indent="-4572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buNone/>
            </a:pPr>
            <a:r>
              <a:rPr lang="en-US" altLang="en-US">
                <a:solidFill>
                  <a:srgbClr val="000099"/>
                </a:solidFill>
                <a:latin typeface="Gill Sans MT" pitchFamily="34" charset="0"/>
              </a:rPr>
              <a:t>1.</a:t>
            </a:r>
            <a:r>
              <a:rPr lang="en-US" altLang="en-US">
                <a:latin typeface="Gill Sans MT" pitchFamily="34" charset="0"/>
              </a:rPr>
              <a:t> select target</a:t>
            </a:r>
          </a:p>
        </p:txBody>
      </p:sp>
      <p:sp>
        <p:nvSpPr>
          <p:cNvPr id="281605" name="Rectangle 5"/>
          <p:cNvSpPr>
            <a:spLocks noChangeArrowheads="1"/>
          </p:cNvSpPr>
          <p:nvPr/>
        </p:nvSpPr>
        <p:spPr bwMode="auto">
          <a:xfrm>
            <a:off x="381000" y="3418401"/>
            <a:ext cx="3795713" cy="914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457200" indent="-4572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buNone/>
            </a:pPr>
            <a:r>
              <a:rPr lang="en-US" altLang="en-US">
                <a:solidFill>
                  <a:srgbClr val="000099"/>
                </a:solidFill>
                <a:latin typeface="Gill Sans MT" pitchFamily="34" charset="0"/>
              </a:rPr>
              <a:t>2.</a:t>
            </a:r>
            <a:r>
              <a:rPr lang="en-US" altLang="en-US">
                <a:latin typeface="Gill Sans MT" pitchFamily="34" charset="0"/>
              </a:rPr>
              <a:t> break into hosts around the network (see botnet)</a:t>
            </a:r>
          </a:p>
          <a:p>
            <a:pPr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buAutoNum type="arabicPeriod" startAt="2"/>
            </a:pPr>
            <a:endParaRPr lang="en-US" altLang="en-US">
              <a:latin typeface="Gill Sans MT" pitchFamily="34" charset="0"/>
            </a:endParaRPr>
          </a:p>
        </p:txBody>
      </p:sp>
      <p:sp>
        <p:nvSpPr>
          <p:cNvPr id="281606" name="Rectangle 6"/>
          <p:cNvSpPr>
            <a:spLocks noChangeArrowheads="1"/>
          </p:cNvSpPr>
          <p:nvPr/>
        </p:nvSpPr>
        <p:spPr bwMode="auto">
          <a:xfrm>
            <a:off x="373063" y="4286764"/>
            <a:ext cx="4114800" cy="1219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457200" indent="-4572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buNone/>
            </a:pPr>
            <a:r>
              <a:rPr lang="en-US" altLang="en-US">
                <a:solidFill>
                  <a:srgbClr val="000099"/>
                </a:solidFill>
                <a:latin typeface="Gill Sans MT" pitchFamily="34" charset="0"/>
              </a:rPr>
              <a:t>3.</a:t>
            </a:r>
            <a:r>
              <a:rPr lang="en-US" altLang="en-US">
                <a:latin typeface="Gill Sans MT" pitchFamily="34" charset="0"/>
              </a:rPr>
              <a:t> send packets to target from compromised hosts</a:t>
            </a:r>
          </a:p>
        </p:txBody>
      </p:sp>
      <p:sp>
        <p:nvSpPr>
          <p:cNvPr id="137224" name="Rectangle 2"/>
          <p:cNvSpPr>
            <a:spLocks noChangeArrowheads="1"/>
          </p:cNvSpPr>
          <p:nvPr/>
        </p:nvSpPr>
        <p:spPr bwMode="auto">
          <a:xfrm>
            <a:off x="288925" y="146050"/>
            <a:ext cx="8435975" cy="8397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 eaLnBrk="1" hangingPunct="1"/>
            <a:r>
              <a:rPr lang="en-US" altLang="en-US" sz="3600">
                <a:solidFill>
                  <a:srgbClr val="000099"/>
                </a:solidFill>
                <a:latin typeface="Gill Sans MT" pitchFamily="34" charset="0"/>
              </a:rPr>
              <a:t>Bad guys: </a:t>
            </a:r>
            <a:r>
              <a:rPr lang="en-US" altLang="en-US" sz="3200">
                <a:solidFill>
                  <a:srgbClr val="000099"/>
                </a:solidFill>
                <a:latin typeface="Gill Sans MT" pitchFamily="34" charset="0"/>
              </a:rPr>
              <a:t>attack server, network infrastructure</a:t>
            </a:r>
          </a:p>
        </p:txBody>
      </p:sp>
      <p:grpSp>
        <p:nvGrpSpPr>
          <p:cNvPr id="9" name="Group 152"/>
          <p:cNvGrpSpPr>
            <a:grpSpLocks/>
          </p:cNvGrpSpPr>
          <p:nvPr/>
        </p:nvGrpSpPr>
        <p:grpSpPr bwMode="auto">
          <a:xfrm>
            <a:off x="5046663" y="3152775"/>
            <a:ext cx="2720975" cy="2674938"/>
            <a:chOff x="-262" y="2555"/>
            <a:chExt cx="1714" cy="1685"/>
          </a:xfrm>
        </p:grpSpPr>
        <p:sp>
          <p:nvSpPr>
            <p:cNvPr id="137275" name="Line 63"/>
            <p:cNvSpPr>
              <a:spLocks noChangeShapeType="1"/>
            </p:cNvSpPr>
            <p:nvPr/>
          </p:nvSpPr>
          <p:spPr bwMode="auto">
            <a:xfrm flipV="1">
              <a:off x="160" y="3261"/>
              <a:ext cx="436" cy="166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276" name="Line 64"/>
            <p:cNvSpPr>
              <a:spLocks noChangeShapeType="1"/>
            </p:cNvSpPr>
            <p:nvPr/>
          </p:nvSpPr>
          <p:spPr bwMode="auto">
            <a:xfrm flipV="1">
              <a:off x="413" y="3470"/>
              <a:ext cx="226" cy="324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277" name="Line 65"/>
            <p:cNvSpPr>
              <a:spLocks noChangeShapeType="1"/>
            </p:cNvSpPr>
            <p:nvPr/>
          </p:nvSpPr>
          <p:spPr bwMode="auto">
            <a:xfrm flipH="1" flipV="1">
              <a:off x="857" y="3410"/>
              <a:ext cx="595" cy="456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278" name="Line 66"/>
            <p:cNvSpPr>
              <a:spLocks noChangeShapeType="1"/>
            </p:cNvSpPr>
            <p:nvPr/>
          </p:nvSpPr>
          <p:spPr bwMode="auto">
            <a:xfrm>
              <a:off x="735" y="2555"/>
              <a:ext cx="16" cy="46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279" name="Line 67"/>
            <p:cNvSpPr>
              <a:spLocks noChangeShapeType="1"/>
            </p:cNvSpPr>
            <p:nvPr/>
          </p:nvSpPr>
          <p:spPr bwMode="auto">
            <a:xfrm flipH="1">
              <a:off x="829" y="3011"/>
              <a:ext cx="473" cy="181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280" name="Line 68"/>
            <p:cNvSpPr>
              <a:spLocks noChangeShapeType="1"/>
            </p:cNvSpPr>
            <p:nvPr/>
          </p:nvSpPr>
          <p:spPr bwMode="auto">
            <a:xfrm>
              <a:off x="-262" y="3083"/>
              <a:ext cx="879" cy="111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281" name="Line 69"/>
            <p:cNvSpPr>
              <a:spLocks noChangeShapeType="1"/>
            </p:cNvSpPr>
            <p:nvPr/>
          </p:nvSpPr>
          <p:spPr bwMode="auto">
            <a:xfrm flipV="1">
              <a:off x="-201" y="3362"/>
              <a:ext cx="800" cy="649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282" name="Line 70"/>
            <p:cNvSpPr>
              <a:spLocks noChangeShapeType="1"/>
            </p:cNvSpPr>
            <p:nvPr/>
          </p:nvSpPr>
          <p:spPr bwMode="auto">
            <a:xfrm flipH="1">
              <a:off x="852" y="2623"/>
              <a:ext cx="352" cy="398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283" name="Line 71"/>
            <p:cNvSpPr>
              <a:spLocks noChangeShapeType="1"/>
            </p:cNvSpPr>
            <p:nvPr/>
          </p:nvSpPr>
          <p:spPr bwMode="auto">
            <a:xfrm flipV="1">
              <a:off x="494" y="3582"/>
              <a:ext cx="198" cy="658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284" name="Line 72"/>
            <p:cNvSpPr>
              <a:spLocks noChangeShapeType="1"/>
            </p:cNvSpPr>
            <p:nvPr/>
          </p:nvSpPr>
          <p:spPr bwMode="auto">
            <a:xfrm>
              <a:off x="162" y="2738"/>
              <a:ext cx="416" cy="258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pic>
        <p:nvPicPr>
          <p:cNvPr id="137226" name="Picture 112" descr="underline_base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5288" y="763588"/>
            <a:ext cx="7729537" cy="196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37227" name="Group 113"/>
          <p:cNvGrpSpPr>
            <a:grpSpLocks/>
          </p:cNvGrpSpPr>
          <p:nvPr/>
        </p:nvGrpSpPr>
        <p:grpSpPr bwMode="auto">
          <a:xfrm flipH="1">
            <a:off x="7212013" y="2792413"/>
            <a:ext cx="735012" cy="681037"/>
            <a:chOff x="-44" y="1473"/>
            <a:chExt cx="981" cy="1105"/>
          </a:xfrm>
        </p:grpSpPr>
        <p:pic>
          <p:nvPicPr>
            <p:cNvPr id="137273" name="Picture 114" descr="desktop_computer_stylized_medium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37274" name="Freeform 115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37228" name="Group 116"/>
          <p:cNvGrpSpPr>
            <a:grpSpLocks/>
          </p:cNvGrpSpPr>
          <p:nvPr/>
        </p:nvGrpSpPr>
        <p:grpSpPr bwMode="auto">
          <a:xfrm flipH="1">
            <a:off x="7499350" y="3629025"/>
            <a:ext cx="735013" cy="681038"/>
            <a:chOff x="-44" y="1473"/>
            <a:chExt cx="981" cy="1105"/>
          </a:xfrm>
        </p:grpSpPr>
        <p:pic>
          <p:nvPicPr>
            <p:cNvPr id="137271" name="Picture 117" descr="desktop_computer_stylized_medium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37272" name="Freeform 118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37229" name="Group 119"/>
          <p:cNvGrpSpPr>
            <a:grpSpLocks/>
          </p:cNvGrpSpPr>
          <p:nvPr/>
        </p:nvGrpSpPr>
        <p:grpSpPr bwMode="auto">
          <a:xfrm flipH="1">
            <a:off x="7558088" y="4330700"/>
            <a:ext cx="735012" cy="681038"/>
            <a:chOff x="-44" y="1473"/>
            <a:chExt cx="981" cy="1105"/>
          </a:xfrm>
        </p:grpSpPr>
        <p:pic>
          <p:nvPicPr>
            <p:cNvPr id="137269" name="Picture 120" descr="desktop_computer_stylized_medium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37270" name="Freeform 121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37230" name="Group 122"/>
          <p:cNvGrpSpPr>
            <a:grpSpLocks/>
          </p:cNvGrpSpPr>
          <p:nvPr/>
        </p:nvGrpSpPr>
        <p:grpSpPr bwMode="auto">
          <a:xfrm flipH="1">
            <a:off x="7594600" y="5111750"/>
            <a:ext cx="735013" cy="681038"/>
            <a:chOff x="-44" y="1473"/>
            <a:chExt cx="981" cy="1105"/>
          </a:xfrm>
        </p:grpSpPr>
        <p:pic>
          <p:nvPicPr>
            <p:cNvPr id="137267" name="Picture 123" descr="desktop_computer_stylized_medium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37268" name="Freeform 124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37231" name="Group 125"/>
          <p:cNvGrpSpPr>
            <a:grpSpLocks/>
          </p:cNvGrpSpPr>
          <p:nvPr/>
        </p:nvGrpSpPr>
        <p:grpSpPr bwMode="auto">
          <a:xfrm flipH="1">
            <a:off x="6249988" y="2921000"/>
            <a:ext cx="735012" cy="681038"/>
            <a:chOff x="-44" y="1473"/>
            <a:chExt cx="981" cy="1105"/>
          </a:xfrm>
        </p:grpSpPr>
        <p:pic>
          <p:nvPicPr>
            <p:cNvPr id="137265" name="Picture 126" descr="desktop_computer_stylized_medium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37266" name="Freeform 127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37232" name="Group 128"/>
          <p:cNvGrpSpPr>
            <a:grpSpLocks/>
          </p:cNvGrpSpPr>
          <p:nvPr/>
        </p:nvGrpSpPr>
        <p:grpSpPr bwMode="auto">
          <a:xfrm flipH="1">
            <a:off x="5245100" y="2982913"/>
            <a:ext cx="735013" cy="681037"/>
            <a:chOff x="-44" y="1473"/>
            <a:chExt cx="981" cy="1105"/>
          </a:xfrm>
        </p:grpSpPr>
        <p:pic>
          <p:nvPicPr>
            <p:cNvPr id="137263" name="Picture 129" descr="desktop_computer_stylized_medium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37264" name="Freeform 130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37233" name="Group 134"/>
          <p:cNvGrpSpPr>
            <a:grpSpLocks/>
          </p:cNvGrpSpPr>
          <p:nvPr/>
        </p:nvGrpSpPr>
        <p:grpSpPr bwMode="auto">
          <a:xfrm flipH="1">
            <a:off x="4529138" y="3687763"/>
            <a:ext cx="735012" cy="681037"/>
            <a:chOff x="-44" y="1473"/>
            <a:chExt cx="981" cy="1105"/>
          </a:xfrm>
        </p:grpSpPr>
        <p:pic>
          <p:nvPicPr>
            <p:cNvPr id="137261" name="Picture 135" descr="desktop_computer_stylized_medium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37262" name="Freeform 136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37234" name="Group 137"/>
          <p:cNvGrpSpPr>
            <a:grpSpLocks/>
          </p:cNvGrpSpPr>
          <p:nvPr/>
        </p:nvGrpSpPr>
        <p:grpSpPr bwMode="auto">
          <a:xfrm flipH="1">
            <a:off x="5160963" y="4422775"/>
            <a:ext cx="735012" cy="681038"/>
            <a:chOff x="-44" y="1473"/>
            <a:chExt cx="981" cy="1105"/>
          </a:xfrm>
        </p:grpSpPr>
        <p:pic>
          <p:nvPicPr>
            <p:cNvPr id="137259" name="Picture 138" descr="desktop_computer_stylized_medium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37260" name="Freeform 139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37235" name="Group 140"/>
          <p:cNvGrpSpPr>
            <a:grpSpLocks/>
          </p:cNvGrpSpPr>
          <p:nvPr/>
        </p:nvGrpSpPr>
        <p:grpSpPr bwMode="auto">
          <a:xfrm flipH="1">
            <a:off x="5691188" y="5032375"/>
            <a:ext cx="735012" cy="681038"/>
            <a:chOff x="-44" y="1473"/>
            <a:chExt cx="981" cy="1105"/>
          </a:xfrm>
        </p:grpSpPr>
        <p:pic>
          <p:nvPicPr>
            <p:cNvPr id="137257" name="Picture 141" descr="desktop_computer_stylized_medium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37258" name="Freeform 142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37236" name="Group 143"/>
          <p:cNvGrpSpPr>
            <a:grpSpLocks/>
          </p:cNvGrpSpPr>
          <p:nvPr/>
        </p:nvGrpSpPr>
        <p:grpSpPr bwMode="auto">
          <a:xfrm flipH="1">
            <a:off x="4768850" y="5322888"/>
            <a:ext cx="735013" cy="681037"/>
            <a:chOff x="-44" y="1473"/>
            <a:chExt cx="981" cy="1105"/>
          </a:xfrm>
        </p:grpSpPr>
        <p:pic>
          <p:nvPicPr>
            <p:cNvPr id="137255" name="Picture 144" descr="desktop_computer_stylized_medium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37256" name="Freeform 145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37237" name="Group 146"/>
          <p:cNvGrpSpPr>
            <a:grpSpLocks/>
          </p:cNvGrpSpPr>
          <p:nvPr/>
        </p:nvGrpSpPr>
        <p:grpSpPr bwMode="auto">
          <a:xfrm flipH="1">
            <a:off x="5961063" y="5829300"/>
            <a:ext cx="735012" cy="681038"/>
            <a:chOff x="-44" y="1473"/>
            <a:chExt cx="981" cy="1105"/>
          </a:xfrm>
        </p:grpSpPr>
        <p:pic>
          <p:nvPicPr>
            <p:cNvPr id="137253" name="Picture 147" descr="desktop_computer_stylized_medium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37254" name="Freeform 148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37238" name="Group 149"/>
          <p:cNvGrpSpPr>
            <a:grpSpLocks/>
          </p:cNvGrpSpPr>
          <p:nvPr/>
        </p:nvGrpSpPr>
        <p:grpSpPr bwMode="auto">
          <a:xfrm flipH="1">
            <a:off x="6705600" y="5440363"/>
            <a:ext cx="735013" cy="681037"/>
            <a:chOff x="-44" y="1473"/>
            <a:chExt cx="981" cy="1105"/>
          </a:xfrm>
        </p:grpSpPr>
        <p:pic>
          <p:nvPicPr>
            <p:cNvPr id="137251" name="Picture 150" descr="desktop_computer_stylized_medium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37252" name="Freeform 151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22" name="Group 89"/>
          <p:cNvGrpSpPr>
            <a:grpSpLocks/>
          </p:cNvGrpSpPr>
          <p:nvPr/>
        </p:nvGrpSpPr>
        <p:grpSpPr bwMode="auto">
          <a:xfrm>
            <a:off x="4554538" y="2860675"/>
            <a:ext cx="3525837" cy="3408363"/>
            <a:chOff x="2920" y="1824"/>
            <a:chExt cx="2221" cy="2147"/>
          </a:xfrm>
        </p:grpSpPr>
        <p:pic>
          <p:nvPicPr>
            <p:cNvPr id="137241" name="Picture 7"/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967" y="1922"/>
              <a:ext cx="297" cy="27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17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37242" name="Picture 54"/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21" y="1922"/>
              <a:ext cx="297" cy="27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17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37243" name="Picture 55"/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0" y="2376"/>
              <a:ext cx="297" cy="27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17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37244" name="Picture 56"/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270" y="2803"/>
              <a:ext cx="297" cy="27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17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37245" name="Picture 57"/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620" y="3230"/>
              <a:ext cx="297" cy="27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17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37246" name="Picture 58"/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787" y="3692"/>
              <a:ext cx="297" cy="27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17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37247" name="Picture 59"/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844" y="3308"/>
              <a:ext cx="297" cy="27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17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37248" name="Picture 60"/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758" y="2339"/>
              <a:ext cx="297" cy="27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17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37249" name="Picture 61"/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14" y="3395"/>
              <a:ext cx="297" cy="27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17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37250" name="Picture 62"/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552" y="1824"/>
              <a:ext cx="297" cy="27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17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137240" name="Slide Number Placeholder 3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>
                <a:latin typeface="Tahoma" pitchFamily="34" charset="0"/>
              </a:rPr>
              <a:t>1-</a:t>
            </a:r>
            <a:fld id="{BC48E317-7CD6-4F27-ADBD-FBD9EDC6E8D3}" type="slidenum">
              <a:rPr lang="en-US" altLang="en-US" sz="1200">
                <a:latin typeface="Tahoma" pitchFamily="34" charset="0"/>
              </a:rPr>
              <a:pPr/>
              <a:t>67</a:t>
            </a:fld>
            <a:endParaRPr lang="en-US" altLang="en-US" sz="1200">
              <a:latin typeface="Tahoma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8160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816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 nodeType="clickPar">
                      <p:stCondLst>
                        <p:cond delay="indefinite"/>
                      </p:stCondLst>
                      <p:childTnLst>
                        <p:par>
                          <p:cTn id="1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816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21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81604" grpId="0" build="p" autoUpdateAnimBg="0"/>
      <p:bldP spid="281605" grpId="0" autoUpdateAnimBg="0"/>
      <p:bldP spid="281606" grpId="0" autoUpdateAnimBg="0"/>
    </p:bldLst>
  </p:timing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8241" name="Footer Placeholder 2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 smtClean="0">
                <a:latin typeface="Tahoma" pitchFamily="34" charset="0"/>
              </a:rPr>
              <a:t>Introduction</a:t>
            </a:r>
          </a:p>
        </p:txBody>
      </p:sp>
      <p:grpSp>
        <p:nvGrpSpPr>
          <p:cNvPr id="138242" name="Group 90"/>
          <p:cNvGrpSpPr>
            <a:grpSpLocks/>
          </p:cNvGrpSpPr>
          <p:nvPr/>
        </p:nvGrpSpPr>
        <p:grpSpPr bwMode="auto">
          <a:xfrm flipH="1">
            <a:off x="4510088" y="3351213"/>
            <a:ext cx="735012" cy="681037"/>
            <a:chOff x="-44" y="1473"/>
            <a:chExt cx="981" cy="1105"/>
          </a:xfrm>
        </p:grpSpPr>
        <p:pic>
          <p:nvPicPr>
            <p:cNvPr id="138319" name="Picture 91" descr="desktop_computer_stylized_medium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38320" name="Freeform 92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sp>
        <p:nvSpPr>
          <p:cNvPr id="138243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460375" y="1143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 smtClean="0">
                <a:ea typeface="ＭＳ Ｐゴシック" charset="-128"/>
              </a:rPr>
              <a:t>Bad guys can sniff packets</a:t>
            </a:r>
          </a:p>
        </p:txBody>
      </p:sp>
      <p:sp>
        <p:nvSpPr>
          <p:cNvPr id="138244" name="Rectangle 17"/>
          <p:cNvSpPr>
            <a:spLocks noGrp="1" noChangeArrowheads="1"/>
          </p:cNvSpPr>
          <p:nvPr>
            <p:ph type="body" idx="4294967295"/>
          </p:nvPr>
        </p:nvSpPr>
        <p:spPr>
          <a:xfrm>
            <a:off x="493713" y="1355725"/>
            <a:ext cx="8077200" cy="1484313"/>
          </a:xfrm>
          <a:noFill/>
        </p:spPr>
        <p:txBody>
          <a:bodyPr/>
          <a:lstStyle/>
          <a:p>
            <a:pPr eaLnBrk="1" hangingPunct="1">
              <a:buFont typeface="Wingdings" pitchFamily="2" charset="2"/>
              <a:buNone/>
            </a:pPr>
            <a:r>
              <a:rPr lang="en-US" altLang="en-US" sz="3200" i="1" dirty="0" smtClean="0">
                <a:solidFill>
                  <a:srgbClr val="CC0000"/>
                </a:solidFill>
                <a:ea typeface="ＭＳ Ｐゴシック" charset="-128"/>
              </a:rPr>
              <a:t>packet “s</a:t>
            </a:r>
            <a:r>
              <a:rPr lang="en-US" altLang="ja-JP" sz="3200" i="1" dirty="0" smtClean="0">
                <a:solidFill>
                  <a:srgbClr val="CC0000"/>
                </a:solidFill>
                <a:ea typeface="ＭＳ Ｐゴシック" charset="-128"/>
              </a:rPr>
              <a:t>niffing”:</a:t>
            </a:r>
            <a:r>
              <a:rPr lang="en-US" altLang="ja-JP" i="1" dirty="0" smtClean="0">
                <a:solidFill>
                  <a:srgbClr val="FF0000"/>
                </a:solidFill>
                <a:ea typeface="ＭＳ Ｐゴシック" charset="-128"/>
              </a:rPr>
              <a:t> </a:t>
            </a:r>
          </a:p>
          <a:p>
            <a:pPr lvl="1" eaLnBrk="1" hangingPunct="1">
              <a:buFont typeface="Wingdings" pitchFamily="2" charset="2"/>
              <a:buChar char="§"/>
            </a:pPr>
            <a:r>
              <a:rPr lang="en-US" altLang="en-US" dirty="0" smtClean="0">
                <a:ea typeface="Arial" pitchFamily="34" charset="0"/>
              </a:rPr>
              <a:t>broadcast media (shared Ethernet, wireless)</a:t>
            </a:r>
          </a:p>
          <a:p>
            <a:pPr lvl="1" eaLnBrk="1" hangingPunct="1">
              <a:buFont typeface="Wingdings" pitchFamily="2" charset="2"/>
              <a:buChar char="§"/>
            </a:pPr>
            <a:r>
              <a:rPr lang="en-US" altLang="en-US" dirty="0" smtClean="0">
                <a:ea typeface="Arial" pitchFamily="34" charset="0"/>
              </a:rPr>
              <a:t>promiscuous network interface reads/records all packets (e.g., including passwords!) passing by</a:t>
            </a:r>
          </a:p>
        </p:txBody>
      </p:sp>
      <p:sp>
        <p:nvSpPr>
          <p:cNvPr id="138245" name="Freeform 43"/>
          <p:cNvSpPr>
            <a:spLocks/>
          </p:cNvSpPr>
          <p:nvPr/>
        </p:nvSpPr>
        <p:spPr bwMode="auto">
          <a:xfrm>
            <a:off x="2005013" y="4086225"/>
            <a:ext cx="4587875" cy="728663"/>
          </a:xfrm>
          <a:custGeom>
            <a:avLst/>
            <a:gdLst>
              <a:gd name="T0" fmla="*/ 2147483647 w 2620"/>
              <a:gd name="T1" fmla="*/ 0 h 459"/>
              <a:gd name="T2" fmla="*/ 0 w 2620"/>
              <a:gd name="T3" fmla="*/ 2147483647 h 459"/>
              <a:gd name="T4" fmla="*/ 2147483647 w 2620"/>
              <a:gd name="T5" fmla="*/ 2147483647 h 459"/>
              <a:gd name="T6" fmla="*/ 2147483647 w 2620"/>
              <a:gd name="T7" fmla="*/ 2147483647 h 459"/>
              <a:gd name="T8" fmla="*/ 0 60000 65536"/>
              <a:gd name="T9" fmla="*/ 0 60000 65536"/>
              <a:gd name="T10" fmla="*/ 0 60000 65536"/>
              <a:gd name="T11" fmla="*/ 0 60000 65536"/>
              <a:gd name="T12" fmla="*/ 0 w 2620"/>
              <a:gd name="T13" fmla="*/ 0 h 459"/>
              <a:gd name="T14" fmla="*/ 2620 w 2620"/>
              <a:gd name="T15" fmla="*/ 459 h 459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620" h="459">
                <a:moveTo>
                  <a:pt x="2" y="0"/>
                </a:moveTo>
                <a:lnTo>
                  <a:pt x="0" y="253"/>
                </a:lnTo>
                <a:lnTo>
                  <a:pt x="2620" y="253"/>
                </a:lnTo>
                <a:lnTo>
                  <a:pt x="2620" y="459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8246" name="Freeform 44"/>
          <p:cNvSpPr>
            <a:spLocks/>
          </p:cNvSpPr>
          <p:nvPr/>
        </p:nvSpPr>
        <p:spPr bwMode="auto">
          <a:xfrm>
            <a:off x="4837113" y="3956050"/>
            <a:ext cx="4762" cy="522288"/>
          </a:xfrm>
          <a:custGeom>
            <a:avLst/>
            <a:gdLst>
              <a:gd name="T0" fmla="*/ 0 w 3"/>
              <a:gd name="T1" fmla="*/ 2147483647 h 329"/>
              <a:gd name="T2" fmla="*/ 2147483647 w 3"/>
              <a:gd name="T3" fmla="*/ 0 h 329"/>
              <a:gd name="T4" fmla="*/ 0 60000 65536"/>
              <a:gd name="T5" fmla="*/ 0 60000 65536"/>
              <a:gd name="T6" fmla="*/ 0 w 3"/>
              <a:gd name="T7" fmla="*/ 0 h 329"/>
              <a:gd name="T8" fmla="*/ 3 w 3"/>
              <a:gd name="T9" fmla="*/ 329 h 329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3" h="329">
                <a:moveTo>
                  <a:pt x="0" y="329"/>
                </a:moveTo>
                <a:lnTo>
                  <a:pt x="3" y="0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8247" name="Line 45"/>
          <p:cNvSpPr>
            <a:spLocks noChangeShapeType="1"/>
          </p:cNvSpPr>
          <p:nvPr/>
        </p:nvSpPr>
        <p:spPr bwMode="auto">
          <a:xfrm flipV="1">
            <a:off x="3179763" y="4478338"/>
            <a:ext cx="0" cy="3746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8248" name="Line 46"/>
          <p:cNvSpPr>
            <a:spLocks noChangeShapeType="1"/>
          </p:cNvSpPr>
          <p:nvPr/>
        </p:nvSpPr>
        <p:spPr bwMode="auto">
          <a:xfrm flipV="1">
            <a:off x="3198813" y="5189538"/>
            <a:ext cx="0" cy="2413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8249" name="Text Box 47"/>
          <p:cNvSpPr txBox="1">
            <a:spLocks noChangeArrowheads="1"/>
          </p:cNvSpPr>
          <p:nvPr/>
        </p:nvSpPr>
        <p:spPr bwMode="auto">
          <a:xfrm>
            <a:off x="1462088" y="3375025"/>
            <a:ext cx="3873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 algn="ctr"/>
            <a:r>
              <a:rPr lang="en-US" altLang="en-US"/>
              <a:t>A</a:t>
            </a:r>
          </a:p>
        </p:txBody>
      </p:sp>
      <p:sp>
        <p:nvSpPr>
          <p:cNvPr id="138250" name="Text Box 48"/>
          <p:cNvSpPr txBox="1">
            <a:spLocks noChangeArrowheads="1"/>
          </p:cNvSpPr>
          <p:nvPr/>
        </p:nvSpPr>
        <p:spPr bwMode="auto">
          <a:xfrm>
            <a:off x="6931025" y="4838700"/>
            <a:ext cx="3889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 algn="ctr"/>
            <a:r>
              <a:rPr lang="en-US" altLang="en-US"/>
              <a:t>B</a:t>
            </a:r>
          </a:p>
        </p:txBody>
      </p:sp>
      <p:sp>
        <p:nvSpPr>
          <p:cNvPr id="138251" name="Text Box 49"/>
          <p:cNvSpPr txBox="1">
            <a:spLocks noChangeArrowheads="1"/>
          </p:cNvSpPr>
          <p:nvPr/>
        </p:nvSpPr>
        <p:spPr bwMode="auto">
          <a:xfrm>
            <a:off x="5029200" y="3352800"/>
            <a:ext cx="40481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 algn="ctr"/>
            <a:r>
              <a:rPr lang="en-US" altLang="en-US"/>
              <a:t>C</a:t>
            </a:r>
          </a:p>
        </p:txBody>
      </p:sp>
      <p:grpSp>
        <p:nvGrpSpPr>
          <p:cNvPr id="138252" name="Group 50"/>
          <p:cNvGrpSpPr>
            <a:grpSpLocks/>
          </p:cNvGrpSpPr>
          <p:nvPr/>
        </p:nvGrpSpPr>
        <p:grpSpPr bwMode="auto">
          <a:xfrm>
            <a:off x="3833813" y="4605338"/>
            <a:ext cx="2295525" cy="336550"/>
            <a:chOff x="2418" y="3342"/>
            <a:chExt cx="1446" cy="212"/>
          </a:xfrm>
        </p:grpSpPr>
        <p:sp>
          <p:nvSpPr>
            <p:cNvPr id="138314" name="Rectangle 51"/>
            <p:cNvSpPr>
              <a:spLocks noChangeArrowheads="1"/>
            </p:cNvSpPr>
            <p:nvPr/>
          </p:nvSpPr>
          <p:spPr bwMode="auto">
            <a:xfrm>
              <a:off x="2463" y="3366"/>
              <a:ext cx="1356" cy="174"/>
            </a:xfrm>
            <a:prstGeom prst="rect">
              <a:avLst/>
            </a:prstGeom>
            <a:solidFill>
              <a:srgbClr val="FFFFFF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>
                <a:latin typeface="Times New Roman" pitchFamily="18" charset="0"/>
              </a:endParaRPr>
            </a:p>
          </p:txBody>
        </p:sp>
        <p:sp>
          <p:nvSpPr>
            <p:cNvPr id="138315" name="Line 52"/>
            <p:cNvSpPr>
              <a:spLocks noChangeShapeType="1"/>
            </p:cNvSpPr>
            <p:nvPr/>
          </p:nvSpPr>
          <p:spPr bwMode="auto">
            <a:xfrm>
              <a:off x="2784" y="3372"/>
              <a:ext cx="0" cy="168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8316" name="Line 53"/>
            <p:cNvSpPr>
              <a:spLocks noChangeShapeType="1"/>
            </p:cNvSpPr>
            <p:nvPr/>
          </p:nvSpPr>
          <p:spPr bwMode="auto">
            <a:xfrm>
              <a:off x="3186" y="3375"/>
              <a:ext cx="0" cy="168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8317" name="Line 54"/>
            <p:cNvSpPr>
              <a:spLocks noChangeShapeType="1"/>
            </p:cNvSpPr>
            <p:nvPr/>
          </p:nvSpPr>
          <p:spPr bwMode="auto">
            <a:xfrm>
              <a:off x="3321" y="3375"/>
              <a:ext cx="0" cy="168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8318" name="Text Box 55"/>
            <p:cNvSpPr txBox="1">
              <a:spLocks noChangeArrowheads="1"/>
            </p:cNvSpPr>
            <p:nvPr/>
          </p:nvSpPr>
          <p:spPr bwMode="auto">
            <a:xfrm>
              <a:off x="2418" y="3342"/>
              <a:ext cx="1446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/>
              <a:r>
                <a:rPr lang="en-US" altLang="en-US" sz="1600"/>
                <a:t>src:B dest:A     payload</a:t>
              </a:r>
              <a:endParaRPr lang="en-US" altLang="en-US" sz="1600">
                <a:latin typeface="Times New Roman" pitchFamily="18" charset="0"/>
              </a:endParaRPr>
            </a:p>
          </p:txBody>
        </p:sp>
      </p:grpSp>
      <p:sp>
        <p:nvSpPr>
          <p:cNvPr id="138253" name="Freeform 56"/>
          <p:cNvSpPr>
            <a:spLocks/>
          </p:cNvSpPr>
          <p:nvPr/>
        </p:nvSpPr>
        <p:spPr bwMode="auto">
          <a:xfrm>
            <a:off x="3802063" y="4560888"/>
            <a:ext cx="2635250" cy="241300"/>
          </a:xfrm>
          <a:custGeom>
            <a:avLst/>
            <a:gdLst>
              <a:gd name="T0" fmla="*/ 2147483647 w 1660"/>
              <a:gd name="T1" fmla="*/ 2147483647 h 152"/>
              <a:gd name="T2" fmla="*/ 2147483647 w 1660"/>
              <a:gd name="T3" fmla="*/ 0 h 152"/>
              <a:gd name="T4" fmla="*/ 0 w 1660"/>
              <a:gd name="T5" fmla="*/ 2147483647 h 152"/>
              <a:gd name="T6" fmla="*/ 0 60000 65536"/>
              <a:gd name="T7" fmla="*/ 0 60000 65536"/>
              <a:gd name="T8" fmla="*/ 0 60000 65536"/>
              <a:gd name="T9" fmla="*/ 0 w 1660"/>
              <a:gd name="T10" fmla="*/ 0 h 152"/>
              <a:gd name="T11" fmla="*/ 1660 w 1660"/>
              <a:gd name="T12" fmla="*/ 152 h 152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660" h="152">
                <a:moveTo>
                  <a:pt x="1660" y="152"/>
                </a:moveTo>
                <a:lnTo>
                  <a:pt x="1660" y="0"/>
                </a:lnTo>
                <a:lnTo>
                  <a:pt x="0" y="4"/>
                </a:lnTo>
              </a:path>
            </a:pathLst>
          </a:custGeom>
          <a:noFill/>
          <a:ln w="28575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8254" name="Line 57"/>
          <p:cNvSpPr>
            <a:spLocks noChangeShapeType="1"/>
          </p:cNvSpPr>
          <p:nvPr/>
        </p:nvSpPr>
        <p:spPr bwMode="auto">
          <a:xfrm flipV="1">
            <a:off x="4945063" y="3957638"/>
            <a:ext cx="0" cy="603250"/>
          </a:xfrm>
          <a:prstGeom prst="line">
            <a:avLst/>
          </a:prstGeom>
          <a:noFill/>
          <a:ln w="28575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1567" name="Rectangle 59"/>
          <p:cNvSpPr>
            <a:spLocks noChangeArrowheads="1"/>
          </p:cNvSpPr>
          <p:nvPr/>
        </p:nvSpPr>
        <p:spPr bwMode="auto">
          <a:xfrm>
            <a:off x="596900" y="5480050"/>
            <a:ext cx="7772400" cy="9159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marL="800100" lvl="1" indent="-342900">
              <a:spcBef>
                <a:spcPct val="20000"/>
              </a:spcBef>
              <a:buClr>
                <a:srgbClr val="000090"/>
              </a:buClr>
              <a:buSzPct val="100000"/>
              <a:buFont typeface="Wingdings" charset="2"/>
              <a:buChar char="§"/>
              <a:defRPr/>
            </a:pPr>
            <a:r>
              <a:rPr lang="en-US" dirty="0">
                <a:latin typeface="Gill Sans MT" charset="0"/>
                <a:ea typeface="ＭＳ Ｐゴシック" charset="0"/>
                <a:cs typeface="ＭＳ Ｐゴシック" charset="0"/>
              </a:rPr>
              <a:t>wireshark software used for end-of-chapter labs is a (free) packet-sniffer</a:t>
            </a:r>
          </a:p>
          <a:p>
            <a:pPr marL="742950" lvl="1" indent="-285750">
              <a:spcBef>
                <a:spcPct val="20000"/>
              </a:spcBef>
              <a:buClr>
                <a:schemeClr val="accent2"/>
              </a:buClr>
              <a:buSzPct val="75000"/>
              <a:buFont typeface="Wingdings" charset="0"/>
              <a:buNone/>
              <a:defRPr/>
            </a:pPr>
            <a:endParaRPr lang="en-US" dirty="0">
              <a:latin typeface="Gill Sans MT" charset="0"/>
              <a:ea typeface="ＭＳ Ｐゴシック" charset="0"/>
              <a:cs typeface="ＭＳ Ｐゴシック" charset="0"/>
            </a:endParaRPr>
          </a:p>
        </p:txBody>
      </p:sp>
      <p:pic>
        <p:nvPicPr>
          <p:cNvPr id="138256" name="Picture 60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37075" y="3419475"/>
            <a:ext cx="471488" cy="4429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17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38257" name="Picture 51" descr="underline_base"/>
          <p:cNvPicPr>
            <a:picLocks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96900" y="898525"/>
            <a:ext cx="5976938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38258" name="Group 54"/>
          <p:cNvGrpSpPr>
            <a:grpSpLocks/>
          </p:cNvGrpSpPr>
          <p:nvPr/>
        </p:nvGrpSpPr>
        <p:grpSpPr bwMode="auto">
          <a:xfrm>
            <a:off x="1830388" y="3413125"/>
            <a:ext cx="365125" cy="712788"/>
            <a:chOff x="4140" y="429"/>
            <a:chExt cx="1425" cy="2396"/>
          </a:xfrm>
        </p:grpSpPr>
        <p:sp>
          <p:nvSpPr>
            <p:cNvPr id="138282" name="Freeform 55"/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283" name="Rectangle 56"/>
            <p:cNvSpPr>
              <a:spLocks noChangeArrowheads="1"/>
            </p:cNvSpPr>
            <p:nvPr/>
          </p:nvSpPr>
          <p:spPr bwMode="auto">
            <a:xfrm>
              <a:off x="4208" y="429"/>
              <a:ext cx="1047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38284" name="Freeform 57"/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285" name="Freeform 58"/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286" name="Rectangle 59"/>
            <p:cNvSpPr>
              <a:spLocks noChangeArrowheads="1"/>
            </p:cNvSpPr>
            <p:nvPr/>
          </p:nvSpPr>
          <p:spPr bwMode="auto">
            <a:xfrm>
              <a:off x="4214" y="690"/>
              <a:ext cx="595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38287" name="Group 60"/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38312" name="AutoShape 61"/>
              <p:cNvSpPr>
                <a:spLocks noChangeArrowheads="1"/>
              </p:cNvSpPr>
              <p:nvPr/>
            </p:nvSpPr>
            <p:spPr bwMode="auto">
              <a:xfrm>
                <a:off x="612" y="2569"/>
                <a:ext cx="727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38313" name="AutoShape 62"/>
              <p:cNvSpPr>
                <a:spLocks noChangeArrowheads="1"/>
              </p:cNvSpPr>
              <p:nvPr/>
            </p:nvSpPr>
            <p:spPr bwMode="auto">
              <a:xfrm>
                <a:off x="627" y="2584"/>
                <a:ext cx="69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38288" name="Rectangle 63"/>
            <p:cNvSpPr>
              <a:spLocks noChangeArrowheads="1"/>
            </p:cNvSpPr>
            <p:nvPr/>
          </p:nvSpPr>
          <p:spPr bwMode="auto">
            <a:xfrm>
              <a:off x="4227" y="1021"/>
              <a:ext cx="595" cy="43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38289" name="Group 64"/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38310" name="AutoShape 65"/>
              <p:cNvSpPr>
                <a:spLocks noChangeArrowheads="1"/>
              </p:cNvSpPr>
              <p:nvPr/>
            </p:nvSpPr>
            <p:spPr bwMode="auto">
              <a:xfrm>
                <a:off x="614" y="2569"/>
                <a:ext cx="727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38311" name="AutoShape 66"/>
              <p:cNvSpPr>
                <a:spLocks noChangeArrowheads="1"/>
              </p:cNvSpPr>
              <p:nvPr/>
            </p:nvSpPr>
            <p:spPr bwMode="auto">
              <a:xfrm>
                <a:off x="630" y="2585"/>
                <a:ext cx="696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38290" name="Rectangle 67"/>
            <p:cNvSpPr>
              <a:spLocks noChangeArrowheads="1"/>
            </p:cNvSpPr>
            <p:nvPr/>
          </p:nvSpPr>
          <p:spPr bwMode="auto">
            <a:xfrm>
              <a:off x="4214" y="1358"/>
              <a:ext cx="601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38291" name="Rectangle 68"/>
            <p:cNvSpPr>
              <a:spLocks noChangeArrowheads="1"/>
            </p:cNvSpPr>
            <p:nvPr/>
          </p:nvSpPr>
          <p:spPr bwMode="auto">
            <a:xfrm>
              <a:off x="4227" y="1656"/>
              <a:ext cx="595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38292" name="Group 69"/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38308" name="AutoShape 70"/>
              <p:cNvSpPr>
                <a:spLocks noChangeArrowheads="1"/>
              </p:cNvSpPr>
              <p:nvPr/>
            </p:nvSpPr>
            <p:spPr bwMode="auto">
              <a:xfrm>
                <a:off x="614" y="2570"/>
                <a:ext cx="725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38309" name="AutoShape 71"/>
              <p:cNvSpPr>
                <a:spLocks noChangeArrowheads="1"/>
              </p:cNvSpPr>
              <p:nvPr/>
            </p:nvSpPr>
            <p:spPr bwMode="auto">
              <a:xfrm>
                <a:off x="629" y="2585"/>
                <a:ext cx="695" cy="10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38293" name="Freeform 72"/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38294" name="Group 73"/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38306" name="AutoShape 74"/>
              <p:cNvSpPr>
                <a:spLocks noChangeArrowheads="1"/>
              </p:cNvSpPr>
              <p:nvPr/>
            </p:nvSpPr>
            <p:spPr bwMode="auto">
              <a:xfrm>
                <a:off x="616" y="2566"/>
                <a:ext cx="725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38307" name="AutoShape 75"/>
              <p:cNvSpPr>
                <a:spLocks noChangeArrowheads="1"/>
              </p:cNvSpPr>
              <p:nvPr/>
            </p:nvSpPr>
            <p:spPr bwMode="auto">
              <a:xfrm>
                <a:off x="632" y="2583"/>
                <a:ext cx="695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38295" name="Rectangle 76"/>
            <p:cNvSpPr>
              <a:spLocks noChangeArrowheads="1"/>
            </p:cNvSpPr>
            <p:nvPr/>
          </p:nvSpPr>
          <p:spPr bwMode="auto">
            <a:xfrm>
              <a:off x="5249" y="429"/>
              <a:ext cx="68" cy="2289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38296" name="Freeform 77"/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297" name="Freeform 78"/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298" name="Oval 79"/>
            <p:cNvSpPr>
              <a:spLocks noChangeArrowheads="1"/>
            </p:cNvSpPr>
            <p:nvPr/>
          </p:nvSpPr>
          <p:spPr bwMode="auto">
            <a:xfrm>
              <a:off x="5515" y="2612"/>
              <a:ext cx="50" cy="96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38299" name="Freeform 80"/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300" name="AutoShape 81"/>
            <p:cNvSpPr>
              <a:spLocks noChangeArrowheads="1"/>
            </p:cNvSpPr>
            <p:nvPr/>
          </p:nvSpPr>
          <p:spPr bwMode="auto">
            <a:xfrm>
              <a:off x="4140" y="2676"/>
              <a:ext cx="1202" cy="149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38301" name="AutoShape 82"/>
            <p:cNvSpPr>
              <a:spLocks noChangeArrowheads="1"/>
            </p:cNvSpPr>
            <p:nvPr/>
          </p:nvSpPr>
          <p:spPr bwMode="auto">
            <a:xfrm>
              <a:off x="4208" y="2713"/>
              <a:ext cx="1066" cy="80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38302" name="Oval 83"/>
            <p:cNvSpPr>
              <a:spLocks noChangeArrowheads="1"/>
            </p:cNvSpPr>
            <p:nvPr/>
          </p:nvSpPr>
          <p:spPr bwMode="auto">
            <a:xfrm>
              <a:off x="4307" y="2382"/>
              <a:ext cx="161" cy="144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38303" name="Oval 84"/>
            <p:cNvSpPr>
              <a:spLocks noChangeArrowheads="1"/>
            </p:cNvSpPr>
            <p:nvPr/>
          </p:nvSpPr>
          <p:spPr bwMode="auto">
            <a:xfrm>
              <a:off x="4487" y="2382"/>
              <a:ext cx="161" cy="144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 eaLnBrk="1" hangingPunct="1"/>
              <a:endParaRPr lang="en-US" altLang="en-US" sz="1800">
                <a:solidFill>
                  <a:srgbClr val="FF0000"/>
                </a:solidFill>
              </a:endParaRPr>
            </a:p>
          </p:txBody>
        </p:sp>
        <p:sp>
          <p:nvSpPr>
            <p:cNvPr id="138304" name="Oval 85"/>
            <p:cNvSpPr>
              <a:spLocks noChangeArrowheads="1"/>
            </p:cNvSpPr>
            <p:nvPr/>
          </p:nvSpPr>
          <p:spPr bwMode="auto">
            <a:xfrm>
              <a:off x="4660" y="2382"/>
              <a:ext cx="161" cy="139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38305" name="Rectangle 86"/>
            <p:cNvSpPr>
              <a:spLocks noChangeArrowheads="1"/>
            </p:cNvSpPr>
            <p:nvPr/>
          </p:nvSpPr>
          <p:spPr bwMode="auto">
            <a:xfrm>
              <a:off x="5063" y="1832"/>
              <a:ext cx="87" cy="763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</p:grpSp>
      <p:grpSp>
        <p:nvGrpSpPr>
          <p:cNvPr id="138259" name="Group 87"/>
          <p:cNvGrpSpPr>
            <a:grpSpLocks/>
          </p:cNvGrpSpPr>
          <p:nvPr/>
        </p:nvGrpSpPr>
        <p:grpSpPr bwMode="auto">
          <a:xfrm flipH="1">
            <a:off x="6323013" y="4730750"/>
            <a:ext cx="735012" cy="681038"/>
            <a:chOff x="-44" y="1473"/>
            <a:chExt cx="981" cy="1105"/>
          </a:xfrm>
        </p:grpSpPr>
        <p:pic>
          <p:nvPicPr>
            <p:cNvPr id="138280" name="Picture 88" descr="desktop_computer_stylized_medium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38281" name="Freeform 89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38260" name="Group 102"/>
          <p:cNvGrpSpPr>
            <a:grpSpLocks/>
          </p:cNvGrpSpPr>
          <p:nvPr/>
        </p:nvGrpSpPr>
        <p:grpSpPr bwMode="auto">
          <a:xfrm>
            <a:off x="2747963" y="4849813"/>
            <a:ext cx="881062" cy="365125"/>
            <a:chOff x="2356" y="1300"/>
            <a:chExt cx="555" cy="194"/>
          </a:xfrm>
        </p:grpSpPr>
        <p:sp>
          <p:nvSpPr>
            <p:cNvPr id="138272" name="Oval 407"/>
            <p:cNvSpPr>
              <a:spLocks noChangeArrowheads="1"/>
            </p:cNvSpPr>
            <p:nvPr/>
          </p:nvSpPr>
          <p:spPr bwMode="auto">
            <a:xfrm>
              <a:off x="2357" y="1385"/>
              <a:ext cx="551" cy="109"/>
            </a:xfrm>
            <a:prstGeom prst="ellipse">
              <a:avLst/>
            </a:prstGeom>
            <a:gradFill rotWithShape="1">
              <a:gsLst>
                <a:gs pos="0">
                  <a:srgbClr val="009999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>
                <a:latin typeface="Times New Roman" pitchFamily="18" charset="0"/>
              </a:endParaRPr>
            </a:p>
          </p:txBody>
        </p:sp>
        <p:sp>
          <p:nvSpPr>
            <p:cNvPr id="138273" name="Rectangle 410"/>
            <p:cNvSpPr>
              <a:spLocks noChangeArrowheads="1"/>
            </p:cNvSpPr>
            <p:nvPr/>
          </p:nvSpPr>
          <p:spPr bwMode="auto">
            <a:xfrm>
              <a:off x="2357" y="1374"/>
              <a:ext cx="554" cy="66"/>
            </a:xfrm>
            <a:prstGeom prst="rect">
              <a:avLst/>
            </a:prstGeom>
            <a:gradFill rotWithShape="1">
              <a:gsLst>
                <a:gs pos="0">
                  <a:srgbClr val="009999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/>
              <a:endParaRPr lang="en-US" altLang="en-US">
                <a:latin typeface="Times New Roman" pitchFamily="18" charset="0"/>
              </a:endParaRPr>
            </a:p>
          </p:txBody>
        </p:sp>
        <p:sp>
          <p:nvSpPr>
            <p:cNvPr id="138274" name="Oval 411"/>
            <p:cNvSpPr>
              <a:spLocks noChangeArrowheads="1"/>
            </p:cNvSpPr>
            <p:nvPr/>
          </p:nvSpPr>
          <p:spPr bwMode="auto">
            <a:xfrm>
              <a:off x="2356" y="1300"/>
              <a:ext cx="551" cy="127"/>
            </a:xfrm>
            <a:prstGeom prst="ellipse">
              <a:avLst/>
            </a:prstGeom>
            <a:gradFill rotWithShape="1">
              <a:gsLst>
                <a:gs pos="0">
                  <a:srgbClr val="009999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>
                <a:latin typeface="Times New Roman" pitchFamily="18" charset="0"/>
              </a:endParaRPr>
            </a:p>
          </p:txBody>
        </p:sp>
        <p:grpSp>
          <p:nvGrpSpPr>
            <p:cNvPr id="138275" name="Group 106"/>
            <p:cNvGrpSpPr>
              <a:grpSpLocks/>
            </p:cNvGrpSpPr>
            <p:nvPr/>
          </p:nvGrpSpPr>
          <p:grpSpPr bwMode="auto">
            <a:xfrm>
              <a:off x="2468" y="1332"/>
              <a:ext cx="310" cy="60"/>
              <a:chOff x="2468" y="1332"/>
              <a:chExt cx="310" cy="60"/>
            </a:xfrm>
          </p:grpSpPr>
          <p:sp>
            <p:nvSpPr>
              <p:cNvPr id="138278" name="Freeform 107"/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28575" cmpd="sng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8279" name="Freeform 108"/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28575" cmpd="sng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38276" name="Line 109"/>
            <p:cNvSpPr>
              <a:spLocks noChangeShapeType="1"/>
            </p:cNvSpPr>
            <p:nvPr/>
          </p:nvSpPr>
          <p:spPr bwMode="auto">
            <a:xfrm>
              <a:off x="2357" y="1361"/>
              <a:ext cx="0" cy="84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277" name="Line 110"/>
            <p:cNvSpPr>
              <a:spLocks noChangeShapeType="1"/>
            </p:cNvSpPr>
            <p:nvPr/>
          </p:nvSpPr>
          <p:spPr bwMode="auto">
            <a:xfrm>
              <a:off x="2907" y="1363"/>
              <a:ext cx="0" cy="84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38261" name="Slide Number Placeholder 3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>
                <a:latin typeface="Tahoma" pitchFamily="34" charset="0"/>
              </a:rPr>
              <a:t>1-</a:t>
            </a:r>
            <a:fld id="{30D60CA0-D996-4063-B597-AE7982610A87}" type="slidenum">
              <a:rPr lang="en-US" altLang="en-US" sz="1200">
                <a:latin typeface="Tahoma" pitchFamily="34" charset="0"/>
              </a:rPr>
              <a:pPr/>
              <a:t>68</a:t>
            </a:fld>
            <a:endParaRPr lang="en-US" altLang="en-US" sz="1200">
              <a:latin typeface="Tahoma" pitchFamily="34" charset="0"/>
            </a:endParaRPr>
          </a:p>
        </p:txBody>
      </p:sp>
      <p:grpSp>
        <p:nvGrpSpPr>
          <p:cNvPr id="138262" name="Group 347"/>
          <p:cNvGrpSpPr>
            <a:grpSpLocks/>
          </p:cNvGrpSpPr>
          <p:nvPr/>
        </p:nvGrpSpPr>
        <p:grpSpPr bwMode="auto">
          <a:xfrm>
            <a:off x="2740025" y="4810125"/>
            <a:ext cx="895350" cy="450850"/>
            <a:chOff x="1871277" y="1576300"/>
            <a:chExt cx="1128371" cy="437861"/>
          </a:xfrm>
        </p:grpSpPr>
        <p:sp>
          <p:nvSpPr>
            <p:cNvPr id="73" name="Oval 72"/>
            <p:cNvSpPr>
              <a:spLocks noChangeArrowheads="1"/>
            </p:cNvSpPr>
            <p:nvPr/>
          </p:nvSpPr>
          <p:spPr bwMode="auto">
            <a:xfrm flipV="1">
              <a:off x="1874446" y="1694641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74" name="Rectangle 73"/>
            <p:cNvSpPr/>
            <p:nvPr/>
          </p:nvSpPr>
          <p:spPr bwMode="auto">
            <a:xfrm>
              <a:off x="1871277" y="1739727"/>
              <a:ext cx="1128371" cy="115633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75" name="Oval 74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76" name="Freeform 75"/>
            <p:cNvSpPr/>
            <p:nvPr/>
          </p:nvSpPr>
          <p:spPr bwMode="auto">
            <a:xfrm>
              <a:off x="2159372" y="1673432"/>
              <a:ext cx="548180" cy="160343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77" name="Freeform 76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78" name="Freeform 77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79" name="Freeform 78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80" name="Straight Connector 79"/>
            <p:cNvCxnSpPr>
              <a:cxnSpLocks noChangeShapeType="1"/>
              <a:endCxn id="75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81" name="Straight Connector 80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9265" name="Footer Placeholder 2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 smtClean="0">
                <a:latin typeface="Tahoma" pitchFamily="34" charset="0"/>
              </a:rPr>
              <a:t>Introduction</a:t>
            </a:r>
          </a:p>
        </p:txBody>
      </p:sp>
      <p:pic>
        <p:nvPicPr>
          <p:cNvPr id="139266" name="Picture 97" descr="underline_base"/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3238" y="954088"/>
            <a:ext cx="7381875" cy="1857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39267" name="Group 51"/>
          <p:cNvGrpSpPr>
            <a:grpSpLocks/>
          </p:cNvGrpSpPr>
          <p:nvPr/>
        </p:nvGrpSpPr>
        <p:grpSpPr bwMode="auto">
          <a:xfrm flipH="1">
            <a:off x="4792663" y="2470150"/>
            <a:ext cx="735012" cy="681038"/>
            <a:chOff x="-44" y="1473"/>
            <a:chExt cx="981" cy="1105"/>
          </a:xfrm>
        </p:grpSpPr>
        <p:pic>
          <p:nvPicPr>
            <p:cNvPr id="139342" name="Picture 52" descr="desktop_computer_stylized_medium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39343" name="Freeform 53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sp>
        <p:nvSpPr>
          <p:cNvPr id="139268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488950" y="252413"/>
            <a:ext cx="7772400" cy="947737"/>
          </a:xfrm>
        </p:spPr>
        <p:txBody>
          <a:bodyPr/>
          <a:lstStyle/>
          <a:p>
            <a:pPr eaLnBrk="1" hangingPunct="1"/>
            <a:r>
              <a:rPr lang="en-US" altLang="en-US" smtClean="0">
                <a:ea typeface="ＭＳ Ｐゴシック" charset="-128"/>
              </a:rPr>
              <a:t>Bad guys can use fake addresses</a:t>
            </a:r>
          </a:p>
        </p:txBody>
      </p:sp>
      <p:sp>
        <p:nvSpPr>
          <p:cNvPr id="139269" name="Rectangle 3"/>
          <p:cNvSpPr>
            <a:spLocks noGrp="1" noChangeArrowheads="1"/>
          </p:cNvSpPr>
          <p:nvPr>
            <p:ph type="body" idx="4294967295"/>
          </p:nvPr>
        </p:nvSpPr>
        <p:spPr>
          <a:xfrm>
            <a:off x="596900" y="1662113"/>
            <a:ext cx="8077200" cy="1484312"/>
          </a:xfrm>
          <a:noFill/>
        </p:spPr>
        <p:txBody>
          <a:bodyPr/>
          <a:lstStyle/>
          <a:p>
            <a:pPr eaLnBrk="1" hangingPunct="1">
              <a:buFont typeface="Wingdings" pitchFamily="2" charset="2"/>
              <a:buNone/>
            </a:pPr>
            <a:r>
              <a:rPr lang="en-US" altLang="en-US" sz="3200" i="1" smtClean="0">
                <a:solidFill>
                  <a:srgbClr val="CC0000"/>
                </a:solidFill>
                <a:ea typeface="ＭＳ Ｐゴシック" charset="-128"/>
              </a:rPr>
              <a:t>IP spoofing:</a:t>
            </a:r>
            <a:r>
              <a:rPr lang="en-US" altLang="en-US" i="1" smtClean="0">
                <a:solidFill>
                  <a:srgbClr val="FF3300"/>
                </a:solidFill>
                <a:ea typeface="ＭＳ Ｐゴシック" charset="-128"/>
              </a:rPr>
              <a:t> </a:t>
            </a:r>
            <a:r>
              <a:rPr lang="en-US" altLang="en-US" smtClean="0">
                <a:ea typeface="ＭＳ Ｐゴシック" charset="-128"/>
              </a:rPr>
              <a:t>send packet with false source address</a:t>
            </a:r>
          </a:p>
        </p:txBody>
      </p:sp>
      <p:sp>
        <p:nvSpPr>
          <p:cNvPr id="139270" name="Freeform 70"/>
          <p:cNvSpPr>
            <a:spLocks/>
          </p:cNvSpPr>
          <p:nvPr/>
        </p:nvSpPr>
        <p:spPr bwMode="auto">
          <a:xfrm>
            <a:off x="2225675" y="3171825"/>
            <a:ext cx="4587875" cy="728663"/>
          </a:xfrm>
          <a:custGeom>
            <a:avLst/>
            <a:gdLst>
              <a:gd name="T0" fmla="*/ 2147483647 w 2620"/>
              <a:gd name="T1" fmla="*/ 0 h 459"/>
              <a:gd name="T2" fmla="*/ 0 w 2620"/>
              <a:gd name="T3" fmla="*/ 2147483647 h 459"/>
              <a:gd name="T4" fmla="*/ 2147483647 w 2620"/>
              <a:gd name="T5" fmla="*/ 2147483647 h 459"/>
              <a:gd name="T6" fmla="*/ 2147483647 w 2620"/>
              <a:gd name="T7" fmla="*/ 2147483647 h 459"/>
              <a:gd name="T8" fmla="*/ 0 60000 65536"/>
              <a:gd name="T9" fmla="*/ 0 60000 65536"/>
              <a:gd name="T10" fmla="*/ 0 60000 65536"/>
              <a:gd name="T11" fmla="*/ 0 60000 65536"/>
              <a:gd name="T12" fmla="*/ 0 w 2620"/>
              <a:gd name="T13" fmla="*/ 0 h 459"/>
              <a:gd name="T14" fmla="*/ 2620 w 2620"/>
              <a:gd name="T15" fmla="*/ 459 h 459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620" h="459">
                <a:moveTo>
                  <a:pt x="2" y="0"/>
                </a:moveTo>
                <a:lnTo>
                  <a:pt x="0" y="253"/>
                </a:lnTo>
                <a:lnTo>
                  <a:pt x="2620" y="253"/>
                </a:lnTo>
                <a:lnTo>
                  <a:pt x="2620" y="459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9271" name="Freeform 71"/>
          <p:cNvSpPr>
            <a:spLocks/>
          </p:cNvSpPr>
          <p:nvPr/>
        </p:nvSpPr>
        <p:spPr bwMode="auto">
          <a:xfrm>
            <a:off x="5057775" y="3041650"/>
            <a:ext cx="4763" cy="522288"/>
          </a:xfrm>
          <a:custGeom>
            <a:avLst/>
            <a:gdLst>
              <a:gd name="T0" fmla="*/ 0 w 3"/>
              <a:gd name="T1" fmla="*/ 2147483647 h 329"/>
              <a:gd name="T2" fmla="*/ 2147483647 w 3"/>
              <a:gd name="T3" fmla="*/ 0 h 329"/>
              <a:gd name="T4" fmla="*/ 0 60000 65536"/>
              <a:gd name="T5" fmla="*/ 0 60000 65536"/>
              <a:gd name="T6" fmla="*/ 0 w 3"/>
              <a:gd name="T7" fmla="*/ 0 h 329"/>
              <a:gd name="T8" fmla="*/ 3 w 3"/>
              <a:gd name="T9" fmla="*/ 329 h 329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3" h="329">
                <a:moveTo>
                  <a:pt x="0" y="329"/>
                </a:moveTo>
                <a:lnTo>
                  <a:pt x="3" y="0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9272" name="Line 72"/>
          <p:cNvSpPr>
            <a:spLocks noChangeShapeType="1"/>
          </p:cNvSpPr>
          <p:nvPr/>
        </p:nvSpPr>
        <p:spPr bwMode="auto">
          <a:xfrm flipV="1">
            <a:off x="3400425" y="3563938"/>
            <a:ext cx="0" cy="3746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9273" name="Line 73"/>
          <p:cNvSpPr>
            <a:spLocks noChangeShapeType="1"/>
          </p:cNvSpPr>
          <p:nvPr/>
        </p:nvSpPr>
        <p:spPr bwMode="auto">
          <a:xfrm flipV="1">
            <a:off x="3419475" y="4275138"/>
            <a:ext cx="0" cy="2413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9274" name="Text Box 74"/>
          <p:cNvSpPr txBox="1">
            <a:spLocks noChangeArrowheads="1"/>
          </p:cNvSpPr>
          <p:nvPr/>
        </p:nvSpPr>
        <p:spPr bwMode="auto">
          <a:xfrm>
            <a:off x="1682750" y="2460625"/>
            <a:ext cx="3873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 algn="ctr"/>
            <a:r>
              <a:rPr lang="en-US" altLang="en-US"/>
              <a:t>A</a:t>
            </a:r>
          </a:p>
        </p:txBody>
      </p:sp>
      <p:sp>
        <p:nvSpPr>
          <p:cNvPr id="139275" name="Text Box 75"/>
          <p:cNvSpPr txBox="1">
            <a:spLocks noChangeArrowheads="1"/>
          </p:cNvSpPr>
          <p:nvPr/>
        </p:nvSpPr>
        <p:spPr bwMode="auto">
          <a:xfrm>
            <a:off x="7086600" y="3879850"/>
            <a:ext cx="3873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 algn="ctr"/>
            <a:r>
              <a:rPr lang="en-US" altLang="en-US"/>
              <a:t>B</a:t>
            </a:r>
          </a:p>
        </p:txBody>
      </p:sp>
      <p:sp>
        <p:nvSpPr>
          <p:cNvPr id="139276" name="Text Box 76"/>
          <p:cNvSpPr txBox="1">
            <a:spLocks noChangeArrowheads="1"/>
          </p:cNvSpPr>
          <p:nvPr/>
        </p:nvSpPr>
        <p:spPr bwMode="auto">
          <a:xfrm>
            <a:off x="5249863" y="2438400"/>
            <a:ext cx="404812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 algn="ctr"/>
            <a:r>
              <a:rPr lang="en-US" altLang="en-US"/>
              <a:t>C</a:t>
            </a:r>
          </a:p>
        </p:txBody>
      </p:sp>
      <p:sp>
        <p:nvSpPr>
          <p:cNvPr id="139277" name="Freeform 77"/>
          <p:cNvSpPr>
            <a:spLocks/>
          </p:cNvSpPr>
          <p:nvPr/>
        </p:nvSpPr>
        <p:spPr bwMode="auto">
          <a:xfrm>
            <a:off x="2235200" y="3019425"/>
            <a:ext cx="2967038" cy="704850"/>
          </a:xfrm>
          <a:custGeom>
            <a:avLst/>
            <a:gdLst>
              <a:gd name="T0" fmla="*/ 2147483647 w 1869"/>
              <a:gd name="T1" fmla="*/ 0 h 444"/>
              <a:gd name="T2" fmla="*/ 2147483647 w 1869"/>
              <a:gd name="T3" fmla="*/ 2147483647 h 444"/>
              <a:gd name="T4" fmla="*/ 0 w 1869"/>
              <a:gd name="T5" fmla="*/ 2147483647 h 444"/>
              <a:gd name="T6" fmla="*/ 0 60000 65536"/>
              <a:gd name="T7" fmla="*/ 0 60000 65536"/>
              <a:gd name="T8" fmla="*/ 0 60000 65536"/>
              <a:gd name="T9" fmla="*/ 0 w 1869"/>
              <a:gd name="T10" fmla="*/ 0 h 444"/>
              <a:gd name="T11" fmla="*/ 1869 w 1869"/>
              <a:gd name="T12" fmla="*/ 444 h 44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869" h="444">
                <a:moveTo>
                  <a:pt x="1869" y="0"/>
                </a:moveTo>
                <a:lnTo>
                  <a:pt x="1869" y="444"/>
                </a:lnTo>
                <a:lnTo>
                  <a:pt x="0" y="444"/>
                </a:lnTo>
              </a:path>
            </a:pathLst>
          </a:custGeom>
          <a:noFill/>
          <a:ln w="28575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39278" name="Group 78"/>
          <p:cNvGrpSpPr>
            <a:grpSpLocks/>
          </p:cNvGrpSpPr>
          <p:nvPr/>
        </p:nvGrpSpPr>
        <p:grpSpPr bwMode="auto">
          <a:xfrm>
            <a:off x="2701925" y="3502025"/>
            <a:ext cx="2295525" cy="336550"/>
            <a:chOff x="2418" y="3342"/>
            <a:chExt cx="1446" cy="212"/>
          </a:xfrm>
        </p:grpSpPr>
        <p:sp>
          <p:nvSpPr>
            <p:cNvPr id="139337" name="Rectangle 79"/>
            <p:cNvSpPr>
              <a:spLocks noChangeArrowheads="1"/>
            </p:cNvSpPr>
            <p:nvPr/>
          </p:nvSpPr>
          <p:spPr bwMode="auto">
            <a:xfrm>
              <a:off x="2463" y="3366"/>
              <a:ext cx="1356" cy="174"/>
            </a:xfrm>
            <a:prstGeom prst="rect">
              <a:avLst/>
            </a:prstGeom>
            <a:solidFill>
              <a:srgbClr val="FFFFFF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>
                <a:latin typeface="Times New Roman" pitchFamily="18" charset="0"/>
              </a:endParaRPr>
            </a:p>
          </p:txBody>
        </p:sp>
        <p:sp>
          <p:nvSpPr>
            <p:cNvPr id="139338" name="Line 80"/>
            <p:cNvSpPr>
              <a:spLocks noChangeShapeType="1"/>
            </p:cNvSpPr>
            <p:nvPr/>
          </p:nvSpPr>
          <p:spPr bwMode="auto">
            <a:xfrm>
              <a:off x="2784" y="3372"/>
              <a:ext cx="0" cy="168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9339" name="Line 81"/>
            <p:cNvSpPr>
              <a:spLocks noChangeShapeType="1"/>
            </p:cNvSpPr>
            <p:nvPr/>
          </p:nvSpPr>
          <p:spPr bwMode="auto">
            <a:xfrm>
              <a:off x="3186" y="3375"/>
              <a:ext cx="0" cy="168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9340" name="Line 82"/>
            <p:cNvSpPr>
              <a:spLocks noChangeShapeType="1"/>
            </p:cNvSpPr>
            <p:nvPr/>
          </p:nvSpPr>
          <p:spPr bwMode="auto">
            <a:xfrm>
              <a:off x="3321" y="3375"/>
              <a:ext cx="0" cy="168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9341" name="Text Box 83"/>
            <p:cNvSpPr txBox="1">
              <a:spLocks noChangeArrowheads="1"/>
            </p:cNvSpPr>
            <p:nvPr/>
          </p:nvSpPr>
          <p:spPr bwMode="auto">
            <a:xfrm>
              <a:off x="2418" y="3342"/>
              <a:ext cx="1446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/>
              <a:r>
                <a:rPr lang="en-US" altLang="en-US" sz="1600">
                  <a:solidFill>
                    <a:srgbClr val="CC0000"/>
                  </a:solidFill>
                </a:rPr>
                <a:t>src:B</a:t>
              </a:r>
              <a:r>
                <a:rPr lang="en-US" altLang="en-US" sz="1600"/>
                <a:t> dest:A     payload</a:t>
              </a:r>
              <a:endParaRPr lang="en-US" altLang="en-US" sz="1600">
                <a:latin typeface="Times New Roman" pitchFamily="18" charset="0"/>
              </a:endParaRPr>
            </a:p>
          </p:txBody>
        </p:sp>
      </p:grpSp>
      <p:pic>
        <p:nvPicPr>
          <p:cNvPr id="139279" name="Picture 84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33938" y="2533650"/>
            <a:ext cx="471487" cy="4429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17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39280" name="Group 48"/>
          <p:cNvGrpSpPr>
            <a:grpSpLocks/>
          </p:cNvGrpSpPr>
          <p:nvPr/>
        </p:nvGrpSpPr>
        <p:grpSpPr bwMode="auto">
          <a:xfrm flipH="1">
            <a:off x="6575425" y="3886200"/>
            <a:ext cx="735013" cy="681038"/>
            <a:chOff x="-44" y="1473"/>
            <a:chExt cx="981" cy="1105"/>
          </a:xfrm>
        </p:grpSpPr>
        <p:pic>
          <p:nvPicPr>
            <p:cNvPr id="139335" name="Picture 49" descr="desktop_computer_stylized_medium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39336" name="Freeform 50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39281" name="Group 54"/>
          <p:cNvGrpSpPr>
            <a:grpSpLocks/>
          </p:cNvGrpSpPr>
          <p:nvPr/>
        </p:nvGrpSpPr>
        <p:grpSpPr bwMode="auto">
          <a:xfrm>
            <a:off x="2084388" y="2544763"/>
            <a:ext cx="365125" cy="712787"/>
            <a:chOff x="4140" y="429"/>
            <a:chExt cx="1425" cy="2396"/>
          </a:xfrm>
        </p:grpSpPr>
        <p:sp>
          <p:nvSpPr>
            <p:cNvPr id="139303" name="Freeform 55"/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9304" name="Rectangle 56"/>
            <p:cNvSpPr>
              <a:spLocks noChangeArrowheads="1"/>
            </p:cNvSpPr>
            <p:nvPr/>
          </p:nvSpPr>
          <p:spPr bwMode="auto">
            <a:xfrm>
              <a:off x="4208" y="429"/>
              <a:ext cx="1047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39305" name="Freeform 57"/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9306" name="Freeform 58"/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9307" name="Rectangle 59"/>
            <p:cNvSpPr>
              <a:spLocks noChangeArrowheads="1"/>
            </p:cNvSpPr>
            <p:nvPr/>
          </p:nvSpPr>
          <p:spPr bwMode="auto">
            <a:xfrm>
              <a:off x="4214" y="690"/>
              <a:ext cx="595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39308" name="Group 60"/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39333" name="AutoShape 61"/>
              <p:cNvSpPr>
                <a:spLocks noChangeArrowheads="1"/>
              </p:cNvSpPr>
              <p:nvPr/>
            </p:nvSpPr>
            <p:spPr bwMode="auto">
              <a:xfrm>
                <a:off x="612" y="2569"/>
                <a:ext cx="727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39334" name="AutoShape 62"/>
              <p:cNvSpPr>
                <a:spLocks noChangeArrowheads="1"/>
              </p:cNvSpPr>
              <p:nvPr/>
            </p:nvSpPr>
            <p:spPr bwMode="auto">
              <a:xfrm>
                <a:off x="627" y="2584"/>
                <a:ext cx="69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39309" name="Rectangle 63"/>
            <p:cNvSpPr>
              <a:spLocks noChangeArrowheads="1"/>
            </p:cNvSpPr>
            <p:nvPr/>
          </p:nvSpPr>
          <p:spPr bwMode="auto">
            <a:xfrm>
              <a:off x="4227" y="1021"/>
              <a:ext cx="595" cy="43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39310" name="Group 64"/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39331" name="AutoShape 65"/>
              <p:cNvSpPr>
                <a:spLocks noChangeArrowheads="1"/>
              </p:cNvSpPr>
              <p:nvPr/>
            </p:nvSpPr>
            <p:spPr bwMode="auto">
              <a:xfrm>
                <a:off x="614" y="2569"/>
                <a:ext cx="727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39332" name="AutoShape 66"/>
              <p:cNvSpPr>
                <a:spLocks noChangeArrowheads="1"/>
              </p:cNvSpPr>
              <p:nvPr/>
            </p:nvSpPr>
            <p:spPr bwMode="auto">
              <a:xfrm>
                <a:off x="630" y="2585"/>
                <a:ext cx="696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39311" name="Rectangle 67"/>
            <p:cNvSpPr>
              <a:spLocks noChangeArrowheads="1"/>
            </p:cNvSpPr>
            <p:nvPr/>
          </p:nvSpPr>
          <p:spPr bwMode="auto">
            <a:xfrm>
              <a:off x="4214" y="1358"/>
              <a:ext cx="601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39312" name="Rectangle 68"/>
            <p:cNvSpPr>
              <a:spLocks noChangeArrowheads="1"/>
            </p:cNvSpPr>
            <p:nvPr/>
          </p:nvSpPr>
          <p:spPr bwMode="auto">
            <a:xfrm>
              <a:off x="4227" y="1656"/>
              <a:ext cx="595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39313" name="Group 69"/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39329" name="AutoShape 70"/>
              <p:cNvSpPr>
                <a:spLocks noChangeArrowheads="1"/>
              </p:cNvSpPr>
              <p:nvPr/>
            </p:nvSpPr>
            <p:spPr bwMode="auto">
              <a:xfrm>
                <a:off x="614" y="2570"/>
                <a:ext cx="725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39330" name="AutoShape 71"/>
              <p:cNvSpPr>
                <a:spLocks noChangeArrowheads="1"/>
              </p:cNvSpPr>
              <p:nvPr/>
            </p:nvSpPr>
            <p:spPr bwMode="auto">
              <a:xfrm>
                <a:off x="629" y="2585"/>
                <a:ext cx="695" cy="10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39314" name="Freeform 72"/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39315" name="Group 73"/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39327" name="AutoShape 74"/>
              <p:cNvSpPr>
                <a:spLocks noChangeArrowheads="1"/>
              </p:cNvSpPr>
              <p:nvPr/>
            </p:nvSpPr>
            <p:spPr bwMode="auto">
              <a:xfrm>
                <a:off x="616" y="2567"/>
                <a:ext cx="725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39328" name="AutoShape 75"/>
              <p:cNvSpPr>
                <a:spLocks noChangeArrowheads="1"/>
              </p:cNvSpPr>
              <p:nvPr/>
            </p:nvSpPr>
            <p:spPr bwMode="auto">
              <a:xfrm>
                <a:off x="632" y="2583"/>
                <a:ext cx="695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39316" name="Rectangle 76"/>
            <p:cNvSpPr>
              <a:spLocks noChangeArrowheads="1"/>
            </p:cNvSpPr>
            <p:nvPr/>
          </p:nvSpPr>
          <p:spPr bwMode="auto">
            <a:xfrm>
              <a:off x="5249" y="429"/>
              <a:ext cx="68" cy="2289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39317" name="Freeform 77"/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9318" name="Freeform 78"/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9319" name="Oval 79"/>
            <p:cNvSpPr>
              <a:spLocks noChangeArrowheads="1"/>
            </p:cNvSpPr>
            <p:nvPr/>
          </p:nvSpPr>
          <p:spPr bwMode="auto">
            <a:xfrm>
              <a:off x="5515" y="2612"/>
              <a:ext cx="50" cy="96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39320" name="Freeform 80"/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9321" name="AutoShape 81"/>
            <p:cNvSpPr>
              <a:spLocks noChangeArrowheads="1"/>
            </p:cNvSpPr>
            <p:nvPr/>
          </p:nvSpPr>
          <p:spPr bwMode="auto">
            <a:xfrm>
              <a:off x="4140" y="2676"/>
              <a:ext cx="1202" cy="149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39322" name="AutoShape 82"/>
            <p:cNvSpPr>
              <a:spLocks noChangeArrowheads="1"/>
            </p:cNvSpPr>
            <p:nvPr/>
          </p:nvSpPr>
          <p:spPr bwMode="auto">
            <a:xfrm>
              <a:off x="4208" y="2713"/>
              <a:ext cx="1066" cy="80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39323" name="Oval 83"/>
            <p:cNvSpPr>
              <a:spLocks noChangeArrowheads="1"/>
            </p:cNvSpPr>
            <p:nvPr/>
          </p:nvSpPr>
          <p:spPr bwMode="auto">
            <a:xfrm>
              <a:off x="4307" y="2382"/>
              <a:ext cx="161" cy="144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39324" name="Oval 84"/>
            <p:cNvSpPr>
              <a:spLocks noChangeArrowheads="1"/>
            </p:cNvSpPr>
            <p:nvPr/>
          </p:nvSpPr>
          <p:spPr bwMode="auto">
            <a:xfrm>
              <a:off x="4487" y="2382"/>
              <a:ext cx="161" cy="144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 eaLnBrk="1" hangingPunct="1"/>
              <a:endParaRPr lang="en-US" altLang="en-US" sz="1800">
                <a:solidFill>
                  <a:srgbClr val="FF0000"/>
                </a:solidFill>
              </a:endParaRPr>
            </a:p>
          </p:txBody>
        </p:sp>
        <p:sp>
          <p:nvSpPr>
            <p:cNvPr id="139325" name="Oval 85"/>
            <p:cNvSpPr>
              <a:spLocks noChangeArrowheads="1"/>
            </p:cNvSpPr>
            <p:nvPr/>
          </p:nvSpPr>
          <p:spPr bwMode="auto">
            <a:xfrm>
              <a:off x="4660" y="2382"/>
              <a:ext cx="161" cy="139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39326" name="Rectangle 86"/>
            <p:cNvSpPr>
              <a:spLocks noChangeArrowheads="1"/>
            </p:cNvSpPr>
            <p:nvPr/>
          </p:nvSpPr>
          <p:spPr bwMode="auto">
            <a:xfrm>
              <a:off x="5063" y="1832"/>
              <a:ext cx="87" cy="763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</p:grpSp>
      <p:grpSp>
        <p:nvGrpSpPr>
          <p:cNvPr id="139282" name="Group 87"/>
          <p:cNvGrpSpPr>
            <a:grpSpLocks/>
          </p:cNvGrpSpPr>
          <p:nvPr/>
        </p:nvGrpSpPr>
        <p:grpSpPr bwMode="auto">
          <a:xfrm>
            <a:off x="3011488" y="3946525"/>
            <a:ext cx="881062" cy="365125"/>
            <a:chOff x="2356" y="1300"/>
            <a:chExt cx="555" cy="194"/>
          </a:xfrm>
        </p:grpSpPr>
        <p:sp>
          <p:nvSpPr>
            <p:cNvPr id="139295" name="Oval 407"/>
            <p:cNvSpPr>
              <a:spLocks noChangeArrowheads="1"/>
            </p:cNvSpPr>
            <p:nvPr/>
          </p:nvSpPr>
          <p:spPr bwMode="auto">
            <a:xfrm>
              <a:off x="2357" y="1385"/>
              <a:ext cx="551" cy="109"/>
            </a:xfrm>
            <a:prstGeom prst="ellipse">
              <a:avLst/>
            </a:prstGeom>
            <a:gradFill rotWithShape="1">
              <a:gsLst>
                <a:gs pos="0">
                  <a:srgbClr val="009999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>
                <a:latin typeface="Times New Roman" pitchFamily="18" charset="0"/>
              </a:endParaRPr>
            </a:p>
          </p:txBody>
        </p:sp>
        <p:sp>
          <p:nvSpPr>
            <p:cNvPr id="139296" name="Rectangle 410"/>
            <p:cNvSpPr>
              <a:spLocks noChangeArrowheads="1"/>
            </p:cNvSpPr>
            <p:nvPr/>
          </p:nvSpPr>
          <p:spPr bwMode="auto">
            <a:xfrm>
              <a:off x="2357" y="1374"/>
              <a:ext cx="554" cy="66"/>
            </a:xfrm>
            <a:prstGeom prst="rect">
              <a:avLst/>
            </a:prstGeom>
            <a:gradFill rotWithShape="1">
              <a:gsLst>
                <a:gs pos="0">
                  <a:srgbClr val="009999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/>
              <a:endParaRPr lang="en-US" altLang="en-US">
                <a:latin typeface="Times New Roman" pitchFamily="18" charset="0"/>
              </a:endParaRPr>
            </a:p>
          </p:txBody>
        </p:sp>
        <p:sp>
          <p:nvSpPr>
            <p:cNvPr id="139297" name="Oval 411"/>
            <p:cNvSpPr>
              <a:spLocks noChangeArrowheads="1"/>
            </p:cNvSpPr>
            <p:nvPr/>
          </p:nvSpPr>
          <p:spPr bwMode="auto">
            <a:xfrm>
              <a:off x="2356" y="1300"/>
              <a:ext cx="551" cy="127"/>
            </a:xfrm>
            <a:prstGeom prst="ellipse">
              <a:avLst/>
            </a:prstGeom>
            <a:gradFill rotWithShape="1">
              <a:gsLst>
                <a:gs pos="0">
                  <a:srgbClr val="009999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>
                <a:latin typeface="Times New Roman" pitchFamily="18" charset="0"/>
              </a:endParaRPr>
            </a:p>
          </p:txBody>
        </p:sp>
        <p:grpSp>
          <p:nvGrpSpPr>
            <p:cNvPr id="139298" name="Group 91"/>
            <p:cNvGrpSpPr>
              <a:grpSpLocks/>
            </p:cNvGrpSpPr>
            <p:nvPr/>
          </p:nvGrpSpPr>
          <p:grpSpPr bwMode="auto">
            <a:xfrm>
              <a:off x="2468" y="1332"/>
              <a:ext cx="310" cy="60"/>
              <a:chOff x="2468" y="1332"/>
              <a:chExt cx="310" cy="60"/>
            </a:xfrm>
          </p:grpSpPr>
          <p:sp>
            <p:nvSpPr>
              <p:cNvPr id="139301" name="Freeform 92"/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28575" cmpd="sng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302" name="Freeform 93"/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28575" cmpd="sng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39299" name="Line 94"/>
            <p:cNvSpPr>
              <a:spLocks noChangeShapeType="1"/>
            </p:cNvSpPr>
            <p:nvPr/>
          </p:nvSpPr>
          <p:spPr bwMode="auto">
            <a:xfrm>
              <a:off x="2357" y="1361"/>
              <a:ext cx="0" cy="84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9300" name="Line 95"/>
            <p:cNvSpPr>
              <a:spLocks noChangeShapeType="1"/>
            </p:cNvSpPr>
            <p:nvPr/>
          </p:nvSpPr>
          <p:spPr bwMode="auto">
            <a:xfrm>
              <a:off x="2907" y="1363"/>
              <a:ext cx="0" cy="84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39283" name="Slide Number Placeholder 3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>
                <a:latin typeface="Tahoma" pitchFamily="34" charset="0"/>
              </a:rPr>
              <a:t>1-</a:t>
            </a:r>
            <a:fld id="{FED92D58-0A06-4CA3-BCE1-C905357B93C7}" type="slidenum">
              <a:rPr lang="en-US" altLang="en-US" sz="1200">
                <a:latin typeface="Tahoma" pitchFamily="34" charset="0"/>
              </a:rPr>
              <a:pPr/>
              <a:t>69</a:t>
            </a:fld>
            <a:endParaRPr lang="en-US" altLang="en-US" sz="1200">
              <a:latin typeface="Tahoma" pitchFamily="34" charset="0"/>
            </a:endParaRPr>
          </a:p>
        </p:txBody>
      </p:sp>
      <p:sp>
        <p:nvSpPr>
          <p:cNvPr id="139284" name="Text Box 50"/>
          <p:cNvSpPr txBox="1">
            <a:spLocks noChangeArrowheads="1"/>
          </p:cNvSpPr>
          <p:nvPr/>
        </p:nvSpPr>
        <p:spPr bwMode="auto">
          <a:xfrm>
            <a:off x="946150" y="5562600"/>
            <a:ext cx="6670675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2800" i="1">
                <a:latin typeface="Gill Sans MT" pitchFamily="34" charset="0"/>
              </a:rPr>
              <a:t>… lots more on security (throughout, Chapter 8)</a:t>
            </a:r>
          </a:p>
        </p:txBody>
      </p:sp>
      <p:grpSp>
        <p:nvGrpSpPr>
          <p:cNvPr id="139285" name="Group 347"/>
          <p:cNvGrpSpPr>
            <a:grpSpLocks/>
          </p:cNvGrpSpPr>
          <p:nvPr/>
        </p:nvGrpSpPr>
        <p:grpSpPr bwMode="auto">
          <a:xfrm>
            <a:off x="3011488" y="3917950"/>
            <a:ext cx="893762" cy="452438"/>
            <a:chOff x="1871277" y="1576300"/>
            <a:chExt cx="1128371" cy="437861"/>
          </a:xfrm>
        </p:grpSpPr>
        <p:sp>
          <p:nvSpPr>
            <p:cNvPr id="72" name="Oval 71"/>
            <p:cNvSpPr>
              <a:spLocks noChangeArrowheads="1"/>
            </p:cNvSpPr>
            <p:nvPr/>
          </p:nvSpPr>
          <p:spPr bwMode="auto">
            <a:xfrm flipV="1">
              <a:off x="1874446" y="1694641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73" name="Rectangle 72"/>
            <p:cNvSpPr/>
            <p:nvPr/>
          </p:nvSpPr>
          <p:spPr bwMode="auto">
            <a:xfrm>
              <a:off x="1871277" y="1739153"/>
              <a:ext cx="1128371" cy="116763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74" name="Oval 73"/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75" name="Freeform 74"/>
            <p:cNvSpPr/>
            <p:nvPr/>
          </p:nvSpPr>
          <p:spPr bwMode="auto">
            <a:xfrm>
              <a:off x="2159884" y="1673091"/>
              <a:ext cx="549154" cy="161317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76" name="Freeform 75"/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77" name="Freeform 76"/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78" name="Freeform 77"/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79" name="Straight Connector 78"/>
            <p:cNvCxnSpPr>
              <a:cxnSpLocks noChangeShapeType="1"/>
              <a:endCxn id="74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80" name="Straight Connector 79"/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601" name="Footer Placeholder 2"/>
          <p:cNvSpPr>
            <a:spLocks noGrp="1"/>
          </p:cNvSpPr>
          <p:nvPr>
            <p:ph type="ftr" sz="quarter" idx="11"/>
          </p:nvPr>
        </p:nvSpPr>
        <p:spPr>
          <a:xfrm>
            <a:off x="7373938" y="6467475"/>
            <a:ext cx="1098550" cy="288925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 smtClean="0">
                <a:latin typeface="Tahoma" pitchFamily="34" charset="0"/>
              </a:rPr>
              <a:t>Introduction</a:t>
            </a:r>
          </a:p>
        </p:txBody>
      </p:sp>
      <p:sp>
        <p:nvSpPr>
          <p:cNvPr id="25602" name="Rectangle 3"/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446088" y="1516063"/>
            <a:ext cx="4768850" cy="4457700"/>
          </a:xfrm>
        </p:spPr>
        <p:txBody>
          <a:bodyPr/>
          <a:lstStyle/>
          <a:p>
            <a:pPr marL="231775" indent="-231775" eaLnBrk="1" hangingPunct="1"/>
            <a:r>
              <a:rPr lang="en-US" altLang="en-US" sz="2400" i="1" smtClean="0">
                <a:solidFill>
                  <a:srgbClr val="CC0000"/>
                </a:solidFill>
                <a:ea typeface="ＭＳ Ｐゴシック" charset="-128"/>
              </a:rPr>
              <a:t>Internet: </a:t>
            </a:r>
            <a:r>
              <a:rPr lang="ja-JP" altLang="en-US" sz="2400" smtClean="0">
                <a:solidFill>
                  <a:srgbClr val="CC0000"/>
                </a:solidFill>
                <a:ea typeface="ＭＳ Ｐゴシック" charset="-128"/>
              </a:rPr>
              <a:t>“</a:t>
            </a:r>
            <a:r>
              <a:rPr lang="en-US" altLang="ja-JP" sz="2400" smtClean="0">
                <a:solidFill>
                  <a:srgbClr val="CC0000"/>
                </a:solidFill>
                <a:ea typeface="ＭＳ Ｐゴシック" charset="-128"/>
              </a:rPr>
              <a:t>network of networks</a:t>
            </a:r>
            <a:r>
              <a:rPr lang="ja-JP" altLang="en-US" sz="2400" smtClean="0">
                <a:solidFill>
                  <a:srgbClr val="CC0000"/>
                </a:solidFill>
                <a:ea typeface="ＭＳ Ｐゴシック" charset="-128"/>
              </a:rPr>
              <a:t>”</a:t>
            </a:r>
            <a:endParaRPr lang="en-US" altLang="ja-JP" sz="2400" smtClean="0">
              <a:solidFill>
                <a:srgbClr val="CC0000"/>
              </a:solidFill>
              <a:ea typeface="ＭＳ Ｐゴシック" charset="-128"/>
            </a:endParaRPr>
          </a:p>
          <a:p>
            <a:pPr marL="682625" lvl="1" indent="-225425" eaLnBrk="1" hangingPunct="1"/>
            <a:r>
              <a:rPr lang="en-US" altLang="en-US" sz="2000" smtClean="0">
                <a:ea typeface="Arial" pitchFamily="34" charset="0"/>
              </a:rPr>
              <a:t>Interconnected ISPs</a:t>
            </a:r>
          </a:p>
          <a:p>
            <a:pPr marL="231775" indent="-231775" eaLnBrk="1" hangingPunct="1"/>
            <a:r>
              <a:rPr lang="en-US" altLang="en-US" sz="2400" i="1" smtClean="0">
                <a:solidFill>
                  <a:srgbClr val="CC0000"/>
                </a:solidFill>
                <a:ea typeface="ＭＳ Ｐゴシック" charset="-128"/>
              </a:rPr>
              <a:t>protocols</a:t>
            </a:r>
            <a:r>
              <a:rPr lang="en-US" altLang="en-US" sz="2400" smtClean="0">
                <a:solidFill>
                  <a:srgbClr val="FF0000"/>
                </a:solidFill>
                <a:ea typeface="ＭＳ Ｐゴシック" charset="-128"/>
              </a:rPr>
              <a:t> </a:t>
            </a:r>
            <a:r>
              <a:rPr lang="en-US" altLang="en-US" sz="2400" smtClean="0">
                <a:ea typeface="ＭＳ Ｐゴシック" charset="-128"/>
              </a:rPr>
              <a:t>control sending, receiving of messages</a:t>
            </a:r>
          </a:p>
          <a:p>
            <a:pPr marL="682625" lvl="1" indent="-225425" eaLnBrk="1" hangingPunct="1"/>
            <a:r>
              <a:rPr lang="en-US" altLang="en-US" sz="2000" smtClean="0">
                <a:ea typeface="Arial" pitchFamily="34" charset="0"/>
              </a:rPr>
              <a:t>e.g., TCP, IP, HTTP, Skype,  802.11</a:t>
            </a:r>
            <a:endParaRPr lang="en-US" altLang="en-US" smtClean="0">
              <a:ea typeface="Arial" pitchFamily="34" charset="0"/>
            </a:endParaRPr>
          </a:p>
          <a:p>
            <a:pPr marL="231775" indent="-231775" eaLnBrk="1" hangingPunct="1"/>
            <a:r>
              <a:rPr lang="en-US" altLang="en-US" sz="2400" i="1" smtClean="0">
                <a:solidFill>
                  <a:srgbClr val="C00000"/>
                </a:solidFill>
                <a:ea typeface="ＭＳ Ｐゴシック" charset="-128"/>
              </a:rPr>
              <a:t>Internet  standards</a:t>
            </a:r>
          </a:p>
          <a:p>
            <a:pPr marL="682625" lvl="1" indent="-225425" eaLnBrk="1" hangingPunct="1"/>
            <a:r>
              <a:rPr lang="en-US" altLang="en-US" sz="2000" smtClean="0">
                <a:ea typeface="Arial" pitchFamily="34" charset="0"/>
              </a:rPr>
              <a:t>RFC: Request for comments</a:t>
            </a:r>
          </a:p>
          <a:p>
            <a:pPr marL="682625" lvl="1" indent="-225425" eaLnBrk="1" hangingPunct="1"/>
            <a:r>
              <a:rPr lang="en-US" altLang="en-US" sz="2000" smtClean="0">
                <a:ea typeface="Arial" pitchFamily="34" charset="0"/>
              </a:rPr>
              <a:t>IETF: Internet Engineering Task Force</a:t>
            </a:r>
          </a:p>
        </p:txBody>
      </p:sp>
      <p:sp>
        <p:nvSpPr>
          <p:cNvPr id="25603" name="Rectangle 2"/>
          <p:cNvSpPr>
            <a:spLocks noChangeArrowheads="1"/>
          </p:cNvSpPr>
          <p:nvPr/>
        </p:nvSpPr>
        <p:spPr bwMode="auto">
          <a:xfrm>
            <a:off x="212725" y="190500"/>
            <a:ext cx="8382000" cy="936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 eaLnBrk="1" hangingPunct="1"/>
            <a:r>
              <a:rPr lang="en-US" altLang="en-US" sz="3600">
                <a:solidFill>
                  <a:srgbClr val="000099"/>
                </a:solidFill>
                <a:latin typeface="Gill Sans MT" pitchFamily="34" charset="0"/>
              </a:rPr>
              <a:t>What</a:t>
            </a:r>
            <a:r>
              <a:rPr lang="ja-JP" altLang="en-US" sz="3600">
                <a:solidFill>
                  <a:srgbClr val="000099"/>
                </a:solidFill>
                <a:latin typeface="Gill Sans MT" pitchFamily="34" charset="0"/>
              </a:rPr>
              <a:t>’</a:t>
            </a:r>
            <a:r>
              <a:rPr lang="en-US" altLang="ja-JP" sz="3600">
                <a:solidFill>
                  <a:srgbClr val="000099"/>
                </a:solidFill>
                <a:latin typeface="Gill Sans MT" pitchFamily="34" charset="0"/>
              </a:rPr>
              <a:t>s the Internet: </a:t>
            </a:r>
            <a:r>
              <a:rPr lang="ja-JP" altLang="en-US" sz="3600">
                <a:solidFill>
                  <a:srgbClr val="000099"/>
                </a:solidFill>
                <a:latin typeface="Gill Sans MT" pitchFamily="34" charset="0"/>
              </a:rPr>
              <a:t>“</a:t>
            </a:r>
            <a:r>
              <a:rPr lang="en-US" altLang="ja-JP" sz="3600">
                <a:solidFill>
                  <a:srgbClr val="000099"/>
                </a:solidFill>
                <a:latin typeface="Gill Sans MT" pitchFamily="34" charset="0"/>
              </a:rPr>
              <a:t>nuts and bolts</a:t>
            </a:r>
            <a:r>
              <a:rPr lang="ja-JP" altLang="en-US" sz="3600">
                <a:solidFill>
                  <a:srgbClr val="000099"/>
                </a:solidFill>
                <a:latin typeface="Gill Sans MT" pitchFamily="34" charset="0"/>
              </a:rPr>
              <a:t>”</a:t>
            </a:r>
            <a:r>
              <a:rPr lang="en-US" altLang="ja-JP" sz="3600">
                <a:solidFill>
                  <a:srgbClr val="000099"/>
                </a:solidFill>
                <a:latin typeface="Gill Sans MT" pitchFamily="34" charset="0"/>
              </a:rPr>
              <a:t> view</a:t>
            </a:r>
            <a:endParaRPr lang="en-US" altLang="en-US" sz="4400">
              <a:solidFill>
                <a:srgbClr val="000099"/>
              </a:solidFill>
              <a:latin typeface="Gill Sans MT" pitchFamily="34" charset="0"/>
            </a:endParaRPr>
          </a:p>
        </p:txBody>
      </p:sp>
      <p:pic>
        <p:nvPicPr>
          <p:cNvPr id="25604" name="Picture 330" descr="underline_base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30200" y="868363"/>
            <a:ext cx="8228013" cy="1412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5605" name="Slide Number Placeholder 3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>
                <a:latin typeface="Tahoma" pitchFamily="34" charset="0"/>
              </a:rPr>
              <a:t>1-</a:t>
            </a:r>
            <a:fld id="{3FB31835-B518-484E-AF46-A39BF3AAC561}" type="slidenum">
              <a:rPr lang="en-US" altLang="en-US" sz="1200">
                <a:latin typeface="Tahoma" pitchFamily="34" charset="0"/>
              </a:rPr>
              <a:pPr/>
              <a:t>7</a:t>
            </a:fld>
            <a:endParaRPr lang="en-US" altLang="en-US" sz="1200">
              <a:latin typeface="Tahoma" pitchFamily="34" charset="0"/>
            </a:endParaRPr>
          </a:p>
        </p:txBody>
      </p:sp>
      <p:grpSp>
        <p:nvGrpSpPr>
          <p:cNvPr id="25606" name="Group 979"/>
          <p:cNvGrpSpPr>
            <a:grpSpLocks/>
          </p:cNvGrpSpPr>
          <p:nvPr/>
        </p:nvGrpSpPr>
        <p:grpSpPr bwMode="auto">
          <a:xfrm>
            <a:off x="5202238" y="1384300"/>
            <a:ext cx="3551237" cy="4743450"/>
            <a:chOff x="5202238" y="1384300"/>
            <a:chExt cx="3551237" cy="4743450"/>
          </a:xfrm>
        </p:grpSpPr>
        <p:sp>
          <p:nvSpPr>
            <p:cNvPr id="25607" name="Freeform 416"/>
            <p:cNvSpPr>
              <a:spLocks/>
            </p:cNvSpPr>
            <p:nvPr/>
          </p:nvSpPr>
          <p:spPr bwMode="auto">
            <a:xfrm>
              <a:off x="7023100" y="2001838"/>
              <a:ext cx="1730375" cy="1125537"/>
            </a:xfrm>
            <a:custGeom>
              <a:avLst/>
              <a:gdLst>
                <a:gd name="T0" fmla="*/ 2147483647 w 765"/>
                <a:gd name="T1" fmla="*/ 2147483647 h 459"/>
                <a:gd name="T2" fmla="*/ 2147483647 w 765"/>
                <a:gd name="T3" fmla="*/ 2147483647 h 459"/>
                <a:gd name="T4" fmla="*/ 2147483647 w 765"/>
                <a:gd name="T5" fmla="*/ 2147483647 h 459"/>
                <a:gd name="T6" fmla="*/ 2147483647 w 765"/>
                <a:gd name="T7" fmla="*/ 2147483647 h 459"/>
                <a:gd name="T8" fmla="*/ 2147483647 w 765"/>
                <a:gd name="T9" fmla="*/ 2147483647 h 459"/>
                <a:gd name="T10" fmla="*/ 2147483647 w 765"/>
                <a:gd name="T11" fmla="*/ 2147483647 h 459"/>
                <a:gd name="T12" fmla="*/ 2147483647 w 765"/>
                <a:gd name="T13" fmla="*/ 2147483647 h 459"/>
                <a:gd name="T14" fmla="*/ 2147483647 w 765"/>
                <a:gd name="T15" fmla="*/ 2147483647 h 459"/>
                <a:gd name="T16" fmla="*/ 2147483647 w 765"/>
                <a:gd name="T17" fmla="*/ 2147483647 h 459"/>
                <a:gd name="T18" fmla="*/ 2147483647 w 765"/>
                <a:gd name="T19" fmla="*/ 2147483647 h 459"/>
                <a:gd name="T20" fmla="*/ 2147483647 w 765"/>
                <a:gd name="T21" fmla="*/ 2147483647 h 459"/>
                <a:gd name="T22" fmla="*/ 2147483647 w 765"/>
                <a:gd name="T23" fmla="*/ 2147483647 h 45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765"/>
                <a:gd name="T37" fmla="*/ 0 h 459"/>
                <a:gd name="T38" fmla="*/ 765 w 765"/>
                <a:gd name="T39" fmla="*/ 459 h 459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765" h="459">
                  <a:moveTo>
                    <a:pt x="424" y="10"/>
                  </a:moveTo>
                  <a:cubicBezTo>
                    <a:pt x="362" y="16"/>
                    <a:pt x="343" y="55"/>
                    <a:pt x="288" y="70"/>
                  </a:cubicBezTo>
                  <a:cubicBezTo>
                    <a:pt x="233" y="85"/>
                    <a:pt x="142" y="56"/>
                    <a:pt x="96" y="100"/>
                  </a:cubicBezTo>
                  <a:cubicBezTo>
                    <a:pt x="50" y="144"/>
                    <a:pt x="0" y="279"/>
                    <a:pt x="14" y="336"/>
                  </a:cubicBezTo>
                  <a:cubicBezTo>
                    <a:pt x="28" y="393"/>
                    <a:pt x="125" y="429"/>
                    <a:pt x="180" y="444"/>
                  </a:cubicBezTo>
                  <a:cubicBezTo>
                    <a:pt x="235" y="459"/>
                    <a:pt x="279" y="426"/>
                    <a:pt x="346" y="426"/>
                  </a:cubicBezTo>
                  <a:cubicBezTo>
                    <a:pt x="413" y="426"/>
                    <a:pt x="525" y="443"/>
                    <a:pt x="584" y="444"/>
                  </a:cubicBezTo>
                  <a:cubicBezTo>
                    <a:pt x="643" y="445"/>
                    <a:pt x="670" y="446"/>
                    <a:pt x="698" y="434"/>
                  </a:cubicBezTo>
                  <a:cubicBezTo>
                    <a:pt x="726" y="422"/>
                    <a:pt x="743" y="418"/>
                    <a:pt x="752" y="372"/>
                  </a:cubicBezTo>
                  <a:cubicBezTo>
                    <a:pt x="761" y="326"/>
                    <a:pt x="765" y="214"/>
                    <a:pt x="750" y="158"/>
                  </a:cubicBezTo>
                  <a:cubicBezTo>
                    <a:pt x="735" y="102"/>
                    <a:pt x="716" y="58"/>
                    <a:pt x="662" y="34"/>
                  </a:cubicBezTo>
                  <a:cubicBezTo>
                    <a:pt x="608" y="10"/>
                    <a:pt x="505" y="0"/>
                    <a:pt x="424" y="10"/>
                  </a:cubicBezTo>
                  <a:close/>
                </a:path>
              </a:pathLst>
            </a:custGeom>
            <a:gradFill rotWithShape="1">
              <a:gsLst>
                <a:gs pos="0">
                  <a:srgbClr val="00CCFF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08" name="Freeform 415"/>
            <p:cNvSpPr>
              <a:spLocks/>
            </p:cNvSpPr>
            <p:nvPr/>
          </p:nvSpPr>
          <p:spPr bwMode="auto">
            <a:xfrm>
              <a:off x="7004050" y="3527425"/>
              <a:ext cx="1314450" cy="674688"/>
            </a:xfrm>
            <a:custGeom>
              <a:avLst/>
              <a:gdLst>
                <a:gd name="T0" fmla="*/ 2147483647 w 828"/>
                <a:gd name="T1" fmla="*/ 2147483647 h 425"/>
                <a:gd name="T2" fmla="*/ 2147483647 w 828"/>
                <a:gd name="T3" fmla="*/ 2147483647 h 425"/>
                <a:gd name="T4" fmla="*/ 2147483647 w 828"/>
                <a:gd name="T5" fmla="*/ 2147483647 h 425"/>
                <a:gd name="T6" fmla="*/ 2147483647 w 828"/>
                <a:gd name="T7" fmla="*/ 2147483647 h 425"/>
                <a:gd name="T8" fmla="*/ 2147483647 w 828"/>
                <a:gd name="T9" fmla="*/ 2147483647 h 425"/>
                <a:gd name="T10" fmla="*/ 2147483647 w 828"/>
                <a:gd name="T11" fmla="*/ 2147483647 h 425"/>
                <a:gd name="T12" fmla="*/ 2147483647 w 828"/>
                <a:gd name="T13" fmla="*/ 2147483647 h 425"/>
                <a:gd name="T14" fmla="*/ 2147483647 w 828"/>
                <a:gd name="T15" fmla="*/ 2147483647 h 425"/>
                <a:gd name="T16" fmla="*/ 2147483647 w 828"/>
                <a:gd name="T17" fmla="*/ 2147483647 h 425"/>
                <a:gd name="T18" fmla="*/ 2147483647 w 828"/>
                <a:gd name="T19" fmla="*/ 2147483647 h 425"/>
                <a:gd name="T20" fmla="*/ 2147483647 w 828"/>
                <a:gd name="T21" fmla="*/ 2147483647 h 425"/>
                <a:gd name="T22" fmla="*/ 2147483647 w 828"/>
                <a:gd name="T23" fmla="*/ 2147483647 h 42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828"/>
                <a:gd name="T37" fmla="*/ 0 h 425"/>
                <a:gd name="T38" fmla="*/ 828 w 828"/>
                <a:gd name="T39" fmla="*/ 425 h 42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828" h="425">
                  <a:moveTo>
                    <a:pt x="382" y="30"/>
                  </a:moveTo>
                  <a:cubicBezTo>
                    <a:pt x="350" y="29"/>
                    <a:pt x="413" y="30"/>
                    <a:pt x="370" y="30"/>
                  </a:cubicBezTo>
                  <a:cubicBezTo>
                    <a:pt x="327" y="30"/>
                    <a:pt x="187" y="16"/>
                    <a:pt x="126" y="32"/>
                  </a:cubicBezTo>
                  <a:cubicBezTo>
                    <a:pt x="65" y="48"/>
                    <a:pt x="12" y="86"/>
                    <a:pt x="6" y="126"/>
                  </a:cubicBezTo>
                  <a:cubicBezTo>
                    <a:pt x="0" y="166"/>
                    <a:pt x="44" y="231"/>
                    <a:pt x="92" y="274"/>
                  </a:cubicBezTo>
                  <a:cubicBezTo>
                    <a:pt x="140" y="317"/>
                    <a:pt x="217" y="360"/>
                    <a:pt x="292" y="384"/>
                  </a:cubicBezTo>
                  <a:cubicBezTo>
                    <a:pt x="367" y="408"/>
                    <a:pt x="472" y="425"/>
                    <a:pt x="540" y="416"/>
                  </a:cubicBezTo>
                  <a:cubicBezTo>
                    <a:pt x="608" y="407"/>
                    <a:pt x="659" y="371"/>
                    <a:pt x="698" y="330"/>
                  </a:cubicBezTo>
                  <a:cubicBezTo>
                    <a:pt x="737" y="289"/>
                    <a:pt x="760" y="221"/>
                    <a:pt x="776" y="170"/>
                  </a:cubicBezTo>
                  <a:cubicBezTo>
                    <a:pt x="792" y="119"/>
                    <a:pt x="828" y="44"/>
                    <a:pt x="792" y="22"/>
                  </a:cubicBezTo>
                  <a:cubicBezTo>
                    <a:pt x="756" y="0"/>
                    <a:pt x="630" y="37"/>
                    <a:pt x="560" y="38"/>
                  </a:cubicBezTo>
                  <a:cubicBezTo>
                    <a:pt x="490" y="39"/>
                    <a:pt x="414" y="31"/>
                    <a:pt x="382" y="30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09" name="Freeform 665"/>
            <p:cNvSpPr>
              <a:spLocks/>
            </p:cNvSpPr>
            <p:nvPr/>
          </p:nvSpPr>
          <p:spPr bwMode="auto">
            <a:xfrm>
              <a:off x="5202238" y="1712913"/>
              <a:ext cx="1736725" cy="1071562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5610" name="Group 666"/>
            <p:cNvGrpSpPr>
              <a:grpSpLocks/>
            </p:cNvGrpSpPr>
            <p:nvPr/>
          </p:nvGrpSpPr>
          <p:grpSpPr bwMode="auto">
            <a:xfrm>
              <a:off x="5329977" y="2980450"/>
              <a:ext cx="1458912" cy="933450"/>
              <a:chOff x="2889" y="1631"/>
              <a:chExt cx="980" cy="743"/>
            </a:xfrm>
          </p:grpSpPr>
          <p:sp>
            <p:nvSpPr>
              <p:cNvPr id="26217" name="Rectangle 667"/>
              <p:cNvSpPr>
                <a:spLocks noChangeArrowheads="1"/>
              </p:cNvSpPr>
              <p:nvPr/>
            </p:nvSpPr>
            <p:spPr bwMode="auto">
              <a:xfrm>
                <a:off x="3046" y="1841"/>
                <a:ext cx="663" cy="533"/>
              </a:xfrm>
              <a:prstGeom prst="rect">
                <a:avLst/>
              </a:pr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6218" name="AutoShape 668"/>
              <p:cNvSpPr>
                <a:spLocks noChangeArrowheads="1"/>
              </p:cNvSpPr>
              <p:nvPr/>
            </p:nvSpPr>
            <p:spPr bwMode="auto">
              <a:xfrm>
                <a:off x="2889" y="1631"/>
                <a:ext cx="980" cy="253"/>
              </a:xfrm>
              <a:prstGeom prst="triangle">
                <a:avLst>
                  <a:gd name="adj" fmla="val 50000"/>
                </a:avLst>
              </a:pr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 algn="ctr"/>
                <a:endParaRPr lang="en-US" altLang="en-US">
                  <a:solidFill>
                    <a:srgbClr val="00CCFF"/>
                  </a:solidFill>
                </a:endParaRPr>
              </a:p>
            </p:txBody>
          </p:sp>
        </p:grpSp>
        <p:sp>
          <p:nvSpPr>
            <p:cNvPr id="25611" name="Freeform 669"/>
            <p:cNvSpPr>
              <a:spLocks/>
            </p:cNvSpPr>
            <p:nvPr/>
          </p:nvSpPr>
          <p:spPr bwMode="auto">
            <a:xfrm>
              <a:off x="5364163" y="4331380"/>
              <a:ext cx="3225800" cy="1665288"/>
            </a:xfrm>
            <a:custGeom>
              <a:avLst/>
              <a:gdLst>
                <a:gd name="T0" fmla="*/ 2147483647 w 2032"/>
                <a:gd name="T1" fmla="*/ 2147483647 h 1049"/>
                <a:gd name="T2" fmla="*/ 2147483647 w 2032"/>
                <a:gd name="T3" fmla="*/ 2147483647 h 1049"/>
                <a:gd name="T4" fmla="*/ 2147483647 w 2032"/>
                <a:gd name="T5" fmla="*/ 2147483647 h 1049"/>
                <a:gd name="T6" fmla="*/ 2147483647 w 2032"/>
                <a:gd name="T7" fmla="*/ 2147483647 h 1049"/>
                <a:gd name="T8" fmla="*/ 2147483647 w 2032"/>
                <a:gd name="T9" fmla="*/ 2147483647 h 1049"/>
                <a:gd name="T10" fmla="*/ 2147483647 w 2032"/>
                <a:gd name="T11" fmla="*/ 2147483647 h 1049"/>
                <a:gd name="T12" fmla="*/ 2147483647 w 2032"/>
                <a:gd name="T13" fmla="*/ 2147483647 h 1049"/>
                <a:gd name="T14" fmla="*/ 2147483647 w 2032"/>
                <a:gd name="T15" fmla="*/ 2147483647 h 1049"/>
                <a:gd name="T16" fmla="*/ 2147483647 w 2032"/>
                <a:gd name="T17" fmla="*/ 2147483647 h 1049"/>
                <a:gd name="T18" fmla="*/ 2147483647 w 2032"/>
                <a:gd name="T19" fmla="*/ 2147483647 h 1049"/>
                <a:gd name="T20" fmla="*/ 2147483647 w 2032"/>
                <a:gd name="T21" fmla="*/ 2147483647 h 1049"/>
                <a:gd name="T22" fmla="*/ 2147483647 w 2032"/>
                <a:gd name="T23" fmla="*/ 2147483647 h 1049"/>
                <a:gd name="T24" fmla="*/ 2147483647 w 2032"/>
                <a:gd name="T25" fmla="*/ 2147483647 h 1049"/>
                <a:gd name="T26" fmla="*/ 2147483647 w 2032"/>
                <a:gd name="T27" fmla="*/ 2147483647 h 1049"/>
                <a:gd name="T28" fmla="*/ 2147483647 w 2032"/>
                <a:gd name="T29" fmla="*/ 2147483647 h 1049"/>
                <a:gd name="T30" fmla="*/ 2147483647 w 2032"/>
                <a:gd name="T31" fmla="*/ 2147483647 h 104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032"/>
                <a:gd name="T49" fmla="*/ 0 h 1049"/>
                <a:gd name="T50" fmla="*/ 2032 w 2032"/>
                <a:gd name="T51" fmla="*/ 1049 h 1049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032" h="1049">
                  <a:moveTo>
                    <a:pt x="1044" y="26"/>
                  </a:moveTo>
                  <a:cubicBezTo>
                    <a:pt x="959" y="45"/>
                    <a:pt x="924" y="118"/>
                    <a:pt x="847" y="125"/>
                  </a:cubicBezTo>
                  <a:cubicBezTo>
                    <a:pt x="770" y="132"/>
                    <a:pt x="697" y="61"/>
                    <a:pt x="580" y="68"/>
                  </a:cubicBezTo>
                  <a:cubicBezTo>
                    <a:pt x="463" y="75"/>
                    <a:pt x="232" y="119"/>
                    <a:pt x="143" y="170"/>
                  </a:cubicBezTo>
                  <a:cubicBezTo>
                    <a:pt x="54" y="221"/>
                    <a:pt x="65" y="289"/>
                    <a:pt x="48" y="374"/>
                  </a:cubicBezTo>
                  <a:cubicBezTo>
                    <a:pt x="31" y="459"/>
                    <a:pt x="0" y="618"/>
                    <a:pt x="41" y="680"/>
                  </a:cubicBezTo>
                  <a:cubicBezTo>
                    <a:pt x="82" y="742"/>
                    <a:pt x="191" y="709"/>
                    <a:pt x="294" y="744"/>
                  </a:cubicBezTo>
                  <a:cubicBezTo>
                    <a:pt x="397" y="779"/>
                    <a:pt x="527" y="849"/>
                    <a:pt x="660" y="893"/>
                  </a:cubicBezTo>
                  <a:cubicBezTo>
                    <a:pt x="793" y="938"/>
                    <a:pt x="944" y="991"/>
                    <a:pt x="1088" y="1014"/>
                  </a:cubicBezTo>
                  <a:cubicBezTo>
                    <a:pt x="1232" y="1036"/>
                    <a:pt x="1401" y="1049"/>
                    <a:pt x="1525" y="1031"/>
                  </a:cubicBezTo>
                  <a:cubicBezTo>
                    <a:pt x="1649" y="1012"/>
                    <a:pt x="1749" y="960"/>
                    <a:pt x="1831" y="907"/>
                  </a:cubicBezTo>
                  <a:cubicBezTo>
                    <a:pt x="1913" y="855"/>
                    <a:pt x="1998" y="824"/>
                    <a:pt x="2015" y="714"/>
                  </a:cubicBezTo>
                  <a:cubicBezTo>
                    <a:pt x="2032" y="604"/>
                    <a:pt x="1990" y="350"/>
                    <a:pt x="1931" y="251"/>
                  </a:cubicBezTo>
                  <a:cubicBezTo>
                    <a:pt x="1872" y="151"/>
                    <a:pt x="1754" y="153"/>
                    <a:pt x="1658" y="114"/>
                  </a:cubicBezTo>
                  <a:cubicBezTo>
                    <a:pt x="1562" y="76"/>
                    <a:pt x="1457" y="30"/>
                    <a:pt x="1355" y="15"/>
                  </a:cubicBezTo>
                  <a:cubicBezTo>
                    <a:pt x="1253" y="0"/>
                    <a:pt x="1129" y="8"/>
                    <a:pt x="1044" y="26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12" name="Line 670"/>
            <p:cNvSpPr>
              <a:spLocks noChangeShapeType="1"/>
            </p:cNvSpPr>
            <p:nvPr/>
          </p:nvSpPr>
          <p:spPr bwMode="auto">
            <a:xfrm rot="-5400000">
              <a:off x="7845425" y="5162551"/>
              <a:ext cx="523875" cy="13970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5613" name="Line 671"/>
            <p:cNvSpPr>
              <a:spLocks noChangeShapeType="1"/>
            </p:cNvSpPr>
            <p:nvPr/>
          </p:nvSpPr>
          <p:spPr bwMode="auto">
            <a:xfrm rot="5400000" flipV="1">
              <a:off x="7991475" y="5443538"/>
              <a:ext cx="3175" cy="85725"/>
            </a:xfrm>
            <a:prstGeom prst="line">
              <a:avLst/>
            </a:prstGeom>
            <a:noFill/>
            <a:ln w="12700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5614" name="Line 672"/>
            <p:cNvSpPr>
              <a:spLocks noChangeShapeType="1"/>
            </p:cNvSpPr>
            <p:nvPr/>
          </p:nvSpPr>
          <p:spPr bwMode="auto">
            <a:xfrm rot="-5400000">
              <a:off x="8177213" y="5116513"/>
              <a:ext cx="0" cy="11430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5615" name="Line 674"/>
            <p:cNvSpPr>
              <a:spLocks noChangeShapeType="1"/>
            </p:cNvSpPr>
            <p:nvPr/>
          </p:nvSpPr>
          <p:spPr bwMode="auto">
            <a:xfrm>
              <a:off x="6100763" y="4776788"/>
              <a:ext cx="217487" cy="100012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16" name="Line 675"/>
            <p:cNvSpPr>
              <a:spLocks noChangeShapeType="1"/>
            </p:cNvSpPr>
            <p:nvPr/>
          </p:nvSpPr>
          <p:spPr bwMode="auto">
            <a:xfrm flipV="1">
              <a:off x="5842000" y="5038725"/>
              <a:ext cx="407988" cy="74613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17" name="Line 678"/>
            <p:cNvSpPr>
              <a:spLocks noChangeShapeType="1"/>
            </p:cNvSpPr>
            <p:nvPr/>
          </p:nvSpPr>
          <p:spPr bwMode="auto">
            <a:xfrm flipH="1">
              <a:off x="6267450" y="5102225"/>
              <a:ext cx="144463" cy="169863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18" name="Line 679"/>
            <p:cNvSpPr>
              <a:spLocks noChangeShapeType="1"/>
            </p:cNvSpPr>
            <p:nvPr/>
          </p:nvSpPr>
          <p:spPr bwMode="auto">
            <a:xfrm flipH="1" flipV="1">
              <a:off x="6586538" y="5110163"/>
              <a:ext cx="76200" cy="163512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19" name="Line 680"/>
            <p:cNvSpPr>
              <a:spLocks noChangeShapeType="1"/>
            </p:cNvSpPr>
            <p:nvPr/>
          </p:nvSpPr>
          <p:spPr bwMode="auto">
            <a:xfrm>
              <a:off x="6743700" y="5056188"/>
              <a:ext cx="503238" cy="269875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20" name="Line 682"/>
            <p:cNvSpPr>
              <a:spLocks noChangeShapeType="1"/>
            </p:cNvSpPr>
            <p:nvPr/>
          </p:nvSpPr>
          <p:spPr bwMode="auto">
            <a:xfrm>
              <a:off x="6284913" y="3551238"/>
              <a:ext cx="0" cy="10636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21" name="Line 683"/>
            <p:cNvSpPr>
              <a:spLocks noChangeShapeType="1"/>
            </p:cNvSpPr>
            <p:nvPr/>
          </p:nvSpPr>
          <p:spPr bwMode="auto">
            <a:xfrm flipV="1">
              <a:off x="5891213" y="3736975"/>
              <a:ext cx="168275" cy="3175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pic>
          <p:nvPicPr>
            <p:cNvPr id="25622" name="Picture 684" descr="access_point_stylized_small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640388" y="3548063"/>
              <a:ext cx="369887" cy="3063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5623" name="Line 685"/>
            <p:cNvSpPr>
              <a:spLocks noChangeShapeType="1"/>
            </p:cNvSpPr>
            <p:nvPr/>
          </p:nvSpPr>
          <p:spPr bwMode="auto">
            <a:xfrm rot="5400000" flipV="1">
              <a:off x="7994650" y="5440363"/>
              <a:ext cx="3175" cy="85725"/>
            </a:xfrm>
            <a:prstGeom prst="line">
              <a:avLst/>
            </a:prstGeom>
            <a:noFill/>
            <a:ln w="12700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5624" name="Line 686"/>
            <p:cNvSpPr>
              <a:spLocks noChangeShapeType="1"/>
            </p:cNvSpPr>
            <p:nvPr/>
          </p:nvSpPr>
          <p:spPr bwMode="auto">
            <a:xfrm flipV="1">
              <a:off x="5894388" y="3733800"/>
              <a:ext cx="168275" cy="3175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pic>
          <p:nvPicPr>
            <p:cNvPr id="25625" name="Picture 708" descr="access_point_stylized_small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641975" y="3546475"/>
              <a:ext cx="369888" cy="306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5626" name="Line 711"/>
            <p:cNvSpPr>
              <a:spLocks noChangeShapeType="1"/>
            </p:cNvSpPr>
            <p:nvPr/>
          </p:nvSpPr>
          <p:spPr bwMode="auto">
            <a:xfrm>
              <a:off x="7396163" y="3816350"/>
              <a:ext cx="163512" cy="12065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27" name="Line 712"/>
            <p:cNvSpPr>
              <a:spLocks noChangeShapeType="1"/>
            </p:cNvSpPr>
            <p:nvPr/>
          </p:nvSpPr>
          <p:spPr bwMode="auto">
            <a:xfrm>
              <a:off x="7493000" y="3736975"/>
              <a:ext cx="279400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28" name="Line 713"/>
            <p:cNvSpPr>
              <a:spLocks noChangeShapeType="1"/>
            </p:cNvSpPr>
            <p:nvPr/>
          </p:nvSpPr>
          <p:spPr bwMode="auto">
            <a:xfrm flipV="1">
              <a:off x="7729538" y="3822700"/>
              <a:ext cx="134937" cy="104775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29" name="Line 714"/>
            <p:cNvSpPr>
              <a:spLocks noChangeShapeType="1"/>
            </p:cNvSpPr>
            <p:nvPr/>
          </p:nvSpPr>
          <p:spPr bwMode="auto">
            <a:xfrm>
              <a:off x="6723063" y="2590800"/>
              <a:ext cx="509587" cy="317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30" name="Line 715"/>
            <p:cNvSpPr>
              <a:spLocks noChangeShapeType="1"/>
            </p:cNvSpPr>
            <p:nvPr/>
          </p:nvSpPr>
          <p:spPr bwMode="auto">
            <a:xfrm>
              <a:off x="7358063" y="4700588"/>
              <a:ext cx="390525" cy="18415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31" name="Line 716"/>
            <p:cNvSpPr>
              <a:spLocks noChangeShapeType="1"/>
            </p:cNvSpPr>
            <p:nvPr/>
          </p:nvSpPr>
          <p:spPr bwMode="auto">
            <a:xfrm flipV="1">
              <a:off x="6737350" y="4687888"/>
              <a:ext cx="322263" cy="198437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32" name="Line 717"/>
            <p:cNvSpPr>
              <a:spLocks noChangeShapeType="1"/>
            </p:cNvSpPr>
            <p:nvPr/>
          </p:nvSpPr>
          <p:spPr bwMode="auto">
            <a:xfrm flipV="1">
              <a:off x="6780213" y="4979988"/>
              <a:ext cx="971550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33" name="Line 718"/>
            <p:cNvSpPr>
              <a:spLocks noChangeShapeType="1"/>
            </p:cNvSpPr>
            <p:nvPr/>
          </p:nvSpPr>
          <p:spPr bwMode="auto">
            <a:xfrm flipV="1">
              <a:off x="7577138" y="2495550"/>
              <a:ext cx="123825" cy="87313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34" name="Line 719"/>
            <p:cNvSpPr>
              <a:spLocks noChangeShapeType="1"/>
            </p:cNvSpPr>
            <p:nvPr/>
          </p:nvSpPr>
          <p:spPr bwMode="auto">
            <a:xfrm>
              <a:off x="7405688" y="2668588"/>
              <a:ext cx="0" cy="82550"/>
            </a:xfrm>
            <a:prstGeom prst="line">
              <a:avLst/>
            </a:prstGeom>
            <a:noFill/>
            <a:ln w="9525">
              <a:solidFill>
                <a:srgbClr val="96969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35" name="Line 720"/>
            <p:cNvSpPr>
              <a:spLocks noChangeShapeType="1"/>
            </p:cNvSpPr>
            <p:nvPr/>
          </p:nvSpPr>
          <p:spPr bwMode="auto">
            <a:xfrm flipV="1">
              <a:off x="7577138" y="2565400"/>
              <a:ext cx="263525" cy="288925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36" name="Line 721"/>
            <p:cNvSpPr>
              <a:spLocks noChangeShapeType="1"/>
            </p:cNvSpPr>
            <p:nvPr/>
          </p:nvSpPr>
          <p:spPr bwMode="auto">
            <a:xfrm>
              <a:off x="7942263" y="2563813"/>
              <a:ext cx="0" cy="19685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37" name="Line 722"/>
            <p:cNvSpPr>
              <a:spLocks noChangeShapeType="1"/>
            </p:cNvSpPr>
            <p:nvPr/>
          </p:nvSpPr>
          <p:spPr bwMode="auto">
            <a:xfrm>
              <a:off x="7596188" y="2870200"/>
              <a:ext cx="188912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38" name="Line 723"/>
            <p:cNvSpPr>
              <a:spLocks noChangeShapeType="1"/>
            </p:cNvSpPr>
            <p:nvPr/>
          </p:nvSpPr>
          <p:spPr bwMode="auto">
            <a:xfrm>
              <a:off x="8150225" y="2860675"/>
              <a:ext cx="177800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39" name="Line 724"/>
            <p:cNvSpPr>
              <a:spLocks noChangeShapeType="1"/>
            </p:cNvSpPr>
            <p:nvPr/>
          </p:nvSpPr>
          <p:spPr bwMode="auto">
            <a:xfrm flipH="1">
              <a:off x="7296150" y="2936875"/>
              <a:ext cx="98425" cy="704850"/>
            </a:xfrm>
            <a:prstGeom prst="line">
              <a:avLst/>
            </a:prstGeom>
            <a:noFill/>
            <a:ln w="9525">
              <a:solidFill>
                <a:srgbClr val="96969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40" name="Line 725"/>
            <p:cNvSpPr>
              <a:spLocks noChangeShapeType="1"/>
            </p:cNvSpPr>
            <p:nvPr/>
          </p:nvSpPr>
          <p:spPr bwMode="auto">
            <a:xfrm flipH="1">
              <a:off x="7888288" y="2936875"/>
              <a:ext cx="111125" cy="727075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41" name="Line 726"/>
            <p:cNvSpPr>
              <a:spLocks noChangeShapeType="1"/>
            </p:cNvSpPr>
            <p:nvPr/>
          </p:nvSpPr>
          <p:spPr bwMode="auto">
            <a:xfrm flipV="1">
              <a:off x="7272338" y="4078288"/>
              <a:ext cx="227012" cy="436562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42" name="Line 727"/>
            <p:cNvSpPr>
              <a:spLocks noChangeShapeType="1"/>
            </p:cNvSpPr>
            <p:nvPr/>
          </p:nvSpPr>
          <p:spPr bwMode="auto">
            <a:xfrm>
              <a:off x="8345488" y="2859088"/>
              <a:ext cx="177800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43" name="Line 728"/>
            <p:cNvSpPr>
              <a:spLocks noChangeShapeType="1"/>
            </p:cNvSpPr>
            <p:nvPr/>
          </p:nvSpPr>
          <p:spPr bwMode="auto">
            <a:xfrm>
              <a:off x="6289675" y="2406650"/>
              <a:ext cx="152400" cy="9525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44" name="Oval 407"/>
            <p:cNvSpPr>
              <a:spLocks noChangeArrowheads="1"/>
            </p:cNvSpPr>
            <p:nvPr/>
          </p:nvSpPr>
          <p:spPr bwMode="auto">
            <a:xfrm>
              <a:off x="6354763" y="2565400"/>
              <a:ext cx="387350" cy="95250"/>
            </a:xfrm>
            <a:prstGeom prst="ellipse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rgbClr val="EAEAEA"/>
                </a:gs>
              </a:gsLst>
              <a:lin ang="0" scaled="1"/>
            </a:gradFill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>
                <a:latin typeface="Times New Roman" pitchFamily="18" charset="0"/>
              </a:endParaRPr>
            </a:p>
          </p:txBody>
        </p:sp>
        <p:sp>
          <p:nvSpPr>
            <p:cNvPr id="25645" name="Rectangle 410"/>
            <p:cNvSpPr>
              <a:spLocks noChangeArrowheads="1"/>
            </p:cNvSpPr>
            <p:nvPr/>
          </p:nvSpPr>
          <p:spPr bwMode="auto">
            <a:xfrm>
              <a:off x="6354763" y="2555875"/>
              <a:ext cx="388937" cy="58738"/>
            </a:xfrm>
            <a:prstGeom prst="rect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/>
              <a:endParaRPr lang="en-US" altLang="en-US">
                <a:latin typeface="Times New Roman" pitchFamily="18" charset="0"/>
              </a:endParaRPr>
            </a:p>
          </p:txBody>
        </p:sp>
        <p:sp>
          <p:nvSpPr>
            <p:cNvPr id="25646" name="Oval 411"/>
            <p:cNvSpPr>
              <a:spLocks noChangeArrowheads="1"/>
            </p:cNvSpPr>
            <p:nvPr/>
          </p:nvSpPr>
          <p:spPr bwMode="auto">
            <a:xfrm>
              <a:off x="6353175" y="2490788"/>
              <a:ext cx="387350" cy="111125"/>
            </a:xfrm>
            <a:prstGeom prst="ellipse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rgbClr val="EAEAEA"/>
                </a:gs>
              </a:gsLst>
              <a:lin ang="0" scaled="1"/>
            </a:gradFill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>
                <a:latin typeface="Times New Roman" pitchFamily="18" charset="0"/>
              </a:endParaRPr>
            </a:p>
          </p:txBody>
        </p:sp>
        <p:grpSp>
          <p:nvGrpSpPr>
            <p:cNvPr id="25647" name="Group 732"/>
            <p:cNvGrpSpPr>
              <a:grpSpLocks/>
            </p:cNvGrpSpPr>
            <p:nvPr/>
          </p:nvGrpSpPr>
          <p:grpSpPr bwMode="auto">
            <a:xfrm>
              <a:off x="6430963" y="2519363"/>
              <a:ext cx="219075" cy="52387"/>
              <a:chOff x="2468" y="1332"/>
              <a:chExt cx="310" cy="60"/>
            </a:xfrm>
          </p:grpSpPr>
          <p:sp>
            <p:nvSpPr>
              <p:cNvPr id="26215" name="Freeform 733"/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12700" cmpd="sng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16" name="Freeform 734"/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12700" cmpd="sng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5648" name="Line 735"/>
            <p:cNvSpPr>
              <a:spLocks noChangeShapeType="1"/>
            </p:cNvSpPr>
            <p:nvPr/>
          </p:nvSpPr>
          <p:spPr bwMode="auto">
            <a:xfrm>
              <a:off x="6354763" y="2543175"/>
              <a:ext cx="0" cy="7461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49" name="Line 736"/>
            <p:cNvSpPr>
              <a:spLocks noChangeShapeType="1"/>
            </p:cNvSpPr>
            <p:nvPr/>
          </p:nvSpPr>
          <p:spPr bwMode="auto">
            <a:xfrm>
              <a:off x="6740525" y="2546350"/>
              <a:ext cx="0" cy="73025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5650" name="Group 737"/>
            <p:cNvGrpSpPr>
              <a:grpSpLocks/>
            </p:cNvGrpSpPr>
            <p:nvPr/>
          </p:nvGrpSpPr>
          <p:grpSpPr bwMode="auto">
            <a:xfrm>
              <a:off x="7202488" y="2493963"/>
              <a:ext cx="390525" cy="174625"/>
              <a:chOff x="4334" y="1470"/>
              <a:chExt cx="246" cy="107"/>
            </a:xfrm>
          </p:grpSpPr>
          <p:sp>
            <p:nvSpPr>
              <p:cNvPr id="26207" name="Oval 407"/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26208" name="Rectangle 410"/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 algn="ctr"/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26209" name="Oval 411"/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grpSp>
            <p:nvGrpSpPr>
              <p:cNvPr id="26210" name="Group 741"/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26213" name="Freeform 742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214" name="Freeform 743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6211" name="Line 744"/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12" name="Line 745"/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6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5651" name="Group 746"/>
            <p:cNvGrpSpPr>
              <a:grpSpLocks/>
            </p:cNvGrpSpPr>
            <p:nvPr/>
          </p:nvGrpSpPr>
          <p:grpSpPr bwMode="auto">
            <a:xfrm>
              <a:off x="7213600" y="2757488"/>
              <a:ext cx="390525" cy="174625"/>
              <a:chOff x="4334" y="1470"/>
              <a:chExt cx="246" cy="107"/>
            </a:xfrm>
          </p:grpSpPr>
          <p:sp>
            <p:nvSpPr>
              <p:cNvPr id="26199" name="Oval 407"/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26200" name="Rectangle 410"/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 algn="ctr"/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26201" name="Oval 411"/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grpSp>
            <p:nvGrpSpPr>
              <p:cNvPr id="26202" name="Group 750"/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26205" name="Freeform 751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206" name="Freeform 752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6203" name="Line 753"/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04" name="Line 754"/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6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5652" name="Group 764"/>
            <p:cNvGrpSpPr>
              <a:grpSpLocks/>
            </p:cNvGrpSpPr>
            <p:nvPr/>
          </p:nvGrpSpPr>
          <p:grpSpPr bwMode="auto">
            <a:xfrm>
              <a:off x="7689850" y="2393950"/>
              <a:ext cx="390525" cy="174625"/>
              <a:chOff x="4334" y="1470"/>
              <a:chExt cx="246" cy="107"/>
            </a:xfrm>
          </p:grpSpPr>
          <p:sp>
            <p:nvSpPr>
              <p:cNvPr id="26191" name="Oval 407"/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26192" name="Rectangle 410"/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 algn="ctr"/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26193" name="Oval 411"/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grpSp>
            <p:nvGrpSpPr>
              <p:cNvPr id="26194" name="Group 768"/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26197" name="Freeform 769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198" name="Freeform 770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6195" name="Line 771"/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96" name="Line 772"/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6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5653" name="Line 782"/>
            <p:cNvSpPr>
              <a:spLocks noChangeShapeType="1"/>
            </p:cNvSpPr>
            <p:nvPr/>
          </p:nvSpPr>
          <p:spPr bwMode="auto">
            <a:xfrm>
              <a:off x="6427788" y="3743325"/>
              <a:ext cx="67945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5654" name="Group 801"/>
            <p:cNvGrpSpPr>
              <a:grpSpLocks/>
            </p:cNvGrpSpPr>
            <p:nvPr/>
          </p:nvGrpSpPr>
          <p:grpSpPr bwMode="auto">
            <a:xfrm>
              <a:off x="7591425" y="4806950"/>
              <a:ext cx="622300" cy="244475"/>
              <a:chOff x="4334" y="1470"/>
              <a:chExt cx="246" cy="107"/>
            </a:xfrm>
          </p:grpSpPr>
          <p:sp>
            <p:nvSpPr>
              <p:cNvPr id="26183" name="Oval 407"/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26184" name="Rectangle 410"/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 algn="ctr"/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26185" name="Oval 411"/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grpSp>
            <p:nvGrpSpPr>
              <p:cNvPr id="26186" name="Group 805"/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26189" name="Freeform 806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190" name="Freeform 807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6187" name="Line 808"/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88" name="Line 809"/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5655" name="Group 810"/>
            <p:cNvGrpSpPr>
              <a:grpSpLocks/>
            </p:cNvGrpSpPr>
            <p:nvPr/>
          </p:nvGrpSpPr>
          <p:grpSpPr bwMode="auto">
            <a:xfrm>
              <a:off x="6965950" y="4508500"/>
              <a:ext cx="622300" cy="244475"/>
              <a:chOff x="4334" y="1470"/>
              <a:chExt cx="246" cy="107"/>
            </a:xfrm>
          </p:grpSpPr>
          <p:sp>
            <p:nvSpPr>
              <p:cNvPr id="26175" name="Oval 407"/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26176" name="Rectangle 410"/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 algn="ctr"/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26177" name="Oval 411"/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grpSp>
            <p:nvGrpSpPr>
              <p:cNvPr id="26178" name="Group 814"/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26181" name="Freeform 815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182" name="Freeform 816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6179" name="Line 817"/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80" name="Line 818"/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5656" name="Group 819"/>
            <p:cNvGrpSpPr>
              <a:grpSpLocks/>
            </p:cNvGrpSpPr>
            <p:nvPr/>
          </p:nvGrpSpPr>
          <p:grpSpPr bwMode="auto">
            <a:xfrm>
              <a:off x="6242050" y="4851400"/>
              <a:ext cx="622300" cy="244475"/>
              <a:chOff x="4334" y="1470"/>
              <a:chExt cx="246" cy="107"/>
            </a:xfrm>
          </p:grpSpPr>
          <p:sp>
            <p:nvSpPr>
              <p:cNvPr id="26167" name="Oval 407"/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26168" name="Rectangle 410"/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 algn="ctr"/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26169" name="Oval 411"/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grpSp>
            <p:nvGrpSpPr>
              <p:cNvPr id="26170" name="Group 823"/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26173" name="Freeform 824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174" name="Freeform 825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6171" name="Line 826"/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72" name="Line 827"/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5657" name="Group 828"/>
            <p:cNvGrpSpPr>
              <a:grpSpLocks/>
            </p:cNvGrpSpPr>
            <p:nvPr/>
          </p:nvGrpSpPr>
          <p:grpSpPr bwMode="auto">
            <a:xfrm>
              <a:off x="6051550" y="3644900"/>
              <a:ext cx="390525" cy="171450"/>
              <a:chOff x="4334" y="1470"/>
              <a:chExt cx="246" cy="107"/>
            </a:xfrm>
          </p:grpSpPr>
          <p:sp>
            <p:nvSpPr>
              <p:cNvPr id="26159" name="Oval 407"/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26160" name="Rectangle 410"/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 algn="ctr"/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26161" name="Oval 411"/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grpSp>
            <p:nvGrpSpPr>
              <p:cNvPr id="26162" name="Group 832"/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26165" name="Freeform 833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166" name="Freeform 834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6163" name="Line 835"/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50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64" name="Line 836"/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9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5658" name="Group 846"/>
            <p:cNvGrpSpPr>
              <a:grpSpLocks/>
            </p:cNvGrpSpPr>
            <p:nvPr/>
          </p:nvGrpSpPr>
          <p:grpSpPr bwMode="auto">
            <a:xfrm>
              <a:off x="6138863" y="1989138"/>
              <a:ext cx="282575" cy="477837"/>
              <a:chOff x="3748" y="1253"/>
              <a:chExt cx="178" cy="301"/>
            </a:xfrm>
          </p:grpSpPr>
          <p:sp>
            <p:nvSpPr>
              <p:cNvPr id="26143" name="Line 270"/>
              <p:cNvSpPr>
                <a:spLocks noChangeShapeType="1"/>
              </p:cNvSpPr>
              <p:nvPr/>
            </p:nvSpPr>
            <p:spPr bwMode="auto">
              <a:xfrm flipH="1">
                <a:off x="3748" y="1276"/>
                <a:ext cx="89" cy="25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6144" name="Line 271"/>
              <p:cNvSpPr>
                <a:spLocks noChangeShapeType="1"/>
              </p:cNvSpPr>
              <p:nvPr/>
            </p:nvSpPr>
            <p:spPr bwMode="auto">
              <a:xfrm>
                <a:off x="3837" y="1276"/>
                <a:ext cx="89" cy="25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6145" name="Line 272"/>
              <p:cNvSpPr>
                <a:spLocks noChangeShapeType="1"/>
              </p:cNvSpPr>
              <p:nvPr/>
            </p:nvSpPr>
            <p:spPr bwMode="auto">
              <a:xfrm>
                <a:off x="3748" y="1527"/>
                <a:ext cx="89" cy="27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6146" name="Line 273"/>
              <p:cNvSpPr>
                <a:spLocks noChangeShapeType="1"/>
              </p:cNvSpPr>
              <p:nvPr/>
            </p:nvSpPr>
            <p:spPr bwMode="auto">
              <a:xfrm flipH="1">
                <a:off x="3837" y="1527"/>
                <a:ext cx="89" cy="27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6147" name="Line 274"/>
              <p:cNvSpPr>
                <a:spLocks noChangeShapeType="1"/>
              </p:cNvSpPr>
              <p:nvPr/>
            </p:nvSpPr>
            <p:spPr bwMode="auto">
              <a:xfrm>
                <a:off x="3837" y="1282"/>
                <a:ext cx="0" cy="2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6148" name="Line 275"/>
              <p:cNvSpPr>
                <a:spLocks noChangeShapeType="1"/>
              </p:cNvSpPr>
              <p:nvPr/>
            </p:nvSpPr>
            <p:spPr bwMode="auto">
              <a:xfrm flipV="1">
                <a:off x="3748" y="1501"/>
                <a:ext cx="89" cy="27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6149" name="Line 276"/>
              <p:cNvSpPr>
                <a:spLocks noChangeShapeType="1"/>
              </p:cNvSpPr>
              <p:nvPr/>
            </p:nvSpPr>
            <p:spPr bwMode="auto">
              <a:xfrm flipH="1" flipV="1">
                <a:off x="3837" y="1501"/>
                <a:ext cx="89" cy="2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6150" name="Line 277"/>
              <p:cNvSpPr>
                <a:spLocks noChangeShapeType="1"/>
              </p:cNvSpPr>
              <p:nvPr/>
            </p:nvSpPr>
            <p:spPr bwMode="auto">
              <a:xfrm>
                <a:off x="3786" y="1418"/>
                <a:ext cx="51" cy="2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6151" name="Line 278"/>
              <p:cNvSpPr>
                <a:spLocks noChangeShapeType="1"/>
              </p:cNvSpPr>
              <p:nvPr/>
            </p:nvSpPr>
            <p:spPr bwMode="auto">
              <a:xfrm flipV="1">
                <a:off x="3837" y="1418"/>
                <a:ext cx="54" cy="2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6152" name="Line 279"/>
              <p:cNvSpPr>
                <a:spLocks noChangeShapeType="1"/>
              </p:cNvSpPr>
              <p:nvPr/>
            </p:nvSpPr>
            <p:spPr bwMode="auto">
              <a:xfrm>
                <a:off x="3768" y="1455"/>
                <a:ext cx="66" cy="28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6153" name="Line 280"/>
              <p:cNvSpPr>
                <a:spLocks noChangeShapeType="1"/>
              </p:cNvSpPr>
              <p:nvPr/>
            </p:nvSpPr>
            <p:spPr bwMode="auto">
              <a:xfrm flipV="1">
                <a:off x="3837" y="1461"/>
                <a:ext cx="66" cy="24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6154" name="Line 281"/>
              <p:cNvSpPr>
                <a:spLocks noChangeShapeType="1"/>
              </p:cNvSpPr>
              <p:nvPr/>
            </p:nvSpPr>
            <p:spPr bwMode="auto">
              <a:xfrm flipV="1">
                <a:off x="3837" y="1381"/>
                <a:ext cx="34" cy="1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6155" name="Line 282"/>
              <p:cNvSpPr>
                <a:spLocks noChangeShapeType="1"/>
              </p:cNvSpPr>
              <p:nvPr/>
            </p:nvSpPr>
            <p:spPr bwMode="auto">
              <a:xfrm flipV="1">
                <a:off x="3837" y="1329"/>
                <a:ext cx="21" cy="7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6156" name="Line 283"/>
              <p:cNvSpPr>
                <a:spLocks noChangeShapeType="1"/>
              </p:cNvSpPr>
              <p:nvPr/>
            </p:nvSpPr>
            <p:spPr bwMode="auto">
              <a:xfrm>
                <a:off x="3798" y="1377"/>
                <a:ext cx="42" cy="14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6157" name="Line 284"/>
              <p:cNvSpPr>
                <a:spLocks noChangeShapeType="1"/>
              </p:cNvSpPr>
              <p:nvPr/>
            </p:nvSpPr>
            <p:spPr bwMode="auto">
              <a:xfrm>
                <a:off x="3817" y="1327"/>
                <a:ext cx="24" cy="1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6158" name="Oval 862"/>
              <p:cNvSpPr>
                <a:spLocks noChangeArrowheads="1"/>
              </p:cNvSpPr>
              <p:nvPr/>
            </p:nvSpPr>
            <p:spPr bwMode="auto">
              <a:xfrm>
                <a:off x="3821" y="1253"/>
                <a:ext cx="30" cy="29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pic>
          <p:nvPicPr>
            <p:cNvPr id="25659" name="Picture 915" descr="access_point_stylized_small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159625" y="5056188"/>
              <a:ext cx="433388" cy="3635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5660" name="Line 918"/>
            <p:cNvSpPr>
              <a:spLocks noChangeShapeType="1"/>
            </p:cNvSpPr>
            <p:nvPr/>
          </p:nvSpPr>
          <p:spPr bwMode="auto">
            <a:xfrm rot="5400000" flipV="1">
              <a:off x="7991475" y="5440363"/>
              <a:ext cx="3175" cy="85725"/>
            </a:xfrm>
            <a:prstGeom prst="line">
              <a:avLst/>
            </a:prstGeom>
            <a:noFill/>
            <a:ln w="12700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grpSp>
          <p:nvGrpSpPr>
            <p:cNvPr id="25661" name="Group 919"/>
            <p:cNvGrpSpPr>
              <a:grpSpLocks/>
            </p:cNvGrpSpPr>
            <p:nvPr/>
          </p:nvGrpSpPr>
          <p:grpSpPr bwMode="auto">
            <a:xfrm flipH="1">
              <a:off x="5775325" y="4533900"/>
              <a:ext cx="414338" cy="373063"/>
              <a:chOff x="2839" y="3501"/>
              <a:chExt cx="755" cy="803"/>
            </a:xfrm>
          </p:grpSpPr>
          <p:pic>
            <p:nvPicPr>
              <p:cNvPr id="26141" name="Picture 920" descr="desktop_computer_stylized_medium"/>
              <p:cNvPicPr>
                <a:picLocks noChangeAspect="1" noChangeArrowheads="1"/>
              </p:cNvPicPr>
              <p:nvPr/>
            </p:nvPicPr>
            <p:blipFill>
              <a:blip r:embed="rId5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6142" name="Freeform 921"/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grpSp>
          <p:nvGrpSpPr>
            <p:cNvPr id="25662" name="Group 922"/>
            <p:cNvGrpSpPr>
              <a:grpSpLocks/>
            </p:cNvGrpSpPr>
            <p:nvPr/>
          </p:nvGrpSpPr>
          <p:grpSpPr bwMode="auto">
            <a:xfrm flipH="1">
              <a:off x="5457825" y="4954588"/>
              <a:ext cx="482600" cy="406400"/>
              <a:chOff x="2839" y="3501"/>
              <a:chExt cx="755" cy="803"/>
            </a:xfrm>
          </p:grpSpPr>
          <p:pic>
            <p:nvPicPr>
              <p:cNvPr id="26139" name="Picture 923" descr="desktop_computer_stylized_medium"/>
              <p:cNvPicPr>
                <a:picLocks noChangeAspect="1" noChangeArrowheads="1"/>
              </p:cNvPicPr>
              <p:nvPr/>
            </p:nvPicPr>
            <p:blipFill>
              <a:blip r:embed="rId6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6140" name="Freeform 924"/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grpSp>
          <p:nvGrpSpPr>
            <p:cNvPr id="25663" name="Group 925"/>
            <p:cNvGrpSpPr>
              <a:grpSpLocks/>
            </p:cNvGrpSpPr>
            <p:nvPr/>
          </p:nvGrpSpPr>
          <p:grpSpPr bwMode="auto">
            <a:xfrm flipH="1">
              <a:off x="5935663" y="5256213"/>
              <a:ext cx="427037" cy="349250"/>
              <a:chOff x="2839" y="3501"/>
              <a:chExt cx="755" cy="803"/>
            </a:xfrm>
          </p:grpSpPr>
          <p:pic>
            <p:nvPicPr>
              <p:cNvPr id="26137" name="Picture 926" descr="desktop_computer_stylized_medium"/>
              <p:cNvPicPr>
                <a:picLocks noChangeAspect="1" noChangeArrowheads="1"/>
              </p:cNvPicPr>
              <p:nvPr/>
            </p:nvPicPr>
            <p:blipFill>
              <a:blip r:embed="rId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6138" name="Freeform 927"/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grpSp>
          <p:nvGrpSpPr>
            <p:cNvPr id="25664" name="Group 928"/>
            <p:cNvGrpSpPr>
              <a:grpSpLocks/>
            </p:cNvGrpSpPr>
            <p:nvPr/>
          </p:nvGrpSpPr>
          <p:grpSpPr bwMode="auto">
            <a:xfrm>
              <a:off x="6550025" y="5238750"/>
              <a:ext cx="427038" cy="350838"/>
              <a:chOff x="2839" y="3501"/>
              <a:chExt cx="755" cy="803"/>
            </a:xfrm>
          </p:grpSpPr>
          <p:pic>
            <p:nvPicPr>
              <p:cNvPr id="26135" name="Picture 929" descr="desktop_computer_stylized_medium"/>
              <p:cNvPicPr>
                <a:picLocks noChangeAspect="1" noChangeArrowheads="1"/>
              </p:cNvPicPr>
              <p:nvPr/>
            </p:nvPicPr>
            <p:blipFill>
              <a:blip r:embed="rId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6136" name="Freeform 930"/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pic>
          <p:nvPicPr>
            <p:cNvPr id="25665" name="Picture 933" descr="iphone_stylized_small"/>
            <p:cNvPicPr>
              <a:picLocks noChangeAspect="1" noChangeArrowheads="1"/>
            </p:cNvPicPr>
            <p:nvPr/>
          </p:nvPicPr>
          <p:blipFill>
            <a:blip r:embed="rId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773010" y="1604047"/>
              <a:ext cx="136841" cy="32794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5666" name="Picture 934" descr="antenna_radiation_stylized"/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618163" y="1558925"/>
              <a:ext cx="415925" cy="886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5667" name="Picture 936" descr="access_point_stylized_small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164388" y="5057775"/>
              <a:ext cx="412750" cy="366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25668" name="Group 938"/>
            <p:cNvGrpSpPr>
              <a:grpSpLocks/>
            </p:cNvGrpSpPr>
            <p:nvPr/>
          </p:nvGrpSpPr>
          <p:grpSpPr bwMode="auto">
            <a:xfrm>
              <a:off x="8240713" y="5002213"/>
              <a:ext cx="227012" cy="481012"/>
              <a:chOff x="4140" y="429"/>
              <a:chExt cx="1425" cy="2396"/>
            </a:xfrm>
          </p:grpSpPr>
          <p:sp>
            <p:nvSpPr>
              <p:cNvPr id="26103" name="Freeform 939"/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3 w 354"/>
                  <a:gd name="T1" fmla="*/ 0 h 2742"/>
                  <a:gd name="T2" fmla="*/ 15 w 354"/>
                  <a:gd name="T3" fmla="*/ 27 h 2742"/>
                  <a:gd name="T4" fmla="*/ 15 w 354"/>
                  <a:gd name="T5" fmla="*/ 205 h 2742"/>
                  <a:gd name="T6" fmla="*/ 0 w 354"/>
                  <a:gd name="T7" fmla="*/ 215 h 2742"/>
                  <a:gd name="T8" fmla="*/ 3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04" name="Rectangle 940"/>
              <p:cNvSpPr>
                <a:spLocks noChangeArrowheads="1"/>
              </p:cNvSpPr>
              <p:nvPr/>
            </p:nvSpPr>
            <p:spPr bwMode="auto">
              <a:xfrm>
                <a:off x="4210" y="429"/>
                <a:ext cx="1046" cy="2285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6105" name="Freeform 941"/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9 w 211"/>
                  <a:gd name="T3" fmla="*/ 18 h 2537"/>
                  <a:gd name="T4" fmla="*/ 2 w 211"/>
                  <a:gd name="T5" fmla="*/ 196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06" name="Freeform 942"/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1 h 226"/>
                  <a:gd name="T4" fmla="*/ 14 w 328"/>
                  <a:gd name="T5" fmla="*/ 19 h 226"/>
                  <a:gd name="T6" fmla="*/ 0 w 328"/>
                  <a:gd name="T7" fmla="*/ 8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07" name="Rectangle 943"/>
              <p:cNvSpPr>
                <a:spLocks noChangeArrowheads="1"/>
              </p:cNvSpPr>
              <p:nvPr/>
            </p:nvSpPr>
            <p:spPr bwMode="auto">
              <a:xfrm>
                <a:off x="4210" y="690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26108" name="Group 944"/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26133" name="AutoShape 945"/>
                <p:cNvSpPr>
                  <a:spLocks noChangeArrowheads="1"/>
                </p:cNvSpPr>
                <p:nvPr/>
              </p:nvSpPr>
              <p:spPr bwMode="auto">
                <a:xfrm>
                  <a:off x="613" y="2566"/>
                  <a:ext cx="721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26134" name="AutoShape 946"/>
                <p:cNvSpPr>
                  <a:spLocks noChangeArrowheads="1"/>
                </p:cNvSpPr>
                <p:nvPr/>
              </p:nvSpPr>
              <p:spPr bwMode="auto">
                <a:xfrm>
                  <a:off x="625" y="2581"/>
                  <a:ext cx="696" cy="11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26109" name="Rectangle 947"/>
              <p:cNvSpPr>
                <a:spLocks noChangeArrowheads="1"/>
              </p:cNvSpPr>
              <p:nvPr/>
            </p:nvSpPr>
            <p:spPr bwMode="auto">
              <a:xfrm>
                <a:off x="4220" y="1022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26110" name="Group 948"/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26131" name="AutoShape 949"/>
                <p:cNvSpPr>
                  <a:spLocks noChangeArrowheads="1"/>
                </p:cNvSpPr>
                <p:nvPr/>
              </p:nvSpPr>
              <p:spPr bwMode="auto">
                <a:xfrm>
                  <a:off x="615" y="2564"/>
                  <a:ext cx="721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26132" name="AutoShape 950"/>
                <p:cNvSpPr>
                  <a:spLocks noChangeArrowheads="1"/>
                </p:cNvSpPr>
                <p:nvPr/>
              </p:nvSpPr>
              <p:spPr bwMode="auto">
                <a:xfrm>
                  <a:off x="628" y="2581"/>
                  <a:ext cx="696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26111" name="Rectangle 951"/>
              <p:cNvSpPr>
                <a:spLocks noChangeArrowheads="1"/>
              </p:cNvSpPr>
              <p:nvPr/>
            </p:nvSpPr>
            <p:spPr bwMode="auto">
              <a:xfrm>
                <a:off x="4220" y="1354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6112" name="Rectangle 952"/>
              <p:cNvSpPr>
                <a:spLocks noChangeArrowheads="1"/>
              </p:cNvSpPr>
              <p:nvPr/>
            </p:nvSpPr>
            <p:spPr bwMode="auto">
              <a:xfrm>
                <a:off x="4230" y="1655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26113" name="Group 953"/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26129" name="AutoShape 954"/>
                <p:cNvSpPr>
                  <a:spLocks noChangeArrowheads="1"/>
                </p:cNvSpPr>
                <p:nvPr/>
              </p:nvSpPr>
              <p:spPr bwMode="auto">
                <a:xfrm>
                  <a:off x="618" y="2586"/>
                  <a:ext cx="720" cy="12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26130" name="AutoShape 955"/>
                <p:cNvSpPr>
                  <a:spLocks noChangeArrowheads="1"/>
                </p:cNvSpPr>
                <p:nvPr/>
              </p:nvSpPr>
              <p:spPr bwMode="auto">
                <a:xfrm>
                  <a:off x="630" y="2586"/>
                  <a:ext cx="695" cy="10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26114" name="Freeform 956"/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0 h 226"/>
                  <a:gd name="T4" fmla="*/ 14 w 328"/>
                  <a:gd name="T5" fmla="*/ 17 h 226"/>
                  <a:gd name="T6" fmla="*/ 0 w 328"/>
                  <a:gd name="T7" fmla="*/ 7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26115" name="Group 957"/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26127" name="AutoShape 958"/>
                <p:cNvSpPr>
                  <a:spLocks noChangeArrowheads="1"/>
                </p:cNvSpPr>
                <p:nvPr/>
              </p:nvSpPr>
              <p:spPr bwMode="auto">
                <a:xfrm>
                  <a:off x="613" y="2571"/>
                  <a:ext cx="732" cy="13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26128" name="AutoShape 959"/>
                <p:cNvSpPr>
                  <a:spLocks noChangeArrowheads="1"/>
                </p:cNvSpPr>
                <p:nvPr/>
              </p:nvSpPr>
              <p:spPr bwMode="auto">
                <a:xfrm>
                  <a:off x="625" y="2587"/>
                  <a:ext cx="720" cy="10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26116" name="Rectangle 960"/>
              <p:cNvSpPr>
                <a:spLocks noChangeArrowheads="1"/>
              </p:cNvSpPr>
              <p:nvPr/>
            </p:nvSpPr>
            <p:spPr bwMode="auto">
              <a:xfrm>
                <a:off x="5246" y="429"/>
                <a:ext cx="70" cy="2285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6117" name="Freeform 961"/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14 w 296"/>
                  <a:gd name="T3" fmla="*/ 10 h 256"/>
                  <a:gd name="T4" fmla="*/ 14 w 296"/>
                  <a:gd name="T5" fmla="*/ 19 h 256"/>
                  <a:gd name="T6" fmla="*/ 0 w 296"/>
                  <a:gd name="T7" fmla="*/ 7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18" name="Freeform 962"/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14 w 304"/>
                  <a:gd name="T3" fmla="*/ 13 h 288"/>
                  <a:gd name="T4" fmla="*/ 13 w 304"/>
                  <a:gd name="T5" fmla="*/ 23 h 288"/>
                  <a:gd name="T6" fmla="*/ 2 w 304"/>
                  <a:gd name="T7" fmla="*/ 10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19" name="Oval 963"/>
              <p:cNvSpPr>
                <a:spLocks noChangeArrowheads="1"/>
              </p:cNvSpPr>
              <p:nvPr/>
            </p:nvSpPr>
            <p:spPr bwMode="auto">
              <a:xfrm>
                <a:off x="5515" y="2611"/>
                <a:ext cx="50" cy="95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6120" name="Freeform 964"/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9 h 240"/>
                  <a:gd name="T2" fmla="*/ 2 w 306"/>
                  <a:gd name="T3" fmla="*/ 19 h 240"/>
                  <a:gd name="T4" fmla="*/ 14 w 306"/>
                  <a:gd name="T5" fmla="*/ 9 h 240"/>
                  <a:gd name="T6" fmla="*/ 14 w 306"/>
                  <a:gd name="T7" fmla="*/ 0 h 240"/>
                  <a:gd name="T8" fmla="*/ 0 w 306"/>
                  <a:gd name="T9" fmla="*/ 9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21" name="AutoShape 965"/>
              <p:cNvSpPr>
                <a:spLocks noChangeArrowheads="1"/>
              </p:cNvSpPr>
              <p:nvPr/>
            </p:nvSpPr>
            <p:spPr bwMode="auto">
              <a:xfrm>
                <a:off x="4140" y="2675"/>
                <a:ext cx="1196" cy="15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6122" name="AutoShape 966"/>
              <p:cNvSpPr>
                <a:spLocks noChangeArrowheads="1"/>
              </p:cNvSpPr>
              <p:nvPr/>
            </p:nvSpPr>
            <p:spPr bwMode="auto">
              <a:xfrm>
                <a:off x="4210" y="2714"/>
                <a:ext cx="1066" cy="7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6123" name="Oval 967"/>
              <p:cNvSpPr>
                <a:spLocks noChangeArrowheads="1"/>
              </p:cNvSpPr>
              <p:nvPr/>
            </p:nvSpPr>
            <p:spPr bwMode="auto">
              <a:xfrm>
                <a:off x="4309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6124" name="Oval 968"/>
              <p:cNvSpPr>
                <a:spLocks noChangeArrowheads="1"/>
              </p:cNvSpPr>
              <p:nvPr/>
            </p:nvSpPr>
            <p:spPr bwMode="auto">
              <a:xfrm>
                <a:off x="4489" y="2382"/>
                <a:ext cx="159" cy="142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 algn="ctr" eaLnBrk="1" hangingPunct="1"/>
                <a:endParaRPr lang="en-US" altLang="en-US" sz="1800">
                  <a:solidFill>
                    <a:srgbClr val="FF0000"/>
                  </a:solidFill>
                </a:endParaRPr>
              </a:p>
            </p:txBody>
          </p:sp>
          <p:sp>
            <p:nvSpPr>
              <p:cNvPr id="26125" name="Oval 969"/>
              <p:cNvSpPr>
                <a:spLocks noChangeArrowheads="1"/>
              </p:cNvSpPr>
              <p:nvPr/>
            </p:nvSpPr>
            <p:spPr bwMode="auto">
              <a:xfrm>
                <a:off x="4658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6126" name="Rectangle 970"/>
              <p:cNvSpPr>
                <a:spLocks noChangeArrowheads="1"/>
              </p:cNvSpPr>
              <p:nvPr/>
            </p:nvSpPr>
            <p:spPr bwMode="auto">
              <a:xfrm>
                <a:off x="5067" y="1837"/>
                <a:ext cx="80" cy="759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grpSp>
          <p:nvGrpSpPr>
            <p:cNvPr id="25669" name="Group 971"/>
            <p:cNvGrpSpPr>
              <a:grpSpLocks/>
            </p:cNvGrpSpPr>
            <p:nvPr/>
          </p:nvGrpSpPr>
          <p:grpSpPr bwMode="auto">
            <a:xfrm>
              <a:off x="7924800" y="5303838"/>
              <a:ext cx="227013" cy="481012"/>
              <a:chOff x="4140" y="429"/>
              <a:chExt cx="1425" cy="2396"/>
            </a:xfrm>
          </p:grpSpPr>
          <p:sp>
            <p:nvSpPr>
              <p:cNvPr id="26071" name="Freeform 972"/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3 w 354"/>
                  <a:gd name="T1" fmla="*/ 0 h 2742"/>
                  <a:gd name="T2" fmla="*/ 15 w 354"/>
                  <a:gd name="T3" fmla="*/ 27 h 2742"/>
                  <a:gd name="T4" fmla="*/ 15 w 354"/>
                  <a:gd name="T5" fmla="*/ 205 h 2742"/>
                  <a:gd name="T6" fmla="*/ 0 w 354"/>
                  <a:gd name="T7" fmla="*/ 215 h 2742"/>
                  <a:gd name="T8" fmla="*/ 3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72" name="Rectangle 973"/>
              <p:cNvSpPr>
                <a:spLocks noChangeArrowheads="1"/>
              </p:cNvSpPr>
              <p:nvPr/>
            </p:nvSpPr>
            <p:spPr bwMode="auto">
              <a:xfrm>
                <a:off x="4210" y="429"/>
                <a:ext cx="1046" cy="2285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6073" name="Freeform 974"/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9 w 211"/>
                  <a:gd name="T3" fmla="*/ 18 h 2537"/>
                  <a:gd name="T4" fmla="*/ 2 w 211"/>
                  <a:gd name="T5" fmla="*/ 196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74" name="Freeform 975"/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1 h 226"/>
                  <a:gd name="T4" fmla="*/ 14 w 328"/>
                  <a:gd name="T5" fmla="*/ 19 h 226"/>
                  <a:gd name="T6" fmla="*/ 0 w 328"/>
                  <a:gd name="T7" fmla="*/ 8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75" name="Rectangle 976"/>
              <p:cNvSpPr>
                <a:spLocks noChangeArrowheads="1"/>
              </p:cNvSpPr>
              <p:nvPr/>
            </p:nvSpPr>
            <p:spPr bwMode="auto">
              <a:xfrm>
                <a:off x="4210" y="690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26076" name="Group 977"/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26101" name="AutoShape 978"/>
                <p:cNvSpPr>
                  <a:spLocks noChangeArrowheads="1"/>
                </p:cNvSpPr>
                <p:nvPr/>
              </p:nvSpPr>
              <p:spPr bwMode="auto">
                <a:xfrm>
                  <a:off x="613" y="2566"/>
                  <a:ext cx="721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26102" name="AutoShape 979"/>
                <p:cNvSpPr>
                  <a:spLocks noChangeArrowheads="1"/>
                </p:cNvSpPr>
                <p:nvPr/>
              </p:nvSpPr>
              <p:spPr bwMode="auto">
                <a:xfrm>
                  <a:off x="625" y="2581"/>
                  <a:ext cx="696" cy="11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26077" name="Rectangle 980"/>
              <p:cNvSpPr>
                <a:spLocks noChangeArrowheads="1"/>
              </p:cNvSpPr>
              <p:nvPr/>
            </p:nvSpPr>
            <p:spPr bwMode="auto">
              <a:xfrm>
                <a:off x="4220" y="1022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26078" name="Group 981"/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26099" name="AutoShape 982"/>
                <p:cNvSpPr>
                  <a:spLocks noChangeArrowheads="1"/>
                </p:cNvSpPr>
                <p:nvPr/>
              </p:nvSpPr>
              <p:spPr bwMode="auto">
                <a:xfrm>
                  <a:off x="615" y="2564"/>
                  <a:ext cx="721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26100" name="AutoShape 983"/>
                <p:cNvSpPr>
                  <a:spLocks noChangeArrowheads="1"/>
                </p:cNvSpPr>
                <p:nvPr/>
              </p:nvSpPr>
              <p:spPr bwMode="auto">
                <a:xfrm>
                  <a:off x="628" y="2581"/>
                  <a:ext cx="696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26079" name="Rectangle 984"/>
              <p:cNvSpPr>
                <a:spLocks noChangeArrowheads="1"/>
              </p:cNvSpPr>
              <p:nvPr/>
            </p:nvSpPr>
            <p:spPr bwMode="auto">
              <a:xfrm>
                <a:off x="4220" y="1354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6080" name="Rectangle 985"/>
              <p:cNvSpPr>
                <a:spLocks noChangeArrowheads="1"/>
              </p:cNvSpPr>
              <p:nvPr/>
            </p:nvSpPr>
            <p:spPr bwMode="auto">
              <a:xfrm>
                <a:off x="4230" y="1655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26081" name="Group 986"/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26097" name="AutoShape 987"/>
                <p:cNvSpPr>
                  <a:spLocks noChangeArrowheads="1"/>
                </p:cNvSpPr>
                <p:nvPr/>
              </p:nvSpPr>
              <p:spPr bwMode="auto">
                <a:xfrm>
                  <a:off x="618" y="2586"/>
                  <a:ext cx="720" cy="12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26098" name="AutoShape 988"/>
                <p:cNvSpPr>
                  <a:spLocks noChangeArrowheads="1"/>
                </p:cNvSpPr>
                <p:nvPr/>
              </p:nvSpPr>
              <p:spPr bwMode="auto">
                <a:xfrm>
                  <a:off x="630" y="2586"/>
                  <a:ext cx="695" cy="10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26082" name="Freeform 989"/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0 h 226"/>
                  <a:gd name="T4" fmla="*/ 14 w 328"/>
                  <a:gd name="T5" fmla="*/ 17 h 226"/>
                  <a:gd name="T6" fmla="*/ 0 w 328"/>
                  <a:gd name="T7" fmla="*/ 7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26083" name="Group 990"/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26095" name="AutoShape 991"/>
                <p:cNvSpPr>
                  <a:spLocks noChangeArrowheads="1"/>
                </p:cNvSpPr>
                <p:nvPr/>
              </p:nvSpPr>
              <p:spPr bwMode="auto">
                <a:xfrm>
                  <a:off x="613" y="2571"/>
                  <a:ext cx="732" cy="13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26096" name="AutoShape 992"/>
                <p:cNvSpPr>
                  <a:spLocks noChangeArrowheads="1"/>
                </p:cNvSpPr>
                <p:nvPr/>
              </p:nvSpPr>
              <p:spPr bwMode="auto">
                <a:xfrm>
                  <a:off x="625" y="2587"/>
                  <a:ext cx="720" cy="10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26084" name="Rectangle 993"/>
              <p:cNvSpPr>
                <a:spLocks noChangeArrowheads="1"/>
              </p:cNvSpPr>
              <p:nvPr/>
            </p:nvSpPr>
            <p:spPr bwMode="auto">
              <a:xfrm>
                <a:off x="5246" y="429"/>
                <a:ext cx="70" cy="2285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6085" name="Freeform 994"/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14 w 296"/>
                  <a:gd name="T3" fmla="*/ 10 h 256"/>
                  <a:gd name="T4" fmla="*/ 14 w 296"/>
                  <a:gd name="T5" fmla="*/ 19 h 256"/>
                  <a:gd name="T6" fmla="*/ 0 w 296"/>
                  <a:gd name="T7" fmla="*/ 7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86" name="Freeform 995"/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14 w 304"/>
                  <a:gd name="T3" fmla="*/ 13 h 288"/>
                  <a:gd name="T4" fmla="*/ 13 w 304"/>
                  <a:gd name="T5" fmla="*/ 23 h 288"/>
                  <a:gd name="T6" fmla="*/ 2 w 304"/>
                  <a:gd name="T7" fmla="*/ 10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87" name="Oval 996"/>
              <p:cNvSpPr>
                <a:spLocks noChangeArrowheads="1"/>
              </p:cNvSpPr>
              <p:nvPr/>
            </p:nvSpPr>
            <p:spPr bwMode="auto">
              <a:xfrm>
                <a:off x="5515" y="2611"/>
                <a:ext cx="50" cy="95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6088" name="Freeform 997"/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9 h 240"/>
                  <a:gd name="T2" fmla="*/ 2 w 306"/>
                  <a:gd name="T3" fmla="*/ 19 h 240"/>
                  <a:gd name="T4" fmla="*/ 14 w 306"/>
                  <a:gd name="T5" fmla="*/ 9 h 240"/>
                  <a:gd name="T6" fmla="*/ 14 w 306"/>
                  <a:gd name="T7" fmla="*/ 0 h 240"/>
                  <a:gd name="T8" fmla="*/ 0 w 306"/>
                  <a:gd name="T9" fmla="*/ 9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89" name="AutoShape 998"/>
              <p:cNvSpPr>
                <a:spLocks noChangeArrowheads="1"/>
              </p:cNvSpPr>
              <p:nvPr/>
            </p:nvSpPr>
            <p:spPr bwMode="auto">
              <a:xfrm>
                <a:off x="4140" y="2675"/>
                <a:ext cx="1196" cy="15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6090" name="AutoShape 999"/>
              <p:cNvSpPr>
                <a:spLocks noChangeArrowheads="1"/>
              </p:cNvSpPr>
              <p:nvPr/>
            </p:nvSpPr>
            <p:spPr bwMode="auto">
              <a:xfrm>
                <a:off x="4210" y="2714"/>
                <a:ext cx="1066" cy="7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6091" name="Oval 1000"/>
              <p:cNvSpPr>
                <a:spLocks noChangeArrowheads="1"/>
              </p:cNvSpPr>
              <p:nvPr/>
            </p:nvSpPr>
            <p:spPr bwMode="auto">
              <a:xfrm>
                <a:off x="4309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6092" name="Oval 1001"/>
              <p:cNvSpPr>
                <a:spLocks noChangeArrowheads="1"/>
              </p:cNvSpPr>
              <p:nvPr/>
            </p:nvSpPr>
            <p:spPr bwMode="auto">
              <a:xfrm>
                <a:off x="4489" y="2382"/>
                <a:ext cx="159" cy="142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 algn="ctr" eaLnBrk="1" hangingPunct="1"/>
                <a:endParaRPr lang="en-US" altLang="en-US" sz="1800">
                  <a:solidFill>
                    <a:srgbClr val="FF0000"/>
                  </a:solidFill>
                </a:endParaRPr>
              </a:p>
            </p:txBody>
          </p:sp>
          <p:sp>
            <p:nvSpPr>
              <p:cNvPr id="26093" name="Oval 1002"/>
              <p:cNvSpPr>
                <a:spLocks noChangeArrowheads="1"/>
              </p:cNvSpPr>
              <p:nvPr/>
            </p:nvSpPr>
            <p:spPr bwMode="auto">
              <a:xfrm>
                <a:off x="4658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6094" name="Rectangle 1003"/>
              <p:cNvSpPr>
                <a:spLocks noChangeArrowheads="1"/>
              </p:cNvSpPr>
              <p:nvPr/>
            </p:nvSpPr>
            <p:spPr bwMode="auto">
              <a:xfrm>
                <a:off x="5067" y="1837"/>
                <a:ext cx="80" cy="759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pic>
          <p:nvPicPr>
            <p:cNvPr id="25670" name="Picture 1005" descr="antenna_stylized"/>
            <p:cNvPicPr>
              <a:picLocks noChangeAspect="1" noChangeArrowheads="1"/>
            </p:cNvPicPr>
            <p:nvPr/>
          </p:nvPicPr>
          <p:blipFill>
            <a:blip r:embed="rId10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302250" y="2043113"/>
              <a:ext cx="530703" cy="2237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5671" name="Picture 1006" descr="laptop_keyboard"/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5327957" y="2291590"/>
              <a:ext cx="437222" cy="1595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5672" name="Freeform 1007"/>
            <p:cNvSpPr>
              <a:spLocks/>
            </p:cNvSpPr>
            <p:nvPr/>
          </p:nvSpPr>
          <p:spPr bwMode="auto">
            <a:xfrm>
              <a:off x="5472854" y="2136804"/>
              <a:ext cx="351920" cy="208166"/>
            </a:xfrm>
            <a:custGeom>
              <a:avLst/>
              <a:gdLst>
                <a:gd name="T0" fmla="*/ 118 w 2982"/>
                <a:gd name="T1" fmla="*/ 0 h 2442"/>
                <a:gd name="T2" fmla="*/ 0 w 2982"/>
                <a:gd name="T3" fmla="*/ 85 h 2442"/>
                <a:gd name="T4" fmla="*/ 472 w 2982"/>
                <a:gd name="T5" fmla="*/ 85 h 2442"/>
                <a:gd name="T6" fmla="*/ 472 w 2982"/>
                <a:gd name="T7" fmla="*/ 85 h 2442"/>
                <a:gd name="T8" fmla="*/ 118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25673" name="Picture 1008" descr="screen"/>
            <p:cNvPicPr>
              <a:picLocks noChangeAspect="1" noChangeArrowheads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490187" y="2142157"/>
              <a:ext cx="319785" cy="18942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5674" name="Freeform 1009"/>
            <p:cNvSpPr>
              <a:spLocks/>
            </p:cNvSpPr>
            <p:nvPr/>
          </p:nvSpPr>
          <p:spPr bwMode="auto">
            <a:xfrm>
              <a:off x="5536928" y="2130663"/>
              <a:ext cx="298168" cy="38736"/>
            </a:xfrm>
            <a:custGeom>
              <a:avLst/>
              <a:gdLst>
                <a:gd name="T0" fmla="*/ 118 w 2528"/>
                <a:gd name="T1" fmla="*/ 0 h 455"/>
                <a:gd name="T2" fmla="*/ 472 w 2528"/>
                <a:gd name="T3" fmla="*/ 85 h 455"/>
                <a:gd name="T4" fmla="*/ 472 w 2528"/>
                <a:gd name="T5" fmla="*/ 85 h 455"/>
                <a:gd name="T6" fmla="*/ 0 w 2528"/>
                <a:gd name="T7" fmla="*/ 85 h 455"/>
                <a:gd name="T8" fmla="*/ 118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75" name="Freeform 1010"/>
            <p:cNvSpPr>
              <a:spLocks/>
            </p:cNvSpPr>
            <p:nvPr/>
          </p:nvSpPr>
          <p:spPr bwMode="auto">
            <a:xfrm>
              <a:off x="5469738" y="2130348"/>
              <a:ext cx="82770" cy="161242"/>
            </a:xfrm>
            <a:custGeom>
              <a:avLst/>
              <a:gdLst>
                <a:gd name="T0" fmla="*/ 118 w 702"/>
                <a:gd name="T1" fmla="*/ 0 h 1893"/>
                <a:gd name="T2" fmla="*/ 0 w 702"/>
                <a:gd name="T3" fmla="*/ 85 h 1893"/>
                <a:gd name="T4" fmla="*/ 118 w 702"/>
                <a:gd name="T5" fmla="*/ 85 h 1893"/>
                <a:gd name="T6" fmla="*/ 118 w 702"/>
                <a:gd name="T7" fmla="*/ 85 h 1893"/>
                <a:gd name="T8" fmla="*/ 118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76" name="Freeform 1011"/>
            <p:cNvSpPr>
              <a:spLocks/>
            </p:cNvSpPr>
            <p:nvPr/>
          </p:nvSpPr>
          <p:spPr bwMode="auto">
            <a:xfrm>
              <a:off x="5743756" y="2159163"/>
              <a:ext cx="89197" cy="186121"/>
            </a:xfrm>
            <a:custGeom>
              <a:avLst/>
              <a:gdLst>
                <a:gd name="T0" fmla="*/ 118 w 756"/>
                <a:gd name="T1" fmla="*/ 0 h 2184"/>
                <a:gd name="T2" fmla="*/ 118 w 756"/>
                <a:gd name="T3" fmla="*/ 85 h 2184"/>
                <a:gd name="T4" fmla="*/ 0 w 756"/>
                <a:gd name="T5" fmla="*/ 85 h 2184"/>
                <a:gd name="T6" fmla="*/ 118 w 756"/>
                <a:gd name="T7" fmla="*/ 85 h 2184"/>
                <a:gd name="T8" fmla="*/ 118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77" name="Freeform 1012"/>
            <p:cNvSpPr>
              <a:spLocks/>
            </p:cNvSpPr>
            <p:nvPr/>
          </p:nvSpPr>
          <p:spPr bwMode="auto">
            <a:xfrm>
              <a:off x="5468764" y="2283402"/>
              <a:ext cx="327186" cy="62828"/>
            </a:xfrm>
            <a:custGeom>
              <a:avLst/>
              <a:gdLst>
                <a:gd name="T0" fmla="*/ 118 w 2773"/>
                <a:gd name="T1" fmla="*/ 0 h 738"/>
                <a:gd name="T2" fmla="*/ 0 w 2773"/>
                <a:gd name="T3" fmla="*/ 85 h 738"/>
                <a:gd name="T4" fmla="*/ 472 w 2773"/>
                <a:gd name="T5" fmla="*/ 85 h 738"/>
                <a:gd name="T6" fmla="*/ 472 w 2773"/>
                <a:gd name="T7" fmla="*/ 85 h 738"/>
                <a:gd name="T8" fmla="*/ 118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78" name="Freeform 1013"/>
            <p:cNvSpPr>
              <a:spLocks/>
            </p:cNvSpPr>
            <p:nvPr/>
          </p:nvSpPr>
          <p:spPr bwMode="auto">
            <a:xfrm>
              <a:off x="5753689" y="2160738"/>
              <a:ext cx="83549" cy="186909"/>
            </a:xfrm>
            <a:custGeom>
              <a:avLst/>
              <a:gdLst>
                <a:gd name="T0" fmla="*/ 393 w 637"/>
                <a:gd name="T1" fmla="*/ 0 h 1659"/>
                <a:gd name="T2" fmla="*/ 393 w 637"/>
                <a:gd name="T3" fmla="*/ 0 h 1659"/>
                <a:gd name="T4" fmla="*/ 131 w 637"/>
                <a:gd name="T5" fmla="*/ 2366 h 1659"/>
                <a:gd name="T6" fmla="*/ 0 w 637"/>
                <a:gd name="T7" fmla="*/ 2366 h 1659"/>
                <a:gd name="T8" fmla="*/ 393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79" name="Freeform 1014"/>
            <p:cNvSpPr>
              <a:spLocks/>
            </p:cNvSpPr>
            <p:nvPr/>
          </p:nvSpPr>
          <p:spPr bwMode="auto">
            <a:xfrm>
              <a:off x="5469154" y="2291747"/>
              <a:ext cx="290962" cy="62040"/>
            </a:xfrm>
            <a:custGeom>
              <a:avLst/>
              <a:gdLst>
                <a:gd name="T0" fmla="*/ 0 w 2216"/>
                <a:gd name="T1" fmla="*/ 0 h 550"/>
                <a:gd name="T2" fmla="*/ 131 w 2216"/>
                <a:gd name="T3" fmla="*/ 113 h 550"/>
                <a:gd name="T4" fmla="*/ 1707 w 2216"/>
                <a:gd name="T5" fmla="*/ 790 h 550"/>
                <a:gd name="T6" fmla="*/ 1707 w 2216"/>
                <a:gd name="T7" fmla="*/ 677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5680" name="Group 1015"/>
            <p:cNvGrpSpPr>
              <a:grpSpLocks/>
            </p:cNvGrpSpPr>
            <p:nvPr/>
          </p:nvGrpSpPr>
          <p:grpSpPr bwMode="auto">
            <a:xfrm>
              <a:off x="5464285" y="2358039"/>
              <a:ext cx="98740" cy="36846"/>
              <a:chOff x="1740" y="2642"/>
              <a:chExt cx="752" cy="327"/>
            </a:xfrm>
          </p:grpSpPr>
          <p:sp>
            <p:nvSpPr>
              <p:cNvPr id="26065" name="Freeform 1016"/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66" name="Freeform 1017"/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67" name="Freeform 1018"/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68" name="Freeform 1019"/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69" name="Freeform 1020"/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70" name="Freeform 1021"/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5681" name="Freeform 1022"/>
            <p:cNvSpPr>
              <a:spLocks/>
            </p:cNvSpPr>
            <p:nvPr/>
          </p:nvSpPr>
          <p:spPr bwMode="auto">
            <a:xfrm>
              <a:off x="5633331" y="2363550"/>
              <a:ext cx="119579" cy="80936"/>
            </a:xfrm>
            <a:custGeom>
              <a:avLst/>
              <a:gdLst>
                <a:gd name="T0" fmla="*/ 121 w 990"/>
                <a:gd name="T1" fmla="*/ 307 h 792"/>
                <a:gd name="T2" fmla="*/ 242 w 990"/>
                <a:gd name="T3" fmla="*/ 0 h 792"/>
                <a:gd name="T4" fmla="*/ 242 w 990"/>
                <a:gd name="T5" fmla="*/ 102 h 792"/>
                <a:gd name="T6" fmla="*/ 0 w 990"/>
                <a:gd name="T7" fmla="*/ 307 h 792"/>
                <a:gd name="T8" fmla="*/ 121 w 990"/>
                <a:gd name="T9" fmla="*/ 307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82" name="Freeform 1023"/>
            <p:cNvSpPr>
              <a:spLocks/>
            </p:cNvSpPr>
            <p:nvPr/>
          </p:nvSpPr>
          <p:spPr bwMode="auto">
            <a:xfrm>
              <a:off x="5328152" y="2370006"/>
              <a:ext cx="305958" cy="73850"/>
            </a:xfrm>
            <a:custGeom>
              <a:avLst/>
              <a:gdLst>
                <a:gd name="T0" fmla="*/ 121 w 2532"/>
                <a:gd name="T1" fmla="*/ 0 h 723"/>
                <a:gd name="T2" fmla="*/ 121 w 2532"/>
                <a:gd name="T3" fmla="*/ 0 h 723"/>
                <a:gd name="T4" fmla="*/ 725 w 2532"/>
                <a:gd name="T5" fmla="*/ 306 h 723"/>
                <a:gd name="T6" fmla="*/ 725 w 2532"/>
                <a:gd name="T7" fmla="*/ 306 h 723"/>
                <a:gd name="T8" fmla="*/ 0 w 2532"/>
                <a:gd name="T9" fmla="*/ 102 h 723"/>
                <a:gd name="T10" fmla="*/ 12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83" name="Freeform 1024"/>
            <p:cNvSpPr>
              <a:spLocks/>
            </p:cNvSpPr>
            <p:nvPr/>
          </p:nvSpPr>
          <p:spPr bwMode="auto">
            <a:xfrm>
              <a:off x="5328347" y="2356465"/>
              <a:ext cx="3311" cy="14959"/>
            </a:xfrm>
            <a:custGeom>
              <a:avLst/>
              <a:gdLst>
                <a:gd name="T0" fmla="*/ 127 w 26"/>
                <a:gd name="T1" fmla="*/ 102 h 147"/>
                <a:gd name="T2" fmla="*/ 127 w 26"/>
                <a:gd name="T3" fmla="*/ 102 h 147"/>
                <a:gd name="T4" fmla="*/ 0 w 26"/>
                <a:gd name="T5" fmla="*/ 102 h 147"/>
                <a:gd name="T6" fmla="*/ 127 w 26"/>
                <a:gd name="T7" fmla="*/ 0 h 147"/>
                <a:gd name="T8" fmla="*/ 127 w 26"/>
                <a:gd name="T9" fmla="*/ 102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84" name="Freeform 1025"/>
            <p:cNvSpPr>
              <a:spLocks/>
            </p:cNvSpPr>
            <p:nvPr/>
          </p:nvSpPr>
          <p:spPr bwMode="auto">
            <a:xfrm>
              <a:off x="5328542" y="2295526"/>
              <a:ext cx="142170" cy="61883"/>
            </a:xfrm>
            <a:custGeom>
              <a:avLst/>
              <a:gdLst>
                <a:gd name="T0" fmla="*/ 242 w 1176"/>
                <a:gd name="T1" fmla="*/ 0 h 606"/>
                <a:gd name="T2" fmla="*/ 0 w 1176"/>
                <a:gd name="T3" fmla="*/ 204 h 606"/>
                <a:gd name="T4" fmla="*/ 121 w 1176"/>
                <a:gd name="T5" fmla="*/ 204 h 606"/>
                <a:gd name="T6" fmla="*/ 242 w 1176"/>
                <a:gd name="T7" fmla="*/ 102 h 606"/>
                <a:gd name="T8" fmla="*/ 242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85" name="Freeform 1026"/>
            <p:cNvSpPr>
              <a:spLocks/>
            </p:cNvSpPr>
            <p:nvPr/>
          </p:nvSpPr>
          <p:spPr bwMode="auto">
            <a:xfrm>
              <a:off x="5338085" y="2359614"/>
              <a:ext cx="290183" cy="71016"/>
            </a:xfrm>
            <a:custGeom>
              <a:avLst/>
              <a:gdLst>
                <a:gd name="T0" fmla="*/ 115 w 2532"/>
                <a:gd name="T1" fmla="*/ 0 h 723"/>
                <a:gd name="T2" fmla="*/ 115 w 2532"/>
                <a:gd name="T3" fmla="*/ 0 h 723"/>
                <a:gd name="T4" fmla="*/ 229 w 2532"/>
                <a:gd name="T5" fmla="*/ 98 h 723"/>
                <a:gd name="T6" fmla="*/ 229 w 2532"/>
                <a:gd name="T7" fmla="*/ 98 h 723"/>
                <a:gd name="T8" fmla="*/ 0 w 2532"/>
                <a:gd name="T9" fmla="*/ 98 h 723"/>
                <a:gd name="T10" fmla="*/ 115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86" name="Freeform 1027"/>
            <p:cNvSpPr>
              <a:spLocks/>
            </p:cNvSpPr>
            <p:nvPr/>
          </p:nvSpPr>
          <p:spPr bwMode="auto">
            <a:xfrm flipV="1">
              <a:off x="5627878" y="2354575"/>
              <a:ext cx="118410" cy="73535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305 h 723"/>
                <a:gd name="T6" fmla="*/ 0 w 2532"/>
                <a:gd name="T7" fmla="*/ 305 h 723"/>
                <a:gd name="T8" fmla="*/ 0 w 2532"/>
                <a:gd name="T9" fmla="*/ 102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pic>
          <p:nvPicPr>
            <p:cNvPr id="25687" name="Picture 1030" descr="laptop_keyboard"/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6897688" y="5735638"/>
              <a:ext cx="388937" cy="1587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5688" name="Freeform 1031"/>
            <p:cNvSpPr>
              <a:spLocks/>
            </p:cNvSpPr>
            <p:nvPr/>
          </p:nvSpPr>
          <p:spPr bwMode="auto">
            <a:xfrm>
              <a:off x="7026275" y="5580063"/>
              <a:ext cx="312738" cy="207962"/>
            </a:xfrm>
            <a:custGeom>
              <a:avLst/>
              <a:gdLst>
                <a:gd name="T0" fmla="*/ 2147483647 w 2982"/>
                <a:gd name="T1" fmla="*/ 0 h 2442"/>
                <a:gd name="T2" fmla="*/ 0 w 2982"/>
                <a:gd name="T3" fmla="*/ 2147483647 h 2442"/>
                <a:gd name="T4" fmla="*/ 2147483647 w 2982"/>
                <a:gd name="T5" fmla="*/ 2147483647 h 2442"/>
                <a:gd name="T6" fmla="*/ 2147483647 w 2982"/>
                <a:gd name="T7" fmla="*/ 2147483647 h 2442"/>
                <a:gd name="T8" fmla="*/ 2147483647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25689" name="Picture 1032" descr="screen"/>
            <p:cNvPicPr>
              <a:picLocks noChangeAspect="1" noChangeArrowheads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042150" y="5584825"/>
              <a:ext cx="284163" cy="190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5690" name="Freeform 1033"/>
            <p:cNvSpPr>
              <a:spLocks/>
            </p:cNvSpPr>
            <p:nvPr/>
          </p:nvSpPr>
          <p:spPr bwMode="auto">
            <a:xfrm>
              <a:off x="7083425" y="5573713"/>
              <a:ext cx="265113" cy="39687"/>
            </a:xfrm>
            <a:custGeom>
              <a:avLst/>
              <a:gdLst>
                <a:gd name="T0" fmla="*/ 2147483647 w 2528"/>
                <a:gd name="T1" fmla="*/ 0 h 455"/>
                <a:gd name="T2" fmla="*/ 2147483647 w 2528"/>
                <a:gd name="T3" fmla="*/ 2147483647 h 455"/>
                <a:gd name="T4" fmla="*/ 2147483647 w 2528"/>
                <a:gd name="T5" fmla="*/ 2147483647 h 455"/>
                <a:gd name="T6" fmla="*/ 0 w 2528"/>
                <a:gd name="T7" fmla="*/ 2147483647 h 455"/>
                <a:gd name="T8" fmla="*/ 2147483647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91" name="Freeform 1034"/>
            <p:cNvSpPr>
              <a:spLocks/>
            </p:cNvSpPr>
            <p:nvPr/>
          </p:nvSpPr>
          <p:spPr bwMode="auto">
            <a:xfrm>
              <a:off x="7024688" y="5573713"/>
              <a:ext cx="73025" cy="161925"/>
            </a:xfrm>
            <a:custGeom>
              <a:avLst/>
              <a:gdLst>
                <a:gd name="T0" fmla="*/ 2147483647 w 702"/>
                <a:gd name="T1" fmla="*/ 0 h 1893"/>
                <a:gd name="T2" fmla="*/ 0 w 702"/>
                <a:gd name="T3" fmla="*/ 2147483647 h 1893"/>
                <a:gd name="T4" fmla="*/ 2147483647 w 702"/>
                <a:gd name="T5" fmla="*/ 2147483647 h 1893"/>
                <a:gd name="T6" fmla="*/ 2147483647 w 702"/>
                <a:gd name="T7" fmla="*/ 2147483647 h 1893"/>
                <a:gd name="T8" fmla="*/ 2147483647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92" name="Freeform 1035"/>
            <p:cNvSpPr>
              <a:spLocks/>
            </p:cNvSpPr>
            <p:nvPr/>
          </p:nvSpPr>
          <p:spPr bwMode="auto">
            <a:xfrm>
              <a:off x="7267575" y="5602288"/>
              <a:ext cx="79375" cy="185737"/>
            </a:xfrm>
            <a:custGeom>
              <a:avLst/>
              <a:gdLst>
                <a:gd name="T0" fmla="*/ 2147483647 w 756"/>
                <a:gd name="T1" fmla="*/ 0 h 2184"/>
                <a:gd name="T2" fmla="*/ 2147483647 w 756"/>
                <a:gd name="T3" fmla="*/ 2147483647 h 2184"/>
                <a:gd name="T4" fmla="*/ 0 w 756"/>
                <a:gd name="T5" fmla="*/ 2147483647 h 2184"/>
                <a:gd name="T6" fmla="*/ 2147483647 w 756"/>
                <a:gd name="T7" fmla="*/ 2147483647 h 2184"/>
                <a:gd name="T8" fmla="*/ 2147483647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93" name="Freeform 1036"/>
            <p:cNvSpPr>
              <a:spLocks/>
            </p:cNvSpPr>
            <p:nvPr/>
          </p:nvSpPr>
          <p:spPr bwMode="auto">
            <a:xfrm>
              <a:off x="7023100" y="5726113"/>
              <a:ext cx="290513" cy="63500"/>
            </a:xfrm>
            <a:custGeom>
              <a:avLst/>
              <a:gdLst>
                <a:gd name="T0" fmla="*/ 2147483647 w 2773"/>
                <a:gd name="T1" fmla="*/ 0 h 738"/>
                <a:gd name="T2" fmla="*/ 0 w 2773"/>
                <a:gd name="T3" fmla="*/ 2147483647 h 738"/>
                <a:gd name="T4" fmla="*/ 2147483647 w 2773"/>
                <a:gd name="T5" fmla="*/ 2147483647 h 738"/>
                <a:gd name="T6" fmla="*/ 2147483647 w 2773"/>
                <a:gd name="T7" fmla="*/ 2147483647 h 738"/>
                <a:gd name="T8" fmla="*/ 2147483647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94" name="Freeform 1037"/>
            <p:cNvSpPr>
              <a:spLocks/>
            </p:cNvSpPr>
            <p:nvPr/>
          </p:nvSpPr>
          <p:spPr bwMode="auto">
            <a:xfrm>
              <a:off x="7275513" y="5603875"/>
              <a:ext cx="74612" cy="187325"/>
            </a:xfrm>
            <a:custGeom>
              <a:avLst/>
              <a:gdLst>
                <a:gd name="T0" fmla="*/ 2147483647 w 637"/>
                <a:gd name="T1" fmla="*/ 0 h 1659"/>
                <a:gd name="T2" fmla="*/ 2147483647 w 637"/>
                <a:gd name="T3" fmla="*/ 0 h 1659"/>
                <a:gd name="T4" fmla="*/ 2147483647 w 637"/>
                <a:gd name="T5" fmla="*/ 2147483647 h 1659"/>
                <a:gd name="T6" fmla="*/ 0 w 637"/>
                <a:gd name="T7" fmla="*/ 2147483647 h 1659"/>
                <a:gd name="T8" fmla="*/ 2147483647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95" name="Freeform 1038"/>
            <p:cNvSpPr>
              <a:spLocks/>
            </p:cNvSpPr>
            <p:nvPr/>
          </p:nvSpPr>
          <p:spPr bwMode="auto">
            <a:xfrm>
              <a:off x="7023100" y="5735638"/>
              <a:ext cx="258763" cy="61912"/>
            </a:xfrm>
            <a:custGeom>
              <a:avLst/>
              <a:gdLst>
                <a:gd name="T0" fmla="*/ 0 w 2216"/>
                <a:gd name="T1" fmla="*/ 0 h 550"/>
                <a:gd name="T2" fmla="*/ 2147483647 w 2216"/>
                <a:gd name="T3" fmla="*/ 2147483647 h 550"/>
                <a:gd name="T4" fmla="*/ 2147483647 w 2216"/>
                <a:gd name="T5" fmla="*/ 2147483647 h 550"/>
                <a:gd name="T6" fmla="*/ 2147483647 w 2216"/>
                <a:gd name="T7" fmla="*/ 2147483647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5696" name="Group 1039"/>
            <p:cNvGrpSpPr>
              <a:grpSpLocks/>
            </p:cNvGrpSpPr>
            <p:nvPr/>
          </p:nvGrpSpPr>
          <p:grpSpPr bwMode="auto">
            <a:xfrm>
              <a:off x="7019925" y="5800725"/>
              <a:ext cx="87313" cy="38100"/>
              <a:chOff x="1740" y="2642"/>
              <a:chExt cx="752" cy="327"/>
            </a:xfrm>
          </p:grpSpPr>
          <p:sp>
            <p:nvSpPr>
              <p:cNvPr id="26059" name="Freeform 1040"/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60" name="Freeform 1041"/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61" name="Freeform 1042"/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62" name="Freeform 1043"/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63" name="Freeform 1044"/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64" name="Freeform 1045"/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5697" name="Freeform 1046"/>
            <p:cNvSpPr>
              <a:spLocks/>
            </p:cNvSpPr>
            <p:nvPr/>
          </p:nvSpPr>
          <p:spPr bwMode="auto">
            <a:xfrm>
              <a:off x="7169150" y="5807075"/>
              <a:ext cx="106363" cy="80963"/>
            </a:xfrm>
            <a:custGeom>
              <a:avLst/>
              <a:gdLst>
                <a:gd name="T0" fmla="*/ 2147483647 w 990"/>
                <a:gd name="T1" fmla="*/ 2147483647 h 792"/>
                <a:gd name="T2" fmla="*/ 2147483647 w 990"/>
                <a:gd name="T3" fmla="*/ 0 h 792"/>
                <a:gd name="T4" fmla="*/ 2147483647 w 990"/>
                <a:gd name="T5" fmla="*/ 2147483647 h 792"/>
                <a:gd name="T6" fmla="*/ 0 w 990"/>
                <a:gd name="T7" fmla="*/ 2147483647 h 792"/>
                <a:gd name="T8" fmla="*/ 2147483647 w 990"/>
                <a:gd name="T9" fmla="*/ 2147483647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98" name="Freeform 1047"/>
            <p:cNvSpPr>
              <a:spLocks/>
            </p:cNvSpPr>
            <p:nvPr/>
          </p:nvSpPr>
          <p:spPr bwMode="auto">
            <a:xfrm>
              <a:off x="6897688" y="5813425"/>
              <a:ext cx="271462" cy="73025"/>
            </a:xfrm>
            <a:custGeom>
              <a:avLst/>
              <a:gdLst>
                <a:gd name="T0" fmla="*/ 2147483647 w 2532"/>
                <a:gd name="T1" fmla="*/ 0 h 723"/>
                <a:gd name="T2" fmla="*/ 2147483647 w 2532"/>
                <a:gd name="T3" fmla="*/ 0 h 723"/>
                <a:gd name="T4" fmla="*/ 2147483647 w 2532"/>
                <a:gd name="T5" fmla="*/ 2147483647 h 723"/>
                <a:gd name="T6" fmla="*/ 2147483647 w 2532"/>
                <a:gd name="T7" fmla="*/ 2147483647 h 723"/>
                <a:gd name="T8" fmla="*/ 0 w 2532"/>
                <a:gd name="T9" fmla="*/ 2147483647 h 723"/>
                <a:gd name="T10" fmla="*/ 2147483647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99" name="Freeform 1048"/>
            <p:cNvSpPr>
              <a:spLocks/>
            </p:cNvSpPr>
            <p:nvPr/>
          </p:nvSpPr>
          <p:spPr bwMode="auto">
            <a:xfrm>
              <a:off x="6899275" y="5799138"/>
              <a:ext cx="1588" cy="15875"/>
            </a:xfrm>
            <a:custGeom>
              <a:avLst/>
              <a:gdLst>
                <a:gd name="T0" fmla="*/ 2147483647 w 26"/>
                <a:gd name="T1" fmla="*/ 2147483647 h 147"/>
                <a:gd name="T2" fmla="*/ 2147483647 w 26"/>
                <a:gd name="T3" fmla="*/ 2147483647 h 147"/>
                <a:gd name="T4" fmla="*/ 0 w 26"/>
                <a:gd name="T5" fmla="*/ 2147483647 h 147"/>
                <a:gd name="T6" fmla="*/ 2147483647 w 26"/>
                <a:gd name="T7" fmla="*/ 0 h 147"/>
                <a:gd name="T8" fmla="*/ 2147483647 w 26"/>
                <a:gd name="T9" fmla="*/ 2147483647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00" name="Freeform 1049"/>
            <p:cNvSpPr>
              <a:spLocks/>
            </p:cNvSpPr>
            <p:nvPr/>
          </p:nvSpPr>
          <p:spPr bwMode="auto">
            <a:xfrm>
              <a:off x="6899275" y="5738813"/>
              <a:ext cx="125413" cy="61912"/>
            </a:xfrm>
            <a:custGeom>
              <a:avLst/>
              <a:gdLst>
                <a:gd name="T0" fmla="*/ 2147483647 w 1176"/>
                <a:gd name="T1" fmla="*/ 0 h 606"/>
                <a:gd name="T2" fmla="*/ 0 w 1176"/>
                <a:gd name="T3" fmla="*/ 2147483647 h 606"/>
                <a:gd name="T4" fmla="*/ 2147483647 w 1176"/>
                <a:gd name="T5" fmla="*/ 2147483647 h 606"/>
                <a:gd name="T6" fmla="*/ 2147483647 w 1176"/>
                <a:gd name="T7" fmla="*/ 2147483647 h 606"/>
                <a:gd name="T8" fmla="*/ 2147483647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01" name="Freeform 1050"/>
            <p:cNvSpPr>
              <a:spLocks/>
            </p:cNvSpPr>
            <p:nvPr/>
          </p:nvSpPr>
          <p:spPr bwMode="auto">
            <a:xfrm>
              <a:off x="6907213" y="5802313"/>
              <a:ext cx="257175" cy="71437"/>
            </a:xfrm>
            <a:custGeom>
              <a:avLst/>
              <a:gdLst>
                <a:gd name="T0" fmla="*/ 2147483647 w 2532"/>
                <a:gd name="T1" fmla="*/ 0 h 723"/>
                <a:gd name="T2" fmla="*/ 2147483647 w 2532"/>
                <a:gd name="T3" fmla="*/ 0 h 723"/>
                <a:gd name="T4" fmla="*/ 2147483647 w 2532"/>
                <a:gd name="T5" fmla="*/ 2147483647 h 723"/>
                <a:gd name="T6" fmla="*/ 2147483647 w 2532"/>
                <a:gd name="T7" fmla="*/ 2147483647 h 723"/>
                <a:gd name="T8" fmla="*/ 0 w 2532"/>
                <a:gd name="T9" fmla="*/ 2147483647 h 723"/>
                <a:gd name="T10" fmla="*/ 2147483647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02" name="Freeform 1051"/>
            <p:cNvSpPr>
              <a:spLocks/>
            </p:cNvSpPr>
            <p:nvPr/>
          </p:nvSpPr>
          <p:spPr bwMode="auto">
            <a:xfrm flipV="1">
              <a:off x="7164388" y="5797550"/>
              <a:ext cx="104775" cy="74613"/>
            </a:xfrm>
            <a:custGeom>
              <a:avLst/>
              <a:gdLst>
                <a:gd name="T0" fmla="*/ 2147483647 w 2532"/>
                <a:gd name="T1" fmla="*/ 0 h 723"/>
                <a:gd name="T2" fmla="*/ 2147483647 w 2532"/>
                <a:gd name="T3" fmla="*/ 0 h 723"/>
                <a:gd name="T4" fmla="*/ 2147483647 w 2532"/>
                <a:gd name="T5" fmla="*/ 2147483647 h 723"/>
                <a:gd name="T6" fmla="*/ 2147483647 w 2532"/>
                <a:gd name="T7" fmla="*/ 2147483647 h 723"/>
                <a:gd name="T8" fmla="*/ 0 w 2532"/>
                <a:gd name="T9" fmla="*/ 2147483647 h 723"/>
                <a:gd name="T10" fmla="*/ 2147483647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5703" name="Group 2"/>
            <p:cNvGrpSpPr>
              <a:grpSpLocks/>
            </p:cNvGrpSpPr>
            <p:nvPr/>
          </p:nvGrpSpPr>
          <p:grpSpPr bwMode="auto">
            <a:xfrm>
              <a:off x="5607050" y="3182938"/>
              <a:ext cx="317500" cy="246062"/>
              <a:chOff x="5581650" y="3128963"/>
              <a:chExt cx="423863" cy="320675"/>
            </a:xfrm>
          </p:grpSpPr>
          <p:pic>
            <p:nvPicPr>
              <p:cNvPr id="26037" name="Picture 1054" descr="laptop_keyboard"/>
              <p:cNvPicPr>
                <a:picLocks noChangeAspect="1" noChangeArrowheads="1"/>
              </p:cNvPicPr>
              <p:nvPr/>
            </p:nvPicPr>
            <p:blipFill>
              <a:blip r:embed="rId15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09064" flipH="1">
                <a:off x="5581650" y="3290888"/>
                <a:ext cx="363538" cy="1587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6038" name="Freeform 1055"/>
              <p:cNvSpPr>
                <a:spLocks/>
              </p:cNvSpPr>
              <p:nvPr/>
            </p:nvSpPr>
            <p:spPr bwMode="auto">
              <a:xfrm>
                <a:off x="5702300" y="3135313"/>
                <a:ext cx="292100" cy="207962"/>
              </a:xfrm>
              <a:custGeom>
                <a:avLst/>
                <a:gdLst>
                  <a:gd name="T0" fmla="*/ 2147483647 w 2982"/>
                  <a:gd name="T1" fmla="*/ 0 h 2442"/>
                  <a:gd name="T2" fmla="*/ 0 w 2982"/>
                  <a:gd name="T3" fmla="*/ 2147483647 h 2442"/>
                  <a:gd name="T4" fmla="*/ 2147483647 w 2982"/>
                  <a:gd name="T5" fmla="*/ 2147483647 h 2442"/>
                  <a:gd name="T6" fmla="*/ 2147483647 w 2982"/>
                  <a:gd name="T7" fmla="*/ 2147483647 h 2442"/>
                  <a:gd name="T8" fmla="*/ 2147483647 w 2982"/>
                  <a:gd name="T9" fmla="*/ 0 h 24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82"/>
                  <a:gd name="T16" fmla="*/ 0 h 2442"/>
                  <a:gd name="T17" fmla="*/ 2982 w 2982"/>
                  <a:gd name="T18" fmla="*/ 2442 h 24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82" h="2442">
                    <a:moveTo>
                      <a:pt x="540" y="0"/>
                    </a:moveTo>
                    <a:lnTo>
                      <a:pt x="0" y="1734"/>
                    </a:lnTo>
                    <a:lnTo>
                      <a:pt x="2394" y="2442"/>
                    </a:lnTo>
                    <a:lnTo>
                      <a:pt x="2982" y="318"/>
                    </a:lnTo>
                    <a:lnTo>
                      <a:pt x="540" y="0"/>
                    </a:ln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pic>
            <p:nvPicPr>
              <p:cNvPr id="26039" name="Picture 1056" descr="screen"/>
              <p:cNvPicPr>
                <a:picLocks noChangeAspect="1" noChangeArrowheads="1"/>
              </p:cNvPicPr>
              <p:nvPr/>
            </p:nvPicPr>
            <p:blipFill>
              <a:blip r:embed="rId16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716588" y="3140075"/>
                <a:ext cx="266700" cy="19050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6040" name="Freeform 1057"/>
              <p:cNvSpPr>
                <a:spLocks/>
              </p:cNvSpPr>
              <p:nvPr/>
            </p:nvSpPr>
            <p:spPr bwMode="auto">
              <a:xfrm>
                <a:off x="5756275" y="3128963"/>
                <a:ext cx="247650" cy="39687"/>
              </a:xfrm>
              <a:custGeom>
                <a:avLst/>
                <a:gdLst>
                  <a:gd name="T0" fmla="*/ 2147483647 w 2528"/>
                  <a:gd name="T1" fmla="*/ 0 h 455"/>
                  <a:gd name="T2" fmla="*/ 2147483647 w 2528"/>
                  <a:gd name="T3" fmla="*/ 2147483647 h 455"/>
                  <a:gd name="T4" fmla="*/ 2147483647 w 2528"/>
                  <a:gd name="T5" fmla="*/ 2147483647 h 455"/>
                  <a:gd name="T6" fmla="*/ 0 w 2528"/>
                  <a:gd name="T7" fmla="*/ 2147483647 h 455"/>
                  <a:gd name="T8" fmla="*/ 2147483647 w 2528"/>
                  <a:gd name="T9" fmla="*/ 0 h 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28"/>
                  <a:gd name="T16" fmla="*/ 0 h 455"/>
                  <a:gd name="T17" fmla="*/ 2528 w 2528"/>
                  <a:gd name="T18" fmla="*/ 455 h 4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28" h="455">
                    <a:moveTo>
                      <a:pt x="14" y="0"/>
                    </a:moveTo>
                    <a:lnTo>
                      <a:pt x="2528" y="341"/>
                    </a:lnTo>
                    <a:lnTo>
                      <a:pt x="2480" y="455"/>
                    </a:lnTo>
                    <a:lnTo>
                      <a:pt x="0" y="86"/>
                    </a:lnTo>
                    <a:lnTo>
                      <a:pt x="1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41" name="Freeform 1058"/>
              <p:cNvSpPr>
                <a:spLocks/>
              </p:cNvSpPr>
              <p:nvPr/>
            </p:nvSpPr>
            <p:spPr bwMode="auto">
              <a:xfrm>
                <a:off x="5700713" y="3128963"/>
                <a:ext cx="68262" cy="161925"/>
              </a:xfrm>
              <a:custGeom>
                <a:avLst/>
                <a:gdLst>
                  <a:gd name="T0" fmla="*/ 2147483647 w 702"/>
                  <a:gd name="T1" fmla="*/ 0 h 1893"/>
                  <a:gd name="T2" fmla="*/ 0 w 702"/>
                  <a:gd name="T3" fmla="*/ 2147483647 h 1893"/>
                  <a:gd name="T4" fmla="*/ 2147483647 w 702"/>
                  <a:gd name="T5" fmla="*/ 2147483647 h 1893"/>
                  <a:gd name="T6" fmla="*/ 2147483647 w 702"/>
                  <a:gd name="T7" fmla="*/ 2147483647 h 1893"/>
                  <a:gd name="T8" fmla="*/ 2147483647 w 702"/>
                  <a:gd name="T9" fmla="*/ 0 h 18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2"/>
                  <a:gd name="T16" fmla="*/ 0 h 1893"/>
                  <a:gd name="T17" fmla="*/ 702 w 702"/>
                  <a:gd name="T18" fmla="*/ 1893 h 189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2" h="1893">
                    <a:moveTo>
                      <a:pt x="579" y="0"/>
                    </a:moveTo>
                    <a:lnTo>
                      <a:pt x="0" y="1869"/>
                    </a:lnTo>
                    <a:lnTo>
                      <a:pt x="114" y="1893"/>
                    </a:lnTo>
                    <a:lnTo>
                      <a:pt x="702" y="51"/>
                    </a:lnTo>
                    <a:lnTo>
                      <a:pt x="579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42" name="Freeform 1059"/>
              <p:cNvSpPr>
                <a:spLocks/>
              </p:cNvSpPr>
              <p:nvPr/>
            </p:nvSpPr>
            <p:spPr bwMode="auto">
              <a:xfrm>
                <a:off x="5927725" y="3157538"/>
                <a:ext cx="74613" cy="185737"/>
              </a:xfrm>
              <a:custGeom>
                <a:avLst/>
                <a:gdLst>
                  <a:gd name="T0" fmla="*/ 2147483647 w 756"/>
                  <a:gd name="T1" fmla="*/ 0 h 2184"/>
                  <a:gd name="T2" fmla="*/ 2147483647 w 756"/>
                  <a:gd name="T3" fmla="*/ 2147483647 h 2184"/>
                  <a:gd name="T4" fmla="*/ 0 w 756"/>
                  <a:gd name="T5" fmla="*/ 2147483647 h 2184"/>
                  <a:gd name="T6" fmla="*/ 2147483647 w 756"/>
                  <a:gd name="T7" fmla="*/ 2147483647 h 2184"/>
                  <a:gd name="T8" fmla="*/ 2147483647 w 756"/>
                  <a:gd name="T9" fmla="*/ 0 h 2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2184"/>
                  <a:gd name="T17" fmla="*/ 756 w 756"/>
                  <a:gd name="T18" fmla="*/ 2184 h 21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2184">
                    <a:moveTo>
                      <a:pt x="756" y="0"/>
                    </a:moveTo>
                    <a:lnTo>
                      <a:pt x="138" y="2184"/>
                    </a:lnTo>
                    <a:lnTo>
                      <a:pt x="0" y="2148"/>
                    </a:lnTo>
                    <a:lnTo>
                      <a:pt x="606" y="78"/>
                    </a:lnTo>
                    <a:lnTo>
                      <a:pt x="756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chemeClr val="bg1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43" name="Freeform 1060"/>
              <p:cNvSpPr>
                <a:spLocks/>
              </p:cNvSpPr>
              <p:nvPr/>
            </p:nvSpPr>
            <p:spPr bwMode="auto">
              <a:xfrm>
                <a:off x="5699125" y="3281363"/>
                <a:ext cx="271463" cy="63500"/>
              </a:xfrm>
              <a:custGeom>
                <a:avLst/>
                <a:gdLst>
                  <a:gd name="T0" fmla="*/ 2147483647 w 2773"/>
                  <a:gd name="T1" fmla="*/ 0 h 738"/>
                  <a:gd name="T2" fmla="*/ 0 w 2773"/>
                  <a:gd name="T3" fmla="*/ 2147483647 h 738"/>
                  <a:gd name="T4" fmla="*/ 2147483647 w 2773"/>
                  <a:gd name="T5" fmla="*/ 2147483647 h 738"/>
                  <a:gd name="T6" fmla="*/ 2147483647 w 2773"/>
                  <a:gd name="T7" fmla="*/ 2147483647 h 738"/>
                  <a:gd name="T8" fmla="*/ 2147483647 w 2773"/>
                  <a:gd name="T9" fmla="*/ 0 h 7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73"/>
                  <a:gd name="T16" fmla="*/ 0 h 738"/>
                  <a:gd name="T17" fmla="*/ 2773 w 2773"/>
                  <a:gd name="T18" fmla="*/ 738 h 7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73" h="738">
                    <a:moveTo>
                      <a:pt x="33" y="0"/>
                    </a:moveTo>
                    <a:lnTo>
                      <a:pt x="0" y="99"/>
                    </a:lnTo>
                    <a:lnTo>
                      <a:pt x="2436" y="738"/>
                    </a:lnTo>
                    <a:cubicBezTo>
                      <a:pt x="2499" y="501"/>
                      <a:pt x="2773" y="727"/>
                      <a:pt x="2373" y="603"/>
                    </a:cubicBezTo>
                    <a:lnTo>
                      <a:pt x="3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CC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44" name="Freeform 1061"/>
              <p:cNvSpPr>
                <a:spLocks/>
              </p:cNvSpPr>
              <p:nvPr/>
            </p:nvSpPr>
            <p:spPr bwMode="auto">
              <a:xfrm>
                <a:off x="5935663" y="3159125"/>
                <a:ext cx="69850" cy="187325"/>
              </a:xfrm>
              <a:custGeom>
                <a:avLst/>
                <a:gdLst>
                  <a:gd name="T0" fmla="*/ 2147483647 w 637"/>
                  <a:gd name="T1" fmla="*/ 0 h 1659"/>
                  <a:gd name="T2" fmla="*/ 2147483647 w 637"/>
                  <a:gd name="T3" fmla="*/ 0 h 1659"/>
                  <a:gd name="T4" fmla="*/ 2147483647 w 637"/>
                  <a:gd name="T5" fmla="*/ 2147483647 h 1659"/>
                  <a:gd name="T6" fmla="*/ 0 w 637"/>
                  <a:gd name="T7" fmla="*/ 2147483647 h 1659"/>
                  <a:gd name="T8" fmla="*/ 2147483647 w 637"/>
                  <a:gd name="T9" fmla="*/ 0 h 16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7"/>
                  <a:gd name="T16" fmla="*/ 0 h 1659"/>
                  <a:gd name="T17" fmla="*/ 637 w 637"/>
                  <a:gd name="T18" fmla="*/ 1659 h 16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7" h="1659">
                    <a:moveTo>
                      <a:pt x="615" y="0"/>
                    </a:moveTo>
                    <a:lnTo>
                      <a:pt x="637" y="0"/>
                    </a:lnTo>
                    <a:lnTo>
                      <a:pt x="68" y="1659"/>
                    </a:lnTo>
                    <a:lnTo>
                      <a:pt x="0" y="1647"/>
                    </a:lnTo>
                    <a:lnTo>
                      <a:pt x="615" y="0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45" name="Freeform 1062"/>
              <p:cNvSpPr>
                <a:spLocks/>
              </p:cNvSpPr>
              <p:nvPr/>
            </p:nvSpPr>
            <p:spPr bwMode="auto">
              <a:xfrm>
                <a:off x="5699125" y="3290888"/>
                <a:ext cx="242888" cy="61912"/>
              </a:xfrm>
              <a:custGeom>
                <a:avLst/>
                <a:gdLst>
                  <a:gd name="T0" fmla="*/ 0 w 2216"/>
                  <a:gd name="T1" fmla="*/ 0 h 550"/>
                  <a:gd name="T2" fmla="*/ 2147483647 w 2216"/>
                  <a:gd name="T3" fmla="*/ 2147483647 h 550"/>
                  <a:gd name="T4" fmla="*/ 2147483647 w 2216"/>
                  <a:gd name="T5" fmla="*/ 2147483647 h 550"/>
                  <a:gd name="T6" fmla="*/ 2147483647 w 2216"/>
                  <a:gd name="T7" fmla="*/ 2147483647 h 550"/>
                  <a:gd name="T8" fmla="*/ 0 w 2216"/>
                  <a:gd name="T9" fmla="*/ 0 h 5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16"/>
                  <a:gd name="T16" fmla="*/ 0 h 550"/>
                  <a:gd name="T17" fmla="*/ 2216 w 2216"/>
                  <a:gd name="T18" fmla="*/ 550 h 5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16" h="550">
                    <a:moveTo>
                      <a:pt x="0" y="0"/>
                    </a:moveTo>
                    <a:lnTo>
                      <a:pt x="9" y="57"/>
                    </a:lnTo>
                    <a:lnTo>
                      <a:pt x="2164" y="550"/>
                    </a:lnTo>
                    <a:lnTo>
                      <a:pt x="2216" y="49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26046" name="Group 1063"/>
              <p:cNvGrpSpPr>
                <a:grpSpLocks/>
              </p:cNvGrpSpPr>
              <p:nvPr/>
            </p:nvGrpSpPr>
            <p:grpSpPr bwMode="auto">
              <a:xfrm>
                <a:off x="5695950" y="3355975"/>
                <a:ext cx="80963" cy="38100"/>
                <a:chOff x="1740" y="2642"/>
                <a:chExt cx="752" cy="327"/>
              </a:xfrm>
            </p:grpSpPr>
            <p:sp>
              <p:nvSpPr>
                <p:cNvPr id="26053" name="Freeform 1064"/>
                <p:cNvSpPr>
                  <a:spLocks/>
                </p:cNvSpPr>
                <p:nvPr/>
              </p:nvSpPr>
              <p:spPr bwMode="auto">
                <a:xfrm>
                  <a:off x="1740" y="2642"/>
                  <a:ext cx="752" cy="327"/>
                </a:xfrm>
                <a:custGeom>
                  <a:avLst/>
                  <a:gdLst>
                    <a:gd name="T0" fmla="*/ 293 w 752"/>
                    <a:gd name="T1" fmla="*/ 0 h 327"/>
                    <a:gd name="T2" fmla="*/ 752 w 752"/>
                    <a:gd name="T3" fmla="*/ 124 h 327"/>
                    <a:gd name="T4" fmla="*/ 470 w 752"/>
                    <a:gd name="T5" fmla="*/ 327 h 327"/>
                    <a:gd name="T6" fmla="*/ 0 w 752"/>
                    <a:gd name="T7" fmla="*/ 183 h 327"/>
                    <a:gd name="T8" fmla="*/ 293 w 752"/>
                    <a:gd name="T9" fmla="*/ 0 h 3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2"/>
                    <a:gd name="T16" fmla="*/ 0 h 327"/>
                    <a:gd name="T17" fmla="*/ 752 w 752"/>
                    <a:gd name="T18" fmla="*/ 327 h 3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2" h="327">
                      <a:moveTo>
                        <a:pt x="293" y="0"/>
                      </a:moveTo>
                      <a:lnTo>
                        <a:pt x="752" y="124"/>
                      </a:lnTo>
                      <a:lnTo>
                        <a:pt x="470" y="327"/>
                      </a:lnTo>
                      <a:lnTo>
                        <a:pt x="0" y="183"/>
                      </a:lnTo>
                      <a:lnTo>
                        <a:pt x="293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054" name="Freeform 1065"/>
                <p:cNvSpPr>
                  <a:spLocks/>
                </p:cNvSpPr>
                <p:nvPr/>
              </p:nvSpPr>
              <p:spPr bwMode="auto">
                <a:xfrm>
                  <a:off x="1754" y="2649"/>
                  <a:ext cx="726" cy="311"/>
                </a:xfrm>
                <a:custGeom>
                  <a:avLst/>
                  <a:gdLst>
                    <a:gd name="T0" fmla="*/ 282 w 726"/>
                    <a:gd name="T1" fmla="*/ 0 h 311"/>
                    <a:gd name="T2" fmla="*/ 726 w 726"/>
                    <a:gd name="T3" fmla="*/ 119 h 311"/>
                    <a:gd name="T4" fmla="*/ 457 w 726"/>
                    <a:gd name="T5" fmla="*/ 311 h 311"/>
                    <a:gd name="T6" fmla="*/ 0 w 726"/>
                    <a:gd name="T7" fmla="*/ 173 h 311"/>
                    <a:gd name="T8" fmla="*/ 282 w 726"/>
                    <a:gd name="T9" fmla="*/ 0 h 3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6"/>
                    <a:gd name="T16" fmla="*/ 0 h 311"/>
                    <a:gd name="T17" fmla="*/ 726 w 726"/>
                    <a:gd name="T18" fmla="*/ 311 h 31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6" h="311">
                      <a:moveTo>
                        <a:pt x="282" y="0"/>
                      </a:moveTo>
                      <a:lnTo>
                        <a:pt x="726" y="119"/>
                      </a:lnTo>
                      <a:lnTo>
                        <a:pt x="457" y="311"/>
                      </a:lnTo>
                      <a:lnTo>
                        <a:pt x="0" y="173"/>
                      </a:lnTo>
                      <a:lnTo>
                        <a:pt x="282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055" name="Freeform 1066"/>
                <p:cNvSpPr>
                  <a:spLocks/>
                </p:cNvSpPr>
                <p:nvPr/>
              </p:nvSpPr>
              <p:spPr bwMode="auto">
                <a:xfrm>
                  <a:off x="1808" y="2770"/>
                  <a:ext cx="258" cy="100"/>
                </a:xfrm>
                <a:custGeom>
                  <a:avLst/>
                  <a:gdLst>
                    <a:gd name="T0" fmla="*/ 0 w 258"/>
                    <a:gd name="T1" fmla="*/ 44 h 100"/>
                    <a:gd name="T2" fmla="*/ 75 w 258"/>
                    <a:gd name="T3" fmla="*/ 0 h 100"/>
                    <a:gd name="T4" fmla="*/ 258 w 258"/>
                    <a:gd name="T5" fmla="*/ 50 h 100"/>
                    <a:gd name="T6" fmla="*/ 183 w 258"/>
                    <a:gd name="T7" fmla="*/ 100 h 100"/>
                    <a:gd name="T8" fmla="*/ 0 w 258"/>
                    <a:gd name="T9" fmla="*/ 44 h 10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0"/>
                    <a:gd name="T17" fmla="*/ 258 w 258"/>
                    <a:gd name="T18" fmla="*/ 100 h 10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0">
                      <a:moveTo>
                        <a:pt x="0" y="44"/>
                      </a:moveTo>
                      <a:lnTo>
                        <a:pt x="75" y="0"/>
                      </a:lnTo>
                      <a:lnTo>
                        <a:pt x="258" y="50"/>
                      </a:lnTo>
                      <a:lnTo>
                        <a:pt x="183" y="100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056" name="Freeform 1067"/>
                <p:cNvSpPr>
                  <a:spLocks/>
                </p:cNvSpPr>
                <p:nvPr/>
              </p:nvSpPr>
              <p:spPr bwMode="auto">
                <a:xfrm>
                  <a:off x="1799" y="2816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057" name="Freeform 1068"/>
                <p:cNvSpPr>
                  <a:spLocks/>
                </p:cNvSpPr>
                <p:nvPr/>
              </p:nvSpPr>
              <p:spPr bwMode="auto">
                <a:xfrm>
                  <a:off x="2020" y="2834"/>
                  <a:ext cx="258" cy="102"/>
                </a:xfrm>
                <a:custGeom>
                  <a:avLst/>
                  <a:gdLst>
                    <a:gd name="T0" fmla="*/ 0 w 258"/>
                    <a:gd name="T1" fmla="*/ 46 h 102"/>
                    <a:gd name="T2" fmla="*/ 71 w 258"/>
                    <a:gd name="T3" fmla="*/ 0 h 102"/>
                    <a:gd name="T4" fmla="*/ 258 w 258"/>
                    <a:gd name="T5" fmla="*/ 52 h 102"/>
                    <a:gd name="T6" fmla="*/ 183 w 258"/>
                    <a:gd name="T7" fmla="*/ 102 h 102"/>
                    <a:gd name="T8" fmla="*/ 0 w 258"/>
                    <a:gd name="T9" fmla="*/ 46 h 10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2"/>
                    <a:gd name="T17" fmla="*/ 258 w 258"/>
                    <a:gd name="T18" fmla="*/ 102 h 10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2">
                      <a:moveTo>
                        <a:pt x="0" y="46"/>
                      </a:moveTo>
                      <a:lnTo>
                        <a:pt x="71" y="0"/>
                      </a:lnTo>
                      <a:lnTo>
                        <a:pt x="258" y="52"/>
                      </a:lnTo>
                      <a:lnTo>
                        <a:pt x="183" y="102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058" name="Freeform 1069"/>
                <p:cNvSpPr>
                  <a:spLocks/>
                </p:cNvSpPr>
                <p:nvPr/>
              </p:nvSpPr>
              <p:spPr bwMode="auto">
                <a:xfrm>
                  <a:off x="2011" y="2882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6047" name="Freeform 1070"/>
              <p:cNvSpPr>
                <a:spLocks/>
              </p:cNvSpPr>
              <p:nvPr/>
            </p:nvSpPr>
            <p:spPr bwMode="auto">
              <a:xfrm>
                <a:off x="5835650" y="3362325"/>
                <a:ext cx="100013" cy="80963"/>
              </a:xfrm>
              <a:custGeom>
                <a:avLst/>
                <a:gdLst>
                  <a:gd name="T0" fmla="*/ 2147483647 w 990"/>
                  <a:gd name="T1" fmla="*/ 2147483647 h 792"/>
                  <a:gd name="T2" fmla="*/ 2147483647 w 990"/>
                  <a:gd name="T3" fmla="*/ 0 h 792"/>
                  <a:gd name="T4" fmla="*/ 2147483647 w 990"/>
                  <a:gd name="T5" fmla="*/ 2147483647 h 792"/>
                  <a:gd name="T6" fmla="*/ 0 w 990"/>
                  <a:gd name="T7" fmla="*/ 2147483647 h 792"/>
                  <a:gd name="T8" fmla="*/ 2147483647 w 990"/>
                  <a:gd name="T9" fmla="*/ 2147483647 h 7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0"/>
                  <a:gd name="T16" fmla="*/ 0 h 792"/>
                  <a:gd name="T17" fmla="*/ 990 w 990"/>
                  <a:gd name="T18" fmla="*/ 792 h 79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0" h="792">
                    <a:moveTo>
                      <a:pt x="3" y="738"/>
                    </a:moveTo>
                    <a:lnTo>
                      <a:pt x="990" y="0"/>
                    </a:lnTo>
                    <a:lnTo>
                      <a:pt x="987" y="60"/>
                    </a:lnTo>
                    <a:lnTo>
                      <a:pt x="0" y="792"/>
                    </a:lnTo>
                    <a:lnTo>
                      <a:pt x="3" y="73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48" name="Freeform 1071"/>
              <p:cNvSpPr>
                <a:spLocks/>
              </p:cNvSpPr>
              <p:nvPr/>
            </p:nvSpPr>
            <p:spPr bwMode="auto">
              <a:xfrm>
                <a:off x="5583238" y="3368675"/>
                <a:ext cx="254000" cy="73025"/>
              </a:xfrm>
              <a:custGeom>
                <a:avLst/>
                <a:gdLst>
                  <a:gd name="T0" fmla="*/ 2147483647 w 2532"/>
                  <a:gd name="T1" fmla="*/ 0 h 723"/>
                  <a:gd name="T2" fmla="*/ 2147483647 w 2532"/>
                  <a:gd name="T3" fmla="*/ 0 h 723"/>
                  <a:gd name="T4" fmla="*/ 2147483647 w 2532"/>
                  <a:gd name="T5" fmla="*/ 2147483647 h 723"/>
                  <a:gd name="T6" fmla="*/ 2147483647 w 2532"/>
                  <a:gd name="T7" fmla="*/ 2147483647 h 723"/>
                  <a:gd name="T8" fmla="*/ 0 w 2532"/>
                  <a:gd name="T9" fmla="*/ 2147483647 h 723"/>
                  <a:gd name="T10" fmla="*/ 2147483647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49" name="Freeform 1072"/>
              <p:cNvSpPr>
                <a:spLocks/>
              </p:cNvSpPr>
              <p:nvPr/>
            </p:nvSpPr>
            <p:spPr bwMode="auto">
              <a:xfrm>
                <a:off x="5583238" y="3354388"/>
                <a:ext cx="1587" cy="15875"/>
              </a:xfrm>
              <a:custGeom>
                <a:avLst/>
                <a:gdLst>
                  <a:gd name="T0" fmla="*/ 2147483647 w 26"/>
                  <a:gd name="T1" fmla="*/ 2147483647 h 147"/>
                  <a:gd name="T2" fmla="*/ 2147483647 w 26"/>
                  <a:gd name="T3" fmla="*/ 2147483647 h 147"/>
                  <a:gd name="T4" fmla="*/ 0 w 26"/>
                  <a:gd name="T5" fmla="*/ 2147483647 h 147"/>
                  <a:gd name="T6" fmla="*/ 2147483647 w 26"/>
                  <a:gd name="T7" fmla="*/ 0 h 147"/>
                  <a:gd name="T8" fmla="*/ 2147483647 w 26"/>
                  <a:gd name="T9" fmla="*/ 2147483647 h 1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47"/>
                  <a:gd name="T17" fmla="*/ 26 w 26"/>
                  <a:gd name="T18" fmla="*/ 147 h 1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47">
                    <a:moveTo>
                      <a:pt x="26" y="10"/>
                    </a:moveTo>
                    <a:lnTo>
                      <a:pt x="23" y="147"/>
                    </a:lnTo>
                    <a:lnTo>
                      <a:pt x="0" y="144"/>
                    </a:lnTo>
                    <a:lnTo>
                      <a:pt x="3" y="0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50" name="Freeform 1073"/>
              <p:cNvSpPr>
                <a:spLocks/>
              </p:cNvSpPr>
              <p:nvPr/>
            </p:nvSpPr>
            <p:spPr bwMode="auto">
              <a:xfrm>
                <a:off x="5583238" y="3294063"/>
                <a:ext cx="117475" cy="61912"/>
              </a:xfrm>
              <a:custGeom>
                <a:avLst/>
                <a:gdLst>
                  <a:gd name="T0" fmla="*/ 2147483647 w 1176"/>
                  <a:gd name="T1" fmla="*/ 0 h 606"/>
                  <a:gd name="T2" fmla="*/ 0 w 1176"/>
                  <a:gd name="T3" fmla="*/ 2147483647 h 606"/>
                  <a:gd name="T4" fmla="*/ 2147483647 w 1176"/>
                  <a:gd name="T5" fmla="*/ 2147483647 h 606"/>
                  <a:gd name="T6" fmla="*/ 2147483647 w 1176"/>
                  <a:gd name="T7" fmla="*/ 2147483647 h 606"/>
                  <a:gd name="T8" fmla="*/ 2147483647 w 1176"/>
                  <a:gd name="T9" fmla="*/ 0 h 6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76"/>
                  <a:gd name="T16" fmla="*/ 0 h 606"/>
                  <a:gd name="T17" fmla="*/ 1176 w 1176"/>
                  <a:gd name="T18" fmla="*/ 606 h 6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76" h="606">
                    <a:moveTo>
                      <a:pt x="1170" y="0"/>
                    </a:moveTo>
                    <a:lnTo>
                      <a:pt x="0" y="597"/>
                    </a:lnTo>
                    <a:lnTo>
                      <a:pt x="30" y="606"/>
                    </a:lnTo>
                    <a:lnTo>
                      <a:pt x="1176" y="18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51" name="Freeform 1074"/>
              <p:cNvSpPr>
                <a:spLocks/>
              </p:cNvSpPr>
              <p:nvPr/>
            </p:nvSpPr>
            <p:spPr bwMode="auto">
              <a:xfrm>
                <a:off x="5591175" y="3357563"/>
                <a:ext cx="241300" cy="71437"/>
              </a:xfrm>
              <a:custGeom>
                <a:avLst/>
                <a:gdLst>
                  <a:gd name="T0" fmla="*/ 2147483647 w 2532"/>
                  <a:gd name="T1" fmla="*/ 0 h 723"/>
                  <a:gd name="T2" fmla="*/ 2147483647 w 2532"/>
                  <a:gd name="T3" fmla="*/ 0 h 723"/>
                  <a:gd name="T4" fmla="*/ 2147483647 w 2532"/>
                  <a:gd name="T5" fmla="*/ 2147483647 h 723"/>
                  <a:gd name="T6" fmla="*/ 2147483647 w 2532"/>
                  <a:gd name="T7" fmla="*/ 2147483647 h 723"/>
                  <a:gd name="T8" fmla="*/ 0 w 2532"/>
                  <a:gd name="T9" fmla="*/ 2147483647 h 723"/>
                  <a:gd name="T10" fmla="*/ 2147483647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52" name="Freeform 1075"/>
              <p:cNvSpPr>
                <a:spLocks/>
              </p:cNvSpPr>
              <p:nvPr/>
            </p:nvSpPr>
            <p:spPr bwMode="auto">
              <a:xfrm flipV="1">
                <a:off x="5830888" y="3352800"/>
                <a:ext cx="98425" cy="74613"/>
              </a:xfrm>
              <a:custGeom>
                <a:avLst/>
                <a:gdLst>
                  <a:gd name="T0" fmla="*/ 2147483647 w 2532"/>
                  <a:gd name="T1" fmla="*/ 0 h 723"/>
                  <a:gd name="T2" fmla="*/ 2147483647 w 2532"/>
                  <a:gd name="T3" fmla="*/ 0 h 723"/>
                  <a:gd name="T4" fmla="*/ 2147483647 w 2532"/>
                  <a:gd name="T5" fmla="*/ 2147483647 h 723"/>
                  <a:gd name="T6" fmla="*/ 2147483647 w 2532"/>
                  <a:gd name="T7" fmla="*/ 2147483647 h 723"/>
                  <a:gd name="T8" fmla="*/ 0 w 2532"/>
                  <a:gd name="T9" fmla="*/ 2147483647 h 723"/>
                  <a:gd name="T10" fmla="*/ 2147483647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pic>
          <p:nvPicPr>
            <p:cNvPr id="25704" name="Picture 1077" descr="desktop_computer_stylized_medium"/>
            <p:cNvPicPr>
              <a:picLocks noChangeAspect="1" noChangeArrowheads="1"/>
            </p:cNvPicPr>
            <p:nvPr/>
          </p:nvPicPr>
          <p:blipFill>
            <a:blip r:embed="rId1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6156325" y="3300413"/>
              <a:ext cx="342900" cy="3349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5705" name="Freeform 1078"/>
            <p:cNvSpPr>
              <a:spLocks/>
            </p:cNvSpPr>
            <p:nvPr/>
          </p:nvSpPr>
          <p:spPr bwMode="auto">
            <a:xfrm flipH="1">
              <a:off x="6302568" y="3332533"/>
              <a:ext cx="161685" cy="153507"/>
            </a:xfrm>
            <a:custGeom>
              <a:avLst/>
              <a:gdLst>
                <a:gd name="T0" fmla="*/ 0 w 356"/>
                <a:gd name="T1" fmla="*/ 0 h 368"/>
                <a:gd name="T2" fmla="*/ 136251 w 356"/>
                <a:gd name="T3" fmla="*/ 5840 h 368"/>
                <a:gd name="T4" fmla="*/ 161685 w 356"/>
                <a:gd name="T5" fmla="*/ 122639 h 368"/>
                <a:gd name="T6" fmla="*/ 35425 w 356"/>
                <a:gd name="T7" fmla="*/ 15350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pic>
          <p:nvPicPr>
            <p:cNvPr id="25706" name="Picture 1081" descr="laptop_keyboard"/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7329488" y="5672138"/>
              <a:ext cx="388937" cy="1587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5707" name="Freeform 1082"/>
            <p:cNvSpPr>
              <a:spLocks/>
            </p:cNvSpPr>
            <p:nvPr/>
          </p:nvSpPr>
          <p:spPr bwMode="auto">
            <a:xfrm>
              <a:off x="7458075" y="5516563"/>
              <a:ext cx="312738" cy="207962"/>
            </a:xfrm>
            <a:custGeom>
              <a:avLst/>
              <a:gdLst>
                <a:gd name="T0" fmla="*/ 2147483647 w 2982"/>
                <a:gd name="T1" fmla="*/ 0 h 2442"/>
                <a:gd name="T2" fmla="*/ 0 w 2982"/>
                <a:gd name="T3" fmla="*/ 2147483647 h 2442"/>
                <a:gd name="T4" fmla="*/ 2147483647 w 2982"/>
                <a:gd name="T5" fmla="*/ 2147483647 h 2442"/>
                <a:gd name="T6" fmla="*/ 2147483647 w 2982"/>
                <a:gd name="T7" fmla="*/ 2147483647 h 2442"/>
                <a:gd name="T8" fmla="*/ 2147483647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25708" name="Picture 1083" descr="screen"/>
            <p:cNvPicPr>
              <a:picLocks noChangeAspect="1" noChangeArrowheads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473950" y="5521325"/>
              <a:ext cx="284163" cy="190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5709" name="Freeform 1084"/>
            <p:cNvSpPr>
              <a:spLocks/>
            </p:cNvSpPr>
            <p:nvPr/>
          </p:nvSpPr>
          <p:spPr bwMode="auto">
            <a:xfrm>
              <a:off x="7515225" y="5510213"/>
              <a:ext cx="265113" cy="39687"/>
            </a:xfrm>
            <a:custGeom>
              <a:avLst/>
              <a:gdLst>
                <a:gd name="T0" fmla="*/ 2147483647 w 2528"/>
                <a:gd name="T1" fmla="*/ 0 h 455"/>
                <a:gd name="T2" fmla="*/ 2147483647 w 2528"/>
                <a:gd name="T3" fmla="*/ 2147483647 h 455"/>
                <a:gd name="T4" fmla="*/ 2147483647 w 2528"/>
                <a:gd name="T5" fmla="*/ 2147483647 h 455"/>
                <a:gd name="T6" fmla="*/ 0 w 2528"/>
                <a:gd name="T7" fmla="*/ 2147483647 h 455"/>
                <a:gd name="T8" fmla="*/ 2147483647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10" name="Freeform 1085"/>
            <p:cNvSpPr>
              <a:spLocks/>
            </p:cNvSpPr>
            <p:nvPr/>
          </p:nvSpPr>
          <p:spPr bwMode="auto">
            <a:xfrm>
              <a:off x="7456488" y="5510213"/>
              <a:ext cx="73025" cy="161925"/>
            </a:xfrm>
            <a:custGeom>
              <a:avLst/>
              <a:gdLst>
                <a:gd name="T0" fmla="*/ 2147483647 w 702"/>
                <a:gd name="T1" fmla="*/ 0 h 1893"/>
                <a:gd name="T2" fmla="*/ 0 w 702"/>
                <a:gd name="T3" fmla="*/ 2147483647 h 1893"/>
                <a:gd name="T4" fmla="*/ 2147483647 w 702"/>
                <a:gd name="T5" fmla="*/ 2147483647 h 1893"/>
                <a:gd name="T6" fmla="*/ 2147483647 w 702"/>
                <a:gd name="T7" fmla="*/ 2147483647 h 1893"/>
                <a:gd name="T8" fmla="*/ 2147483647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11" name="Freeform 1086"/>
            <p:cNvSpPr>
              <a:spLocks/>
            </p:cNvSpPr>
            <p:nvPr/>
          </p:nvSpPr>
          <p:spPr bwMode="auto">
            <a:xfrm>
              <a:off x="7699375" y="5538788"/>
              <a:ext cx="79375" cy="185737"/>
            </a:xfrm>
            <a:custGeom>
              <a:avLst/>
              <a:gdLst>
                <a:gd name="T0" fmla="*/ 2147483647 w 756"/>
                <a:gd name="T1" fmla="*/ 0 h 2184"/>
                <a:gd name="T2" fmla="*/ 2147483647 w 756"/>
                <a:gd name="T3" fmla="*/ 2147483647 h 2184"/>
                <a:gd name="T4" fmla="*/ 0 w 756"/>
                <a:gd name="T5" fmla="*/ 2147483647 h 2184"/>
                <a:gd name="T6" fmla="*/ 2147483647 w 756"/>
                <a:gd name="T7" fmla="*/ 2147483647 h 2184"/>
                <a:gd name="T8" fmla="*/ 2147483647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12" name="Freeform 1087"/>
            <p:cNvSpPr>
              <a:spLocks/>
            </p:cNvSpPr>
            <p:nvPr/>
          </p:nvSpPr>
          <p:spPr bwMode="auto">
            <a:xfrm>
              <a:off x="7454900" y="5662613"/>
              <a:ext cx="290513" cy="63500"/>
            </a:xfrm>
            <a:custGeom>
              <a:avLst/>
              <a:gdLst>
                <a:gd name="T0" fmla="*/ 2147483647 w 2773"/>
                <a:gd name="T1" fmla="*/ 0 h 738"/>
                <a:gd name="T2" fmla="*/ 0 w 2773"/>
                <a:gd name="T3" fmla="*/ 2147483647 h 738"/>
                <a:gd name="T4" fmla="*/ 2147483647 w 2773"/>
                <a:gd name="T5" fmla="*/ 2147483647 h 738"/>
                <a:gd name="T6" fmla="*/ 2147483647 w 2773"/>
                <a:gd name="T7" fmla="*/ 2147483647 h 738"/>
                <a:gd name="T8" fmla="*/ 2147483647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13" name="Freeform 1088"/>
            <p:cNvSpPr>
              <a:spLocks/>
            </p:cNvSpPr>
            <p:nvPr/>
          </p:nvSpPr>
          <p:spPr bwMode="auto">
            <a:xfrm>
              <a:off x="7707313" y="5540375"/>
              <a:ext cx="74612" cy="187325"/>
            </a:xfrm>
            <a:custGeom>
              <a:avLst/>
              <a:gdLst>
                <a:gd name="T0" fmla="*/ 2147483647 w 637"/>
                <a:gd name="T1" fmla="*/ 0 h 1659"/>
                <a:gd name="T2" fmla="*/ 2147483647 w 637"/>
                <a:gd name="T3" fmla="*/ 0 h 1659"/>
                <a:gd name="T4" fmla="*/ 2147483647 w 637"/>
                <a:gd name="T5" fmla="*/ 2147483647 h 1659"/>
                <a:gd name="T6" fmla="*/ 0 w 637"/>
                <a:gd name="T7" fmla="*/ 2147483647 h 1659"/>
                <a:gd name="T8" fmla="*/ 2147483647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14" name="Freeform 1089"/>
            <p:cNvSpPr>
              <a:spLocks/>
            </p:cNvSpPr>
            <p:nvPr/>
          </p:nvSpPr>
          <p:spPr bwMode="auto">
            <a:xfrm>
              <a:off x="7454900" y="5672138"/>
              <a:ext cx="258763" cy="61912"/>
            </a:xfrm>
            <a:custGeom>
              <a:avLst/>
              <a:gdLst>
                <a:gd name="T0" fmla="*/ 0 w 2216"/>
                <a:gd name="T1" fmla="*/ 0 h 550"/>
                <a:gd name="T2" fmla="*/ 2147483647 w 2216"/>
                <a:gd name="T3" fmla="*/ 2147483647 h 550"/>
                <a:gd name="T4" fmla="*/ 2147483647 w 2216"/>
                <a:gd name="T5" fmla="*/ 2147483647 h 550"/>
                <a:gd name="T6" fmla="*/ 2147483647 w 2216"/>
                <a:gd name="T7" fmla="*/ 2147483647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5715" name="Group 1090"/>
            <p:cNvGrpSpPr>
              <a:grpSpLocks/>
            </p:cNvGrpSpPr>
            <p:nvPr/>
          </p:nvGrpSpPr>
          <p:grpSpPr bwMode="auto">
            <a:xfrm>
              <a:off x="7451725" y="5737225"/>
              <a:ext cx="87313" cy="38100"/>
              <a:chOff x="1740" y="2642"/>
              <a:chExt cx="752" cy="327"/>
            </a:xfrm>
          </p:grpSpPr>
          <p:sp>
            <p:nvSpPr>
              <p:cNvPr id="26031" name="Freeform 1091"/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32" name="Freeform 1092"/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33" name="Freeform 1093"/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34" name="Freeform 1094"/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35" name="Freeform 1095"/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36" name="Freeform 1096"/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5716" name="Freeform 1097"/>
            <p:cNvSpPr>
              <a:spLocks/>
            </p:cNvSpPr>
            <p:nvPr/>
          </p:nvSpPr>
          <p:spPr bwMode="auto">
            <a:xfrm>
              <a:off x="7600950" y="5743575"/>
              <a:ext cx="106363" cy="80963"/>
            </a:xfrm>
            <a:custGeom>
              <a:avLst/>
              <a:gdLst>
                <a:gd name="T0" fmla="*/ 2147483647 w 990"/>
                <a:gd name="T1" fmla="*/ 2147483647 h 792"/>
                <a:gd name="T2" fmla="*/ 2147483647 w 990"/>
                <a:gd name="T3" fmla="*/ 0 h 792"/>
                <a:gd name="T4" fmla="*/ 2147483647 w 990"/>
                <a:gd name="T5" fmla="*/ 2147483647 h 792"/>
                <a:gd name="T6" fmla="*/ 0 w 990"/>
                <a:gd name="T7" fmla="*/ 2147483647 h 792"/>
                <a:gd name="T8" fmla="*/ 2147483647 w 990"/>
                <a:gd name="T9" fmla="*/ 2147483647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17" name="Freeform 1098"/>
            <p:cNvSpPr>
              <a:spLocks/>
            </p:cNvSpPr>
            <p:nvPr/>
          </p:nvSpPr>
          <p:spPr bwMode="auto">
            <a:xfrm>
              <a:off x="7329488" y="5749925"/>
              <a:ext cx="271462" cy="73025"/>
            </a:xfrm>
            <a:custGeom>
              <a:avLst/>
              <a:gdLst>
                <a:gd name="T0" fmla="*/ 2147483647 w 2532"/>
                <a:gd name="T1" fmla="*/ 0 h 723"/>
                <a:gd name="T2" fmla="*/ 2147483647 w 2532"/>
                <a:gd name="T3" fmla="*/ 0 h 723"/>
                <a:gd name="T4" fmla="*/ 2147483647 w 2532"/>
                <a:gd name="T5" fmla="*/ 2147483647 h 723"/>
                <a:gd name="T6" fmla="*/ 2147483647 w 2532"/>
                <a:gd name="T7" fmla="*/ 2147483647 h 723"/>
                <a:gd name="T8" fmla="*/ 0 w 2532"/>
                <a:gd name="T9" fmla="*/ 2147483647 h 723"/>
                <a:gd name="T10" fmla="*/ 2147483647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18" name="Freeform 1099"/>
            <p:cNvSpPr>
              <a:spLocks/>
            </p:cNvSpPr>
            <p:nvPr/>
          </p:nvSpPr>
          <p:spPr bwMode="auto">
            <a:xfrm>
              <a:off x="7331075" y="5735638"/>
              <a:ext cx="1588" cy="15875"/>
            </a:xfrm>
            <a:custGeom>
              <a:avLst/>
              <a:gdLst>
                <a:gd name="T0" fmla="*/ 2147483647 w 26"/>
                <a:gd name="T1" fmla="*/ 2147483647 h 147"/>
                <a:gd name="T2" fmla="*/ 2147483647 w 26"/>
                <a:gd name="T3" fmla="*/ 2147483647 h 147"/>
                <a:gd name="T4" fmla="*/ 0 w 26"/>
                <a:gd name="T5" fmla="*/ 2147483647 h 147"/>
                <a:gd name="T6" fmla="*/ 2147483647 w 26"/>
                <a:gd name="T7" fmla="*/ 0 h 147"/>
                <a:gd name="T8" fmla="*/ 2147483647 w 26"/>
                <a:gd name="T9" fmla="*/ 2147483647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19" name="Freeform 1100"/>
            <p:cNvSpPr>
              <a:spLocks/>
            </p:cNvSpPr>
            <p:nvPr/>
          </p:nvSpPr>
          <p:spPr bwMode="auto">
            <a:xfrm>
              <a:off x="7331075" y="5675313"/>
              <a:ext cx="125413" cy="61912"/>
            </a:xfrm>
            <a:custGeom>
              <a:avLst/>
              <a:gdLst>
                <a:gd name="T0" fmla="*/ 2147483647 w 1176"/>
                <a:gd name="T1" fmla="*/ 0 h 606"/>
                <a:gd name="T2" fmla="*/ 0 w 1176"/>
                <a:gd name="T3" fmla="*/ 2147483647 h 606"/>
                <a:gd name="T4" fmla="*/ 2147483647 w 1176"/>
                <a:gd name="T5" fmla="*/ 2147483647 h 606"/>
                <a:gd name="T6" fmla="*/ 2147483647 w 1176"/>
                <a:gd name="T7" fmla="*/ 2147483647 h 606"/>
                <a:gd name="T8" fmla="*/ 2147483647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20" name="Freeform 1101"/>
            <p:cNvSpPr>
              <a:spLocks/>
            </p:cNvSpPr>
            <p:nvPr/>
          </p:nvSpPr>
          <p:spPr bwMode="auto">
            <a:xfrm>
              <a:off x="7339013" y="5738813"/>
              <a:ext cx="257175" cy="71437"/>
            </a:xfrm>
            <a:custGeom>
              <a:avLst/>
              <a:gdLst>
                <a:gd name="T0" fmla="*/ 2147483647 w 2532"/>
                <a:gd name="T1" fmla="*/ 0 h 723"/>
                <a:gd name="T2" fmla="*/ 2147483647 w 2532"/>
                <a:gd name="T3" fmla="*/ 0 h 723"/>
                <a:gd name="T4" fmla="*/ 2147483647 w 2532"/>
                <a:gd name="T5" fmla="*/ 2147483647 h 723"/>
                <a:gd name="T6" fmla="*/ 2147483647 w 2532"/>
                <a:gd name="T7" fmla="*/ 2147483647 h 723"/>
                <a:gd name="T8" fmla="*/ 0 w 2532"/>
                <a:gd name="T9" fmla="*/ 2147483647 h 723"/>
                <a:gd name="T10" fmla="*/ 2147483647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21" name="Freeform 1102"/>
            <p:cNvSpPr>
              <a:spLocks/>
            </p:cNvSpPr>
            <p:nvPr/>
          </p:nvSpPr>
          <p:spPr bwMode="auto">
            <a:xfrm flipV="1">
              <a:off x="7596188" y="5734050"/>
              <a:ext cx="104775" cy="74613"/>
            </a:xfrm>
            <a:custGeom>
              <a:avLst/>
              <a:gdLst>
                <a:gd name="T0" fmla="*/ 2147483647 w 2532"/>
                <a:gd name="T1" fmla="*/ 0 h 723"/>
                <a:gd name="T2" fmla="*/ 2147483647 w 2532"/>
                <a:gd name="T3" fmla="*/ 0 h 723"/>
                <a:gd name="T4" fmla="*/ 2147483647 w 2532"/>
                <a:gd name="T5" fmla="*/ 2147483647 h 723"/>
                <a:gd name="T6" fmla="*/ 2147483647 w 2532"/>
                <a:gd name="T7" fmla="*/ 2147483647 h 723"/>
                <a:gd name="T8" fmla="*/ 0 w 2532"/>
                <a:gd name="T9" fmla="*/ 2147483647 h 723"/>
                <a:gd name="T10" fmla="*/ 2147483647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5722" name="Group 1103"/>
            <p:cNvGrpSpPr>
              <a:grpSpLocks/>
            </p:cNvGrpSpPr>
            <p:nvPr/>
          </p:nvGrpSpPr>
          <p:grpSpPr bwMode="auto">
            <a:xfrm>
              <a:off x="6351588" y="2493963"/>
              <a:ext cx="390525" cy="169862"/>
              <a:chOff x="4650" y="1129"/>
              <a:chExt cx="246" cy="95"/>
            </a:xfrm>
          </p:grpSpPr>
          <p:sp>
            <p:nvSpPr>
              <p:cNvPr id="26023" name="Oval 407"/>
              <p:cNvSpPr>
                <a:spLocks noChangeArrowheads="1"/>
              </p:cNvSpPr>
              <p:nvPr/>
            </p:nvSpPr>
            <p:spPr bwMode="auto">
              <a:xfrm>
                <a:off x="4651" y="1171"/>
                <a:ext cx="244" cy="53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26024" name="Rectangle 410"/>
              <p:cNvSpPr>
                <a:spLocks noChangeArrowheads="1"/>
              </p:cNvSpPr>
              <p:nvPr/>
            </p:nvSpPr>
            <p:spPr bwMode="auto">
              <a:xfrm>
                <a:off x="4651" y="1165"/>
                <a:ext cx="245" cy="33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 algn="ctr"/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26025" name="Oval 411"/>
              <p:cNvSpPr>
                <a:spLocks noChangeArrowheads="1"/>
              </p:cNvSpPr>
              <p:nvPr/>
            </p:nvSpPr>
            <p:spPr bwMode="auto">
              <a:xfrm>
                <a:off x="4650" y="1129"/>
                <a:ext cx="244" cy="62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grpSp>
            <p:nvGrpSpPr>
              <p:cNvPr id="26026" name="Group 1107"/>
              <p:cNvGrpSpPr>
                <a:grpSpLocks/>
              </p:cNvGrpSpPr>
              <p:nvPr/>
            </p:nvGrpSpPr>
            <p:grpSpPr bwMode="auto">
              <a:xfrm>
                <a:off x="4699" y="1145"/>
                <a:ext cx="138" cy="29"/>
                <a:chOff x="2468" y="1332"/>
                <a:chExt cx="310" cy="60"/>
              </a:xfrm>
            </p:grpSpPr>
            <p:sp>
              <p:nvSpPr>
                <p:cNvPr id="26029" name="Freeform 1108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030" name="Freeform 1109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6027" name="Line 1110"/>
              <p:cNvSpPr>
                <a:spLocks noChangeShapeType="1"/>
              </p:cNvSpPr>
              <p:nvPr/>
            </p:nvSpPr>
            <p:spPr bwMode="auto">
              <a:xfrm>
                <a:off x="4651" y="1158"/>
                <a:ext cx="0" cy="4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28" name="Line 1111"/>
              <p:cNvSpPr>
                <a:spLocks noChangeShapeType="1"/>
              </p:cNvSpPr>
              <p:nvPr/>
            </p:nvSpPr>
            <p:spPr bwMode="auto">
              <a:xfrm>
                <a:off x="4894" y="1160"/>
                <a:ext cx="0" cy="4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5723" name="Group 1112"/>
            <p:cNvGrpSpPr>
              <a:grpSpLocks/>
            </p:cNvGrpSpPr>
            <p:nvPr/>
          </p:nvGrpSpPr>
          <p:grpSpPr bwMode="auto">
            <a:xfrm>
              <a:off x="6051550" y="3641725"/>
              <a:ext cx="390525" cy="169863"/>
              <a:chOff x="4650" y="1129"/>
              <a:chExt cx="246" cy="95"/>
            </a:xfrm>
          </p:grpSpPr>
          <p:sp>
            <p:nvSpPr>
              <p:cNvPr id="26015" name="Oval 407"/>
              <p:cNvSpPr>
                <a:spLocks noChangeArrowheads="1"/>
              </p:cNvSpPr>
              <p:nvPr/>
            </p:nvSpPr>
            <p:spPr bwMode="auto">
              <a:xfrm>
                <a:off x="4651" y="1171"/>
                <a:ext cx="244" cy="53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26016" name="Rectangle 410"/>
              <p:cNvSpPr>
                <a:spLocks noChangeArrowheads="1"/>
              </p:cNvSpPr>
              <p:nvPr/>
            </p:nvSpPr>
            <p:spPr bwMode="auto">
              <a:xfrm>
                <a:off x="4651" y="1165"/>
                <a:ext cx="245" cy="33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 algn="ctr"/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26017" name="Oval 411"/>
              <p:cNvSpPr>
                <a:spLocks noChangeArrowheads="1"/>
              </p:cNvSpPr>
              <p:nvPr/>
            </p:nvSpPr>
            <p:spPr bwMode="auto">
              <a:xfrm>
                <a:off x="4650" y="1129"/>
                <a:ext cx="244" cy="62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grpSp>
            <p:nvGrpSpPr>
              <p:cNvPr id="26018" name="Group 1116"/>
              <p:cNvGrpSpPr>
                <a:grpSpLocks/>
              </p:cNvGrpSpPr>
              <p:nvPr/>
            </p:nvGrpSpPr>
            <p:grpSpPr bwMode="auto">
              <a:xfrm>
                <a:off x="4699" y="1145"/>
                <a:ext cx="138" cy="29"/>
                <a:chOff x="2468" y="1332"/>
                <a:chExt cx="310" cy="60"/>
              </a:xfrm>
            </p:grpSpPr>
            <p:sp>
              <p:nvSpPr>
                <p:cNvPr id="26021" name="Freeform 1117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022" name="Freeform 1118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6019" name="Line 1119"/>
              <p:cNvSpPr>
                <a:spLocks noChangeShapeType="1"/>
              </p:cNvSpPr>
              <p:nvPr/>
            </p:nvSpPr>
            <p:spPr bwMode="auto">
              <a:xfrm>
                <a:off x="4651" y="1158"/>
                <a:ext cx="0" cy="4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20" name="Line 1120"/>
              <p:cNvSpPr>
                <a:spLocks noChangeShapeType="1"/>
              </p:cNvSpPr>
              <p:nvPr/>
            </p:nvSpPr>
            <p:spPr bwMode="auto">
              <a:xfrm>
                <a:off x="4894" y="1160"/>
                <a:ext cx="0" cy="4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5724" name="Group 1121"/>
            <p:cNvGrpSpPr>
              <a:grpSpLocks/>
            </p:cNvGrpSpPr>
            <p:nvPr/>
          </p:nvGrpSpPr>
          <p:grpSpPr bwMode="auto">
            <a:xfrm>
              <a:off x="6248400" y="4852988"/>
              <a:ext cx="617538" cy="247650"/>
              <a:chOff x="2356" y="1300"/>
              <a:chExt cx="555" cy="194"/>
            </a:xfrm>
          </p:grpSpPr>
          <p:sp>
            <p:nvSpPr>
              <p:cNvPr id="26007" name="Oval 407"/>
              <p:cNvSpPr>
                <a:spLocks noChangeArrowheads="1"/>
              </p:cNvSpPr>
              <p:nvPr/>
            </p:nvSpPr>
            <p:spPr bwMode="auto">
              <a:xfrm>
                <a:off x="2357" y="1385"/>
                <a:ext cx="551" cy="109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26008" name="Rectangle 410"/>
              <p:cNvSpPr>
                <a:spLocks noChangeArrowheads="1"/>
              </p:cNvSpPr>
              <p:nvPr/>
            </p:nvSpPr>
            <p:spPr bwMode="auto">
              <a:xfrm>
                <a:off x="2357" y="1374"/>
                <a:ext cx="554" cy="66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 algn="ctr"/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26009" name="Oval 411"/>
              <p:cNvSpPr>
                <a:spLocks noChangeArrowheads="1"/>
              </p:cNvSpPr>
              <p:nvPr/>
            </p:nvSpPr>
            <p:spPr bwMode="auto">
              <a:xfrm>
                <a:off x="2356" y="1300"/>
                <a:ext cx="551" cy="127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grpSp>
            <p:nvGrpSpPr>
              <p:cNvPr id="26010" name="Group 1125"/>
              <p:cNvGrpSpPr>
                <a:grpSpLocks/>
              </p:cNvGrpSpPr>
              <p:nvPr/>
            </p:nvGrpSpPr>
            <p:grpSpPr bwMode="auto">
              <a:xfrm>
                <a:off x="2468" y="1332"/>
                <a:ext cx="310" cy="60"/>
                <a:chOff x="2468" y="1332"/>
                <a:chExt cx="310" cy="60"/>
              </a:xfrm>
            </p:grpSpPr>
            <p:sp>
              <p:nvSpPr>
                <p:cNvPr id="26013" name="Freeform 1126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285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014" name="Freeform 1127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285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6011" name="Line 1128"/>
              <p:cNvSpPr>
                <a:spLocks noChangeShapeType="1"/>
              </p:cNvSpPr>
              <p:nvPr/>
            </p:nvSpPr>
            <p:spPr bwMode="auto">
              <a:xfrm>
                <a:off x="2357" y="1361"/>
                <a:ext cx="0" cy="85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12" name="Line 1129"/>
              <p:cNvSpPr>
                <a:spLocks noChangeShapeType="1"/>
              </p:cNvSpPr>
              <p:nvPr/>
            </p:nvSpPr>
            <p:spPr bwMode="auto">
              <a:xfrm>
                <a:off x="2907" y="1363"/>
                <a:ext cx="0" cy="8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5725" name="Group 1130"/>
            <p:cNvGrpSpPr>
              <a:grpSpLocks/>
            </p:cNvGrpSpPr>
            <p:nvPr/>
          </p:nvGrpSpPr>
          <p:grpSpPr bwMode="auto">
            <a:xfrm>
              <a:off x="6969125" y="4510088"/>
              <a:ext cx="617538" cy="247650"/>
              <a:chOff x="2356" y="1300"/>
              <a:chExt cx="555" cy="194"/>
            </a:xfrm>
          </p:grpSpPr>
          <p:sp>
            <p:nvSpPr>
              <p:cNvPr id="25999" name="Oval 407"/>
              <p:cNvSpPr>
                <a:spLocks noChangeArrowheads="1"/>
              </p:cNvSpPr>
              <p:nvPr/>
            </p:nvSpPr>
            <p:spPr bwMode="auto">
              <a:xfrm>
                <a:off x="2357" y="1385"/>
                <a:ext cx="551" cy="109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26000" name="Rectangle 410"/>
              <p:cNvSpPr>
                <a:spLocks noChangeArrowheads="1"/>
              </p:cNvSpPr>
              <p:nvPr/>
            </p:nvSpPr>
            <p:spPr bwMode="auto">
              <a:xfrm>
                <a:off x="2357" y="1374"/>
                <a:ext cx="554" cy="66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 algn="ctr"/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26001" name="Oval 411"/>
              <p:cNvSpPr>
                <a:spLocks noChangeArrowheads="1"/>
              </p:cNvSpPr>
              <p:nvPr/>
            </p:nvSpPr>
            <p:spPr bwMode="auto">
              <a:xfrm>
                <a:off x="2356" y="1300"/>
                <a:ext cx="551" cy="127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grpSp>
            <p:nvGrpSpPr>
              <p:cNvPr id="26002" name="Group 1134"/>
              <p:cNvGrpSpPr>
                <a:grpSpLocks/>
              </p:cNvGrpSpPr>
              <p:nvPr/>
            </p:nvGrpSpPr>
            <p:grpSpPr bwMode="auto">
              <a:xfrm>
                <a:off x="2468" y="1332"/>
                <a:ext cx="310" cy="60"/>
                <a:chOff x="2468" y="1332"/>
                <a:chExt cx="310" cy="60"/>
              </a:xfrm>
            </p:grpSpPr>
            <p:sp>
              <p:nvSpPr>
                <p:cNvPr id="26005" name="Freeform 1135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285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006" name="Freeform 1136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285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6003" name="Line 1137"/>
              <p:cNvSpPr>
                <a:spLocks noChangeShapeType="1"/>
              </p:cNvSpPr>
              <p:nvPr/>
            </p:nvSpPr>
            <p:spPr bwMode="auto">
              <a:xfrm>
                <a:off x="2357" y="1361"/>
                <a:ext cx="0" cy="85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04" name="Line 1138"/>
              <p:cNvSpPr>
                <a:spLocks noChangeShapeType="1"/>
              </p:cNvSpPr>
              <p:nvPr/>
            </p:nvSpPr>
            <p:spPr bwMode="auto">
              <a:xfrm>
                <a:off x="2907" y="1363"/>
                <a:ext cx="0" cy="8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5726" name="Group 1139"/>
            <p:cNvGrpSpPr>
              <a:grpSpLocks/>
            </p:cNvGrpSpPr>
            <p:nvPr/>
          </p:nvGrpSpPr>
          <p:grpSpPr bwMode="auto">
            <a:xfrm>
              <a:off x="7585075" y="4811713"/>
              <a:ext cx="617538" cy="247650"/>
              <a:chOff x="2356" y="1300"/>
              <a:chExt cx="555" cy="194"/>
            </a:xfrm>
          </p:grpSpPr>
          <p:sp>
            <p:nvSpPr>
              <p:cNvPr id="25991" name="Oval 407"/>
              <p:cNvSpPr>
                <a:spLocks noChangeArrowheads="1"/>
              </p:cNvSpPr>
              <p:nvPr/>
            </p:nvSpPr>
            <p:spPr bwMode="auto">
              <a:xfrm>
                <a:off x="2357" y="1385"/>
                <a:ext cx="551" cy="109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25992" name="Rectangle 410"/>
              <p:cNvSpPr>
                <a:spLocks noChangeArrowheads="1"/>
              </p:cNvSpPr>
              <p:nvPr/>
            </p:nvSpPr>
            <p:spPr bwMode="auto">
              <a:xfrm>
                <a:off x="2357" y="1374"/>
                <a:ext cx="554" cy="66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 algn="ctr"/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25993" name="Oval 411"/>
              <p:cNvSpPr>
                <a:spLocks noChangeArrowheads="1"/>
              </p:cNvSpPr>
              <p:nvPr/>
            </p:nvSpPr>
            <p:spPr bwMode="auto">
              <a:xfrm>
                <a:off x="2356" y="1300"/>
                <a:ext cx="551" cy="127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grpSp>
            <p:nvGrpSpPr>
              <p:cNvPr id="25994" name="Group 1143"/>
              <p:cNvGrpSpPr>
                <a:grpSpLocks/>
              </p:cNvGrpSpPr>
              <p:nvPr/>
            </p:nvGrpSpPr>
            <p:grpSpPr bwMode="auto">
              <a:xfrm>
                <a:off x="2468" y="1332"/>
                <a:ext cx="310" cy="60"/>
                <a:chOff x="2468" y="1332"/>
                <a:chExt cx="310" cy="60"/>
              </a:xfrm>
            </p:grpSpPr>
            <p:sp>
              <p:nvSpPr>
                <p:cNvPr id="25997" name="Freeform 1144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285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998" name="Freeform 1145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285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5995" name="Line 1146"/>
              <p:cNvSpPr>
                <a:spLocks noChangeShapeType="1"/>
              </p:cNvSpPr>
              <p:nvPr/>
            </p:nvSpPr>
            <p:spPr bwMode="auto">
              <a:xfrm>
                <a:off x="2357" y="1361"/>
                <a:ext cx="0" cy="85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96" name="Line 1147"/>
              <p:cNvSpPr>
                <a:spLocks noChangeShapeType="1"/>
              </p:cNvSpPr>
              <p:nvPr/>
            </p:nvSpPr>
            <p:spPr bwMode="auto">
              <a:xfrm>
                <a:off x="2907" y="1363"/>
                <a:ext cx="0" cy="8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5727" name="Group 3"/>
            <p:cNvGrpSpPr>
              <a:grpSpLocks/>
            </p:cNvGrpSpPr>
            <p:nvPr/>
          </p:nvGrpSpPr>
          <p:grpSpPr bwMode="auto">
            <a:xfrm>
              <a:off x="5964238" y="3135313"/>
              <a:ext cx="314325" cy="334962"/>
              <a:chOff x="5974579" y="3105349"/>
              <a:chExt cx="347997" cy="396620"/>
            </a:xfrm>
          </p:grpSpPr>
          <p:pic>
            <p:nvPicPr>
              <p:cNvPr id="25989" name="Picture 555" descr="fridge2.png"/>
              <p:cNvPicPr>
                <a:picLocks noChangeAspect="1"/>
              </p:cNvPicPr>
              <p:nvPr/>
            </p:nvPicPr>
            <p:blipFill>
              <a:blip r:embed="rId18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6074343" y="3164942"/>
                <a:ext cx="189578" cy="33702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5990" name="Picture 1115" descr="antenna_stylized"/>
              <p:cNvPicPr>
                <a:picLocks noChangeAspect="1" noChangeArrowheads="1"/>
              </p:cNvPicPr>
              <p:nvPr/>
            </p:nvPicPr>
            <p:blipFill>
              <a:blip r:embed="rId19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974579" y="3105349"/>
                <a:ext cx="347997" cy="16755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pic>
          <p:nvPicPr>
            <p:cNvPr id="25728" name="Picture 603" descr="car_icon_small"/>
            <p:cNvPicPr>
              <a:picLocks noChangeAspect="1" noChangeArrowheads="1"/>
            </p:cNvPicPr>
            <p:nvPr/>
          </p:nvPicPr>
          <p:blipFill>
            <a:blip r:embed="rId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373813" y="1744663"/>
              <a:ext cx="849312" cy="168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5729" name="Picture 814" descr="light2.png"/>
            <p:cNvPicPr>
              <a:picLocks noChangeAspect="1"/>
            </p:cNvPicPr>
            <p:nvPr/>
          </p:nvPicPr>
          <p:blipFill>
            <a:blip r:embed="rId21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6707188" y="2019300"/>
              <a:ext cx="92075" cy="4064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5730" name="Picture 1017" descr="antenna_stylized"/>
            <p:cNvPicPr>
              <a:picLocks noChangeAspect="1" noChangeArrowheads="1"/>
            </p:cNvPicPr>
            <p:nvPr/>
          </p:nvPicPr>
          <p:blipFill>
            <a:blip r:embed="rId10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511925" y="1946275"/>
              <a:ext cx="531813" cy="2238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5731" name="Picture 1017" descr="antenna_stylized"/>
            <p:cNvPicPr>
              <a:picLocks noChangeAspect="1" noChangeArrowheads="1"/>
            </p:cNvPicPr>
            <p:nvPr/>
          </p:nvPicPr>
          <p:blipFill>
            <a:blip r:embed="rId10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586538" y="1685925"/>
              <a:ext cx="530225" cy="2238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25732" name="Group 347"/>
            <p:cNvGrpSpPr>
              <a:grpSpLocks/>
            </p:cNvGrpSpPr>
            <p:nvPr/>
          </p:nvGrpSpPr>
          <p:grpSpPr bwMode="auto">
            <a:xfrm>
              <a:off x="6220922" y="4838544"/>
              <a:ext cx="660165" cy="269566"/>
              <a:chOff x="1871277" y="1576300"/>
              <a:chExt cx="1128371" cy="437861"/>
            </a:xfrm>
          </p:grpSpPr>
          <p:sp>
            <p:nvSpPr>
              <p:cNvPr id="1354" name="Oval 1353"/>
              <p:cNvSpPr>
                <a:spLocks noChangeArrowheads="1"/>
              </p:cNvSpPr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355" name="Rectangle 1354"/>
              <p:cNvSpPr/>
              <p:nvPr/>
            </p:nvSpPr>
            <p:spPr bwMode="auto">
              <a:xfrm>
                <a:off x="1872116" y="1739006"/>
                <a:ext cx="1128773" cy="116036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356" name="Oval 1355"/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357" name="Freeform 1356"/>
              <p:cNvSpPr/>
              <p:nvPr/>
            </p:nvSpPr>
            <p:spPr bwMode="auto">
              <a:xfrm>
                <a:off x="2159736" y="1674540"/>
                <a:ext cx="548106" cy="159874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358" name="Freeform 1357"/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359" name="Freeform 1358"/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360" name="Freeform 1359"/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1361" name="Straight Connector 1360"/>
              <p:cNvCxnSpPr>
                <a:cxnSpLocks noChangeShapeType="1"/>
                <a:endCxn id="1356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362" name="Straight Connector 1361"/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5733" name="Group 347"/>
            <p:cNvGrpSpPr>
              <a:grpSpLocks/>
            </p:cNvGrpSpPr>
            <p:nvPr/>
          </p:nvGrpSpPr>
          <p:grpSpPr bwMode="auto">
            <a:xfrm>
              <a:off x="6933466" y="4503243"/>
              <a:ext cx="660165" cy="269566"/>
              <a:chOff x="1871277" y="1576300"/>
              <a:chExt cx="1128371" cy="437861"/>
            </a:xfrm>
          </p:grpSpPr>
          <p:sp>
            <p:nvSpPr>
              <p:cNvPr id="1345" name="Oval 1344"/>
              <p:cNvSpPr>
                <a:spLocks noChangeArrowheads="1"/>
              </p:cNvSpPr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346" name="Rectangle 1345"/>
              <p:cNvSpPr/>
              <p:nvPr/>
            </p:nvSpPr>
            <p:spPr bwMode="auto">
              <a:xfrm>
                <a:off x="1872532" y="1739555"/>
                <a:ext cx="1126060" cy="116038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347" name="Oval 1346"/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348" name="Freeform 1347"/>
              <p:cNvSpPr/>
              <p:nvPr/>
            </p:nvSpPr>
            <p:spPr bwMode="auto">
              <a:xfrm>
                <a:off x="2160152" y="1672512"/>
                <a:ext cx="548106" cy="162453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349" name="Freeform 1348"/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350" name="Freeform 1349"/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351" name="Freeform 1350"/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1352" name="Straight Connector 1351"/>
              <p:cNvCxnSpPr>
                <a:cxnSpLocks noChangeShapeType="1"/>
                <a:endCxn id="1347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353" name="Straight Connector 1352"/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5734" name="Group 347"/>
            <p:cNvGrpSpPr>
              <a:grpSpLocks/>
            </p:cNvGrpSpPr>
            <p:nvPr/>
          </p:nvGrpSpPr>
          <p:grpSpPr bwMode="auto">
            <a:xfrm>
              <a:off x="7563920" y="4800505"/>
              <a:ext cx="660165" cy="269566"/>
              <a:chOff x="1871277" y="1576300"/>
              <a:chExt cx="1128371" cy="437861"/>
            </a:xfrm>
          </p:grpSpPr>
          <p:sp>
            <p:nvSpPr>
              <p:cNvPr id="1336" name="Oval 1335"/>
              <p:cNvSpPr>
                <a:spLocks noChangeArrowheads="1"/>
              </p:cNvSpPr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337" name="Rectangle 1336"/>
              <p:cNvSpPr/>
              <p:nvPr/>
            </p:nvSpPr>
            <p:spPr bwMode="auto">
              <a:xfrm>
                <a:off x="1872162" y="1738907"/>
                <a:ext cx="1128773" cy="116036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338" name="Oval 1337"/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339" name="Freeform 1338"/>
              <p:cNvSpPr/>
              <p:nvPr/>
            </p:nvSpPr>
            <p:spPr bwMode="auto">
              <a:xfrm>
                <a:off x="2159782" y="1674441"/>
                <a:ext cx="548106" cy="159874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340" name="Freeform 1339"/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341" name="Freeform 1340"/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342" name="Freeform 1341"/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1343" name="Straight Connector 1342"/>
              <p:cNvCxnSpPr>
                <a:cxnSpLocks noChangeShapeType="1"/>
                <a:endCxn id="1338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344" name="Straight Connector 1343"/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5735" name="Group 347"/>
            <p:cNvGrpSpPr>
              <a:grpSpLocks/>
            </p:cNvGrpSpPr>
            <p:nvPr/>
          </p:nvGrpSpPr>
          <p:grpSpPr bwMode="auto">
            <a:xfrm>
              <a:off x="6050373" y="3620176"/>
              <a:ext cx="425094" cy="228319"/>
              <a:chOff x="1871277" y="1576300"/>
              <a:chExt cx="1128371" cy="437861"/>
            </a:xfrm>
          </p:grpSpPr>
          <p:sp>
            <p:nvSpPr>
              <p:cNvPr id="1327" name="Oval 1326"/>
              <p:cNvSpPr>
                <a:spLocks noChangeArrowheads="1"/>
              </p:cNvSpPr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328" name="Rectangle 1327"/>
              <p:cNvSpPr/>
              <p:nvPr/>
            </p:nvSpPr>
            <p:spPr bwMode="auto">
              <a:xfrm>
                <a:off x="1870189" y="1739404"/>
                <a:ext cx="1129316" cy="115689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329" name="Oval 1328"/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330" name="Freeform 1329"/>
              <p:cNvSpPr/>
              <p:nvPr/>
            </p:nvSpPr>
            <p:spPr bwMode="auto">
              <a:xfrm>
                <a:off x="2160944" y="1672426"/>
                <a:ext cx="547803" cy="161356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331" name="Freeform 1330"/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332" name="Freeform 1331"/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333" name="Freeform 1332"/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1334" name="Straight Connector 1333"/>
              <p:cNvCxnSpPr>
                <a:cxnSpLocks noChangeShapeType="1"/>
                <a:endCxn id="1329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335" name="Straight Connector 1334"/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5736" name="Group 347"/>
            <p:cNvGrpSpPr>
              <a:grpSpLocks/>
            </p:cNvGrpSpPr>
            <p:nvPr/>
          </p:nvGrpSpPr>
          <p:grpSpPr bwMode="auto">
            <a:xfrm>
              <a:off x="6347637" y="2481965"/>
              <a:ext cx="403071" cy="202807"/>
              <a:chOff x="1871277" y="1576300"/>
              <a:chExt cx="1128371" cy="437861"/>
            </a:xfrm>
          </p:grpSpPr>
          <p:sp>
            <p:nvSpPr>
              <p:cNvPr id="1318" name="Oval 1317"/>
              <p:cNvSpPr>
                <a:spLocks noChangeArrowheads="1"/>
              </p:cNvSpPr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319" name="Rectangle 1318"/>
              <p:cNvSpPr/>
              <p:nvPr/>
            </p:nvSpPr>
            <p:spPr bwMode="auto">
              <a:xfrm>
                <a:off x="1873449" y="1739300"/>
                <a:ext cx="1124357" cy="116532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320" name="Oval 1319"/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321" name="Freeform 1320"/>
              <p:cNvSpPr/>
              <p:nvPr/>
            </p:nvSpPr>
            <p:spPr bwMode="auto">
              <a:xfrm>
                <a:off x="2162315" y="1670752"/>
                <a:ext cx="546626" cy="161088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322" name="Freeform 1321"/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323" name="Freeform 1322"/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324" name="Freeform 1323"/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1325" name="Straight Connector 1324"/>
              <p:cNvCxnSpPr>
                <a:cxnSpLocks noChangeShapeType="1"/>
                <a:endCxn id="1320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326" name="Straight Connector 1325"/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5737" name="Group 1110"/>
            <p:cNvGrpSpPr>
              <a:grpSpLocks/>
            </p:cNvGrpSpPr>
            <p:nvPr/>
          </p:nvGrpSpPr>
          <p:grpSpPr bwMode="auto">
            <a:xfrm>
              <a:off x="7678804" y="2388750"/>
              <a:ext cx="418211" cy="189727"/>
              <a:chOff x="7913987" y="1515773"/>
              <a:chExt cx="625138" cy="276534"/>
            </a:xfrm>
          </p:grpSpPr>
          <p:sp>
            <p:nvSpPr>
              <p:cNvPr id="1309" name="Oval 1308"/>
              <p:cNvSpPr>
                <a:spLocks noChangeArrowheads="1"/>
              </p:cNvSpPr>
              <p:nvPr/>
            </p:nvSpPr>
            <p:spPr bwMode="auto">
              <a:xfrm flipV="1">
                <a:off x="7915743" y="1593920"/>
                <a:ext cx="623382" cy="198387"/>
              </a:xfrm>
              <a:prstGeom prst="ellipse">
                <a:avLst/>
              </a:prstGeom>
              <a:gradFill rotWithShape="1">
                <a:gsLst>
                  <a:gs pos="0">
                    <a:srgbClr val="7F7F7F"/>
                  </a:gs>
                  <a:gs pos="53000">
                    <a:srgbClr val="D9D9D9"/>
                  </a:gs>
                  <a:gs pos="100000">
                    <a:srgbClr val="7F7F7F"/>
                  </a:gs>
                </a:gsLst>
                <a:lin ang="0" scaled="1"/>
              </a:gradFill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BFBFBF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310" name="Rectangle 1309"/>
              <p:cNvSpPr/>
              <p:nvPr/>
            </p:nvSpPr>
            <p:spPr bwMode="auto">
              <a:xfrm>
                <a:off x="7913888" y="1622848"/>
                <a:ext cx="624093" cy="71728"/>
              </a:xfrm>
              <a:prstGeom prst="rect">
                <a:avLst/>
              </a:prstGeom>
              <a:gradFill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3000">
                    <a:schemeClr val="bg1">
                      <a:lumMod val="85000"/>
                    </a:schemeClr>
                  </a:gs>
                  <a:gs pos="100000">
                    <a:schemeClr val="tx1">
                      <a:lumMod val="50000"/>
                      <a:lumOff val="50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311" name="Oval 1310"/>
              <p:cNvSpPr>
                <a:spLocks noChangeArrowheads="1"/>
              </p:cNvSpPr>
              <p:nvPr/>
            </p:nvSpPr>
            <p:spPr bwMode="auto">
              <a:xfrm flipV="1">
                <a:off x="7914388" y="1515773"/>
                <a:ext cx="623381" cy="198387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312" name="Freeform 1311"/>
              <p:cNvSpPr/>
              <p:nvPr/>
            </p:nvSpPr>
            <p:spPr bwMode="auto">
              <a:xfrm>
                <a:off x="8072877" y="1581199"/>
                <a:ext cx="303742" cy="99494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313" name="Freeform 1312"/>
              <p:cNvSpPr>
                <a:spLocks/>
              </p:cNvSpPr>
              <p:nvPr/>
            </p:nvSpPr>
            <p:spPr bwMode="auto">
              <a:xfrm>
                <a:off x="8042174" y="1555712"/>
                <a:ext cx="367006" cy="69068"/>
              </a:xfrm>
              <a:custGeom>
                <a:avLst/>
                <a:gdLst>
                  <a:gd name="T0" fmla="*/ 0 w 3723451"/>
                  <a:gd name="T1" fmla="*/ 16897 h 932950"/>
                  <a:gd name="T2" fmla="*/ 64577 w 3723451"/>
                  <a:gd name="T3" fmla="*/ 199 h 932950"/>
                  <a:gd name="T4" fmla="*/ 182917 w 3723451"/>
                  <a:gd name="T5" fmla="*/ 38538 h 932950"/>
                  <a:gd name="T6" fmla="*/ 295814 w 3723451"/>
                  <a:gd name="T7" fmla="*/ 0 h 932950"/>
                  <a:gd name="T8" fmla="*/ 367006 w 3723451"/>
                  <a:gd name="T9" fmla="*/ 15336 h 932950"/>
                  <a:gd name="T10" fmla="*/ 314039 w 3723451"/>
                  <a:gd name="T11" fmla="*/ 34193 h 932950"/>
                  <a:gd name="T12" fmla="*/ 296986 w 3723451"/>
                  <a:gd name="T13" fmla="*/ 29109 h 932950"/>
                  <a:gd name="T14" fmla="*/ 184996 w 3723451"/>
                  <a:gd name="T15" fmla="*/ 69068 h 932950"/>
                  <a:gd name="T16" fmla="*/ 70141 w 3723451"/>
                  <a:gd name="T17" fmla="*/ 30579 h 932950"/>
                  <a:gd name="T18" fmla="*/ 51571 w 3723451"/>
                  <a:gd name="T19" fmla="*/ 34733 h 932950"/>
                  <a:gd name="T20" fmla="*/ 0 w 3723451"/>
                  <a:gd name="T21" fmla="*/ 16897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314" name="Freeform 1313"/>
              <p:cNvSpPr>
                <a:spLocks/>
              </p:cNvSpPr>
              <p:nvPr/>
            </p:nvSpPr>
            <p:spPr bwMode="auto">
              <a:xfrm>
                <a:off x="8282748" y="1614494"/>
                <a:ext cx="135212" cy="60251"/>
              </a:xfrm>
              <a:custGeom>
                <a:avLst/>
                <a:gdLst>
                  <a:gd name="T0" fmla="*/ 0 w 1366596"/>
                  <a:gd name="T1" fmla="*/ 0 h 809868"/>
                  <a:gd name="T2" fmla="*/ 135212 w 1366596"/>
                  <a:gd name="T3" fmla="*/ 46558 h 809868"/>
                  <a:gd name="T4" fmla="*/ 85589 w 1366596"/>
                  <a:gd name="T5" fmla="*/ 60251 h 809868"/>
                  <a:gd name="T6" fmla="*/ 455 w 1366596"/>
                  <a:gd name="T7" fmla="*/ 3183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315" name="Freeform 1314"/>
              <p:cNvSpPr>
                <a:spLocks/>
              </p:cNvSpPr>
              <p:nvPr/>
            </p:nvSpPr>
            <p:spPr bwMode="auto">
              <a:xfrm>
                <a:off x="8035150" y="1615964"/>
                <a:ext cx="133456" cy="60250"/>
              </a:xfrm>
              <a:custGeom>
                <a:avLst/>
                <a:gdLst>
                  <a:gd name="T0" fmla="*/ 131634 w 1348191"/>
                  <a:gd name="T1" fmla="*/ 0 h 791462"/>
                  <a:gd name="T2" fmla="*/ 133456 w 1348191"/>
                  <a:gd name="T3" fmla="*/ 29074 h 791462"/>
                  <a:gd name="T4" fmla="*/ 48281 w 1348191"/>
                  <a:gd name="T5" fmla="*/ 60250 h 791462"/>
                  <a:gd name="T6" fmla="*/ 0 w 1348191"/>
                  <a:gd name="T7" fmla="*/ 46589 h 791462"/>
                  <a:gd name="T8" fmla="*/ 131634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1316" name="Straight Connector 1315"/>
              <p:cNvCxnSpPr>
                <a:cxnSpLocks noChangeShapeType="1"/>
                <a:endCxn id="1311" idx="2"/>
              </p:cNvCxnSpPr>
              <p:nvPr/>
            </p:nvCxnSpPr>
            <p:spPr bwMode="auto">
              <a:xfrm flipH="1" flipV="1">
                <a:off x="7914388" y="1615701"/>
                <a:ext cx="1756" cy="76416"/>
              </a:xfrm>
              <a:prstGeom prst="line">
                <a:avLst/>
              </a:prstGeom>
              <a:noFill/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317" name="Straight Connector 1316"/>
              <p:cNvCxnSpPr>
                <a:cxnSpLocks noChangeShapeType="1"/>
              </p:cNvCxnSpPr>
              <p:nvPr/>
            </p:nvCxnSpPr>
            <p:spPr bwMode="auto">
              <a:xfrm flipH="1" flipV="1">
                <a:off x="8537368" y="1618903"/>
                <a:ext cx="1757" cy="76416"/>
              </a:xfrm>
              <a:prstGeom prst="line">
                <a:avLst/>
              </a:prstGeom>
              <a:noFill/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5738" name="Group 1111"/>
            <p:cNvGrpSpPr>
              <a:grpSpLocks/>
            </p:cNvGrpSpPr>
            <p:nvPr/>
          </p:nvGrpSpPr>
          <p:grpSpPr bwMode="auto">
            <a:xfrm>
              <a:off x="7187343" y="2485248"/>
              <a:ext cx="418211" cy="189727"/>
              <a:chOff x="7913987" y="1515773"/>
              <a:chExt cx="625138" cy="276534"/>
            </a:xfrm>
          </p:grpSpPr>
          <p:sp>
            <p:nvSpPr>
              <p:cNvPr id="1300" name="Oval 1299"/>
              <p:cNvSpPr>
                <a:spLocks noChangeArrowheads="1"/>
              </p:cNvSpPr>
              <p:nvPr/>
            </p:nvSpPr>
            <p:spPr bwMode="auto">
              <a:xfrm flipV="1">
                <a:off x="7915743" y="1593920"/>
                <a:ext cx="623382" cy="198387"/>
              </a:xfrm>
              <a:prstGeom prst="ellipse">
                <a:avLst/>
              </a:prstGeom>
              <a:gradFill rotWithShape="1">
                <a:gsLst>
                  <a:gs pos="0">
                    <a:srgbClr val="7F7F7F"/>
                  </a:gs>
                  <a:gs pos="53000">
                    <a:srgbClr val="D9D9D9"/>
                  </a:gs>
                  <a:gs pos="100000">
                    <a:srgbClr val="7F7F7F"/>
                  </a:gs>
                </a:gsLst>
                <a:lin ang="0" scaled="1"/>
              </a:gradFill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BFBFBF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301" name="Rectangle 1300"/>
              <p:cNvSpPr/>
              <p:nvPr/>
            </p:nvSpPr>
            <p:spPr bwMode="auto">
              <a:xfrm>
                <a:off x="7912896" y="1623342"/>
                <a:ext cx="626467" cy="71730"/>
              </a:xfrm>
              <a:prstGeom prst="rect">
                <a:avLst/>
              </a:prstGeom>
              <a:gradFill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3000">
                    <a:schemeClr val="bg1">
                      <a:lumMod val="85000"/>
                    </a:schemeClr>
                  </a:gs>
                  <a:gs pos="100000">
                    <a:schemeClr val="tx1">
                      <a:lumMod val="50000"/>
                      <a:lumOff val="50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302" name="Oval 1301"/>
              <p:cNvSpPr>
                <a:spLocks noChangeArrowheads="1"/>
              </p:cNvSpPr>
              <p:nvPr/>
            </p:nvSpPr>
            <p:spPr bwMode="auto">
              <a:xfrm flipV="1">
                <a:off x="7914388" y="1515773"/>
                <a:ext cx="623381" cy="198387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303" name="Freeform 1302"/>
              <p:cNvSpPr/>
              <p:nvPr/>
            </p:nvSpPr>
            <p:spPr bwMode="auto">
              <a:xfrm>
                <a:off x="8071885" y="1581693"/>
                <a:ext cx="306115" cy="99496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304" name="Freeform 1303"/>
              <p:cNvSpPr>
                <a:spLocks/>
              </p:cNvSpPr>
              <p:nvPr/>
            </p:nvSpPr>
            <p:spPr bwMode="auto">
              <a:xfrm>
                <a:off x="8042174" y="1555712"/>
                <a:ext cx="367006" cy="69068"/>
              </a:xfrm>
              <a:custGeom>
                <a:avLst/>
                <a:gdLst>
                  <a:gd name="T0" fmla="*/ 0 w 3723451"/>
                  <a:gd name="T1" fmla="*/ 16897 h 932950"/>
                  <a:gd name="T2" fmla="*/ 64577 w 3723451"/>
                  <a:gd name="T3" fmla="*/ 199 h 932950"/>
                  <a:gd name="T4" fmla="*/ 182917 w 3723451"/>
                  <a:gd name="T5" fmla="*/ 38538 h 932950"/>
                  <a:gd name="T6" fmla="*/ 295814 w 3723451"/>
                  <a:gd name="T7" fmla="*/ 0 h 932950"/>
                  <a:gd name="T8" fmla="*/ 367006 w 3723451"/>
                  <a:gd name="T9" fmla="*/ 15336 h 932950"/>
                  <a:gd name="T10" fmla="*/ 314039 w 3723451"/>
                  <a:gd name="T11" fmla="*/ 34193 h 932950"/>
                  <a:gd name="T12" fmla="*/ 296986 w 3723451"/>
                  <a:gd name="T13" fmla="*/ 29109 h 932950"/>
                  <a:gd name="T14" fmla="*/ 184996 w 3723451"/>
                  <a:gd name="T15" fmla="*/ 69068 h 932950"/>
                  <a:gd name="T16" fmla="*/ 70141 w 3723451"/>
                  <a:gd name="T17" fmla="*/ 30579 h 932950"/>
                  <a:gd name="T18" fmla="*/ 51571 w 3723451"/>
                  <a:gd name="T19" fmla="*/ 34733 h 932950"/>
                  <a:gd name="T20" fmla="*/ 0 w 3723451"/>
                  <a:gd name="T21" fmla="*/ 16897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305" name="Freeform 1304"/>
              <p:cNvSpPr>
                <a:spLocks/>
              </p:cNvSpPr>
              <p:nvPr/>
            </p:nvSpPr>
            <p:spPr bwMode="auto">
              <a:xfrm>
                <a:off x="8282748" y="1614494"/>
                <a:ext cx="135212" cy="60251"/>
              </a:xfrm>
              <a:custGeom>
                <a:avLst/>
                <a:gdLst>
                  <a:gd name="T0" fmla="*/ 0 w 1366596"/>
                  <a:gd name="T1" fmla="*/ 0 h 809868"/>
                  <a:gd name="T2" fmla="*/ 135212 w 1366596"/>
                  <a:gd name="T3" fmla="*/ 46558 h 809868"/>
                  <a:gd name="T4" fmla="*/ 85589 w 1366596"/>
                  <a:gd name="T5" fmla="*/ 60251 h 809868"/>
                  <a:gd name="T6" fmla="*/ 455 w 1366596"/>
                  <a:gd name="T7" fmla="*/ 3183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306" name="Freeform 1305"/>
              <p:cNvSpPr>
                <a:spLocks/>
              </p:cNvSpPr>
              <p:nvPr/>
            </p:nvSpPr>
            <p:spPr bwMode="auto">
              <a:xfrm>
                <a:off x="8035150" y="1615964"/>
                <a:ext cx="133456" cy="60250"/>
              </a:xfrm>
              <a:custGeom>
                <a:avLst/>
                <a:gdLst>
                  <a:gd name="T0" fmla="*/ 131634 w 1348191"/>
                  <a:gd name="T1" fmla="*/ 0 h 791462"/>
                  <a:gd name="T2" fmla="*/ 133456 w 1348191"/>
                  <a:gd name="T3" fmla="*/ 29074 h 791462"/>
                  <a:gd name="T4" fmla="*/ 48281 w 1348191"/>
                  <a:gd name="T5" fmla="*/ 60250 h 791462"/>
                  <a:gd name="T6" fmla="*/ 0 w 1348191"/>
                  <a:gd name="T7" fmla="*/ 46589 h 791462"/>
                  <a:gd name="T8" fmla="*/ 131634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1307" name="Straight Connector 1306"/>
              <p:cNvCxnSpPr>
                <a:cxnSpLocks noChangeShapeType="1"/>
                <a:endCxn id="1302" idx="2"/>
              </p:cNvCxnSpPr>
              <p:nvPr/>
            </p:nvCxnSpPr>
            <p:spPr bwMode="auto">
              <a:xfrm flipH="1" flipV="1">
                <a:off x="7914388" y="1615701"/>
                <a:ext cx="1756" cy="76416"/>
              </a:xfrm>
              <a:prstGeom prst="line">
                <a:avLst/>
              </a:prstGeom>
              <a:noFill/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308" name="Straight Connector 1307"/>
              <p:cNvCxnSpPr>
                <a:cxnSpLocks noChangeShapeType="1"/>
              </p:cNvCxnSpPr>
              <p:nvPr/>
            </p:nvCxnSpPr>
            <p:spPr bwMode="auto">
              <a:xfrm flipH="1" flipV="1">
                <a:off x="8537368" y="1618903"/>
                <a:ext cx="1757" cy="76416"/>
              </a:xfrm>
              <a:prstGeom prst="line">
                <a:avLst/>
              </a:prstGeom>
              <a:noFill/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5739" name="Group 1112"/>
            <p:cNvGrpSpPr>
              <a:grpSpLocks/>
            </p:cNvGrpSpPr>
            <p:nvPr/>
          </p:nvGrpSpPr>
          <p:grpSpPr bwMode="auto">
            <a:xfrm>
              <a:off x="7195275" y="2751878"/>
              <a:ext cx="418211" cy="189727"/>
              <a:chOff x="7913987" y="1515773"/>
              <a:chExt cx="625138" cy="276534"/>
            </a:xfrm>
          </p:grpSpPr>
          <p:sp>
            <p:nvSpPr>
              <p:cNvPr id="1291" name="Oval 1290"/>
              <p:cNvSpPr>
                <a:spLocks noChangeArrowheads="1"/>
              </p:cNvSpPr>
              <p:nvPr/>
            </p:nvSpPr>
            <p:spPr bwMode="auto">
              <a:xfrm flipV="1">
                <a:off x="7915743" y="1593920"/>
                <a:ext cx="623382" cy="198387"/>
              </a:xfrm>
              <a:prstGeom prst="ellipse">
                <a:avLst/>
              </a:prstGeom>
              <a:gradFill rotWithShape="1">
                <a:gsLst>
                  <a:gs pos="0">
                    <a:srgbClr val="7F7F7F"/>
                  </a:gs>
                  <a:gs pos="53000">
                    <a:srgbClr val="D9D9D9"/>
                  </a:gs>
                  <a:gs pos="100000">
                    <a:srgbClr val="7F7F7F"/>
                  </a:gs>
                </a:gsLst>
                <a:lin ang="0" scaled="1"/>
              </a:gradFill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BFBFBF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292" name="Rectangle 1291"/>
              <p:cNvSpPr/>
              <p:nvPr/>
            </p:nvSpPr>
            <p:spPr bwMode="auto">
              <a:xfrm>
                <a:off x="7912903" y="1621131"/>
                <a:ext cx="626467" cy="71728"/>
              </a:xfrm>
              <a:prstGeom prst="rect">
                <a:avLst/>
              </a:prstGeom>
              <a:gradFill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3000">
                    <a:schemeClr val="bg1">
                      <a:lumMod val="85000"/>
                    </a:schemeClr>
                  </a:gs>
                  <a:gs pos="100000">
                    <a:schemeClr val="tx1">
                      <a:lumMod val="50000"/>
                      <a:lumOff val="50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293" name="Oval 1292"/>
              <p:cNvSpPr>
                <a:spLocks noChangeArrowheads="1"/>
              </p:cNvSpPr>
              <p:nvPr/>
            </p:nvSpPr>
            <p:spPr bwMode="auto">
              <a:xfrm flipV="1">
                <a:off x="7914388" y="1515773"/>
                <a:ext cx="623381" cy="198387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294" name="Freeform 1293"/>
              <p:cNvSpPr/>
              <p:nvPr/>
            </p:nvSpPr>
            <p:spPr bwMode="auto">
              <a:xfrm>
                <a:off x="8071894" y="1579482"/>
                <a:ext cx="306114" cy="101809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295" name="Freeform 1294"/>
              <p:cNvSpPr>
                <a:spLocks/>
              </p:cNvSpPr>
              <p:nvPr/>
            </p:nvSpPr>
            <p:spPr bwMode="auto">
              <a:xfrm>
                <a:off x="8042174" y="1555712"/>
                <a:ext cx="367006" cy="69068"/>
              </a:xfrm>
              <a:custGeom>
                <a:avLst/>
                <a:gdLst>
                  <a:gd name="T0" fmla="*/ 0 w 3723451"/>
                  <a:gd name="T1" fmla="*/ 16897 h 932950"/>
                  <a:gd name="T2" fmla="*/ 64577 w 3723451"/>
                  <a:gd name="T3" fmla="*/ 199 h 932950"/>
                  <a:gd name="T4" fmla="*/ 182917 w 3723451"/>
                  <a:gd name="T5" fmla="*/ 38538 h 932950"/>
                  <a:gd name="T6" fmla="*/ 295814 w 3723451"/>
                  <a:gd name="T7" fmla="*/ 0 h 932950"/>
                  <a:gd name="T8" fmla="*/ 367006 w 3723451"/>
                  <a:gd name="T9" fmla="*/ 15336 h 932950"/>
                  <a:gd name="T10" fmla="*/ 314039 w 3723451"/>
                  <a:gd name="T11" fmla="*/ 34193 h 932950"/>
                  <a:gd name="T12" fmla="*/ 296986 w 3723451"/>
                  <a:gd name="T13" fmla="*/ 29109 h 932950"/>
                  <a:gd name="T14" fmla="*/ 184996 w 3723451"/>
                  <a:gd name="T15" fmla="*/ 69068 h 932950"/>
                  <a:gd name="T16" fmla="*/ 70141 w 3723451"/>
                  <a:gd name="T17" fmla="*/ 30579 h 932950"/>
                  <a:gd name="T18" fmla="*/ 51571 w 3723451"/>
                  <a:gd name="T19" fmla="*/ 34733 h 932950"/>
                  <a:gd name="T20" fmla="*/ 0 w 3723451"/>
                  <a:gd name="T21" fmla="*/ 16897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296" name="Freeform 1295"/>
              <p:cNvSpPr>
                <a:spLocks/>
              </p:cNvSpPr>
              <p:nvPr/>
            </p:nvSpPr>
            <p:spPr bwMode="auto">
              <a:xfrm>
                <a:off x="8282748" y="1614494"/>
                <a:ext cx="135212" cy="60251"/>
              </a:xfrm>
              <a:custGeom>
                <a:avLst/>
                <a:gdLst>
                  <a:gd name="T0" fmla="*/ 0 w 1366596"/>
                  <a:gd name="T1" fmla="*/ 0 h 809868"/>
                  <a:gd name="T2" fmla="*/ 135212 w 1366596"/>
                  <a:gd name="T3" fmla="*/ 46558 h 809868"/>
                  <a:gd name="T4" fmla="*/ 85589 w 1366596"/>
                  <a:gd name="T5" fmla="*/ 60251 h 809868"/>
                  <a:gd name="T6" fmla="*/ 455 w 1366596"/>
                  <a:gd name="T7" fmla="*/ 3183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297" name="Freeform 1296"/>
              <p:cNvSpPr>
                <a:spLocks/>
              </p:cNvSpPr>
              <p:nvPr/>
            </p:nvSpPr>
            <p:spPr bwMode="auto">
              <a:xfrm>
                <a:off x="8035150" y="1615964"/>
                <a:ext cx="133456" cy="60250"/>
              </a:xfrm>
              <a:custGeom>
                <a:avLst/>
                <a:gdLst>
                  <a:gd name="T0" fmla="*/ 131634 w 1348191"/>
                  <a:gd name="T1" fmla="*/ 0 h 791462"/>
                  <a:gd name="T2" fmla="*/ 133456 w 1348191"/>
                  <a:gd name="T3" fmla="*/ 29074 h 791462"/>
                  <a:gd name="T4" fmla="*/ 48281 w 1348191"/>
                  <a:gd name="T5" fmla="*/ 60250 h 791462"/>
                  <a:gd name="T6" fmla="*/ 0 w 1348191"/>
                  <a:gd name="T7" fmla="*/ 46589 h 791462"/>
                  <a:gd name="T8" fmla="*/ 131634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1298" name="Straight Connector 1297"/>
              <p:cNvCxnSpPr>
                <a:cxnSpLocks noChangeShapeType="1"/>
                <a:endCxn id="1293" idx="2"/>
              </p:cNvCxnSpPr>
              <p:nvPr/>
            </p:nvCxnSpPr>
            <p:spPr bwMode="auto">
              <a:xfrm flipH="1" flipV="1">
                <a:off x="7914388" y="1615701"/>
                <a:ext cx="1756" cy="76416"/>
              </a:xfrm>
              <a:prstGeom prst="line">
                <a:avLst/>
              </a:prstGeom>
              <a:noFill/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99" name="Straight Connector 1298"/>
              <p:cNvCxnSpPr>
                <a:cxnSpLocks noChangeShapeType="1"/>
              </p:cNvCxnSpPr>
              <p:nvPr/>
            </p:nvCxnSpPr>
            <p:spPr bwMode="auto">
              <a:xfrm flipH="1" flipV="1">
                <a:off x="8537368" y="1618903"/>
                <a:ext cx="1757" cy="76416"/>
              </a:xfrm>
              <a:prstGeom prst="line">
                <a:avLst/>
              </a:prstGeom>
              <a:noFill/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5740" name="Group 1113"/>
            <p:cNvGrpSpPr>
              <a:grpSpLocks/>
            </p:cNvGrpSpPr>
            <p:nvPr/>
          </p:nvGrpSpPr>
          <p:grpSpPr bwMode="auto">
            <a:xfrm>
              <a:off x="7088975" y="3633334"/>
              <a:ext cx="418211" cy="189727"/>
              <a:chOff x="7913987" y="1515773"/>
              <a:chExt cx="625138" cy="276534"/>
            </a:xfrm>
          </p:grpSpPr>
          <p:sp>
            <p:nvSpPr>
              <p:cNvPr id="1282" name="Oval 1281"/>
              <p:cNvSpPr>
                <a:spLocks noChangeArrowheads="1"/>
              </p:cNvSpPr>
              <p:nvPr/>
            </p:nvSpPr>
            <p:spPr bwMode="auto">
              <a:xfrm flipV="1">
                <a:off x="7915743" y="1593920"/>
                <a:ext cx="623382" cy="198387"/>
              </a:xfrm>
              <a:prstGeom prst="ellipse">
                <a:avLst/>
              </a:prstGeom>
              <a:gradFill rotWithShape="1">
                <a:gsLst>
                  <a:gs pos="0">
                    <a:srgbClr val="7F7F7F"/>
                  </a:gs>
                  <a:gs pos="53000">
                    <a:srgbClr val="D9D9D9"/>
                  </a:gs>
                  <a:gs pos="100000">
                    <a:srgbClr val="7F7F7F"/>
                  </a:gs>
                </a:gsLst>
                <a:lin ang="0" scaled="1"/>
              </a:gradFill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BFBFBF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283" name="Rectangle 1282"/>
              <p:cNvSpPr/>
              <p:nvPr/>
            </p:nvSpPr>
            <p:spPr bwMode="auto">
              <a:xfrm>
                <a:off x="7912811" y="1622871"/>
                <a:ext cx="626467" cy="71728"/>
              </a:xfrm>
              <a:prstGeom prst="rect">
                <a:avLst/>
              </a:prstGeom>
              <a:gradFill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3000">
                    <a:schemeClr val="bg1">
                      <a:lumMod val="85000"/>
                    </a:schemeClr>
                  </a:gs>
                  <a:gs pos="100000">
                    <a:schemeClr val="tx1">
                      <a:lumMod val="50000"/>
                      <a:lumOff val="50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284" name="Oval 1283"/>
              <p:cNvSpPr>
                <a:spLocks noChangeArrowheads="1"/>
              </p:cNvSpPr>
              <p:nvPr/>
            </p:nvSpPr>
            <p:spPr bwMode="auto">
              <a:xfrm flipV="1">
                <a:off x="7914388" y="1515773"/>
                <a:ext cx="623381" cy="198387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285" name="Freeform 1284"/>
              <p:cNvSpPr/>
              <p:nvPr/>
            </p:nvSpPr>
            <p:spPr bwMode="auto">
              <a:xfrm>
                <a:off x="8071800" y="1581222"/>
                <a:ext cx="306115" cy="99494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286" name="Freeform 1285"/>
              <p:cNvSpPr>
                <a:spLocks/>
              </p:cNvSpPr>
              <p:nvPr/>
            </p:nvSpPr>
            <p:spPr bwMode="auto">
              <a:xfrm>
                <a:off x="8042174" y="1555712"/>
                <a:ext cx="367006" cy="69068"/>
              </a:xfrm>
              <a:custGeom>
                <a:avLst/>
                <a:gdLst>
                  <a:gd name="T0" fmla="*/ 0 w 3723451"/>
                  <a:gd name="T1" fmla="*/ 16897 h 932950"/>
                  <a:gd name="T2" fmla="*/ 64577 w 3723451"/>
                  <a:gd name="T3" fmla="*/ 199 h 932950"/>
                  <a:gd name="T4" fmla="*/ 182917 w 3723451"/>
                  <a:gd name="T5" fmla="*/ 38538 h 932950"/>
                  <a:gd name="T6" fmla="*/ 295814 w 3723451"/>
                  <a:gd name="T7" fmla="*/ 0 h 932950"/>
                  <a:gd name="T8" fmla="*/ 367006 w 3723451"/>
                  <a:gd name="T9" fmla="*/ 15336 h 932950"/>
                  <a:gd name="T10" fmla="*/ 314039 w 3723451"/>
                  <a:gd name="T11" fmla="*/ 34193 h 932950"/>
                  <a:gd name="T12" fmla="*/ 296986 w 3723451"/>
                  <a:gd name="T13" fmla="*/ 29109 h 932950"/>
                  <a:gd name="T14" fmla="*/ 184996 w 3723451"/>
                  <a:gd name="T15" fmla="*/ 69068 h 932950"/>
                  <a:gd name="T16" fmla="*/ 70141 w 3723451"/>
                  <a:gd name="T17" fmla="*/ 30579 h 932950"/>
                  <a:gd name="T18" fmla="*/ 51571 w 3723451"/>
                  <a:gd name="T19" fmla="*/ 34733 h 932950"/>
                  <a:gd name="T20" fmla="*/ 0 w 3723451"/>
                  <a:gd name="T21" fmla="*/ 16897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287" name="Freeform 1286"/>
              <p:cNvSpPr>
                <a:spLocks/>
              </p:cNvSpPr>
              <p:nvPr/>
            </p:nvSpPr>
            <p:spPr bwMode="auto">
              <a:xfrm>
                <a:off x="8282748" y="1614494"/>
                <a:ext cx="135212" cy="60251"/>
              </a:xfrm>
              <a:custGeom>
                <a:avLst/>
                <a:gdLst>
                  <a:gd name="T0" fmla="*/ 0 w 1366596"/>
                  <a:gd name="T1" fmla="*/ 0 h 809868"/>
                  <a:gd name="T2" fmla="*/ 135212 w 1366596"/>
                  <a:gd name="T3" fmla="*/ 46558 h 809868"/>
                  <a:gd name="T4" fmla="*/ 85589 w 1366596"/>
                  <a:gd name="T5" fmla="*/ 60251 h 809868"/>
                  <a:gd name="T6" fmla="*/ 455 w 1366596"/>
                  <a:gd name="T7" fmla="*/ 3183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288" name="Freeform 1287"/>
              <p:cNvSpPr>
                <a:spLocks/>
              </p:cNvSpPr>
              <p:nvPr/>
            </p:nvSpPr>
            <p:spPr bwMode="auto">
              <a:xfrm>
                <a:off x="8035150" y="1615964"/>
                <a:ext cx="133456" cy="60250"/>
              </a:xfrm>
              <a:custGeom>
                <a:avLst/>
                <a:gdLst>
                  <a:gd name="T0" fmla="*/ 131634 w 1348191"/>
                  <a:gd name="T1" fmla="*/ 0 h 791462"/>
                  <a:gd name="T2" fmla="*/ 133456 w 1348191"/>
                  <a:gd name="T3" fmla="*/ 29074 h 791462"/>
                  <a:gd name="T4" fmla="*/ 48281 w 1348191"/>
                  <a:gd name="T5" fmla="*/ 60250 h 791462"/>
                  <a:gd name="T6" fmla="*/ 0 w 1348191"/>
                  <a:gd name="T7" fmla="*/ 46589 h 791462"/>
                  <a:gd name="T8" fmla="*/ 131634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1289" name="Straight Connector 1288"/>
              <p:cNvCxnSpPr>
                <a:cxnSpLocks noChangeShapeType="1"/>
                <a:endCxn id="1284" idx="2"/>
              </p:cNvCxnSpPr>
              <p:nvPr/>
            </p:nvCxnSpPr>
            <p:spPr bwMode="auto">
              <a:xfrm flipH="1" flipV="1">
                <a:off x="7914388" y="1615701"/>
                <a:ext cx="1756" cy="76416"/>
              </a:xfrm>
              <a:prstGeom prst="line">
                <a:avLst/>
              </a:prstGeom>
              <a:noFill/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90" name="Straight Connector 1289"/>
              <p:cNvCxnSpPr>
                <a:cxnSpLocks noChangeShapeType="1"/>
              </p:cNvCxnSpPr>
              <p:nvPr/>
            </p:nvCxnSpPr>
            <p:spPr bwMode="auto">
              <a:xfrm flipH="1" flipV="1">
                <a:off x="8537368" y="1618903"/>
                <a:ext cx="1757" cy="76416"/>
              </a:xfrm>
              <a:prstGeom prst="line">
                <a:avLst/>
              </a:prstGeom>
              <a:noFill/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5741" name="Group 1114"/>
            <p:cNvGrpSpPr>
              <a:grpSpLocks/>
            </p:cNvGrpSpPr>
            <p:nvPr/>
          </p:nvGrpSpPr>
          <p:grpSpPr bwMode="auto">
            <a:xfrm>
              <a:off x="7748699" y="3641266"/>
              <a:ext cx="418211" cy="189727"/>
              <a:chOff x="7913987" y="1515773"/>
              <a:chExt cx="625138" cy="276534"/>
            </a:xfrm>
          </p:grpSpPr>
          <p:sp>
            <p:nvSpPr>
              <p:cNvPr id="1273" name="Oval 1272"/>
              <p:cNvSpPr>
                <a:spLocks noChangeArrowheads="1"/>
              </p:cNvSpPr>
              <p:nvPr/>
            </p:nvSpPr>
            <p:spPr bwMode="auto">
              <a:xfrm flipV="1">
                <a:off x="7915743" y="1593920"/>
                <a:ext cx="623382" cy="198387"/>
              </a:xfrm>
              <a:prstGeom prst="ellipse">
                <a:avLst/>
              </a:prstGeom>
              <a:gradFill rotWithShape="1">
                <a:gsLst>
                  <a:gs pos="0">
                    <a:srgbClr val="7F7F7F"/>
                  </a:gs>
                  <a:gs pos="53000">
                    <a:srgbClr val="D9D9D9"/>
                  </a:gs>
                  <a:gs pos="100000">
                    <a:srgbClr val="7F7F7F"/>
                  </a:gs>
                </a:gsLst>
                <a:lin ang="0" scaled="1"/>
              </a:gradFill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BFBFBF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274" name="Rectangle 1273"/>
              <p:cNvSpPr/>
              <p:nvPr/>
            </p:nvSpPr>
            <p:spPr bwMode="auto">
              <a:xfrm>
                <a:off x="7913821" y="1622879"/>
                <a:ext cx="626467" cy="71730"/>
              </a:xfrm>
              <a:prstGeom prst="rect">
                <a:avLst/>
              </a:prstGeom>
              <a:gradFill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3000">
                    <a:schemeClr val="bg1">
                      <a:lumMod val="85000"/>
                    </a:schemeClr>
                  </a:gs>
                  <a:gs pos="100000">
                    <a:schemeClr val="tx1">
                      <a:lumMod val="50000"/>
                      <a:lumOff val="50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275" name="Oval 1274"/>
              <p:cNvSpPr>
                <a:spLocks noChangeArrowheads="1"/>
              </p:cNvSpPr>
              <p:nvPr/>
            </p:nvSpPr>
            <p:spPr bwMode="auto">
              <a:xfrm flipV="1">
                <a:off x="7914388" y="1515773"/>
                <a:ext cx="623381" cy="198387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276" name="Freeform 1275"/>
              <p:cNvSpPr/>
              <p:nvPr/>
            </p:nvSpPr>
            <p:spPr bwMode="auto">
              <a:xfrm>
                <a:off x="8072810" y="1581230"/>
                <a:ext cx="306115" cy="99496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277" name="Freeform 1276"/>
              <p:cNvSpPr>
                <a:spLocks/>
              </p:cNvSpPr>
              <p:nvPr/>
            </p:nvSpPr>
            <p:spPr bwMode="auto">
              <a:xfrm>
                <a:off x="8042174" y="1555712"/>
                <a:ext cx="367006" cy="69068"/>
              </a:xfrm>
              <a:custGeom>
                <a:avLst/>
                <a:gdLst>
                  <a:gd name="T0" fmla="*/ 0 w 3723451"/>
                  <a:gd name="T1" fmla="*/ 16897 h 932950"/>
                  <a:gd name="T2" fmla="*/ 64577 w 3723451"/>
                  <a:gd name="T3" fmla="*/ 199 h 932950"/>
                  <a:gd name="T4" fmla="*/ 182917 w 3723451"/>
                  <a:gd name="T5" fmla="*/ 38538 h 932950"/>
                  <a:gd name="T6" fmla="*/ 295814 w 3723451"/>
                  <a:gd name="T7" fmla="*/ 0 h 932950"/>
                  <a:gd name="T8" fmla="*/ 367006 w 3723451"/>
                  <a:gd name="T9" fmla="*/ 15336 h 932950"/>
                  <a:gd name="T10" fmla="*/ 314039 w 3723451"/>
                  <a:gd name="T11" fmla="*/ 34193 h 932950"/>
                  <a:gd name="T12" fmla="*/ 296986 w 3723451"/>
                  <a:gd name="T13" fmla="*/ 29109 h 932950"/>
                  <a:gd name="T14" fmla="*/ 184996 w 3723451"/>
                  <a:gd name="T15" fmla="*/ 69068 h 932950"/>
                  <a:gd name="T16" fmla="*/ 70141 w 3723451"/>
                  <a:gd name="T17" fmla="*/ 30579 h 932950"/>
                  <a:gd name="T18" fmla="*/ 51571 w 3723451"/>
                  <a:gd name="T19" fmla="*/ 34733 h 932950"/>
                  <a:gd name="T20" fmla="*/ 0 w 3723451"/>
                  <a:gd name="T21" fmla="*/ 16897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278" name="Freeform 1277"/>
              <p:cNvSpPr>
                <a:spLocks/>
              </p:cNvSpPr>
              <p:nvPr/>
            </p:nvSpPr>
            <p:spPr bwMode="auto">
              <a:xfrm>
                <a:off x="8282748" y="1614494"/>
                <a:ext cx="135212" cy="60251"/>
              </a:xfrm>
              <a:custGeom>
                <a:avLst/>
                <a:gdLst>
                  <a:gd name="T0" fmla="*/ 0 w 1366596"/>
                  <a:gd name="T1" fmla="*/ 0 h 809868"/>
                  <a:gd name="T2" fmla="*/ 135212 w 1366596"/>
                  <a:gd name="T3" fmla="*/ 46558 h 809868"/>
                  <a:gd name="T4" fmla="*/ 85589 w 1366596"/>
                  <a:gd name="T5" fmla="*/ 60251 h 809868"/>
                  <a:gd name="T6" fmla="*/ 455 w 1366596"/>
                  <a:gd name="T7" fmla="*/ 3183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279" name="Freeform 1278"/>
              <p:cNvSpPr>
                <a:spLocks/>
              </p:cNvSpPr>
              <p:nvPr/>
            </p:nvSpPr>
            <p:spPr bwMode="auto">
              <a:xfrm>
                <a:off x="8035150" y="1615964"/>
                <a:ext cx="133456" cy="60250"/>
              </a:xfrm>
              <a:custGeom>
                <a:avLst/>
                <a:gdLst>
                  <a:gd name="T0" fmla="*/ 131634 w 1348191"/>
                  <a:gd name="T1" fmla="*/ 0 h 791462"/>
                  <a:gd name="T2" fmla="*/ 133456 w 1348191"/>
                  <a:gd name="T3" fmla="*/ 29074 h 791462"/>
                  <a:gd name="T4" fmla="*/ 48281 w 1348191"/>
                  <a:gd name="T5" fmla="*/ 60250 h 791462"/>
                  <a:gd name="T6" fmla="*/ 0 w 1348191"/>
                  <a:gd name="T7" fmla="*/ 46589 h 791462"/>
                  <a:gd name="T8" fmla="*/ 131634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1280" name="Straight Connector 1279"/>
              <p:cNvCxnSpPr>
                <a:cxnSpLocks noChangeShapeType="1"/>
                <a:endCxn id="1275" idx="2"/>
              </p:cNvCxnSpPr>
              <p:nvPr/>
            </p:nvCxnSpPr>
            <p:spPr bwMode="auto">
              <a:xfrm flipH="1" flipV="1">
                <a:off x="7914388" y="1615701"/>
                <a:ext cx="1756" cy="76416"/>
              </a:xfrm>
              <a:prstGeom prst="line">
                <a:avLst/>
              </a:prstGeom>
              <a:noFill/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81" name="Straight Connector 1280"/>
              <p:cNvCxnSpPr>
                <a:cxnSpLocks noChangeShapeType="1"/>
              </p:cNvCxnSpPr>
              <p:nvPr/>
            </p:nvCxnSpPr>
            <p:spPr bwMode="auto">
              <a:xfrm flipH="1" flipV="1">
                <a:off x="8537368" y="1618903"/>
                <a:ext cx="1757" cy="76416"/>
              </a:xfrm>
              <a:prstGeom prst="line">
                <a:avLst/>
              </a:prstGeom>
              <a:noFill/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5742" name="Group 1115"/>
            <p:cNvGrpSpPr>
              <a:grpSpLocks/>
            </p:cNvGrpSpPr>
            <p:nvPr/>
          </p:nvGrpSpPr>
          <p:grpSpPr bwMode="auto">
            <a:xfrm>
              <a:off x="7440813" y="3924693"/>
              <a:ext cx="418211" cy="189727"/>
              <a:chOff x="7913987" y="1515773"/>
              <a:chExt cx="625138" cy="276534"/>
            </a:xfrm>
          </p:grpSpPr>
          <p:sp>
            <p:nvSpPr>
              <p:cNvPr id="1264" name="Oval 1263"/>
              <p:cNvSpPr>
                <a:spLocks noChangeArrowheads="1"/>
              </p:cNvSpPr>
              <p:nvPr/>
            </p:nvSpPr>
            <p:spPr bwMode="auto">
              <a:xfrm flipV="1">
                <a:off x="7915743" y="1593920"/>
                <a:ext cx="623382" cy="198387"/>
              </a:xfrm>
              <a:prstGeom prst="ellipse">
                <a:avLst/>
              </a:prstGeom>
              <a:gradFill rotWithShape="1">
                <a:gsLst>
                  <a:gs pos="0">
                    <a:srgbClr val="7F7F7F"/>
                  </a:gs>
                  <a:gs pos="53000">
                    <a:srgbClr val="D9D9D9"/>
                  </a:gs>
                  <a:gs pos="100000">
                    <a:srgbClr val="7F7F7F"/>
                  </a:gs>
                </a:gsLst>
                <a:lin ang="0" scaled="1"/>
              </a:gradFill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BFBFBF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265" name="Rectangle 1264"/>
              <p:cNvSpPr/>
              <p:nvPr/>
            </p:nvSpPr>
            <p:spPr bwMode="auto">
              <a:xfrm>
                <a:off x="7913688" y="1621637"/>
                <a:ext cx="626467" cy="71730"/>
              </a:xfrm>
              <a:prstGeom prst="rect">
                <a:avLst/>
              </a:prstGeom>
              <a:gradFill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3000">
                    <a:schemeClr val="bg1">
                      <a:lumMod val="85000"/>
                    </a:schemeClr>
                  </a:gs>
                  <a:gs pos="100000">
                    <a:schemeClr val="tx1">
                      <a:lumMod val="50000"/>
                      <a:lumOff val="50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266" name="Oval 1265"/>
              <p:cNvSpPr>
                <a:spLocks noChangeArrowheads="1"/>
              </p:cNvSpPr>
              <p:nvPr/>
            </p:nvSpPr>
            <p:spPr bwMode="auto">
              <a:xfrm flipV="1">
                <a:off x="7914388" y="1515773"/>
                <a:ext cx="623381" cy="198387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267" name="Freeform 1266"/>
              <p:cNvSpPr/>
              <p:nvPr/>
            </p:nvSpPr>
            <p:spPr bwMode="auto">
              <a:xfrm>
                <a:off x="8072677" y="1579988"/>
                <a:ext cx="306115" cy="101809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268" name="Freeform 1267"/>
              <p:cNvSpPr>
                <a:spLocks/>
              </p:cNvSpPr>
              <p:nvPr/>
            </p:nvSpPr>
            <p:spPr bwMode="auto">
              <a:xfrm>
                <a:off x="8042174" y="1555712"/>
                <a:ext cx="367006" cy="69068"/>
              </a:xfrm>
              <a:custGeom>
                <a:avLst/>
                <a:gdLst>
                  <a:gd name="T0" fmla="*/ 0 w 3723451"/>
                  <a:gd name="T1" fmla="*/ 16897 h 932950"/>
                  <a:gd name="T2" fmla="*/ 64577 w 3723451"/>
                  <a:gd name="T3" fmla="*/ 199 h 932950"/>
                  <a:gd name="T4" fmla="*/ 182917 w 3723451"/>
                  <a:gd name="T5" fmla="*/ 38538 h 932950"/>
                  <a:gd name="T6" fmla="*/ 295814 w 3723451"/>
                  <a:gd name="T7" fmla="*/ 0 h 932950"/>
                  <a:gd name="T8" fmla="*/ 367006 w 3723451"/>
                  <a:gd name="T9" fmla="*/ 15336 h 932950"/>
                  <a:gd name="T10" fmla="*/ 314039 w 3723451"/>
                  <a:gd name="T11" fmla="*/ 34193 h 932950"/>
                  <a:gd name="T12" fmla="*/ 296986 w 3723451"/>
                  <a:gd name="T13" fmla="*/ 29109 h 932950"/>
                  <a:gd name="T14" fmla="*/ 184996 w 3723451"/>
                  <a:gd name="T15" fmla="*/ 69068 h 932950"/>
                  <a:gd name="T16" fmla="*/ 70141 w 3723451"/>
                  <a:gd name="T17" fmla="*/ 30579 h 932950"/>
                  <a:gd name="T18" fmla="*/ 51571 w 3723451"/>
                  <a:gd name="T19" fmla="*/ 34733 h 932950"/>
                  <a:gd name="T20" fmla="*/ 0 w 3723451"/>
                  <a:gd name="T21" fmla="*/ 16897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269" name="Freeform 1268"/>
              <p:cNvSpPr>
                <a:spLocks/>
              </p:cNvSpPr>
              <p:nvPr/>
            </p:nvSpPr>
            <p:spPr bwMode="auto">
              <a:xfrm>
                <a:off x="8282748" y="1614494"/>
                <a:ext cx="135212" cy="60251"/>
              </a:xfrm>
              <a:custGeom>
                <a:avLst/>
                <a:gdLst>
                  <a:gd name="T0" fmla="*/ 0 w 1366596"/>
                  <a:gd name="T1" fmla="*/ 0 h 809868"/>
                  <a:gd name="T2" fmla="*/ 135212 w 1366596"/>
                  <a:gd name="T3" fmla="*/ 46558 h 809868"/>
                  <a:gd name="T4" fmla="*/ 85589 w 1366596"/>
                  <a:gd name="T5" fmla="*/ 60251 h 809868"/>
                  <a:gd name="T6" fmla="*/ 455 w 1366596"/>
                  <a:gd name="T7" fmla="*/ 3183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270" name="Freeform 1269"/>
              <p:cNvSpPr>
                <a:spLocks/>
              </p:cNvSpPr>
              <p:nvPr/>
            </p:nvSpPr>
            <p:spPr bwMode="auto">
              <a:xfrm>
                <a:off x="8035150" y="1615964"/>
                <a:ext cx="133456" cy="60250"/>
              </a:xfrm>
              <a:custGeom>
                <a:avLst/>
                <a:gdLst>
                  <a:gd name="T0" fmla="*/ 131634 w 1348191"/>
                  <a:gd name="T1" fmla="*/ 0 h 791462"/>
                  <a:gd name="T2" fmla="*/ 133456 w 1348191"/>
                  <a:gd name="T3" fmla="*/ 29074 h 791462"/>
                  <a:gd name="T4" fmla="*/ 48281 w 1348191"/>
                  <a:gd name="T5" fmla="*/ 60250 h 791462"/>
                  <a:gd name="T6" fmla="*/ 0 w 1348191"/>
                  <a:gd name="T7" fmla="*/ 46589 h 791462"/>
                  <a:gd name="T8" fmla="*/ 131634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1271" name="Straight Connector 1270"/>
              <p:cNvCxnSpPr>
                <a:cxnSpLocks noChangeShapeType="1"/>
                <a:endCxn id="1266" idx="2"/>
              </p:cNvCxnSpPr>
              <p:nvPr/>
            </p:nvCxnSpPr>
            <p:spPr bwMode="auto">
              <a:xfrm flipH="1" flipV="1">
                <a:off x="7914388" y="1615701"/>
                <a:ext cx="1756" cy="76416"/>
              </a:xfrm>
              <a:prstGeom prst="line">
                <a:avLst/>
              </a:prstGeom>
              <a:noFill/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2" name="Straight Connector 1271"/>
              <p:cNvCxnSpPr>
                <a:cxnSpLocks noChangeShapeType="1"/>
              </p:cNvCxnSpPr>
              <p:nvPr/>
            </p:nvCxnSpPr>
            <p:spPr bwMode="auto">
              <a:xfrm flipH="1" flipV="1">
                <a:off x="8537368" y="1618903"/>
                <a:ext cx="1757" cy="76416"/>
              </a:xfrm>
              <a:prstGeom prst="line">
                <a:avLst/>
              </a:prstGeom>
              <a:noFill/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sp>
          <p:nvSpPr>
            <p:cNvPr id="25743" name="Line 421"/>
            <p:cNvSpPr>
              <a:spLocks noChangeShapeType="1"/>
            </p:cNvSpPr>
            <p:nvPr/>
          </p:nvSpPr>
          <p:spPr bwMode="auto">
            <a:xfrm>
              <a:off x="7396163" y="3813175"/>
              <a:ext cx="163512" cy="12065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44" name="Line 422"/>
            <p:cNvSpPr>
              <a:spLocks noChangeShapeType="1"/>
            </p:cNvSpPr>
            <p:nvPr/>
          </p:nvSpPr>
          <p:spPr bwMode="auto">
            <a:xfrm>
              <a:off x="7493000" y="3733800"/>
              <a:ext cx="27940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45" name="Line 423"/>
            <p:cNvSpPr>
              <a:spLocks noChangeShapeType="1"/>
            </p:cNvSpPr>
            <p:nvPr/>
          </p:nvSpPr>
          <p:spPr bwMode="auto">
            <a:xfrm flipV="1">
              <a:off x="7729538" y="3819525"/>
              <a:ext cx="134937" cy="10477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46" name="Line 444"/>
            <p:cNvSpPr>
              <a:spLocks noChangeShapeType="1"/>
            </p:cNvSpPr>
            <p:nvPr/>
          </p:nvSpPr>
          <p:spPr bwMode="auto">
            <a:xfrm flipV="1">
              <a:off x="7577138" y="2492375"/>
              <a:ext cx="123825" cy="8731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47" name="Line 445"/>
            <p:cNvSpPr>
              <a:spLocks noChangeShapeType="1"/>
            </p:cNvSpPr>
            <p:nvPr/>
          </p:nvSpPr>
          <p:spPr bwMode="auto">
            <a:xfrm>
              <a:off x="7405688" y="2665413"/>
              <a:ext cx="0" cy="8255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48" name="Line 446"/>
            <p:cNvSpPr>
              <a:spLocks noChangeShapeType="1"/>
            </p:cNvSpPr>
            <p:nvPr/>
          </p:nvSpPr>
          <p:spPr bwMode="auto">
            <a:xfrm flipV="1">
              <a:off x="7577138" y="2562225"/>
              <a:ext cx="263525" cy="28892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49" name="Line 447"/>
            <p:cNvSpPr>
              <a:spLocks noChangeShapeType="1"/>
            </p:cNvSpPr>
            <p:nvPr/>
          </p:nvSpPr>
          <p:spPr bwMode="auto">
            <a:xfrm>
              <a:off x="7942263" y="2560638"/>
              <a:ext cx="0" cy="19685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50" name="Line 448"/>
            <p:cNvSpPr>
              <a:spLocks noChangeShapeType="1"/>
            </p:cNvSpPr>
            <p:nvPr/>
          </p:nvSpPr>
          <p:spPr bwMode="auto">
            <a:xfrm>
              <a:off x="7596188" y="2867025"/>
              <a:ext cx="188912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51" name="Line 450"/>
            <p:cNvSpPr>
              <a:spLocks noChangeShapeType="1"/>
            </p:cNvSpPr>
            <p:nvPr/>
          </p:nvSpPr>
          <p:spPr bwMode="auto">
            <a:xfrm>
              <a:off x="8150225" y="2857500"/>
              <a:ext cx="17780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52" name="Line 451"/>
            <p:cNvSpPr>
              <a:spLocks noChangeShapeType="1"/>
            </p:cNvSpPr>
            <p:nvPr/>
          </p:nvSpPr>
          <p:spPr bwMode="auto">
            <a:xfrm flipH="1">
              <a:off x="7296150" y="2933700"/>
              <a:ext cx="98425" cy="70485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53" name="Line 452"/>
            <p:cNvSpPr>
              <a:spLocks noChangeShapeType="1"/>
            </p:cNvSpPr>
            <p:nvPr/>
          </p:nvSpPr>
          <p:spPr bwMode="auto">
            <a:xfrm flipH="1">
              <a:off x="7888288" y="2933700"/>
              <a:ext cx="111125" cy="72707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54" name="Line 541"/>
            <p:cNvSpPr>
              <a:spLocks noChangeShapeType="1"/>
            </p:cNvSpPr>
            <p:nvPr/>
          </p:nvSpPr>
          <p:spPr bwMode="auto">
            <a:xfrm flipV="1">
              <a:off x="7272338" y="4075113"/>
              <a:ext cx="227012" cy="43656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5755" name="Group 665"/>
            <p:cNvGrpSpPr>
              <a:grpSpLocks/>
            </p:cNvGrpSpPr>
            <p:nvPr/>
          </p:nvGrpSpPr>
          <p:grpSpPr bwMode="auto">
            <a:xfrm>
              <a:off x="7689850" y="2395538"/>
              <a:ext cx="390525" cy="169862"/>
              <a:chOff x="4650" y="1129"/>
              <a:chExt cx="246" cy="95"/>
            </a:xfrm>
          </p:grpSpPr>
          <p:sp>
            <p:nvSpPr>
              <p:cNvPr id="25882" name="Oval 407"/>
              <p:cNvSpPr>
                <a:spLocks noChangeArrowheads="1"/>
              </p:cNvSpPr>
              <p:nvPr/>
            </p:nvSpPr>
            <p:spPr bwMode="auto">
              <a:xfrm>
                <a:off x="4651" y="1171"/>
                <a:ext cx="244" cy="53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25883" name="Rectangle 410"/>
              <p:cNvSpPr>
                <a:spLocks noChangeArrowheads="1"/>
              </p:cNvSpPr>
              <p:nvPr/>
            </p:nvSpPr>
            <p:spPr bwMode="auto">
              <a:xfrm>
                <a:off x="4651" y="1165"/>
                <a:ext cx="245" cy="33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 algn="ctr"/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25884" name="Oval 411"/>
              <p:cNvSpPr>
                <a:spLocks noChangeArrowheads="1"/>
              </p:cNvSpPr>
              <p:nvPr/>
            </p:nvSpPr>
            <p:spPr bwMode="auto">
              <a:xfrm>
                <a:off x="4650" y="1129"/>
                <a:ext cx="244" cy="62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grpSp>
            <p:nvGrpSpPr>
              <p:cNvPr id="25885" name="Group 659"/>
              <p:cNvGrpSpPr>
                <a:grpSpLocks/>
              </p:cNvGrpSpPr>
              <p:nvPr/>
            </p:nvGrpSpPr>
            <p:grpSpPr bwMode="auto">
              <a:xfrm>
                <a:off x="4699" y="1145"/>
                <a:ext cx="138" cy="29"/>
                <a:chOff x="2468" y="1332"/>
                <a:chExt cx="310" cy="60"/>
              </a:xfrm>
            </p:grpSpPr>
            <p:sp>
              <p:nvSpPr>
                <p:cNvPr id="25888" name="Freeform 660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89" name="Freeform 661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5886" name="Line 662"/>
              <p:cNvSpPr>
                <a:spLocks noChangeShapeType="1"/>
              </p:cNvSpPr>
              <p:nvPr/>
            </p:nvSpPr>
            <p:spPr bwMode="auto">
              <a:xfrm>
                <a:off x="4651" y="1158"/>
                <a:ext cx="0" cy="4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87" name="Line 663"/>
              <p:cNvSpPr>
                <a:spLocks noChangeShapeType="1"/>
              </p:cNvSpPr>
              <p:nvPr/>
            </p:nvSpPr>
            <p:spPr bwMode="auto">
              <a:xfrm>
                <a:off x="4894" y="1160"/>
                <a:ext cx="0" cy="4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5756" name="Group 675"/>
            <p:cNvGrpSpPr>
              <a:grpSpLocks/>
            </p:cNvGrpSpPr>
            <p:nvPr/>
          </p:nvGrpSpPr>
          <p:grpSpPr bwMode="auto">
            <a:xfrm>
              <a:off x="7204075" y="2493963"/>
              <a:ext cx="390525" cy="169862"/>
              <a:chOff x="4650" y="1129"/>
              <a:chExt cx="246" cy="95"/>
            </a:xfrm>
          </p:grpSpPr>
          <p:sp>
            <p:nvSpPr>
              <p:cNvPr id="25874" name="Oval 407"/>
              <p:cNvSpPr>
                <a:spLocks noChangeArrowheads="1"/>
              </p:cNvSpPr>
              <p:nvPr/>
            </p:nvSpPr>
            <p:spPr bwMode="auto">
              <a:xfrm>
                <a:off x="4651" y="1171"/>
                <a:ext cx="244" cy="53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25875" name="Rectangle 410"/>
              <p:cNvSpPr>
                <a:spLocks noChangeArrowheads="1"/>
              </p:cNvSpPr>
              <p:nvPr/>
            </p:nvSpPr>
            <p:spPr bwMode="auto">
              <a:xfrm>
                <a:off x="4651" y="1165"/>
                <a:ext cx="245" cy="33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 algn="ctr"/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25876" name="Oval 411"/>
              <p:cNvSpPr>
                <a:spLocks noChangeArrowheads="1"/>
              </p:cNvSpPr>
              <p:nvPr/>
            </p:nvSpPr>
            <p:spPr bwMode="auto">
              <a:xfrm>
                <a:off x="4650" y="1129"/>
                <a:ext cx="244" cy="62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grpSp>
            <p:nvGrpSpPr>
              <p:cNvPr id="25877" name="Group 679"/>
              <p:cNvGrpSpPr>
                <a:grpSpLocks/>
              </p:cNvGrpSpPr>
              <p:nvPr/>
            </p:nvGrpSpPr>
            <p:grpSpPr bwMode="auto">
              <a:xfrm>
                <a:off x="4699" y="1145"/>
                <a:ext cx="138" cy="29"/>
                <a:chOff x="2468" y="1332"/>
                <a:chExt cx="310" cy="60"/>
              </a:xfrm>
            </p:grpSpPr>
            <p:sp>
              <p:nvSpPr>
                <p:cNvPr id="25880" name="Freeform 680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81" name="Freeform 681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5878" name="Line 682"/>
              <p:cNvSpPr>
                <a:spLocks noChangeShapeType="1"/>
              </p:cNvSpPr>
              <p:nvPr/>
            </p:nvSpPr>
            <p:spPr bwMode="auto">
              <a:xfrm>
                <a:off x="4651" y="1158"/>
                <a:ext cx="0" cy="4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79" name="Line 683"/>
              <p:cNvSpPr>
                <a:spLocks noChangeShapeType="1"/>
              </p:cNvSpPr>
              <p:nvPr/>
            </p:nvSpPr>
            <p:spPr bwMode="auto">
              <a:xfrm>
                <a:off x="4894" y="1160"/>
                <a:ext cx="0" cy="4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5757" name="Group 684"/>
            <p:cNvGrpSpPr>
              <a:grpSpLocks/>
            </p:cNvGrpSpPr>
            <p:nvPr/>
          </p:nvGrpSpPr>
          <p:grpSpPr bwMode="auto">
            <a:xfrm>
              <a:off x="7215188" y="2757488"/>
              <a:ext cx="390525" cy="169862"/>
              <a:chOff x="4650" y="1129"/>
              <a:chExt cx="246" cy="95"/>
            </a:xfrm>
          </p:grpSpPr>
          <p:sp>
            <p:nvSpPr>
              <p:cNvPr id="25866" name="Oval 407"/>
              <p:cNvSpPr>
                <a:spLocks noChangeArrowheads="1"/>
              </p:cNvSpPr>
              <p:nvPr/>
            </p:nvSpPr>
            <p:spPr bwMode="auto">
              <a:xfrm>
                <a:off x="4651" y="1171"/>
                <a:ext cx="244" cy="53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25867" name="Rectangle 410"/>
              <p:cNvSpPr>
                <a:spLocks noChangeArrowheads="1"/>
              </p:cNvSpPr>
              <p:nvPr/>
            </p:nvSpPr>
            <p:spPr bwMode="auto">
              <a:xfrm>
                <a:off x="4651" y="1165"/>
                <a:ext cx="245" cy="33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 algn="ctr"/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25868" name="Oval 411"/>
              <p:cNvSpPr>
                <a:spLocks noChangeArrowheads="1"/>
              </p:cNvSpPr>
              <p:nvPr/>
            </p:nvSpPr>
            <p:spPr bwMode="auto">
              <a:xfrm>
                <a:off x="4650" y="1129"/>
                <a:ext cx="244" cy="62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grpSp>
            <p:nvGrpSpPr>
              <p:cNvPr id="25869" name="Group 688"/>
              <p:cNvGrpSpPr>
                <a:grpSpLocks/>
              </p:cNvGrpSpPr>
              <p:nvPr/>
            </p:nvGrpSpPr>
            <p:grpSpPr bwMode="auto">
              <a:xfrm>
                <a:off x="4699" y="1145"/>
                <a:ext cx="138" cy="29"/>
                <a:chOff x="2468" y="1332"/>
                <a:chExt cx="310" cy="60"/>
              </a:xfrm>
            </p:grpSpPr>
            <p:sp>
              <p:nvSpPr>
                <p:cNvPr id="25872" name="Freeform 689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73" name="Freeform 690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5870" name="Line 691"/>
              <p:cNvSpPr>
                <a:spLocks noChangeShapeType="1"/>
              </p:cNvSpPr>
              <p:nvPr/>
            </p:nvSpPr>
            <p:spPr bwMode="auto">
              <a:xfrm>
                <a:off x="4651" y="1158"/>
                <a:ext cx="0" cy="4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71" name="Line 692"/>
              <p:cNvSpPr>
                <a:spLocks noChangeShapeType="1"/>
              </p:cNvSpPr>
              <p:nvPr/>
            </p:nvSpPr>
            <p:spPr bwMode="auto">
              <a:xfrm>
                <a:off x="4894" y="1160"/>
                <a:ext cx="0" cy="4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5758" name="Line 693"/>
            <p:cNvSpPr>
              <a:spLocks noChangeShapeType="1"/>
            </p:cNvSpPr>
            <p:nvPr/>
          </p:nvSpPr>
          <p:spPr bwMode="auto">
            <a:xfrm>
              <a:off x="8345488" y="2855913"/>
              <a:ext cx="177800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5759" name="Group 694"/>
            <p:cNvGrpSpPr>
              <a:grpSpLocks/>
            </p:cNvGrpSpPr>
            <p:nvPr/>
          </p:nvGrpSpPr>
          <p:grpSpPr bwMode="auto">
            <a:xfrm>
              <a:off x="7400925" y="3911600"/>
              <a:ext cx="485775" cy="203200"/>
              <a:chOff x="4650" y="1129"/>
              <a:chExt cx="246" cy="95"/>
            </a:xfrm>
          </p:grpSpPr>
          <p:sp>
            <p:nvSpPr>
              <p:cNvPr id="25858" name="Oval 407"/>
              <p:cNvSpPr>
                <a:spLocks noChangeArrowheads="1"/>
              </p:cNvSpPr>
              <p:nvPr/>
            </p:nvSpPr>
            <p:spPr bwMode="auto">
              <a:xfrm>
                <a:off x="4651" y="1171"/>
                <a:ext cx="244" cy="53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25859" name="Rectangle 410"/>
              <p:cNvSpPr>
                <a:spLocks noChangeArrowheads="1"/>
              </p:cNvSpPr>
              <p:nvPr/>
            </p:nvSpPr>
            <p:spPr bwMode="auto">
              <a:xfrm>
                <a:off x="4651" y="1165"/>
                <a:ext cx="245" cy="33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 algn="ctr"/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25860" name="Oval 411"/>
              <p:cNvSpPr>
                <a:spLocks noChangeArrowheads="1"/>
              </p:cNvSpPr>
              <p:nvPr/>
            </p:nvSpPr>
            <p:spPr bwMode="auto">
              <a:xfrm>
                <a:off x="4650" y="1129"/>
                <a:ext cx="244" cy="62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grpSp>
            <p:nvGrpSpPr>
              <p:cNvPr id="25861" name="Group 698"/>
              <p:cNvGrpSpPr>
                <a:grpSpLocks/>
              </p:cNvGrpSpPr>
              <p:nvPr/>
            </p:nvGrpSpPr>
            <p:grpSpPr bwMode="auto">
              <a:xfrm>
                <a:off x="4699" y="1145"/>
                <a:ext cx="138" cy="29"/>
                <a:chOff x="2468" y="1332"/>
                <a:chExt cx="310" cy="60"/>
              </a:xfrm>
            </p:grpSpPr>
            <p:sp>
              <p:nvSpPr>
                <p:cNvPr id="25864" name="Freeform 699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65" name="Freeform 700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5862" name="Line 701"/>
              <p:cNvSpPr>
                <a:spLocks noChangeShapeType="1"/>
              </p:cNvSpPr>
              <p:nvPr/>
            </p:nvSpPr>
            <p:spPr bwMode="auto">
              <a:xfrm>
                <a:off x="4651" y="1158"/>
                <a:ext cx="0" cy="4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63" name="Line 702"/>
              <p:cNvSpPr>
                <a:spLocks noChangeShapeType="1"/>
              </p:cNvSpPr>
              <p:nvPr/>
            </p:nvSpPr>
            <p:spPr bwMode="auto">
              <a:xfrm>
                <a:off x="4894" y="1160"/>
                <a:ext cx="0" cy="4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5760" name="Group 712"/>
            <p:cNvGrpSpPr>
              <a:grpSpLocks/>
            </p:cNvGrpSpPr>
            <p:nvPr/>
          </p:nvGrpSpPr>
          <p:grpSpPr bwMode="auto">
            <a:xfrm>
              <a:off x="7081838" y="3630613"/>
              <a:ext cx="485775" cy="203200"/>
              <a:chOff x="4650" y="1129"/>
              <a:chExt cx="246" cy="95"/>
            </a:xfrm>
          </p:grpSpPr>
          <p:sp>
            <p:nvSpPr>
              <p:cNvPr id="25850" name="Oval 407"/>
              <p:cNvSpPr>
                <a:spLocks noChangeArrowheads="1"/>
              </p:cNvSpPr>
              <p:nvPr/>
            </p:nvSpPr>
            <p:spPr bwMode="auto">
              <a:xfrm>
                <a:off x="4651" y="1171"/>
                <a:ext cx="244" cy="53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25851" name="Rectangle 410"/>
              <p:cNvSpPr>
                <a:spLocks noChangeArrowheads="1"/>
              </p:cNvSpPr>
              <p:nvPr/>
            </p:nvSpPr>
            <p:spPr bwMode="auto">
              <a:xfrm>
                <a:off x="4651" y="1165"/>
                <a:ext cx="245" cy="33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 algn="ctr"/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25852" name="Oval 411"/>
              <p:cNvSpPr>
                <a:spLocks noChangeArrowheads="1"/>
              </p:cNvSpPr>
              <p:nvPr/>
            </p:nvSpPr>
            <p:spPr bwMode="auto">
              <a:xfrm>
                <a:off x="4650" y="1129"/>
                <a:ext cx="244" cy="62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grpSp>
            <p:nvGrpSpPr>
              <p:cNvPr id="25853" name="Group 716"/>
              <p:cNvGrpSpPr>
                <a:grpSpLocks/>
              </p:cNvGrpSpPr>
              <p:nvPr/>
            </p:nvGrpSpPr>
            <p:grpSpPr bwMode="auto">
              <a:xfrm>
                <a:off x="4699" y="1145"/>
                <a:ext cx="138" cy="29"/>
                <a:chOff x="2468" y="1332"/>
                <a:chExt cx="310" cy="60"/>
              </a:xfrm>
            </p:grpSpPr>
            <p:sp>
              <p:nvSpPr>
                <p:cNvPr id="25856" name="Freeform 717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57" name="Freeform 718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5854" name="Line 719"/>
              <p:cNvSpPr>
                <a:spLocks noChangeShapeType="1"/>
              </p:cNvSpPr>
              <p:nvPr/>
            </p:nvSpPr>
            <p:spPr bwMode="auto">
              <a:xfrm>
                <a:off x="4651" y="1158"/>
                <a:ext cx="0" cy="4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55" name="Line 720"/>
              <p:cNvSpPr>
                <a:spLocks noChangeShapeType="1"/>
              </p:cNvSpPr>
              <p:nvPr/>
            </p:nvSpPr>
            <p:spPr bwMode="auto">
              <a:xfrm>
                <a:off x="4894" y="1160"/>
                <a:ext cx="0" cy="4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5761" name="Group 721"/>
            <p:cNvGrpSpPr>
              <a:grpSpLocks/>
            </p:cNvGrpSpPr>
            <p:nvPr/>
          </p:nvGrpSpPr>
          <p:grpSpPr bwMode="auto">
            <a:xfrm>
              <a:off x="7743825" y="3643313"/>
              <a:ext cx="485775" cy="203200"/>
              <a:chOff x="4650" y="1129"/>
              <a:chExt cx="246" cy="95"/>
            </a:xfrm>
          </p:grpSpPr>
          <p:sp>
            <p:nvSpPr>
              <p:cNvPr id="25842" name="Oval 407"/>
              <p:cNvSpPr>
                <a:spLocks noChangeArrowheads="1"/>
              </p:cNvSpPr>
              <p:nvPr/>
            </p:nvSpPr>
            <p:spPr bwMode="auto">
              <a:xfrm>
                <a:off x="4651" y="1171"/>
                <a:ext cx="244" cy="53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25843" name="Rectangle 410"/>
              <p:cNvSpPr>
                <a:spLocks noChangeArrowheads="1"/>
              </p:cNvSpPr>
              <p:nvPr/>
            </p:nvSpPr>
            <p:spPr bwMode="auto">
              <a:xfrm>
                <a:off x="4651" y="1165"/>
                <a:ext cx="245" cy="33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 algn="ctr"/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25844" name="Oval 411"/>
              <p:cNvSpPr>
                <a:spLocks noChangeArrowheads="1"/>
              </p:cNvSpPr>
              <p:nvPr/>
            </p:nvSpPr>
            <p:spPr bwMode="auto">
              <a:xfrm>
                <a:off x="4650" y="1129"/>
                <a:ext cx="244" cy="62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grpSp>
            <p:nvGrpSpPr>
              <p:cNvPr id="25845" name="Group 725"/>
              <p:cNvGrpSpPr>
                <a:grpSpLocks/>
              </p:cNvGrpSpPr>
              <p:nvPr/>
            </p:nvGrpSpPr>
            <p:grpSpPr bwMode="auto">
              <a:xfrm>
                <a:off x="4699" y="1145"/>
                <a:ext cx="138" cy="29"/>
                <a:chOff x="2468" y="1332"/>
                <a:chExt cx="310" cy="60"/>
              </a:xfrm>
            </p:grpSpPr>
            <p:sp>
              <p:nvSpPr>
                <p:cNvPr id="25848" name="Freeform 726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49" name="Freeform 727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5846" name="Line 728"/>
              <p:cNvSpPr>
                <a:spLocks noChangeShapeType="1"/>
              </p:cNvSpPr>
              <p:nvPr/>
            </p:nvSpPr>
            <p:spPr bwMode="auto">
              <a:xfrm>
                <a:off x="4651" y="1158"/>
                <a:ext cx="0" cy="4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47" name="Line 729"/>
              <p:cNvSpPr>
                <a:spLocks noChangeShapeType="1"/>
              </p:cNvSpPr>
              <p:nvPr/>
            </p:nvSpPr>
            <p:spPr bwMode="auto">
              <a:xfrm>
                <a:off x="4894" y="1160"/>
                <a:ext cx="0" cy="4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5762" name="Text Box 580"/>
            <p:cNvSpPr txBox="1">
              <a:spLocks noChangeArrowheads="1"/>
            </p:cNvSpPr>
            <p:nvPr/>
          </p:nvSpPr>
          <p:spPr bwMode="auto">
            <a:xfrm>
              <a:off x="5957888" y="1384300"/>
              <a:ext cx="1549400" cy="3365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r>
                <a:rPr lang="en-US" altLang="en-US" sz="1600"/>
                <a:t>mobile network</a:t>
              </a:r>
            </a:p>
          </p:txBody>
        </p:sp>
        <p:sp>
          <p:nvSpPr>
            <p:cNvPr id="25763" name="Text Box 580"/>
            <p:cNvSpPr txBox="1">
              <a:spLocks noChangeArrowheads="1"/>
            </p:cNvSpPr>
            <p:nvPr/>
          </p:nvSpPr>
          <p:spPr bwMode="auto">
            <a:xfrm>
              <a:off x="7561263" y="2071688"/>
              <a:ext cx="1108075" cy="3365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r>
                <a:rPr lang="en-US" altLang="en-US" sz="1600"/>
                <a:t>global ISP</a:t>
              </a:r>
            </a:p>
          </p:txBody>
        </p:sp>
        <p:sp>
          <p:nvSpPr>
            <p:cNvPr id="25764" name="Text Box 580"/>
            <p:cNvSpPr txBox="1">
              <a:spLocks noChangeArrowheads="1"/>
            </p:cNvSpPr>
            <p:nvPr/>
          </p:nvSpPr>
          <p:spPr bwMode="auto">
            <a:xfrm>
              <a:off x="7337425" y="3298825"/>
              <a:ext cx="1289050" cy="3365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r>
                <a:rPr lang="en-US" altLang="en-US" sz="1600"/>
                <a:t>regional ISP</a:t>
              </a:r>
            </a:p>
          </p:txBody>
        </p:sp>
        <p:sp>
          <p:nvSpPr>
            <p:cNvPr id="25765" name="Text Box 580"/>
            <p:cNvSpPr txBox="1">
              <a:spLocks noChangeArrowheads="1"/>
            </p:cNvSpPr>
            <p:nvPr/>
          </p:nvSpPr>
          <p:spPr bwMode="auto">
            <a:xfrm>
              <a:off x="6324600" y="2963863"/>
              <a:ext cx="895350" cy="482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>
                <a:lnSpc>
                  <a:spcPct val="80000"/>
                </a:lnSpc>
              </a:pPr>
              <a:r>
                <a:rPr lang="en-US" altLang="en-US" sz="1600"/>
                <a:t>home </a:t>
              </a:r>
            </a:p>
            <a:p>
              <a:pPr>
                <a:lnSpc>
                  <a:spcPct val="80000"/>
                </a:lnSpc>
              </a:pPr>
              <a:r>
                <a:rPr lang="en-US" altLang="en-US" sz="1600"/>
                <a:t>network</a:t>
              </a:r>
            </a:p>
          </p:txBody>
        </p:sp>
        <p:sp>
          <p:nvSpPr>
            <p:cNvPr id="25766" name="Text Box 580"/>
            <p:cNvSpPr txBox="1">
              <a:spLocks noChangeArrowheads="1"/>
            </p:cNvSpPr>
            <p:nvPr/>
          </p:nvSpPr>
          <p:spPr bwMode="auto">
            <a:xfrm>
              <a:off x="5584825" y="5645150"/>
              <a:ext cx="1295400" cy="482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>
                <a:lnSpc>
                  <a:spcPct val="80000"/>
                </a:lnSpc>
              </a:pPr>
              <a:r>
                <a:rPr lang="en-US" altLang="en-US" sz="1600"/>
                <a:t>institutional</a:t>
              </a:r>
            </a:p>
            <a:p>
              <a:pPr>
                <a:lnSpc>
                  <a:spcPct val="80000"/>
                </a:lnSpc>
              </a:pPr>
              <a:r>
                <a:rPr lang="en-US" altLang="en-US" sz="1600"/>
                <a:t>       network</a:t>
              </a:r>
            </a:p>
          </p:txBody>
        </p:sp>
        <p:pic>
          <p:nvPicPr>
            <p:cNvPr id="25767" name="Picture 269" descr="cell_tower_radiation copy"/>
            <p:cNvPicPr>
              <a:picLocks noChangeAspect="1" noChangeArrowheads="1"/>
            </p:cNvPicPr>
            <p:nvPr/>
          </p:nvPicPr>
          <p:blipFill>
            <a:blip r:embed="rId2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026149" y="1803400"/>
              <a:ext cx="518463" cy="412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25768" name="Group 347"/>
            <p:cNvGrpSpPr>
              <a:grpSpLocks/>
            </p:cNvGrpSpPr>
            <p:nvPr/>
          </p:nvGrpSpPr>
          <p:grpSpPr bwMode="auto">
            <a:xfrm>
              <a:off x="7077272" y="3621727"/>
              <a:ext cx="493804" cy="228319"/>
              <a:chOff x="1871277" y="1576300"/>
              <a:chExt cx="1128371" cy="437861"/>
            </a:xfrm>
          </p:grpSpPr>
          <p:sp>
            <p:nvSpPr>
              <p:cNvPr id="1207" name="Oval 1206"/>
              <p:cNvSpPr>
                <a:spLocks noChangeArrowheads="1"/>
              </p:cNvSpPr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208" name="Rectangle 1207"/>
              <p:cNvSpPr/>
              <p:nvPr/>
            </p:nvSpPr>
            <p:spPr bwMode="auto">
              <a:xfrm>
                <a:off x="1870827" y="1739475"/>
                <a:ext cx="1128163" cy="115689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209" name="Oval 1208"/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210" name="Freeform 1209"/>
              <p:cNvSpPr/>
              <p:nvPr/>
            </p:nvSpPr>
            <p:spPr bwMode="auto">
              <a:xfrm>
                <a:off x="2157403" y="1672497"/>
                <a:ext cx="551385" cy="161355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211" name="Freeform 1210"/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212" name="Freeform 1211"/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213" name="Freeform 1212"/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1214" name="Straight Connector 1213"/>
              <p:cNvCxnSpPr>
                <a:cxnSpLocks noChangeShapeType="1"/>
                <a:endCxn id="1209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15" name="Straight Connector 1214"/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5769" name="Group 347"/>
            <p:cNvGrpSpPr>
              <a:grpSpLocks/>
            </p:cNvGrpSpPr>
            <p:nvPr/>
          </p:nvGrpSpPr>
          <p:grpSpPr bwMode="auto">
            <a:xfrm>
              <a:off x="7733157" y="3638864"/>
              <a:ext cx="493804" cy="228319"/>
              <a:chOff x="1871277" y="1576300"/>
              <a:chExt cx="1128371" cy="437861"/>
            </a:xfrm>
          </p:grpSpPr>
          <p:sp>
            <p:nvSpPr>
              <p:cNvPr id="1198" name="Oval 1197"/>
              <p:cNvSpPr>
                <a:spLocks noChangeArrowheads="1"/>
              </p:cNvSpPr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199" name="Rectangle 1198"/>
              <p:cNvSpPr/>
              <p:nvPr/>
            </p:nvSpPr>
            <p:spPr bwMode="auto">
              <a:xfrm>
                <a:off x="1870262" y="1740098"/>
                <a:ext cx="1128161" cy="115689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200" name="Oval 1199"/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201" name="Freeform 1200"/>
              <p:cNvSpPr/>
              <p:nvPr/>
            </p:nvSpPr>
            <p:spPr bwMode="auto">
              <a:xfrm>
                <a:off x="2156836" y="1673120"/>
                <a:ext cx="551385" cy="161356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202" name="Freeform 1201"/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203" name="Freeform 1202"/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204" name="Freeform 1203"/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1205" name="Straight Connector 1204"/>
              <p:cNvCxnSpPr>
                <a:cxnSpLocks noChangeShapeType="1"/>
                <a:endCxn id="1200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06" name="Straight Connector 1205"/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5770" name="Group 347"/>
            <p:cNvGrpSpPr>
              <a:grpSpLocks/>
            </p:cNvGrpSpPr>
            <p:nvPr/>
          </p:nvGrpSpPr>
          <p:grpSpPr bwMode="auto">
            <a:xfrm>
              <a:off x="7397100" y="3903983"/>
              <a:ext cx="493804" cy="228319"/>
              <a:chOff x="1871277" y="1576300"/>
              <a:chExt cx="1128371" cy="437861"/>
            </a:xfrm>
          </p:grpSpPr>
          <p:sp>
            <p:nvSpPr>
              <p:cNvPr id="1189" name="Oval 1188"/>
              <p:cNvSpPr>
                <a:spLocks noChangeArrowheads="1"/>
              </p:cNvSpPr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190" name="Rectangle 1189"/>
              <p:cNvSpPr/>
              <p:nvPr/>
            </p:nvSpPr>
            <p:spPr bwMode="auto">
              <a:xfrm>
                <a:off x="1872762" y="1740086"/>
                <a:ext cx="1128163" cy="115689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191" name="Oval 1190"/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192" name="Freeform 1191"/>
              <p:cNvSpPr/>
              <p:nvPr/>
            </p:nvSpPr>
            <p:spPr bwMode="auto">
              <a:xfrm>
                <a:off x="2159338" y="1673109"/>
                <a:ext cx="551385" cy="161355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193" name="Freeform 1192"/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194" name="Freeform 1193"/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195" name="Freeform 1194"/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1196" name="Straight Connector 1195"/>
              <p:cNvCxnSpPr>
                <a:cxnSpLocks noChangeShapeType="1"/>
                <a:endCxn id="1191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97" name="Straight Connector 1196"/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5771" name="Group 347"/>
            <p:cNvGrpSpPr>
              <a:grpSpLocks/>
            </p:cNvGrpSpPr>
            <p:nvPr/>
          </p:nvGrpSpPr>
          <p:grpSpPr bwMode="auto">
            <a:xfrm>
              <a:off x="7195340" y="2756360"/>
              <a:ext cx="413310" cy="196874"/>
              <a:chOff x="1871277" y="1576300"/>
              <a:chExt cx="1128371" cy="437861"/>
            </a:xfrm>
          </p:grpSpPr>
          <p:sp>
            <p:nvSpPr>
              <p:cNvPr id="1180" name="Oval 1179"/>
              <p:cNvSpPr>
                <a:spLocks noChangeArrowheads="1"/>
              </p:cNvSpPr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181" name="Rectangle 1180"/>
              <p:cNvSpPr/>
              <p:nvPr/>
            </p:nvSpPr>
            <p:spPr bwMode="auto">
              <a:xfrm>
                <a:off x="1869120" y="1737689"/>
                <a:ext cx="1131178" cy="116514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182" name="Oval 1181"/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183" name="Freeform 1182"/>
              <p:cNvSpPr/>
              <p:nvPr/>
            </p:nvSpPr>
            <p:spPr bwMode="auto">
              <a:xfrm>
                <a:off x="2159500" y="1670607"/>
                <a:ext cx="550418" cy="162413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184" name="Freeform 1183"/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185" name="Freeform 1184"/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186" name="Freeform 1185"/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1187" name="Straight Connector 1186"/>
              <p:cNvCxnSpPr>
                <a:cxnSpLocks noChangeShapeType="1"/>
                <a:endCxn id="1182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88" name="Straight Connector 1187"/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5772" name="Group 347"/>
            <p:cNvGrpSpPr>
              <a:grpSpLocks/>
            </p:cNvGrpSpPr>
            <p:nvPr/>
          </p:nvGrpSpPr>
          <p:grpSpPr bwMode="auto">
            <a:xfrm>
              <a:off x="7677419" y="2378982"/>
              <a:ext cx="413310" cy="196874"/>
              <a:chOff x="1871277" y="1576300"/>
              <a:chExt cx="1128371" cy="437861"/>
            </a:xfrm>
          </p:grpSpPr>
          <p:sp>
            <p:nvSpPr>
              <p:cNvPr id="1171" name="Oval 1170"/>
              <p:cNvSpPr>
                <a:spLocks noChangeArrowheads="1"/>
              </p:cNvSpPr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172" name="Rectangle 1171"/>
              <p:cNvSpPr/>
              <p:nvPr/>
            </p:nvSpPr>
            <p:spPr bwMode="auto">
              <a:xfrm>
                <a:off x="1870543" y="1740227"/>
                <a:ext cx="1131178" cy="116512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173" name="Oval 1172"/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174" name="Freeform 1173"/>
              <p:cNvSpPr/>
              <p:nvPr/>
            </p:nvSpPr>
            <p:spPr bwMode="auto">
              <a:xfrm>
                <a:off x="2160923" y="1673143"/>
                <a:ext cx="550418" cy="162413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175" name="Freeform 1174"/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176" name="Freeform 1175"/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177" name="Freeform 1176"/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1178" name="Straight Connector 1177"/>
              <p:cNvCxnSpPr>
                <a:cxnSpLocks noChangeShapeType="1"/>
                <a:endCxn id="1173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79" name="Straight Connector 1178"/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5773" name="Group 347"/>
            <p:cNvGrpSpPr>
              <a:grpSpLocks/>
            </p:cNvGrpSpPr>
            <p:nvPr/>
          </p:nvGrpSpPr>
          <p:grpSpPr bwMode="auto">
            <a:xfrm>
              <a:off x="7186342" y="2486295"/>
              <a:ext cx="413310" cy="196874"/>
              <a:chOff x="1871277" y="1576300"/>
              <a:chExt cx="1128371" cy="437861"/>
            </a:xfrm>
          </p:grpSpPr>
          <p:sp>
            <p:nvSpPr>
              <p:cNvPr id="1162" name="Oval 1161"/>
              <p:cNvSpPr>
                <a:spLocks noChangeArrowheads="1"/>
              </p:cNvSpPr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163" name="Rectangle 1162"/>
              <p:cNvSpPr/>
              <p:nvPr/>
            </p:nvSpPr>
            <p:spPr bwMode="auto">
              <a:xfrm>
                <a:off x="1872017" y="1738112"/>
                <a:ext cx="1126842" cy="116514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164" name="Oval 1163"/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165" name="Freeform 1164"/>
              <p:cNvSpPr/>
              <p:nvPr/>
            </p:nvSpPr>
            <p:spPr bwMode="auto">
              <a:xfrm>
                <a:off x="2158061" y="1671030"/>
                <a:ext cx="550418" cy="162413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166" name="Freeform 1165"/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167" name="Freeform 1166"/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168" name="Freeform 1167"/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1169" name="Straight Connector 1168"/>
              <p:cNvCxnSpPr>
                <a:cxnSpLocks noChangeShapeType="1"/>
                <a:endCxn id="1164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70" name="Straight Connector 1169"/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5774" name="Group 347"/>
            <p:cNvGrpSpPr>
              <a:grpSpLocks/>
            </p:cNvGrpSpPr>
            <p:nvPr/>
          </p:nvGrpSpPr>
          <p:grpSpPr bwMode="auto">
            <a:xfrm>
              <a:off x="7750914" y="2756819"/>
              <a:ext cx="413310" cy="196874"/>
              <a:chOff x="1871277" y="1576300"/>
              <a:chExt cx="1128371" cy="437861"/>
            </a:xfrm>
          </p:grpSpPr>
          <p:sp>
            <p:nvSpPr>
              <p:cNvPr id="1153" name="Oval 1152"/>
              <p:cNvSpPr>
                <a:spLocks noChangeArrowheads="1"/>
              </p:cNvSpPr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154" name="Rectangle 1153"/>
              <p:cNvSpPr/>
              <p:nvPr/>
            </p:nvSpPr>
            <p:spPr bwMode="auto">
              <a:xfrm>
                <a:off x="1869259" y="1740200"/>
                <a:ext cx="1131178" cy="116512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155" name="Oval 1154"/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156" name="Freeform 1155"/>
              <p:cNvSpPr/>
              <p:nvPr/>
            </p:nvSpPr>
            <p:spPr bwMode="auto">
              <a:xfrm>
                <a:off x="2159639" y="1673116"/>
                <a:ext cx="550418" cy="162413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157" name="Freeform 1156"/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158" name="Freeform 1157"/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159" name="Freeform 1158"/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1160" name="Straight Connector 1159"/>
              <p:cNvCxnSpPr>
                <a:cxnSpLocks noChangeShapeType="1"/>
                <a:endCxn id="1155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61" name="Straight Connector 1160"/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pic>
          <p:nvPicPr>
            <p:cNvPr id="25775" name="Picture 1005" descr="antenna_stylized"/>
            <p:cNvPicPr>
              <a:picLocks noChangeAspect="1" noChangeArrowheads="1"/>
            </p:cNvPicPr>
            <p:nvPr/>
          </p:nvPicPr>
          <p:blipFill>
            <a:blip r:embed="rId10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516100" y="3095151"/>
              <a:ext cx="530703" cy="2237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5776" name="Picture 1005" descr="antenna_stylized"/>
            <p:cNvPicPr>
              <a:picLocks noChangeAspect="1" noChangeArrowheads="1"/>
            </p:cNvPicPr>
            <p:nvPr/>
          </p:nvPicPr>
          <p:blipFill>
            <a:blip r:embed="rId10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893951" y="5490536"/>
              <a:ext cx="530703" cy="2237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5777" name="Picture 1005" descr="antenna_stylized"/>
            <p:cNvPicPr>
              <a:picLocks noChangeAspect="1" noChangeArrowheads="1"/>
            </p:cNvPicPr>
            <p:nvPr/>
          </p:nvPicPr>
          <p:blipFill>
            <a:blip r:embed="rId10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365711" y="5438691"/>
              <a:ext cx="530703" cy="2237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5778" name="Picture 934" descr="antenna_radiation_stylized"/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096052" y="5017186"/>
              <a:ext cx="415925" cy="886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0289" name="Footer Placeholder 2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 smtClean="0">
                <a:latin typeface="Tahoma" pitchFamily="34" charset="0"/>
              </a:rPr>
              <a:t>Introduction</a:t>
            </a:r>
          </a:p>
        </p:txBody>
      </p:sp>
      <p:pic>
        <p:nvPicPr>
          <p:cNvPr id="140290" name="Picture 2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9450" y="1028700"/>
            <a:ext cx="4570413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0291" name="Rectangle 2"/>
          <p:cNvSpPr>
            <a:spLocks noGrp="1" noChangeArrowheads="1"/>
          </p:cNvSpPr>
          <p:nvPr>
            <p:ph type="title" idx="4294967295"/>
          </p:nvPr>
        </p:nvSpPr>
        <p:spPr/>
        <p:txBody>
          <a:bodyPr/>
          <a:lstStyle/>
          <a:p>
            <a:pPr eaLnBrk="1" hangingPunct="1"/>
            <a:r>
              <a:rPr lang="en-US" altLang="en-US" smtClean="0">
                <a:ea typeface="ＭＳ Ｐゴシック" charset="-128"/>
              </a:rPr>
              <a:t>Chapter 1: roadmap</a:t>
            </a:r>
          </a:p>
        </p:txBody>
      </p:sp>
      <p:sp>
        <p:nvSpPr>
          <p:cNvPr id="140292" name="Rectangle 3"/>
          <p:cNvSpPr>
            <a:spLocks noGrp="1" noChangeArrowheads="1"/>
          </p:cNvSpPr>
          <p:nvPr>
            <p:ph type="body" idx="4294967295"/>
          </p:nvPr>
        </p:nvSpPr>
        <p:spPr>
          <a:xfrm>
            <a:off x="487363" y="1406525"/>
            <a:ext cx="8207375" cy="4648200"/>
          </a:xfrm>
        </p:spPr>
        <p:txBody>
          <a:bodyPr/>
          <a:lstStyle/>
          <a:p>
            <a:pPr lvl="1" eaLnBrk="1" hangingPunct="1">
              <a:buFont typeface="Wingdings" pitchFamily="2" charset="2"/>
              <a:buNone/>
            </a:pPr>
            <a:r>
              <a:rPr lang="en-US" altLang="en-US" sz="2800" smtClean="0">
                <a:solidFill>
                  <a:srgbClr val="000099"/>
                </a:solidFill>
                <a:ea typeface="Arial" pitchFamily="34" charset="0"/>
              </a:rPr>
              <a:t>1.1 what </a:t>
            </a:r>
            <a:r>
              <a:rPr lang="en-US" altLang="en-US" sz="2800" i="1" smtClean="0">
                <a:solidFill>
                  <a:srgbClr val="000099"/>
                </a:solidFill>
                <a:ea typeface="Arial" pitchFamily="34" charset="0"/>
              </a:rPr>
              <a:t>is</a:t>
            </a:r>
            <a:r>
              <a:rPr lang="en-US" altLang="en-US" sz="2800" smtClean="0">
                <a:solidFill>
                  <a:srgbClr val="000099"/>
                </a:solidFill>
                <a:ea typeface="Arial" pitchFamily="34" charset="0"/>
              </a:rPr>
              <a:t> the Internet?</a:t>
            </a:r>
          </a:p>
          <a:p>
            <a:pPr lvl="1" eaLnBrk="1" hangingPunct="1">
              <a:buFont typeface="Wingdings" pitchFamily="2" charset="2"/>
              <a:buNone/>
            </a:pPr>
            <a:r>
              <a:rPr lang="en-US" altLang="en-US" sz="2800" smtClean="0">
                <a:solidFill>
                  <a:srgbClr val="000099"/>
                </a:solidFill>
                <a:ea typeface="Arial" pitchFamily="34" charset="0"/>
              </a:rPr>
              <a:t>1.2</a:t>
            </a:r>
            <a:r>
              <a:rPr lang="en-US" altLang="en-US" sz="2800" smtClean="0">
                <a:ea typeface="Arial" pitchFamily="34" charset="0"/>
              </a:rPr>
              <a:t> network edge</a:t>
            </a:r>
          </a:p>
          <a:p>
            <a:pPr lvl="2" eaLnBrk="1" hangingPunct="1">
              <a:buClr>
                <a:srgbClr val="000099"/>
              </a:buClr>
            </a:pPr>
            <a:r>
              <a:rPr lang="en-US" altLang="en-US" sz="2400" smtClean="0">
                <a:latin typeface="Gill Sans MT" pitchFamily="34" charset="0"/>
                <a:ea typeface="Arial" pitchFamily="34" charset="0"/>
              </a:rPr>
              <a:t>end systems, access networks, links</a:t>
            </a:r>
          </a:p>
          <a:p>
            <a:pPr lvl="1" eaLnBrk="1" hangingPunct="1">
              <a:buFont typeface="Wingdings" pitchFamily="2" charset="2"/>
              <a:buNone/>
            </a:pPr>
            <a:r>
              <a:rPr lang="en-US" altLang="en-US" sz="2800" smtClean="0">
                <a:solidFill>
                  <a:srgbClr val="000099"/>
                </a:solidFill>
                <a:ea typeface="Arial" pitchFamily="34" charset="0"/>
              </a:rPr>
              <a:t>1.3 </a:t>
            </a:r>
            <a:r>
              <a:rPr lang="en-US" altLang="en-US" sz="2800" smtClean="0">
                <a:ea typeface="Arial" pitchFamily="34" charset="0"/>
              </a:rPr>
              <a:t>network core</a:t>
            </a:r>
          </a:p>
          <a:p>
            <a:pPr lvl="2" eaLnBrk="1" hangingPunct="1">
              <a:buClr>
                <a:srgbClr val="000099"/>
              </a:buClr>
            </a:pPr>
            <a:r>
              <a:rPr lang="en-US" altLang="en-US" sz="2400" smtClean="0">
                <a:latin typeface="Gill Sans MT" pitchFamily="34" charset="0"/>
                <a:ea typeface="Arial" pitchFamily="34" charset="0"/>
              </a:rPr>
              <a:t>packet switching, circuit switching, network structure</a:t>
            </a:r>
          </a:p>
          <a:p>
            <a:pPr lvl="1" eaLnBrk="1" hangingPunct="1">
              <a:buFont typeface="Wingdings" pitchFamily="2" charset="2"/>
              <a:buNone/>
            </a:pPr>
            <a:r>
              <a:rPr lang="en-US" altLang="en-US" sz="2800" smtClean="0">
                <a:solidFill>
                  <a:srgbClr val="000099"/>
                </a:solidFill>
                <a:ea typeface="Arial" pitchFamily="34" charset="0"/>
              </a:rPr>
              <a:t>1.4 </a:t>
            </a:r>
            <a:r>
              <a:rPr lang="en-US" altLang="en-US" sz="2800" smtClean="0">
                <a:ea typeface="Arial" pitchFamily="34" charset="0"/>
              </a:rPr>
              <a:t>delay, loss, throughput in networks</a:t>
            </a:r>
          </a:p>
          <a:p>
            <a:pPr lvl="1" eaLnBrk="1" hangingPunct="1">
              <a:buFont typeface="Wingdings" pitchFamily="2" charset="2"/>
              <a:buNone/>
            </a:pPr>
            <a:r>
              <a:rPr lang="en-US" altLang="en-US" sz="2800" smtClean="0">
                <a:solidFill>
                  <a:srgbClr val="000099"/>
                </a:solidFill>
                <a:ea typeface="Arial" pitchFamily="34" charset="0"/>
              </a:rPr>
              <a:t>1.5</a:t>
            </a:r>
            <a:r>
              <a:rPr lang="en-US" altLang="en-US" sz="2800" smtClean="0">
                <a:ea typeface="Arial" pitchFamily="34" charset="0"/>
              </a:rPr>
              <a:t> protocol layers, service models</a:t>
            </a:r>
          </a:p>
          <a:p>
            <a:pPr lvl="1" eaLnBrk="1" hangingPunct="1">
              <a:buFont typeface="Wingdings" pitchFamily="2" charset="2"/>
              <a:buNone/>
            </a:pPr>
            <a:r>
              <a:rPr lang="en-US" altLang="en-US" sz="2800" smtClean="0">
                <a:solidFill>
                  <a:srgbClr val="000099"/>
                </a:solidFill>
                <a:ea typeface="Arial" pitchFamily="34" charset="0"/>
              </a:rPr>
              <a:t>1.6</a:t>
            </a:r>
            <a:r>
              <a:rPr lang="en-US" altLang="en-US" sz="2800" smtClean="0">
                <a:ea typeface="Arial" pitchFamily="34" charset="0"/>
              </a:rPr>
              <a:t> networks under attack: security</a:t>
            </a:r>
          </a:p>
          <a:p>
            <a:pPr lvl="1" eaLnBrk="1" hangingPunct="1">
              <a:buFont typeface="Wingdings" pitchFamily="2" charset="2"/>
              <a:buNone/>
            </a:pPr>
            <a:r>
              <a:rPr lang="en-US" altLang="en-US" sz="2800" smtClean="0">
                <a:solidFill>
                  <a:srgbClr val="CC0000"/>
                </a:solidFill>
                <a:ea typeface="Arial" pitchFamily="34" charset="0"/>
              </a:rPr>
              <a:t>1.7 history</a:t>
            </a:r>
          </a:p>
          <a:p>
            <a:pPr eaLnBrk="1" hangingPunct="1"/>
            <a:endParaRPr lang="en-US" altLang="en-US" smtClean="0">
              <a:solidFill>
                <a:srgbClr val="CC0000"/>
              </a:solidFill>
              <a:ea typeface="ＭＳ Ｐゴシック" charset="-128"/>
            </a:endParaRPr>
          </a:p>
        </p:txBody>
      </p:sp>
      <p:sp>
        <p:nvSpPr>
          <p:cNvPr id="140293" name="Slide Number Placeholder 3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>
                <a:latin typeface="Tahoma" pitchFamily="34" charset="0"/>
              </a:rPr>
              <a:t>1-</a:t>
            </a:r>
            <a:fld id="{92717DD1-915E-49C9-A3D7-D177B0CF2BAB}" type="slidenum">
              <a:rPr lang="en-US" altLang="en-US" sz="1200">
                <a:latin typeface="Tahoma" pitchFamily="34" charset="0"/>
              </a:rPr>
              <a:pPr/>
              <a:t>70</a:t>
            </a:fld>
            <a:endParaRPr lang="en-US" altLang="en-US" sz="1200">
              <a:latin typeface="Tahoma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2337" name="Footer Placeholder 2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 smtClean="0">
                <a:latin typeface="Tahoma" pitchFamily="34" charset="0"/>
              </a:rPr>
              <a:t>Introduction</a:t>
            </a:r>
          </a:p>
        </p:txBody>
      </p:sp>
      <p:pic>
        <p:nvPicPr>
          <p:cNvPr id="142338" name="Picture 6" descr="arpanet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8458"/>
          <a:stretch>
            <a:fillRect/>
          </a:stretch>
        </p:blipFill>
        <p:spPr bwMode="auto">
          <a:xfrm>
            <a:off x="4495800" y="4222750"/>
            <a:ext cx="2716213" cy="2635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2339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377825" y="252413"/>
            <a:ext cx="7772400" cy="647700"/>
          </a:xfrm>
        </p:spPr>
        <p:txBody>
          <a:bodyPr/>
          <a:lstStyle/>
          <a:p>
            <a:pPr eaLnBrk="1" hangingPunct="1"/>
            <a:r>
              <a:rPr lang="en-US" altLang="en-US" sz="4000" smtClean="0">
                <a:ea typeface="ＭＳ Ｐゴシック" charset="-128"/>
              </a:rPr>
              <a:t>Internet history</a:t>
            </a:r>
            <a:endParaRPr lang="en-US" altLang="en-US" smtClean="0">
              <a:ea typeface="ＭＳ Ｐゴシック" charset="-128"/>
            </a:endParaRPr>
          </a:p>
        </p:txBody>
      </p:sp>
      <p:sp>
        <p:nvSpPr>
          <p:cNvPr id="155652" name="Rectangle 3"/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635000" y="1725613"/>
            <a:ext cx="3657600" cy="4419600"/>
          </a:xfrm>
        </p:spPr>
        <p:txBody>
          <a:bodyPr/>
          <a:lstStyle/>
          <a:p>
            <a:pPr marL="287338" indent="-287338" eaLnBrk="1" hangingPunct="1">
              <a:buFont typeface="Wingdings" charset="2"/>
              <a:buChar char="§"/>
              <a:defRPr/>
            </a:pPr>
            <a:r>
              <a:rPr lang="en-US" sz="2400" dirty="0">
                <a:solidFill>
                  <a:srgbClr val="000099"/>
                </a:solidFill>
              </a:rPr>
              <a:t>1961:</a:t>
            </a:r>
            <a:r>
              <a:rPr lang="en-US" sz="2400" dirty="0"/>
              <a:t> </a:t>
            </a:r>
            <a:r>
              <a:rPr lang="en-US" sz="2400" dirty="0" err="1" smtClean="0"/>
              <a:t>Kleinrock</a:t>
            </a:r>
            <a:r>
              <a:rPr lang="en-US" sz="2400" dirty="0" smtClean="0"/>
              <a:t>— </a:t>
            </a:r>
            <a:r>
              <a:rPr lang="en-US" sz="2400" dirty="0"/>
              <a:t>queueing theory shows effectiveness of packet-switching</a:t>
            </a:r>
          </a:p>
          <a:p>
            <a:pPr marL="287338" indent="-287338" eaLnBrk="1" hangingPunct="1">
              <a:buFont typeface="Wingdings" charset="2"/>
              <a:buChar char="§"/>
              <a:defRPr/>
            </a:pPr>
            <a:r>
              <a:rPr lang="en-US" sz="2400" dirty="0">
                <a:solidFill>
                  <a:srgbClr val="000099"/>
                </a:solidFill>
              </a:rPr>
              <a:t>1964:</a:t>
            </a:r>
            <a:r>
              <a:rPr lang="en-US" sz="2400" dirty="0"/>
              <a:t> </a:t>
            </a:r>
            <a:r>
              <a:rPr lang="en-US" sz="2400" dirty="0" err="1" smtClean="0"/>
              <a:t>Baran</a:t>
            </a:r>
            <a:r>
              <a:rPr lang="en-US" sz="2400" dirty="0" smtClean="0"/>
              <a:t>—packet-switching </a:t>
            </a:r>
            <a:r>
              <a:rPr lang="en-US" sz="2400" dirty="0"/>
              <a:t>in military nets</a:t>
            </a:r>
          </a:p>
          <a:p>
            <a:pPr marL="287338" indent="-287338" eaLnBrk="1" hangingPunct="1">
              <a:buFont typeface="Wingdings" charset="2"/>
              <a:buChar char="§"/>
              <a:defRPr/>
            </a:pPr>
            <a:r>
              <a:rPr lang="en-US" sz="2400" dirty="0">
                <a:solidFill>
                  <a:srgbClr val="000099"/>
                </a:solidFill>
              </a:rPr>
              <a:t>1967:</a:t>
            </a:r>
            <a:r>
              <a:rPr lang="en-US" sz="2400" dirty="0"/>
              <a:t> ARPAnet conceived by Advanced Research Projects Agency</a:t>
            </a:r>
          </a:p>
          <a:p>
            <a:pPr marL="287338" indent="-287338" eaLnBrk="1" hangingPunct="1">
              <a:buFont typeface="Wingdings" charset="2"/>
              <a:buChar char="§"/>
              <a:defRPr/>
            </a:pPr>
            <a:r>
              <a:rPr lang="en-US" sz="2400" dirty="0">
                <a:solidFill>
                  <a:srgbClr val="000099"/>
                </a:solidFill>
              </a:rPr>
              <a:t>1969:</a:t>
            </a:r>
            <a:r>
              <a:rPr lang="en-US" sz="2400" dirty="0"/>
              <a:t> first ARPAnet node operational</a:t>
            </a:r>
          </a:p>
          <a:p>
            <a:pPr eaLnBrk="1" hangingPunct="1">
              <a:buSzPct val="75000"/>
              <a:buFont typeface="Wingdings" charset="2"/>
              <a:buChar char="§"/>
              <a:defRPr/>
            </a:pPr>
            <a:endParaRPr lang="en-US" sz="2400" dirty="0"/>
          </a:p>
        </p:txBody>
      </p:sp>
      <p:sp>
        <p:nvSpPr>
          <p:cNvPr id="142341" name="Rectangle 4"/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4256088" y="1722438"/>
            <a:ext cx="4786312" cy="2871787"/>
          </a:xfrm>
        </p:spPr>
        <p:txBody>
          <a:bodyPr/>
          <a:lstStyle/>
          <a:p>
            <a:pPr marL="287338" indent="-287338" eaLnBrk="1" hangingPunct="1"/>
            <a:r>
              <a:rPr lang="en-US" altLang="en-US" sz="2400" smtClean="0">
                <a:solidFill>
                  <a:srgbClr val="000099"/>
                </a:solidFill>
                <a:ea typeface="ＭＳ Ｐゴシック" charset="-128"/>
              </a:rPr>
              <a:t>1972:</a:t>
            </a:r>
            <a:r>
              <a:rPr lang="en-US" altLang="en-US" sz="2400" smtClean="0">
                <a:ea typeface="ＭＳ Ｐゴシック" charset="-128"/>
              </a:rPr>
              <a:t> </a:t>
            </a:r>
          </a:p>
          <a:p>
            <a:pPr marL="628650" lvl="1" indent="-233363" eaLnBrk="1" hangingPunct="1"/>
            <a:r>
              <a:rPr lang="en-US" altLang="en-US" smtClean="0">
                <a:ea typeface="Arial" pitchFamily="34" charset="0"/>
              </a:rPr>
              <a:t>ARPAnet public demo</a:t>
            </a:r>
          </a:p>
          <a:p>
            <a:pPr marL="628650" lvl="1" indent="-233363" eaLnBrk="1" hangingPunct="1"/>
            <a:r>
              <a:rPr lang="en-US" altLang="en-US" smtClean="0">
                <a:ea typeface="Arial" pitchFamily="34" charset="0"/>
              </a:rPr>
              <a:t>NCP (Network Control Protocol) first host-host protocol </a:t>
            </a:r>
          </a:p>
          <a:p>
            <a:pPr marL="628650" lvl="1" indent="-233363" eaLnBrk="1" hangingPunct="1"/>
            <a:r>
              <a:rPr lang="en-US" altLang="en-US" smtClean="0">
                <a:ea typeface="Arial" pitchFamily="34" charset="0"/>
              </a:rPr>
              <a:t>first e-mail program</a:t>
            </a:r>
          </a:p>
          <a:p>
            <a:pPr marL="628650" lvl="1" indent="-233363" eaLnBrk="1" hangingPunct="1"/>
            <a:r>
              <a:rPr lang="en-US" altLang="en-US" smtClean="0">
                <a:ea typeface="Arial" pitchFamily="34" charset="0"/>
              </a:rPr>
              <a:t>ARPAnet has 15 nodes</a:t>
            </a:r>
          </a:p>
        </p:txBody>
      </p:sp>
      <p:sp>
        <p:nvSpPr>
          <p:cNvPr id="142342" name="Rectangle 5"/>
          <p:cNvSpPr>
            <a:spLocks noChangeArrowheads="1"/>
          </p:cNvSpPr>
          <p:nvPr/>
        </p:nvSpPr>
        <p:spPr bwMode="auto">
          <a:xfrm>
            <a:off x="523875" y="1028700"/>
            <a:ext cx="7772400" cy="647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2800" i="1">
                <a:solidFill>
                  <a:srgbClr val="CC0000"/>
                </a:solidFill>
                <a:latin typeface="Comic Sans MS" pitchFamily="66" charset="0"/>
              </a:rPr>
              <a:t>1961-1972: Early packet-switching principles</a:t>
            </a:r>
            <a:endParaRPr lang="en-US" altLang="en-US" sz="2800" u="sng">
              <a:solidFill>
                <a:srgbClr val="CC0000"/>
              </a:solidFill>
              <a:latin typeface="Comic Sans MS" pitchFamily="66" charset="0"/>
            </a:endParaRPr>
          </a:p>
        </p:txBody>
      </p:sp>
      <p:pic>
        <p:nvPicPr>
          <p:cNvPr id="142343" name="Picture 11" descr="underline_base"/>
          <p:cNvPicPr>
            <a:picLocks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17513" y="771525"/>
            <a:ext cx="3656012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2344" name="Slide Number Placeholder 3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>
                <a:latin typeface="Tahoma" pitchFamily="34" charset="0"/>
              </a:rPr>
              <a:t>1-</a:t>
            </a:r>
            <a:fld id="{0E8DB3A8-3AE7-401B-A81A-F7B98954E7FA}" type="slidenum">
              <a:rPr lang="en-US" altLang="en-US" sz="1200">
                <a:latin typeface="Tahoma" pitchFamily="34" charset="0"/>
              </a:rPr>
              <a:pPr/>
              <a:t>71</a:t>
            </a:fld>
            <a:endParaRPr lang="en-US" altLang="en-US" sz="1200">
              <a:latin typeface="Tahoma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4385" name="Footer Placeholder 2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 smtClean="0">
                <a:latin typeface="Tahoma" pitchFamily="34" charset="0"/>
              </a:rPr>
              <a:t>Introduction</a:t>
            </a:r>
          </a:p>
        </p:txBody>
      </p:sp>
      <p:sp>
        <p:nvSpPr>
          <p:cNvPr id="144386" name="Rectangle 3"/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298450" y="1795463"/>
            <a:ext cx="4506913" cy="4457700"/>
          </a:xfrm>
        </p:spPr>
        <p:txBody>
          <a:bodyPr/>
          <a:lstStyle/>
          <a:p>
            <a:pPr eaLnBrk="1" hangingPunct="1"/>
            <a:r>
              <a:rPr lang="en-US" altLang="en-US" sz="2400" dirty="0" smtClean="0">
                <a:solidFill>
                  <a:srgbClr val="000099"/>
                </a:solidFill>
                <a:ea typeface="ＭＳ Ｐゴシック" charset="-128"/>
              </a:rPr>
              <a:t>1970:</a:t>
            </a:r>
            <a:r>
              <a:rPr lang="en-US" altLang="en-US" sz="2400" dirty="0" smtClean="0">
                <a:ea typeface="ＭＳ Ｐゴシック" charset="-128"/>
              </a:rPr>
              <a:t> </a:t>
            </a:r>
            <a:r>
              <a:rPr lang="en-US" altLang="en-US" sz="2400" dirty="0" err="1" smtClean="0">
                <a:ea typeface="ＭＳ Ｐゴシック" charset="-128"/>
              </a:rPr>
              <a:t>ALOHAnet</a:t>
            </a:r>
            <a:r>
              <a:rPr lang="en-US" altLang="en-US" sz="2400" dirty="0" smtClean="0">
                <a:ea typeface="ＭＳ Ｐゴシック" charset="-128"/>
              </a:rPr>
              <a:t> satellite network in Hawaii</a:t>
            </a:r>
          </a:p>
          <a:p>
            <a:pPr eaLnBrk="1" hangingPunct="1"/>
            <a:r>
              <a:rPr lang="en-US" altLang="en-US" sz="2400" dirty="0" smtClean="0">
                <a:solidFill>
                  <a:srgbClr val="000099"/>
                </a:solidFill>
                <a:ea typeface="ＭＳ Ｐゴシック" charset="-128"/>
              </a:rPr>
              <a:t>1974:</a:t>
            </a:r>
            <a:r>
              <a:rPr lang="en-US" altLang="en-US" sz="2400" dirty="0" smtClean="0">
                <a:ea typeface="ＭＳ Ｐゴシック" charset="-128"/>
              </a:rPr>
              <a:t> Cerf and Kahn— architecture for interconnecting networks</a:t>
            </a:r>
          </a:p>
          <a:p>
            <a:pPr eaLnBrk="1" hangingPunct="1"/>
            <a:r>
              <a:rPr lang="en-US" altLang="en-US" sz="2400" dirty="0" smtClean="0">
                <a:solidFill>
                  <a:srgbClr val="000099"/>
                </a:solidFill>
                <a:ea typeface="ＭＳ Ｐゴシック" charset="-128"/>
              </a:rPr>
              <a:t>1976:</a:t>
            </a:r>
            <a:r>
              <a:rPr lang="en-US" altLang="en-US" sz="2400" dirty="0" smtClean="0">
                <a:ea typeface="ＭＳ Ｐゴシック" charset="-128"/>
              </a:rPr>
              <a:t> Ethernet at Xerox </a:t>
            </a:r>
            <a:r>
              <a:rPr lang="en-US" altLang="en-US" sz="2400" dirty="0" err="1" smtClean="0">
                <a:ea typeface="ＭＳ Ｐゴシック" charset="-128"/>
              </a:rPr>
              <a:t>PARC</a:t>
            </a:r>
            <a:endParaRPr lang="en-US" altLang="en-US" sz="2400" dirty="0" smtClean="0">
              <a:ea typeface="ＭＳ Ｐゴシック" charset="-128"/>
            </a:endParaRPr>
          </a:p>
          <a:p>
            <a:pPr eaLnBrk="1" hangingPunct="1"/>
            <a:r>
              <a:rPr lang="en-US" altLang="en-US" sz="2400" dirty="0" smtClean="0">
                <a:solidFill>
                  <a:srgbClr val="000099"/>
                </a:solidFill>
                <a:ea typeface="ＭＳ Ｐゴシック" charset="-128"/>
              </a:rPr>
              <a:t>late 70</a:t>
            </a:r>
            <a:r>
              <a:rPr lang="ja-JP" altLang="en-US" sz="2400" dirty="0" smtClean="0">
                <a:solidFill>
                  <a:srgbClr val="000099"/>
                </a:solidFill>
                <a:ea typeface="ＭＳ Ｐゴシック" charset="-128"/>
              </a:rPr>
              <a:t>’</a:t>
            </a:r>
            <a:r>
              <a:rPr lang="en-US" altLang="ja-JP" sz="2400" dirty="0" smtClean="0">
                <a:solidFill>
                  <a:srgbClr val="000099"/>
                </a:solidFill>
                <a:ea typeface="ＭＳ Ｐゴシック" charset="-128"/>
              </a:rPr>
              <a:t>s:</a:t>
            </a:r>
            <a:r>
              <a:rPr lang="en-US" altLang="ja-JP" sz="2400" dirty="0" smtClean="0">
                <a:ea typeface="ＭＳ Ｐゴシック" charset="-128"/>
              </a:rPr>
              <a:t> proprietary architectures: </a:t>
            </a:r>
            <a:r>
              <a:rPr lang="en-US" altLang="ja-JP" sz="2400" dirty="0" err="1" smtClean="0">
                <a:ea typeface="ＭＳ Ｐゴシック" charset="-128"/>
              </a:rPr>
              <a:t>DECnet</a:t>
            </a:r>
            <a:r>
              <a:rPr lang="en-US" altLang="ja-JP" sz="2400" dirty="0" smtClean="0">
                <a:ea typeface="ＭＳ Ｐゴシック" charset="-128"/>
              </a:rPr>
              <a:t>, SNA, XNA</a:t>
            </a:r>
          </a:p>
          <a:p>
            <a:pPr eaLnBrk="1" hangingPunct="1"/>
            <a:r>
              <a:rPr lang="en-US" altLang="en-US" sz="2400" dirty="0" smtClean="0">
                <a:solidFill>
                  <a:srgbClr val="000099"/>
                </a:solidFill>
                <a:ea typeface="ＭＳ Ｐゴシック" charset="-128"/>
              </a:rPr>
              <a:t>late 70</a:t>
            </a:r>
            <a:r>
              <a:rPr lang="ja-JP" altLang="en-US" sz="2400" dirty="0" smtClean="0">
                <a:solidFill>
                  <a:srgbClr val="000099"/>
                </a:solidFill>
                <a:ea typeface="ＭＳ Ｐゴシック" charset="-128"/>
              </a:rPr>
              <a:t>’</a:t>
            </a:r>
            <a:r>
              <a:rPr lang="en-US" altLang="ja-JP" sz="2400" dirty="0" smtClean="0">
                <a:solidFill>
                  <a:srgbClr val="000099"/>
                </a:solidFill>
                <a:ea typeface="ＭＳ Ｐゴシック" charset="-128"/>
              </a:rPr>
              <a:t>s:</a:t>
            </a:r>
            <a:r>
              <a:rPr lang="en-US" altLang="ja-JP" sz="2400" dirty="0" smtClean="0">
                <a:ea typeface="ＭＳ Ｐゴシック" charset="-128"/>
              </a:rPr>
              <a:t> switching fixed length packets (ATM precursor)</a:t>
            </a:r>
          </a:p>
          <a:p>
            <a:pPr eaLnBrk="1" hangingPunct="1"/>
            <a:r>
              <a:rPr lang="en-US" altLang="en-US" sz="2400" dirty="0" smtClean="0">
                <a:solidFill>
                  <a:srgbClr val="000099"/>
                </a:solidFill>
                <a:ea typeface="ＭＳ Ｐゴシック" charset="-128"/>
              </a:rPr>
              <a:t>1979:</a:t>
            </a:r>
            <a:r>
              <a:rPr lang="en-US" altLang="en-US" sz="2400" dirty="0" smtClean="0">
                <a:ea typeface="ＭＳ Ｐゴシック" charset="-128"/>
              </a:rPr>
              <a:t> </a:t>
            </a:r>
            <a:r>
              <a:rPr lang="en-US" altLang="en-US" sz="2400" dirty="0" err="1" smtClean="0">
                <a:ea typeface="ＭＳ Ｐゴシック" charset="-128"/>
              </a:rPr>
              <a:t>ARPAnet</a:t>
            </a:r>
            <a:r>
              <a:rPr lang="en-US" altLang="en-US" sz="2400" dirty="0" smtClean="0">
                <a:ea typeface="ＭＳ Ｐゴシック" charset="-128"/>
              </a:rPr>
              <a:t> has 200 nodes</a:t>
            </a:r>
          </a:p>
        </p:txBody>
      </p:sp>
      <p:sp>
        <p:nvSpPr>
          <p:cNvPr id="144387" name="Rectangle 4"/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4999038" y="2155825"/>
            <a:ext cx="3924300" cy="3487738"/>
          </a:xfrm>
        </p:spPr>
        <p:txBody>
          <a:bodyPr/>
          <a:lstStyle/>
          <a:p>
            <a:pPr eaLnBrk="1" hangingPunct="1">
              <a:lnSpc>
                <a:spcPct val="90000"/>
              </a:lnSpc>
              <a:buFont typeface="Wingdings" pitchFamily="2" charset="2"/>
              <a:buNone/>
            </a:pPr>
            <a:r>
              <a:rPr lang="en-US" altLang="en-US" sz="2400" dirty="0" smtClean="0">
                <a:solidFill>
                  <a:srgbClr val="000090"/>
                </a:solidFill>
                <a:ea typeface="ＭＳ Ｐゴシック" charset="-128"/>
              </a:rPr>
              <a:t>Cerf and Kahn</a:t>
            </a:r>
            <a:r>
              <a:rPr lang="ja-JP" altLang="en-US" sz="2400" dirty="0" smtClean="0">
                <a:solidFill>
                  <a:srgbClr val="000090"/>
                </a:solidFill>
                <a:ea typeface="ＭＳ Ｐゴシック" charset="-128"/>
              </a:rPr>
              <a:t>’</a:t>
            </a:r>
            <a:r>
              <a:rPr lang="en-US" altLang="ja-JP" sz="2400" dirty="0" smtClean="0">
                <a:solidFill>
                  <a:srgbClr val="000090"/>
                </a:solidFill>
                <a:ea typeface="ＭＳ Ｐゴシック" charset="-128"/>
              </a:rPr>
              <a:t>s internetworking principles:</a:t>
            </a:r>
          </a:p>
          <a:p>
            <a:pPr lvl="1" eaLnBrk="1" hangingPunct="1">
              <a:lnSpc>
                <a:spcPct val="90000"/>
              </a:lnSpc>
            </a:pPr>
            <a:r>
              <a:rPr lang="en-US" altLang="en-US" sz="2000" dirty="0" smtClean="0">
                <a:ea typeface="Arial" pitchFamily="34" charset="0"/>
              </a:rPr>
              <a:t>minimalism, autonomy—no internal changes required to interconnect networks</a:t>
            </a:r>
          </a:p>
          <a:p>
            <a:pPr lvl="1" eaLnBrk="1" hangingPunct="1">
              <a:lnSpc>
                <a:spcPct val="90000"/>
              </a:lnSpc>
            </a:pPr>
            <a:r>
              <a:rPr lang="en-US" altLang="en-US" sz="2000" dirty="0" smtClean="0">
                <a:ea typeface="Arial" pitchFamily="34" charset="0"/>
              </a:rPr>
              <a:t>best-effort service model</a:t>
            </a:r>
          </a:p>
          <a:p>
            <a:pPr lvl="1" eaLnBrk="1" hangingPunct="1">
              <a:lnSpc>
                <a:spcPct val="90000"/>
              </a:lnSpc>
            </a:pPr>
            <a:r>
              <a:rPr lang="en-US" altLang="en-US" sz="2000" dirty="0" smtClean="0">
                <a:ea typeface="Arial" pitchFamily="34" charset="0"/>
              </a:rPr>
              <a:t>stateless routers</a:t>
            </a:r>
          </a:p>
          <a:p>
            <a:pPr lvl="1" eaLnBrk="1" hangingPunct="1">
              <a:lnSpc>
                <a:spcPct val="90000"/>
              </a:lnSpc>
            </a:pPr>
            <a:r>
              <a:rPr lang="en-US" altLang="en-US" sz="2000" dirty="0" smtClean="0">
                <a:ea typeface="Arial" pitchFamily="34" charset="0"/>
              </a:rPr>
              <a:t>decentralized control</a:t>
            </a:r>
          </a:p>
          <a:p>
            <a:pPr eaLnBrk="1" hangingPunct="1">
              <a:lnSpc>
                <a:spcPct val="90000"/>
              </a:lnSpc>
              <a:buFont typeface="Wingdings" pitchFamily="2" charset="2"/>
              <a:buNone/>
            </a:pPr>
            <a:r>
              <a:rPr lang="en-US" altLang="en-US" sz="2400" dirty="0" smtClean="0">
                <a:solidFill>
                  <a:srgbClr val="000090"/>
                </a:solidFill>
                <a:ea typeface="ＭＳ Ｐゴシック" charset="-128"/>
              </a:rPr>
              <a:t>define today</a:t>
            </a:r>
            <a:r>
              <a:rPr lang="ja-JP" altLang="en-US" sz="2400" dirty="0" smtClean="0">
                <a:solidFill>
                  <a:srgbClr val="000090"/>
                </a:solidFill>
                <a:ea typeface="ＭＳ Ｐゴシック" charset="-128"/>
              </a:rPr>
              <a:t>’</a:t>
            </a:r>
            <a:r>
              <a:rPr lang="en-US" altLang="ja-JP" sz="2400" dirty="0" smtClean="0">
                <a:solidFill>
                  <a:srgbClr val="000090"/>
                </a:solidFill>
                <a:ea typeface="ＭＳ Ｐゴシック" charset="-128"/>
              </a:rPr>
              <a:t>s Internet architecture</a:t>
            </a:r>
            <a:endParaRPr lang="en-US" altLang="en-US" sz="2400" dirty="0" smtClean="0">
              <a:solidFill>
                <a:srgbClr val="000090"/>
              </a:solidFill>
              <a:ea typeface="ＭＳ Ｐゴシック" charset="-128"/>
            </a:endParaRPr>
          </a:p>
        </p:txBody>
      </p:sp>
      <p:sp>
        <p:nvSpPr>
          <p:cNvPr id="144388" name="Rectangle 5"/>
          <p:cNvSpPr>
            <a:spLocks noChangeArrowheads="1"/>
          </p:cNvSpPr>
          <p:nvPr/>
        </p:nvSpPr>
        <p:spPr bwMode="auto">
          <a:xfrm>
            <a:off x="523875" y="1028700"/>
            <a:ext cx="7972425" cy="647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i="1">
                <a:solidFill>
                  <a:srgbClr val="CC0000"/>
                </a:solidFill>
                <a:latin typeface="Comic Sans MS" pitchFamily="66" charset="0"/>
              </a:rPr>
              <a:t>1972-1980: Internetworking, new and proprietary nets</a:t>
            </a:r>
            <a:endParaRPr lang="en-US" altLang="en-US" sz="4000" u="sng">
              <a:solidFill>
                <a:srgbClr val="CC0000"/>
              </a:solidFill>
              <a:latin typeface="Comic Sans MS" pitchFamily="66" charset="0"/>
            </a:endParaRPr>
          </a:p>
        </p:txBody>
      </p:sp>
      <p:sp>
        <p:nvSpPr>
          <p:cNvPr id="144389" name="Rectangle 6"/>
          <p:cNvSpPr>
            <a:spLocks noChangeArrowheads="1"/>
          </p:cNvSpPr>
          <p:nvPr/>
        </p:nvSpPr>
        <p:spPr bwMode="auto">
          <a:xfrm>
            <a:off x="4970463" y="1982788"/>
            <a:ext cx="3878262" cy="3619500"/>
          </a:xfrm>
          <a:prstGeom prst="rect">
            <a:avLst/>
          </a:prstGeom>
          <a:noFill/>
          <a:ln w="28575">
            <a:solidFill>
              <a:srgbClr val="CC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endParaRPr lang="en-US" altLang="en-US">
              <a:latin typeface="Times New Roman" pitchFamily="18" charset="0"/>
            </a:endParaRPr>
          </a:p>
        </p:txBody>
      </p:sp>
      <p:sp>
        <p:nvSpPr>
          <p:cNvPr id="144390" name="Rectangle 2"/>
          <p:cNvSpPr>
            <a:spLocks noChangeArrowheads="1"/>
          </p:cNvSpPr>
          <p:nvPr/>
        </p:nvSpPr>
        <p:spPr bwMode="auto">
          <a:xfrm>
            <a:off x="377825" y="252413"/>
            <a:ext cx="7772400" cy="647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 eaLnBrk="1" hangingPunct="1"/>
            <a:r>
              <a:rPr lang="en-US" altLang="en-US" sz="4000">
                <a:solidFill>
                  <a:srgbClr val="000099"/>
                </a:solidFill>
                <a:latin typeface="Gill Sans MT" pitchFamily="34" charset="0"/>
              </a:rPr>
              <a:t>Internet history</a:t>
            </a:r>
            <a:endParaRPr lang="en-US" altLang="en-US" sz="4400">
              <a:solidFill>
                <a:srgbClr val="000099"/>
              </a:solidFill>
              <a:latin typeface="Gill Sans MT" pitchFamily="34" charset="0"/>
            </a:endParaRPr>
          </a:p>
        </p:txBody>
      </p:sp>
      <p:pic>
        <p:nvPicPr>
          <p:cNvPr id="144391" name="Picture 12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17513" y="771525"/>
            <a:ext cx="3656012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4392" name="Slide Number Placeholder 3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>
                <a:latin typeface="Tahoma" pitchFamily="34" charset="0"/>
              </a:rPr>
              <a:t>1-</a:t>
            </a:r>
            <a:fld id="{915A5E6A-7AC3-4251-AB5E-9B0046B3260B}" type="slidenum">
              <a:rPr lang="en-US" altLang="en-US" sz="1200">
                <a:latin typeface="Tahoma" pitchFamily="34" charset="0"/>
              </a:rPr>
              <a:pPr/>
              <a:t>72</a:t>
            </a:fld>
            <a:endParaRPr lang="en-US" altLang="en-US" sz="1200">
              <a:latin typeface="Tahoma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6433" name="Footer Placeholder 2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 smtClean="0">
                <a:latin typeface="Tahoma" pitchFamily="34" charset="0"/>
              </a:rPr>
              <a:t>Introduction</a:t>
            </a:r>
          </a:p>
        </p:txBody>
      </p:sp>
      <p:sp>
        <p:nvSpPr>
          <p:cNvPr id="146434" name="Rectangle 3"/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533400" y="1801813"/>
            <a:ext cx="3810000" cy="4457700"/>
          </a:xfrm>
        </p:spPr>
        <p:txBody>
          <a:bodyPr/>
          <a:lstStyle/>
          <a:p>
            <a:pPr marL="287338" indent="-287338" eaLnBrk="1" hangingPunct="1"/>
            <a:r>
              <a:rPr lang="en-US" altLang="en-US" sz="2400" dirty="0" smtClean="0">
                <a:solidFill>
                  <a:srgbClr val="000099"/>
                </a:solidFill>
                <a:ea typeface="ＭＳ Ｐゴシック" charset="-128"/>
              </a:rPr>
              <a:t>1983:</a:t>
            </a:r>
            <a:r>
              <a:rPr lang="en-US" altLang="en-US" sz="2400" dirty="0" smtClean="0">
                <a:ea typeface="ＭＳ Ｐゴシック" charset="-128"/>
              </a:rPr>
              <a:t> deployment of TCP/IP</a:t>
            </a:r>
          </a:p>
          <a:p>
            <a:pPr marL="287338" indent="-287338" eaLnBrk="1" hangingPunct="1"/>
            <a:r>
              <a:rPr lang="en-US" altLang="en-US" sz="2400" dirty="0" smtClean="0">
                <a:solidFill>
                  <a:srgbClr val="000099"/>
                </a:solidFill>
                <a:ea typeface="ＭＳ Ｐゴシック" charset="-128"/>
              </a:rPr>
              <a:t>1982:</a:t>
            </a:r>
            <a:r>
              <a:rPr lang="en-US" altLang="en-US" sz="2400" dirty="0" smtClean="0">
                <a:ea typeface="ＭＳ Ｐゴシック" charset="-128"/>
              </a:rPr>
              <a:t> SMTP e-mail protocol defined </a:t>
            </a:r>
          </a:p>
          <a:p>
            <a:pPr marL="287338" indent="-287338" eaLnBrk="1" hangingPunct="1"/>
            <a:r>
              <a:rPr lang="en-US" altLang="en-US" sz="2400" dirty="0" smtClean="0">
                <a:solidFill>
                  <a:srgbClr val="000099"/>
                </a:solidFill>
                <a:ea typeface="ＭＳ Ｐゴシック" charset="-128"/>
              </a:rPr>
              <a:t>1983:</a:t>
            </a:r>
            <a:r>
              <a:rPr lang="en-US" altLang="en-US" sz="2400" dirty="0" smtClean="0">
                <a:ea typeface="ＭＳ Ｐゴシック" charset="-128"/>
              </a:rPr>
              <a:t> DNS defined for name-to-IP-address translation</a:t>
            </a:r>
          </a:p>
          <a:p>
            <a:pPr marL="287338" indent="-287338" eaLnBrk="1" hangingPunct="1"/>
            <a:r>
              <a:rPr lang="en-US" altLang="en-US" sz="2400" dirty="0" smtClean="0">
                <a:solidFill>
                  <a:srgbClr val="000099"/>
                </a:solidFill>
                <a:ea typeface="ＭＳ Ｐゴシック" charset="-128"/>
              </a:rPr>
              <a:t>1985:</a:t>
            </a:r>
            <a:r>
              <a:rPr lang="en-US" altLang="en-US" sz="2400" dirty="0" smtClean="0">
                <a:ea typeface="ＭＳ Ｐゴシック" charset="-128"/>
              </a:rPr>
              <a:t> FTP protocol defined</a:t>
            </a:r>
          </a:p>
          <a:p>
            <a:pPr marL="287338" indent="-287338" eaLnBrk="1" hangingPunct="1"/>
            <a:r>
              <a:rPr lang="en-US" altLang="en-US" sz="2400" dirty="0" smtClean="0">
                <a:solidFill>
                  <a:srgbClr val="000099"/>
                </a:solidFill>
                <a:ea typeface="ＭＳ Ｐゴシック" charset="-128"/>
              </a:rPr>
              <a:t>1988:</a:t>
            </a:r>
            <a:r>
              <a:rPr lang="en-US" altLang="en-US" sz="2400" dirty="0" smtClean="0">
                <a:ea typeface="ＭＳ Ｐゴシック" charset="-128"/>
              </a:rPr>
              <a:t> TCP congestion control</a:t>
            </a:r>
          </a:p>
        </p:txBody>
      </p:sp>
      <p:sp>
        <p:nvSpPr>
          <p:cNvPr id="159747" name="Rectangle 4"/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4495800" y="1811338"/>
            <a:ext cx="3810000" cy="4448175"/>
          </a:xfrm>
        </p:spPr>
        <p:txBody>
          <a:bodyPr/>
          <a:lstStyle/>
          <a:p>
            <a:pPr marL="287338" indent="-287338" eaLnBrk="1" hangingPunct="1">
              <a:buFont typeface="Wingdings" charset="2"/>
              <a:buChar char="§"/>
              <a:defRPr/>
            </a:pPr>
            <a:r>
              <a:rPr lang="en-US" sz="2400" dirty="0"/>
              <a:t>new national networks: </a:t>
            </a:r>
            <a:r>
              <a:rPr lang="en-US" sz="2400" dirty="0" smtClean="0"/>
              <a:t>CSnet</a:t>
            </a:r>
            <a:r>
              <a:rPr lang="en-US" sz="2400" dirty="0"/>
              <a:t>, BITnet, NSFnet, Minitel</a:t>
            </a:r>
          </a:p>
          <a:p>
            <a:pPr marL="287338" indent="-287338" eaLnBrk="1" hangingPunct="1">
              <a:buFont typeface="Wingdings" charset="2"/>
              <a:buChar char="§"/>
              <a:defRPr/>
            </a:pPr>
            <a:r>
              <a:rPr lang="en-US" sz="2400" dirty="0"/>
              <a:t>100,000 hosts connected to confederation of networks</a:t>
            </a:r>
          </a:p>
          <a:p>
            <a:pPr eaLnBrk="1" hangingPunct="1">
              <a:buSzPct val="75000"/>
              <a:buFont typeface="Wingdings" charset="2"/>
              <a:buChar char="§"/>
              <a:defRPr/>
            </a:pPr>
            <a:endParaRPr lang="en-US" sz="2400" dirty="0"/>
          </a:p>
        </p:txBody>
      </p:sp>
      <p:sp>
        <p:nvSpPr>
          <p:cNvPr id="146436" name="Rectangle 5"/>
          <p:cNvSpPr>
            <a:spLocks noChangeArrowheads="1"/>
          </p:cNvSpPr>
          <p:nvPr/>
        </p:nvSpPr>
        <p:spPr bwMode="auto">
          <a:xfrm>
            <a:off x="523875" y="1028700"/>
            <a:ext cx="7962900" cy="647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i="1">
                <a:solidFill>
                  <a:srgbClr val="CC0000"/>
                </a:solidFill>
                <a:latin typeface="Comic Sans MS" pitchFamily="66" charset="0"/>
              </a:rPr>
              <a:t>1980-1990: new protocols, a proliferation of networks</a:t>
            </a:r>
            <a:endParaRPr lang="en-US" altLang="en-US" sz="4000" u="sng">
              <a:solidFill>
                <a:srgbClr val="CC0000"/>
              </a:solidFill>
              <a:latin typeface="Comic Sans MS" pitchFamily="66" charset="0"/>
            </a:endParaRPr>
          </a:p>
        </p:txBody>
      </p:sp>
      <p:sp>
        <p:nvSpPr>
          <p:cNvPr id="146437" name="Rectangle 2"/>
          <p:cNvSpPr>
            <a:spLocks noChangeArrowheads="1"/>
          </p:cNvSpPr>
          <p:nvPr/>
        </p:nvSpPr>
        <p:spPr bwMode="auto">
          <a:xfrm>
            <a:off x="377825" y="252413"/>
            <a:ext cx="7772400" cy="647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 eaLnBrk="1" hangingPunct="1"/>
            <a:r>
              <a:rPr lang="en-US" altLang="en-US" sz="4000">
                <a:solidFill>
                  <a:srgbClr val="000099"/>
                </a:solidFill>
                <a:latin typeface="Gill Sans MT" pitchFamily="34" charset="0"/>
              </a:rPr>
              <a:t>Internet history</a:t>
            </a:r>
            <a:endParaRPr lang="en-US" altLang="en-US" sz="4400">
              <a:solidFill>
                <a:srgbClr val="000099"/>
              </a:solidFill>
              <a:latin typeface="Gill Sans MT" pitchFamily="34" charset="0"/>
            </a:endParaRPr>
          </a:p>
        </p:txBody>
      </p:sp>
      <p:pic>
        <p:nvPicPr>
          <p:cNvPr id="146438" name="Picture 11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17513" y="771525"/>
            <a:ext cx="3656012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6439" name="Slide Number Placeholder 3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>
                <a:latin typeface="Tahoma" pitchFamily="34" charset="0"/>
              </a:rPr>
              <a:t>1-</a:t>
            </a:r>
            <a:fld id="{70444D52-9751-49B7-AB25-6CE4FBEE202F}" type="slidenum">
              <a:rPr lang="en-US" altLang="en-US" sz="1200">
                <a:latin typeface="Tahoma" pitchFamily="34" charset="0"/>
              </a:rPr>
              <a:pPr/>
              <a:t>73</a:t>
            </a:fld>
            <a:endParaRPr lang="en-US" altLang="en-US" sz="1200">
              <a:latin typeface="Tahoma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8481" name="Footer Placeholder 2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 smtClean="0">
                <a:latin typeface="Tahoma" pitchFamily="34" charset="0"/>
              </a:rPr>
              <a:t>Introduction</a:t>
            </a:r>
          </a:p>
        </p:txBody>
      </p:sp>
      <p:sp>
        <p:nvSpPr>
          <p:cNvPr id="161794" name="Rectangle 3"/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419100" y="1790700"/>
            <a:ext cx="4470400" cy="4457700"/>
          </a:xfrm>
        </p:spPr>
        <p:txBody>
          <a:bodyPr/>
          <a:lstStyle/>
          <a:p>
            <a:pPr marL="287338" indent="-287338" eaLnBrk="1" hangingPunct="1"/>
            <a:r>
              <a:rPr lang="en-US" altLang="en-US" sz="2400" smtClean="0">
                <a:solidFill>
                  <a:srgbClr val="000099"/>
                </a:solidFill>
                <a:ea typeface="ＭＳ Ｐゴシック" charset="-128"/>
              </a:rPr>
              <a:t>early 1990</a:t>
            </a:r>
            <a:r>
              <a:rPr lang="ja-JP" altLang="en-US" sz="2400" smtClean="0">
                <a:solidFill>
                  <a:srgbClr val="000099"/>
                </a:solidFill>
                <a:ea typeface="ＭＳ Ｐゴシック" charset="-128"/>
              </a:rPr>
              <a:t>’</a:t>
            </a:r>
            <a:r>
              <a:rPr lang="en-US" altLang="ja-JP" sz="2400" smtClean="0">
                <a:solidFill>
                  <a:srgbClr val="000099"/>
                </a:solidFill>
                <a:ea typeface="ＭＳ Ｐゴシック" charset="-128"/>
              </a:rPr>
              <a:t>s:</a:t>
            </a:r>
            <a:r>
              <a:rPr lang="en-US" altLang="ja-JP" sz="2400" smtClean="0">
                <a:solidFill>
                  <a:schemeClr val="accent2"/>
                </a:solidFill>
                <a:ea typeface="ＭＳ Ｐゴシック" charset="-128"/>
              </a:rPr>
              <a:t> </a:t>
            </a:r>
            <a:r>
              <a:rPr lang="en-US" altLang="ja-JP" sz="2400" smtClean="0">
                <a:ea typeface="ＭＳ Ｐゴシック" charset="-128"/>
              </a:rPr>
              <a:t>ARPAnet decommissioned</a:t>
            </a:r>
          </a:p>
          <a:p>
            <a:pPr marL="287338" indent="-287338" eaLnBrk="1" hangingPunct="1"/>
            <a:r>
              <a:rPr lang="en-US" altLang="en-US" sz="2400" smtClean="0">
                <a:solidFill>
                  <a:srgbClr val="000099"/>
                </a:solidFill>
                <a:ea typeface="ＭＳ Ｐゴシック" charset="-128"/>
              </a:rPr>
              <a:t>1991:</a:t>
            </a:r>
            <a:r>
              <a:rPr lang="en-US" altLang="en-US" sz="2400" smtClean="0">
                <a:solidFill>
                  <a:schemeClr val="accent2"/>
                </a:solidFill>
                <a:ea typeface="ＭＳ Ｐゴシック" charset="-128"/>
              </a:rPr>
              <a:t> </a:t>
            </a:r>
            <a:r>
              <a:rPr lang="en-US" altLang="en-US" sz="2400" smtClean="0">
                <a:ea typeface="ＭＳ Ｐゴシック" charset="-128"/>
              </a:rPr>
              <a:t>NSF lifts restrictions on commercial use of NSFnet (decommissioned, 1995)</a:t>
            </a:r>
          </a:p>
          <a:p>
            <a:pPr marL="287338" indent="-287338" eaLnBrk="1" hangingPunct="1"/>
            <a:r>
              <a:rPr lang="en-US" altLang="en-US" sz="2400" smtClean="0">
                <a:solidFill>
                  <a:srgbClr val="000099"/>
                </a:solidFill>
                <a:ea typeface="ＭＳ Ｐゴシック" charset="-128"/>
              </a:rPr>
              <a:t>early 1990s:</a:t>
            </a:r>
            <a:r>
              <a:rPr lang="en-US" altLang="en-US" sz="2400" smtClean="0">
                <a:ea typeface="ＭＳ Ｐゴシック" charset="-128"/>
              </a:rPr>
              <a:t> Web</a:t>
            </a:r>
          </a:p>
          <a:p>
            <a:pPr marL="569913" lvl="1" indent="-225425" eaLnBrk="1" hangingPunct="1"/>
            <a:r>
              <a:rPr lang="en-US" altLang="en-US" smtClean="0">
                <a:ea typeface="Arial" pitchFamily="34" charset="0"/>
              </a:rPr>
              <a:t>hypertext [Bush 1945, Nelson 1960</a:t>
            </a:r>
            <a:r>
              <a:rPr lang="ja-JP" altLang="en-US" smtClean="0">
                <a:ea typeface="ＭＳ Ｐゴシック" charset="-128"/>
              </a:rPr>
              <a:t>’</a:t>
            </a:r>
            <a:r>
              <a:rPr lang="en-US" altLang="ja-JP" smtClean="0">
                <a:ea typeface="ＭＳ Ｐゴシック" charset="-128"/>
              </a:rPr>
              <a:t>s]</a:t>
            </a:r>
          </a:p>
          <a:p>
            <a:pPr marL="569913" lvl="1" indent="-225425" eaLnBrk="1" hangingPunct="1"/>
            <a:r>
              <a:rPr lang="en-US" altLang="en-US" smtClean="0">
                <a:ea typeface="Arial" pitchFamily="34" charset="0"/>
              </a:rPr>
              <a:t>HTML, HTTP: Berners-Lee</a:t>
            </a:r>
          </a:p>
          <a:p>
            <a:pPr marL="569913" lvl="1" indent="-225425" eaLnBrk="1" hangingPunct="1"/>
            <a:r>
              <a:rPr lang="en-US" altLang="en-US" smtClean="0">
                <a:ea typeface="Arial" pitchFamily="34" charset="0"/>
              </a:rPr>
              <a:t>1994: Mosaic, later Netscape</a:t>
            </a:r>
          </a:p>
          <a:p>
            <a:pPr marL="569913" lvl="1" indent="-225425" eaLnBrk="1" hangingPunct="1"/>
            <a:r>
              <a:rPr lang="en-US" altLang="en-US" smtClean="0">
                <a:ea typeface="Arial" pitchFamily="34" charset="0"/>
              </a:rPr>
              <a:t>late 1990</a:t>
            </a:r>
            <a:r>
              <a:rPr lang="ja-JP" altLang="en-US" smtClean="0">
                <a:ea typeface="ＭＳ Ｐゴシック" charset="-128"/>
              </a:rPr>
              <a:t>’</a:t>
            </a:r>
            <a:r>
              <a:rPr lang="en-US" altLang="ja-JP" smtClean="0">
                <a:ea typeface="ＭＳ Ｐゴシック" charset="-128"/>
              </a:rPr>
              <a:t>s: commercialization</a:t>
            </a:r>
            <a:r>
              <a:rPr lang="en-US" altLang="ja-JP" sz="2000" smtClean="0">
                <a:ea typeface="ＭＳ Ｐゴシック" charset="-128"/>
              </a:rPr>
              <a:t> of the Web</a:t>
            </a:r>
          </a:p>
          <a:p>
            <a:pPr marL="287338" indent="-287338" eaLnBrk="1" hangingPunct="1"/>
            <a:endParaRPr lang="en-US" altLang="en-US" sz="2400" smtClean="0">
              <a:ea typeface="ＭＳ Ｐゴシック" charset="-128"/>
            </a:endParaRPr>
          </a:p>
          <a:p>
            <a:pPr marL="287338" indent="-287338" eaLnBrk="1" hangingPunct="1"/>
            <a:endParaRPr lang="en-US" altLang="en-US" sz="2400" smtClean="0">
              <a:ea typeface="ＭＳ Ｐゴシック" charset="-128"/>
            </a:endParaRPr>
          </a:p>
        </p:txBody>
      </p:sp>
      <p:sp>
        <p:nvSpPr>
          <p:cNvPr id="161795" name="Rectangle 4"/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4889500" y="1800225"/>
            <a:ext cx="3965575" cy="4448175"/>
          </a:xfrm>
        </p:spPr>
        <p:txBody>
          <a:bodyPr/>
          <a:lstStyle/>
          <a:p>
            <a:pPr eaLnBrk="1" hangingPunct="1">
              <a:buFont typeface="Wingdings" pitchFamily="2" charset="2"/>
              <a:buNone/>
            </a:pPr>
            <a:r>
              <a:rPr lang="en-US" altLang="en-US" sz="2400" dirty="0" smtClean="0">
                <a:solidFill>
                  <a:srgbClr val="000099"/>
                </a:solidFill>
                <a:ea typeface="ＭＳ Ｐゴシック" charset="-128"/>
              </a:rPr>
              <a:t>late 1990</a:t>
            </a:r>
            <a:r>
              <a:rPr lang="ja-JP" altLang="en-US" sz="2400" dirty="0" smtClean="0">
                <a:solidFill>
                  <a:srgbClr val="000099"/>
                </a:solidFill>
                <a:ea typeface="ＭＳ Ｐゴシック" charset="-128"/>
              </a:rPr>
              <a:t>’</a:t>
            </a:r>
            <a:r>
              <a:rPr lang="en-US" altLang="ja-JP" sz="2400" dirty="0" smtClean="0">
                <a:solidFill>
                  <a:srgbClr val="000099"/>
                </a:solidFill>
                <a:ea typeface="ＭＳ Ｐゴシック" charset="-128"/>
              </a:rPr>
              <a:t>s–2000</a:t>
            </a:r>
            <a:r>
              <a:rPr lang="ja-JP" altLang="en-US" sz="2400" dirty="0" smtClean="0">
                <a:solidFill>
                  <a:srgbClr val="000099"/>
                </a:solidFill>
                <a:ea typeface="ＭＳ Ｐゴシック" charset="-128"/>
              </a:rPr>
              <a:t>’</a:t>
            </a:r>
            <a:r>
              <a:rPr lang="en-US" altLang="ja-JP" sz="2400" dirty="0" smtClean="0">
                <a:solidFill>
                  <a:srgbClr val="000099"/>
                </a:solidFill>
                <a:ea typeface="ＭＳ Ｐゴシック" charset="-128"/>
              </a:rPr>
              <a:t>s:</a:t>
            </a:r>
          </a:p>
          <a:p>
            <a:pPr eaLnBrk="1" hangingPunct="1"/>
            <a:r>
              <a:rPr lang="en-US" altLang="en-US" sz="2400" dirty="0" smtClean="0">
                <a:ea typeface="ＭＳ Ｐゴシック" charset="-128"/>
              </a:rPr>
              <a:t>more killer apps: instant messaging, P2P file sharing</a:t>
            </a:r>
          </a:p>
          <a:p>
            <a:pPr eaLnBrk="1" hangingPunct="1"/>
            <a:r>
              <a:rPr lang="en-US" altLang="en-US" sz="2400" dirty="0" smtClean="0">
                <a:ea typeface="ＭＳ Ｐゴシック" charset="-128"/>
              </a:rPr>
              <a:t>network security to forefront</a:t>
            </a:r>
          </a:p>
          <a:p>
            <a:pPr eaLnBrk="1" hangingPunct="1"/>
            <a:r>
              <a:rPr lang="en-US" altLang="en-US" sz="2400" dirty="0" smtClean="0">
                <a:ea typeface="ＭＳ Ｐゴシック" charset="-128"/>
              </a:rPr>
              <a:t>est. 50 million hosts, 100 million+ users</a:t>
            </a:r>
          </a:p>
          <a:p>
            <a:pPr eaLnBrk="1" hangingPunct="1"/>
            <a:r>
              <a:rPr lang="en-US" altLang="en-US" sz="2400" dirty="0" smtClean="0">
                <a:ea typeface="ＭＳ Ｐゴシック" charset="-128"/>
              </a:rPr>
              <a:t>backbone links running at </a:t>
            </a:r>
            <a:r>
              <a:rPr lang="en-US" altLang="en-US" sz="2400" dirty="0" err="1" smtClean="0">
                <a:ea typeface="ＭＳ Ｐゴシック" charset="-128"/>
              </a:rPr>
              <a:t>Gbps</a:t>
            </a:r>
            <a:endParaRPr lang="en-US" altLang="en-US" sz="2400" dirty="0" smtClean="0">
              <a:ea typeface="ＭＳ Ｐゴシック" charset="-128"/>
            </a:endParaRPr>
          </a:p>
          <a:p>
            <a:pPr eaLnBrk="1" hangingPunct="1"/>
            <a:endParaRPr lang="en-US" altLang="en-US" sz="2000" dirty="0" smtClean="0">
              <a:ea typeface="ＭＳ Ｐゴシック" charset="-128"/>
            </a:endParaRPr>
          </a:p>
        </p:txBody>
      </p:sp>
      <p:sp>
        <p:nvSpPr>
          <p:cNvPr id="148484" name="Rectangle 5"/>
          <p:cNvSpPr>
            <a:spLocks noChangeArrowheads="1"/>
          </p:cNvSpPr>
          <p:nvPr/>
        </p:nvSpPr>
        <p:spPr bwMode="auto">
          <a:xfrm>
            <a:off x="523875" y="1028700"/>
            <a:ext cx="7962900" cy="647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2800" i="1">
                <a:solidFill>
                  <a:srgbClr val="CC0000"/>
                </a:solidFill>
                <a:latin typeface="Gill Sans MT" pitchFamily="34" charset="0"/>
              </a:rPr>
              <a:t>1990, 2000</a:t>
            </a:r>
            <a:r>
              <a:rPr lang="ja-JP" altLang="en-US" sz="2800" i="1">
                <a:solidFill>
                  <a:srgbClr val="CC0000"/>
                </a:solidFill>
                <a:latin typeface="Gill Sans MT" pitchFamily="34" charset="0"/>
              </a:rPr>
              <a:t>’</a:t>
            </a:r>
            <a:r>
              <a:rPr lang="en-US" altLang="ja-JP" sz="2800" i="1">
                <a:solidFill>
                  <a:srgbClr val="CC0000"/>
                </a:solidFill>
                <a:latin typeface="Gill Sans MT" pitchFamily="34" charset="0"/>
              </a:rPr>
              <a:t>s: commercialization, the Web, new apps</a:t>
            </a:r>
            <a:endParaRPr lang="en-US" altLang="en-US" sz="2800" u="sng">
              <a:solidFill>
                <a:srgbClr val="CC0000"/>
              </a:solidFill>
              <a:latin typeface="Gill Sans MT" pitchFamily="34" charset="0"/>
            </a:endParaRPr>
          </a:p>
        </p:txBody>
      </p:sp>
      <p:sp>
        <p:nvSpPr>
          <p:cNvPr id="148485" name="Rectangle 2"/>
          <p:cNvSpPr>
            <a:spLocks noChangeArrowheads="1"/>
          </p:cNvSpPr>
          <p:nvPr/>
        </p:nvSpPr>
        <p:spPr bwMode="auto">
          <a:xfrm>
            <a:off x="377825" y="252413"/>
            <a:ext cx="7772400" cy="647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 eaLnBrk="1" hangingPunct="1"/>
            <a:r>
              <a:rPr lang="en-US" altLang="en-US" sz="4000">
                <a:solidFill>
                  <a:srgbClr val="000099"/>
                </a:solidFill>
                <a:latin typeface="Gill Sans MT" pitchFamily="34" charset="0"/>
              </a:rPr>
              <a:t>Internet history</a:t>
            </a:r>
            <a:endParaRPr lang="en-US" altLang="en-US" sz="4400">
              <a:solidFill>
                <a:srgbClr val="000099"/>
              </a:solidFill>
              <a:latin typeface="Gill Sans MT" pitchFamily="34" charset="0"/>
            </a:endParaRPr>
          </a:p>
        </p:txBody>
      </p:sp>
      <p:pic>
        <p:nvPicPr>
          <p:cNvPr id="148486" name="Picture 11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17513" y="785813"/>
            <a:ext cx="3656012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8487" name="Slide Number Placeholder 3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>
                <a:latin typeface="Tahoma" pitchFamily="34" charset="0"/>
              </a:rPr>
              <a:t>1-</a:t>
            </a:r>
            <a:fld id="{FDDF38C8-9F05-4D6B-BD68-830F3BD22315}" type="slidenum">
              <a:rPr lang="en-US" altLang="en-US" sz="1200">
                <a:latin typeface="Tahoma" pitchFamily="34" charset="0"/>
              </a:rPr>
              <a:pPr/>
              <a:t>74</a:t>
            </a:fld>
            <a:endParaRPr lang="en-US" altLang="en-US" sz="1200">
              <a:latin typeface="Tahoma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0529" name="Footer Placeholder 2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 smtClean="0">
                <a:latin typeface="Tahoma" pitchFamily="34" charset="0"/>
              </a:rPr>
              <a:t>Introduction</a:t>
            </a:r>
          </a:p>
        </p:txBody>
      </p:sp>
      <p:sp>
        <p:nvSpPr>
          <p:cNvPr id="163842" name="Rectangle 3"/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492125" y="1209675"/>
            <a:ext cx="7502525" cy="4457700"/>
          </a:xfrm>
        </p:spPr>
        <p:txBody>
          <a:bodyPr/>
          <a:lstStyle/>
          <a:p>
            <a:pPr eaLnBrk="1" hangingPunct="1">
              <a:buFont typeface="Wingdings" pitchFamily="2" charset="2"/>
              <a:buNone/>
            </a:pPr>
            <a:r>
              <a:rPr lang="en-US" altLang="en-US" i="1" dirty="0" smtClean="0">
                <a:solidFill>
                  <a:srgbClr val="C00000"/>
                </a:solidFill>
                <a:ea typeface="ＭＳ Ｐゴシック" charset="-128"/>
              </a:rPr>
              <a:t>2005-present</a:t>
            </a:r>
          </a:p>
          <a:p>
            <a:pPr eaLnBrk="1" hangingPunct="1"/>
            <a:r>
              <a:rPr lang="en-US" altLang="en-US" sz="2400" dirty="0" smtClean="0">
                <a:ea typeface="ＭＳ Ｐゴシック" charset="-128"/>
              </a:rPr>
              <a:t>~5B devices attached to Internet </a:t>
            </a:r>
            <a:r>
              <a:rPr lang="en-US" altLang="en-US" sz="1800" dirty="0" smtClean="0">
                <a:ea typeface="ＭＳ Ｐゴシック" charset="-128"/>
              </a:rPr>
              <a:t>(2016)</a:t>
            </a:r>
          </a:p>
          <a:p>
            <a:pPr marL="682625" lvl="1" indent="-225425" eaLnBrk="1" hangingPunct="1"/>
            <a:r>
              <a:rPr lang="en-US" altLang="en-US" sz="2000" dirty="0" smtClean="0">
                <a:ea typeface="ＭＳ Ｐゴシック" charset="-128"/>
              </a:rPr>
              <a:t>smartphones and tablets</a:t>
            </a:r>
          </a:p>
          <a:p>
            <a:pPr eaLnBrk="1" hangingPunct="1"/>
            <a:r>
              <a:rPr lang="en-US" altLang="en-US" sz="2400" dirty="0" smtClean="0">
                <a:ea typeface="ＭＳ Ｐゴシック" charset="-128"/>
              </a:rPr>
              <a:t>aggressive deployment of broadband access</a:t>
            </a:r>
          </a:p>
          <a:p>
            <a:pPr eaLnBrk="1" hangingPunct="1"/>
            <a:r>
              <a:rPr lang="en-US" altLang="en-US" sz="2400" dirty="0" smtClean="0">
                <a:ea typeface="ＭＳ Ｐゴシック" charset="-128"/>
              </a:rPr>
              <a:t>increasing ubiquity of high-speed wireless access</a:t>
            </a:r>
          </a:p>
          <a:p>
            <a:pPr eaLnBrk="1" hangingPunct="1"/>
            <a:r>
              <a:rPr lang="en-US" altLang="en-US" sz="2400" dirty="0" smtClean="0">
                <a:ea typeface="ＭＳ Ｐゴシック" charset="-128"/>
              </a:rPr>
              <a:t>emergence of online social networks: </a:t>
            </a:r>
          </a:p>
          <a:p>
            <a:pPr marL="682625" lvl="1" indent="-225425" eaLnBrk="1" hangingPunct="1"/>
            <a:r>
              <a:rPr lang="en-US" altLang="en-US" sz="2000" dirty="0" smtClean="0">
                <a:ea typeface="ＭＳ Ｐゴシック" charset="-128"/>
              </a:rPr>
              <a:t>Facebook: ~ one billion users</a:t>
            </a:r>
            <a:endParaRPr lang="en-US" altLang="en-US" dirty="0" smtClean="0">
              <a:ea typeface="ＭＳ Ｐゴシック" charset="-128"/>
            </a:endParaRPr>
          </a:p>
          <a:p>
            <a:pPr eaLnBrk="1" hangingPunct="1"/>
            <a:r>
              <a:rPr lang="en-US" altLang="en-US" sz="2400" dirty="0" smtClean="0">
                <a:ea typeface="ＭＳ Ｐゴシック" charset="-128"/>
              </a:rPr>
              <a:t>service providers (Google, Microsoft) create their own networks</a:t>
            </a:r>
          </a:p>
          <a:p>
            <a:pPr marL="682625" lvl="1" indent="-225425" eaLnBrk="1" hangingPunct="1"/>
            <a:r>
              <a:rPr lang="en-US" altLang="en-US" dirty="0" smtClean="0">
                <a:ea typeface="ＭＳ Ｐゴシック" charset="-128"/>
              </a:rPr>
              <a:t>bypass Internet, providing </a:t>
            </a:r>
            <a:r>
              <a:rPr lang="ja-JP" altLang="en-US" dirty="0" smtClean="0">
                <a:ea typeface="ＭＳ Ｐゴシック" charset="-128"/>
              </a:rPr>
              <a:t>“</a:t>
            </a:r>
            <a:r>
              <a:rPr lang="en-US" altLang="ja-JP" dirty="0" smtClean="0">
                <a:ea typeface="ＭＳ Ｐゴシック" charset="-128"/>
              </a:rPr>
              <a:t>instantaneous</a:t>
            </a:r>
            <a:r>
              <a:rPr lang="ja-JP" altLang="en-US" dirty="0" smtClean="0">
                <a:ea typeface="ＭＳ Ｐゴシック" charset="-128"/>
              </a:rPr>
              <a:t>”</a:t>
            </a:r>
            <a:r>
              <a:rPr lang="en-US" altLang="ja-JP" dirty="0" smtClean="0">
                <a:ea typeface="ＭＳ Ｐゴシック" charset="-128"/>
              </a:rPr>
              <a:t> access to search, video content, email, etc.</a:t>
            </a:r>
          </a:p>
          <a:p>
            <a:pPr eaLnBrk="1" hangingPunct="1"/>
            <a:r>
              <a:rPr lang="en-US" altLang="en-US" sz="2400" dirty="0" smtClean="0">
                <a:ea typeface="ＭＳ Ｐゴシック" charset="-128"/>
              </a:rPr>
              <a:t>e-commerce, universities, enterprises running their services in </a:t>
            </a:r>
            <a:r>
              <a:rPr lang="ja-JP" altLang="en-US" sz="2400" dirty="0" smtClean="0">
                <a:ea typeface="ＭＳ Ｐゴシック" charset="-128"/>
              </a:rPr>
              <a:t>“</a:t>
            </a:r>
            <a:r>
              <a:rPr lang="en-US" altLang="ja-JP" sz="2400" dirty="0" smtClean="0">
                <a:ea typeface="ＭＳ Ｐゴシック" charset="-128"/>
              </a:rPr>
              <a:t>cloud</a:t>
            </a:r>
            <a:r>
              <a:rPr lang="ja-JP" altLang="en-US" sz="2400" dirty="0" smtClean="0">
                <a:ea typeface="ＭＳ Ｐゴシック" charset="-128"/>
              </a:rPr>
              <a:t>”</a:t>
            </a:r>
            <a:r>
              <a:rPr lang="en-US" altLang="ja-JP" sz="2400" dirty="0" smtClean="0">
                <a:ea typeface="ＭＳ Ｐゴシック" charset="-128"/>
              </a:rPr>
              <a:t> (e.g., Amazon EC2)</a:t>
            </a:r>
            <a:endParaRPr lang="en-US" altLang="en-US" sz="2400" dirty="0" smtClean="0">
              <a:ea typeface="ＭＳ Ｐゴシック" charset="-128"/>
            </a:endParaRPr>
          </a:p>
        </p:txBody>
      </p:sp>
      <p:sp>
        <p:nvSpPr>
          <p:cNvPr id="150531" name="Rectangle 2"/>
          <p:cNvSpPr>
            <a:spLocks noChangeArrowheads="1"/>
          </p:cNvSpPr>
          <p:nvPr/>
        </p:nvSpPr>
        <p:spPr bwMode="auto">
          <a:xfrm>
            <a:off x="377825" y="252413"/>
            <a:ext cx="7772400" cy="647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 eaLnBrk="1" hangingPunct="1"/>
            <a:r>
              <a:rPr lang="en-US" altLang="en-US" sz="4000">
                <a:solidFill>
                  <a:srgbClr val="000099"/>
                </a:solidFill>
                <a:latin typeface="Gill Sans MT" pitchFamily="34" charset="0"/>
              </a:rPr>
              <a:t>Internet history</a:t>
            </a:r>
            <a:endParaRPr lang="en-US" altLang="en-US" sz="4400">
              <a:solidFill>
                <a:srgbClr val="000099"/>
              </a:solidFill>
              <a:latin typeface="Gill Sans MT" pitchFamily="34" charset="0"/>
            </a:endParaRPr>
          </a:p>
        </p:txBody>
      </p:sp>
      <p:pic>
        <p:nvPicPr>
          <p:cNvPr id="150532" name="Picture 9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17513" y="771525"/>
            <a:ext cx="3656012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0533" name="Slide Number Placeholder 3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>
                <a:latin typeface="Tahoma" pitchFamily="34" charset="0"/>
              </a:rPr>
              <a:t>1-</a:t>
            </a:r>
            <a:fld id="{0F63E751-7A12-4A72-9D3F-E1D1A004434F}" type="slidenum">
              <a:rPr lang="en-US" altLang="en-US" sz="1200">
                <a:latin typeface="Tahoma" pitchFamily="34" charset="0"/>
              </a:rPr>
              <a:pPr/>
              <a:t>75</a:t>
            </a:fld>
            <a:endParaRPr lang="en-US" altLang="en-US" sz="1200">
              <a:latin typeface="Tahoma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2577" name="Footer Placeholder 2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 smtClean="0">
                <a:latin typeface="Tahoma" pitchFamily="34" charset="0"/>
              </a:rPr>
              <a:t>Introduction</a:t>
            </a:r>
          </a:p>
        </p:txBody>
      </p:sp>
      <p:pic>
        <p:nvPicPr>
          <p:cNvPr id="152578" name="Picture 9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04813" y="836613"/>
            <a:ext cx="5484812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2579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350838" y="160338"/>
            <a:ext cx="7772400" cy="903287"/>
          </a:xfrm>
        </p:spPr>
        <p:txBody>
          <a:bodyPr/>
          <a:lstStyle/>
          <a:p>
            <a:pPr eaLnBrk="1" hangingPunct="1"/>
            <a:r>
              <a:rPr lang="en-US" altLang="en-US" smtClean="0">
                <a:ea typeface="ＭＳ Ｐゴシック" charset="-128"/>
              </a:rPr>
              <a:t>Introduction: summary</a:t>
            </a:r>
          </a:p>
        </p:txBody>
      </p:sp>
      <p:sp>
        <p:nvSpPr>
          <p:cNvPr id="165892" name="Rectangle 3"/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522288" y="1443038"/>
            <a:ext cx="4384675" cy="5189537"/>
          </a:xfrm>
        </p:spPr>
        <p:txBody>
          <a:bodyPr/>
          <a:lstStyle/>
          <a:p>
            <a:pPr eaLnBrk="1" hangingPunct="1">
              <a:lnSpc>
                <a:spcPct val="90000"/>
              </a:lnSpc>
              <a:buFont typeface="Wingdings" pitchFamily="2" charset="2"/>
              <a:buNone/>
            </a:pPr>
            <a:r>
              <a:rPr lang="en-US" altLang="en-US" i="1" dirty="0" smtClean="0">
                <a:solidFill>
                  <a:srgbClr val="CC0000"/>
                </a:solidFill>
                <a:ea typeface="ＭＳ Ｐゴシック" charset="-128"/>
              </a:rPr>
              <a:t>covered a “t</a:t>
            </a:r>
            <a:r>
              <a:rPr lang="en-US" altLang="ja-JP" i="1" dirty="0" smtClean="0">
                <a:solidFill>
                  <a:srgbClr val="CC0000"/>
                </a:solidFill>
                <a:ea typeface="ＭＳ Ｐゴシック" charset="-128"/>
              </a:rPr>
              <a:t>on” of material!</a:t>
            </a:r>
          </a:p>
          <a:p>
            <a:pPr eaLnBrk="1" hangingPunct="1">
              <a:lnSpc>
                <a:spcPct val="80000"/>
              </a:lnSpc>
            </a:pPr>
            <a:r>
              <a:rPr lang="en-US" altLang="en-US" sz="2400" dirty="0" smtClean="0">
                <a:ea typeface="ＭＳ Ｐゴシック" charset="-128"/>
              </a:rPr>
              <a:t>Internet overview</a:t>
            </a:r>
          </a:p>
          <a:p>
            <a:pPr eaLnBrk="1" hangingPunct="1">
              <a:lnSpc>
                <a:spcPct val="80000"/>
              </a:lnSpc>
            </a:pPr>
            <a:r>
              <a:rPr lang="en-US" altLang="en-US" sz="2400" dirty="0" smtClean="0">
                <a:ea typeface="ＭＳ Ｐゴシック" charset="-128"/>
              </a:rPr>
              <a:t>what</a:t>
            </a:r>
            <a:r>
              <a:rPr lang="ja-JP" altLang="en-US" sz="2400" dirty="0" smtClean="0">
                <a:ea typeface="ＭＳ Ｐゴシック" charset="-128"/>
              </a:rPr>
              <a:t>’</a:t>
            </a:r>
            <a:r>
              <a:rPr lang="en-US" altLang="ja-JP" sz="2400" dirty="0" smtClean="0">
                <a:ea typeface="ＭＳ Ｐゴシック" charset="-128"/>
              </a:rPr>
              <a:t>s a protocol?</a:t>
            </a:r>
          </a:p>
          <a:p>
            <a:pPr eaLnBrk="1" hangingPunct="1">
              <a:lnSpc>
                <a:spcPct val="80000"/>
              </a:lnSpc>
            </a:pPr>
            <a:r>
              <a:rPr lang="en-US" altLang="en-US" sz="2400" dirty="0" smtClean="0">
                <a:ea typeface="ＭＳ Ｐゴシック" charset="-128"/>
              </a:rPr>
              <a:t>network edge, core, access network</a:t>
            </a:r>
          </a:p>
          <a:p>
            <a:pPr marL="682625" lvl="1" indent="-225425" eaLnBrk="1" hangingPunct="1">
              <a:lnSpc>
                <a:spcPct val="80000"/>
              </a:lnSpc>
            </a:pPr>
            <a:r>
              <a:rPr lang="en-US" altLang="en-US" dirty="0" smtClean="0">
                <a:ea typeface="Arial" pitchFamily="34" charset="0"/>
              </a:rPr>
              <a:t>packet-switching versus circuit-switching</a:t>
            </a:r>
          </a:p>
          <a:p>
            <a:pPr marL="682625" lvl="1" indent="-225425" eaLnBrk="1" hangingPunct="1">
              <a:lnSpc>
                <a:spcPct val="80000"/>
              </a:lnSpc>
            </a:pPr>
            <a:r>
              <a:rPr lang="en-US" altLang="en-US" dirty="0" smtClean="0">
                <a:ea typeface="Arial" pitchFamily="34" charset="0"/>
              </a:rPr>
              <a:t>Internet structure</a:t>
            </a:r>
          </a:p>
          <a:p>
            <a:pPr eaLnBrk="1" hangingPunct="1">
              <a:lnSpc>
                <a:spcPct val="80000"/>
              </a:lnSpc>
            </a:pPr>
            <a:r>
              <a:rPr lang="en-US" altLang="en-US" sz="2400" dirty="0" smtClean="0">
                <a:ea typeface="ＭＳ Ｐゴシック" charset="-128"/>
              </a:rPr>
              <a:t>performance: loss, delay, throughput</a:t>
            </a:r>
          </a:p>
          <a:p>
            <a:pPr eaLnBrk="1" hangingPunct="1">
              <a:lnSpc>
                <a:spcPct val="80000"/>
              </a:lnSpc>
            </a:pPr>
            <a:r>
              <a:rPr lang="en-US" altLang="en-US" sz="2400" dirty="0" smtClean="0">
                <a:ea typeface="ＭＳ Ｐゴシック" charset="-128"/>
              </a:rPr>
              <a:t>layering, service models</a:t>
            </a:r>
          </a:p>
          <a:p>
            <a:pPr eaLnBrk="1" hangingPunct="1">
              <a:lnSpc>
                <a:spcPct val="80000"/>
              </a:lnSpc>
            </a:pPr>
            <a:r>
              <a:rPr lang="en-US" altLang="en-US" sz="2400" dirty="0" smtClean="0">
                <a:ea typeface="ＭＳ Ｐゴシック" charset="-128"/>
              </a:rPr>
              <a:t>security</a:t>
            </a:r>
          </a:p>
          <a:p>
            <a:pPr eaLnBrk="1" hangingPunct="1">
              <a:lnSpc>
                <a:spcPct val="80000"/>
              </a:lnSpc>
            </a:pPr>
            <a:r>
              <a:rPr lang="en-US" altLang="en-US" sz="2400" dirty="0" smtClean="0">
                <a:ea typeface="ＭＳ Ｐゴシック" charset="-128"/>
              </a:rPr>
              <a:t>history</a:t>
            </a:r>
          </a:p>
        </p:txBody>
      </p:sp>
      <p:sp>
        <p:nvSpPr>
          <p:cNvPr id="165893" name="Rectangle 4"/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5146675" y="1428750"/>
            <a:ext cx="3724275" cy="4648200"/>
          </a:xfrm>
        </p:spPr>
        <p:txBody>
          <a:bodyPr/>
          <a:lstStyle/>
          <a:p>
            <a:pPr eaLnBrk="1" hangingPunct="1">
              <a:lnSpc>
                <a:spcPct val="90000"/>
              </a:lnSpc>
              <a:buFont typeface="Wingdings" pitchFamily="2" charset="2"/>
              <a:buNone/>
            </a:pPr>
            <a:r>
              <a:rPr lang="en-US" altLang="en-US" i="1" smtClean="0">
                <a:solidFill>
                  <a:srgbClr val="CC0000"/>
                </a:solidFill>
                <a:ea typeface="ＭＳ Ｐゴシック" charset="-128"/>
              </a:rPr>
              <a:t>you now have:</a:t>
            </a:r>
            <a:r>
              <a:rPr lang="en-US" altLang="en-US" sz="2400" smtClean="0">
                <a:ea typeface="ＭＳ Ｐゴシック" charset="-128"/>
              </a:rPr>
              <a:t> </a:t>
            </a:r>
          </a:p>
          <a:p>
            <a:pPr eaLnBrk="1" hangingPunct="1">
              <a:lnSpc>
                <a:spcPct val="90000"/>
              </a:lnSpc>
            </a:pPr>
            <a:r>
              <a:rPr lang="en-US" altLang="en-US" sz="2400" smtClean="0">
                <a:ea typeface="ＭＳ Ｐゴシック" charset="-128"/>
              </a:rPr>
              <a:t>context, overview, </a:t>
            </a:r>
            <a:r>
              <a:rPr lang="ja-JP" altLang="en-US" sz="2400" smtClean="0">
                <a:ea typeface="ＭＳ Ｐゴシック" charset="-128"/>
              </a:rPr>
              <a:t>“</a:t>
            </a:r>
            <a:r>
              <a:rPr lang="en-US" altLang="ja-JP" sz="2400" smtClean="0">
                <a:ea typeface="ＭＳ Ｐゴシック" charset="-128"/>
              </a:rPr>
              <a:t>feel</a:t>
            </a:r>
            <a:r>
              <a:rPr lang="ja-JP" altLang="en-US" sz="2400" smtClean="0">
                <a:ea typeface="ＭＳ Ｐゴシック" charset="-128"/>
              </a:rPr>
              <a:t>”</a:t>
            </a:r>
            <a:r>
              <a:rPr lang="en-US" altLang="ja-JP" sz="2400" smtClean="0">
                <a:ea typeface="ＭＳ Ｐゴシック" charset="-128"/>
              </a:rPr>
              <a:t> of networking</a:t>
            </a:r>
          </a:p>
          <a:p>
            <a:pPr eaLnBrk="1" hangingPunct="1">
              <a:lnSpc>
                <a:spcPct val="90000"/>
              </a:lnSpc>
            </a:pPr>
            <a:r>
              <a:rPr lang="en-US" altLang="en-US" sz="2400" smtClean="0">
                <a:ea typeface="ＭＳ Ｐゴシック" charset="-128"/>
              </a:rPr>
              <a:t>more depth, detail </a:t>
            </a:r>
            <a:r>
              <a:rPr lang="en-US" altLang="en-US" sz="2400" i="1" smtClean="0">
                <a:ea typeface="ＭＳ Ｐゴシック" charset="-128"/>
              </a:rPr>
              <a:t>to follow!</a:t>
            </a:r>
            <a:endParaRPr lang="en-US" altLang="en-US" sz="2400" smtClean="0">
              <a:ea typeface="ＭＳ Ｐゴシック" charset="-128"/>
            </a:endParaRPr>
          </a:p>
        </p:txBody>
      </p:sp>
      <p:sp>
        <p:nvSpPr>
          <p:cNvPr id="152582" name="Slide Number Placeholder 3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>
                <a:latin typeface="Tahoma" pitchFamily="34" charset="0"/>
              </a:rPr>
              <a:t>1-</a:t>
            </a:r>
            <a:fld id="{84576E1E-E6F9-4375-91E3-AAEE3995EBD3}" type="slidenum">
              <a:rPr lang="en-US" altLang="en-US" sz="1200">
                <a:latin typeface="Tahoma" pitchFamily="34" charset="0"/>
              </a:rPr>
              <a:pPr/>
              <a:t>76</a:t>
            </a:fld>
            <a:endParaRPr lang="en-US" altLang="en-US" sz="1200">
              <a:latin typeface="Tahoma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oter Placeholder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 smtClean="0"/>
              <a:t>Introduction</a:t>
            </a:r>
            <a:endParaRPr lang="en-US"/>
          </a:p>
        </p:txBody>
      </p:sp>
      <p:sp>
        <p:nvSpPr>
          <p:cNvPr id="154626" name="Slide Number Placeholder 2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>
                <a:solidFill>
                  <a:srgbClr val="000000"/>
                </a:solidFill>
                <a:latin typeface="Tahoma" pitchFamily="34" charset="0"/>
              </a:rPr>
              <a:t>1-</a:t>
            </a:r>
            <a:fld id="{D23F843D-AF25-4AB4-9CCC-66D5D98006CA}" type="slidenum">
              <a:rPr lang="en-US" altLang="en-US" sz="1200">
                <a:solidFill>
                  <a:srgbClr val="000000"/>
                </a:solidFill>
                <a:latin typeface="Tahoma" pitchFamily="34" charset="0"/>
              </a:rPr>
              <a:pPr/>
              <a:t>77</a:t>
            </a:fld>
            <a:endParaRPr lang="en-US" altLang="en-US" sz="1200">
              <a:solidFill>
                <a:srgbClr val="000000"/>
              </a:solidFill>
              <a:latin typeface="Tahoma" pitchFamily="34" charset="0"/>
            </a:endParaRPr>
          </a:p>
        </p:txBody>
      </p:sp>
      <p:sp>
        <p:nvSpPr>
          <p:cNvPr id="154627" name="Rectangle 3"/>
          <p:cNvSpPr>
            <a:spLocks noChangeArrowheads="1"/>
          </p:cNvSpPr>
          <p:nvPr/>
        </p:nvSpPr>
        <p:spPr bwMode="auto">
          <a:xfrm>
            <a:off x="2149475" y="1477963"/>
            <a:ext cx="4487863" cy="1724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 algn="ctr" eaLnBrk="1" hangingPunct="1">
              <a:lnSpc>
                <a:spcPct val="85000"/>
              </a:lnSpc>
            </a:pPr>
            <a:r>
              <a:rPr lang="en-US" altLang="en-US" sz="4400">
                <a:solidFill>
                  <a:srgbClr val="000099"/>
                </a:solidFill>
                <a:latin typeface="Gill Sans MT" pitchFamily="34" charset="0"/>
              </a:rPr>
              <a:t>Chapter 1</a:t>
            </a:r>
            <a:r>
              <a:rPr lang="en-US" altLang="en-US" sz="4800">
                <a:solidFill>
                  <a:srgbClr val="000099"/>
                </a:solidFill>
                <a:latin typeface="Gill Sans MT" pitchFamily="34" charset="0"/>
              </a:rPr>
              <a:t/>
            </a:r>
            <a:br>
              <a:rPr lang="en-US" altLang="en-US" sz="4800">
                <a:solidFill>
                  <a:srgbClr val="000099"/>
                </a:solidFill>
                <a:latin typeface="Gill Sans MT" pitchFamily="34" charset="0"/>
              </a:rPr>
            </a:br>
            <a:r>
              <a:rPr lang="en-US" altLang="en-US" sz="4400">
                <a:solidFill>
                  <a:srgbClr val="000099"/>
                </a:solidFill>
                <a:latin typeface="Gill Sans MT" pitchFamily="34" charset="0"/>
              </a:rPr>
              <a:t>Additional Slides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3" name="Group 62"/>
          <p:cNvGrpSpPr>
            <a:grpSpLocks/>
          </p:cNvGrpSpPr>
          <p:nvPr/>
        </p:nvGrpSpPr>
        <p:grpSpPr bwMode="auto">
          <a:xfrm>
            <a:off x="1270000" y="798513"/>
            <a:ext cx="5643563" cy="4216400"/>
            <a:chOff x="824874" y="353539"/>
            <a:chExt cx="5643193" cy="4216279"/>
          </a:xfrm>
        </p:grpSpPr>
        <p:sp>
          <p:nvSpPr>
            <p:cNvPr id="62" name="Freeform 61"/>
            <p:cNvSpPr/>
            <p:nvPr/>
          </p:nvSpPr>
          <p:spPr>
            <a:xfrm>
              <a:off x="824874" y="366239"/>
              <a:ext cx="431772" cy="4203579"/>
            </a:xfrm>
            <a:custGeom>
              <a:avLst/>
              <a:gdLst>
                <a:gd name="connsiteX0" fmla="*/ 0 w 432078"/>
                <a:gd name="connsiteY0" fmla="*/ 4203185 h 4255561"/>
                <a:gd name="connsiteX1" fmla="*/ 418984 w 432078"/>
                <a:gd name="connsiteY1" fmla="*/ 3430637 h 4255561"/>
                <a:gd name="connsiteX2" fmla="*/ 432078 w 432078"/>
                <a:gd name="connsiteY2" fmla="*/ 0 h 4255561"/>
                <a:gd name="connsiteX3" fmla="*/ 117839 w 432078"/>
                <a:gd name="connsiteY3" fmla="*/ 4255561 h 4255561"/>
                <a:gd name="connsiteX0" fmla="*/ 26187 w 458265"/>
                <a:gd name="connsiteY0" fmla="*/ 4203185 h 4216279"/>
                <a:gd name="connsiteX1" fmla="*/ 445171 w 458265"/>
                <a:gd name="connsiteY1" fmla="*/ 3430637 h 4216279"/>
                <a:gd name="connsiteX2" fmla="*/ 458265 w 458265"/>
                <a:gd name="connsiteY2" fmla="*/ 0 h 4216279"/>
                <a:gd name="connsiteX3" fmla="*/ 0 w 458265"/>
                <a:gd name="connsiteY3" fmla="*/ 4216279 h 4216279"/>
                <a:gd name="connsiteX0" fmla="*/ 0 w 432078"/>
                <a:gd name="connsiteY0" fmla="*/ 4203185 h 4203185"/>
                <a:gd name="connsiteX1" fmla="*/ 418984 w 432078"/>
                <a:gd name="connsiteY1" fmla="*/ 3430637 h 4203185"/>
                <a:gd name="connsiteX2" fmla="*/ 432078 w 432078"/>
                <a:gd name="connsiteY2" fmla="*/ 0 h 4203185"/>
                <a:gd name="connsiteX3" fmla="*/ 13093 w 432078"/>
                <a:gd name="connsiteY3" fmla="*/ 4203185 h 4203185"/>
                <a:gd name="connsiteX0" fmla="*/ 0 w 432078"/>
                <a:gd name="connsiteY0" fmla="*/ 4203185 h 4203185"/>
                <a:gd name="connsiteX1" fmla="*/ 418984 w 432078"/>
                <a:gd name="connsiteY1" fmla="*/ 3430637 h 4203185"/>
                <a:gd name="connsiteX2" fmla="*/ 432078 w 432078"/>
                <a:gd name="connsiteY2" fmla="*/ 0 h 4203185"/>
                <a:gd name="connsiteX3" fmla="*/ 13093 w 432078"/>
                <a:gd name="connsiteY3" fmla="*/ 4203185 h 4203185"/>
                <a:gd name="connsiteX4" fmla="*/ 0 w 432078"/>
                <a:gd name="connsiteY4" fmla="*/ 4203185 h 4203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2078" h="4203185">
                  <a:moveTo>
                    <a:pt x="0" y="4203185"/>
                  </a:moveTo>
                  <a:lnTo>
                    <a:pt x="418984" y="3430637"/>
                  </a:lnTo>
                  <a:cubicBezTo>
                    <a:pt x="423349" y="2287091"/>
                    <a:pt x="427713" y="1143546"/>
                    <a:pt x="432078" y="0"/>
                  </a:cubicBezTo>
                  <a:lnTo>
                    <a:pt x="13093" y="4203185"/>
                  </a:lnTo>
                  <a:lnTo>
                    <a:pt x="0" y="4203185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85000"/>
                  </a:schemeClr>
                </a:gs>
                <a:gs pos="100000">
                  <a:srgbClr val="000000"/>
                </a:gs>
              </a:gsLst>
              <a:lin ang="10800000" scaled="0"/>
              <a:tileRect/>
            </a:gradFill>
            <a:ln>
              <a:noFill/>
            </a:ln>
          </p:spPr>
          <p:txBody>
            <a:bodyPr anchor="ctr"/>
            <a:lstStyle/>
            <a:p>
              <a:pPr algn="ctr">
                <a:defRPr/>
              </a:pPr>
              <a:endParaRPr lang="en-US"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9" name="Rectangle 58"/>
            <p:cNvSpPr/>
            <p:nvPr/>
          </p:nvSpPr>
          <p:spPr bwMode="auto">
            <a:xfrm>
              <a:off x="1243947" y="353539"/>
              <a:ext cx="5224120" cy="3430489"/>
            </a:xfrm>
            <a:prstGeom prst="rect">
              <a:avLst/>
            </a:prstGeom>
            <a:solidFill>
              <a:schemeClr val="accent3">
                <a:lumMod val="85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/>
            <a:lstStyle/>
            <a:p>
              <a:pPr>
                <a:defRPr/>
              </a:pPr>
              <a:endParaRPr lang="en-US"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</p:grpSp>
      <p:pic>
        <p:nvPicPr>
          <p:cNvPr id="156674" name="Picture 12" descr="segment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35213" y="5173663"/>
            <a:ext cx="3959225" cy="1000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56675" name="Group 48"/>
          <p:cNvGrpSpPr>
            <a:grpSpLocks/>
          </p:cNvGrpSpPr>
          <p:nvPr/>
        </p:nvGrpSpPr>
        <p:grpSpPr bwMode="auto">
          <a:xfrm>
            <a:off x="-104775" y="3981450"/>
            <a:ext cx="1562100" cy="1511300"/>
            <a:chOff x="-44" y="1473"/>
            <a:chExt cx="981" cy="1105"/>
          </a:xfrm>
        </p:grpSpPr>
        <p:pic>
          <p:nvPicPr>
            <p:cNvPr id="156708" name="Picture 49" descr="desktop_computer_stylized_medium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56709" name="Freeform 50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pic>
        <p:nvPicPr>
          <p:cNvPr id="156676" name="Picture 120" descr="access_point_stylized_small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24663" y="4221163"/>
            <a:ext cx="1389062" cy="1270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56677" name="Picture 10" descr="ethernet.png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1114425" y="4567238"/>
            <a:ext cx="1231900" cy="1231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56678" name="Picture 11" descr="ethernet.png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61075" y="4570413"/>
            <a:ext cx="1231900" cy="1231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56679" name="Picture 20" descr="ethernet.png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7807325" y="4589463"/>
            <a:ext cx="1231900" cy="1231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67" name="Group 66"/>
          <p:cNvGrpSpPr>
            <a:grpSpLocks/>
          </p:cNvGrpSpPr>
          <p:nvPr/>
        </p:nvGrpSpPr>
        <p:grpSpPr bwMode="auto">
          <a:xfrm>
            <a:off x="4556125" y="1162050"/>
            <a:ext cx="2327275" cy="3171825"/>
            <a:chOff x="4556452" y="1162095"/>
            <a:chExt cx="2326213" cy="3172030"/>
          </a:xfrm>
        </p:grpSpPr>
        <p:cxnSp>
          <p:nvCxnSpPr>
            <p:cNvPr id="156695" name="Straight Connector 46"/>
            <p:cNvCxnSpPr>
              <a:cxnSpLocks noChangeShapeType="1"/>
            </p:cNvCxnSpPr>
            <p:nvPr/>
          </p:nvCxnSpPr>
          <p:spPr bwMode="auto">
            <a:xfrm>
              <a:off x="5630098" y="2252175"/>
              <a:ext cx="0" cy="2081950"/>
            </a:xfrm>
            <a:prstGeom prst="line">
              <a:avLst/>
            </a:prstGeom>
            <a:noFill/>
            <a:ln w="25400">
              <a:solidFill>
                <a:srgbClr val="000090"/>
              </a:solidFill>
              <a:round/>
              <a:headEnd type="triangl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grpSp>
          <p:nvGrpSpPr>
            <p:cNvPr id="156696" name="Group 31"/>
            <p:cNvGrpSpPr>
              <a:grpSpLocks/>
            </p:cNvGrpSpPr>
            <p:nvPr/>
          </p:nvGrpSpPr>
          <p:grpSpPr bwMode="auto">
            <a:xfrm>
              <a:off x="4635010" y="2856756"/>
              <a:ext cx="2190234" cy="1214863"/>
              <a:chOff x="3862510" y="4375664"/>
              <a:chExt cx="2190234" cy="1214863"/>
            </a:xfrm>
          </p:grpSpPr>
          <p:sp>
            <p:nvSpPr>
              <p:cNvPr id="26" name="Rectangle 25"/>
              <p:cNvSpPr>
                <a:spLocks noChangeArrowheads="1"/>
              </p:cNvSpPr>
              <p:nvPr/>
            </p:nvSpPr>
            <p:spPr bwMode="auto">
              <a:xfrm>
                <a:off x="3871225" y="4425779"/>
                <a:ext cx="2164362" cy="1152600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rgbClr val="000090"/>
                </a:solidFill>
                <a:round/>
                <a:headEnd/>
                <a:tailEnd/>
              </a:ln>
              <a:effectLst>
                <a:outerShdw blurRad="50800" dist="38100" dir="2700000" algn="tl" rotWithShape="0">
                  <a:srgbClr val="000090">
                    <a:alpha val="42999"/>
                  </a:srgbClr>
                </a:outerShdw>
              </a:effectLst>
            </p:spPr>
            <p:txBody>
              <a:bodyPr/>
              <a:lstStyle/>
              <a:p>
                <a:pPr>
                  <a:defRPr/>
                </a:pPr>
                <a:endParaRPr lang="en-US"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56704" name="TextBox 26"/>
              <p:cNvSpPr txBox="1">
                <a:spLocks noChangeArrowheads="1"/>
              </p:cNvSpPr>
              <p:nvPr/>
            </p:nvSpPr>
            <p:spPr bwMode="auto">
              <a:xfrm>
                <a:off x="3908617" y="4375664"/>
                <a:ext cx="2012565" cy="121486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 algn="ctr">
                  <a:lnSpc>
                    <a:spcPts val="2200"/>
                  </a:lnSpc>
                </a:pPr>
                <a:r>
                  <a:rPr lang="en-US" altLang="en-US" sz="1600"/>
                  <a:t>Transport</a:t>
                </a:r>
                <a:r>
                  <a:rPr lang="en-US" altLang="en-US" sz="1400"/>
                  <a:t> (TCP/UDP)</a:t>
                </a:r>
              </a:p>
              <a:p>
                <a:pPr algn="ctr">
                  <a:lnSpc>
                    <a:spcPts val="2200"/>
                  </a:lnSpc>
                </a:pPr>
                <a:r>
                  <a:rPr lang="en-US" altLang="en-US" sz="1600"/>
                  <a:t>Network</a:t>
                </a:r>
                <a:r>
                  <a:rPr lang="en-US" altLang="en-US" sz="1400"/>
                  <a:t> (IP)</a:t>
                </a:r>
              </a:p>
              <a:p>
                <a:pPr algn="ctr">
                  <a:lnSpc>
                    <a:spcPts val="2200"/>
                  </a:lnSpc>
                </a:pPr>
                <a:r>
                  <a:rPr lang="en-US" altLang="en-US" sz="1600"/>
                  <a:t>Link</a:t>
                </a:r>
                <a:r>
                  <a:rPr lang="en-US" altLang="en-US" sz="1400"/>
                  <a:t> (Ethernet)</a:t>
                </a:r>
              </a:p>
              <a:p>
                <a:pPr algn="ctr">
                  <a:lnSpc>
                    <a:spcPts val="2200"/>
                  </a:lnSpc>
                </a:pPr>
                <a:r>
                  <a:rPr lang="en-US" altLang="en-US" sz="1600"/>
                  <a:t>Physical</a:t>
                </a:r>
              </a:p>
            </p:txBody>
          </p:sp>
          <p:cxnSp>
            <p:nvCxnSpPr>
              <p:cNvPr id="156705" name="Straight Connector 28"/>
              <p:cNvCxnSpPr>
                <a:cxnSpLocks noChangeShapeType="1"/>
              </p:cNvCxnSpPr>
              <p:nvPr/>
            </p:nvCxnSpPr>
            <p:spPr bwMode="auto">
              <a:xfrm>
                <a:off x="3862510" y="4740040"/>
                <a:ext cx="2173480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56706" name="Straight Connector 29"/>
              <p:cNvCxnSpPr>
                <a:cxnSpLocks noChangeShapeType="1"/>
              </p:cNvCxnSpPr>
              <p:nvPr/>
            </p:nvCxnSpPr>
            <p:spPr bwMode="auto">
              <a:xfrm>
                <a:off x="3870887" y="5023380"/>
                <a:ext cx="2173480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56707" name="Straight Connector 30"/>
              <p:cNvCxnSpPr>
                <a:cxnSpLocks noChangeShapeType="1"/>
              </p:cNvCxnSpPr>
              <p:nvPr/>
            </p:nvCxnSpPr>
            <p:spPr bwMode="auto">
              <a:xfrm>
                <a:off x="3879264" y="5306720"/>
                <a:ext cx="2173480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</p:grpSp>
        <p:grpSp>
          <p:nvGrpSpPr>
            <p:cNvPr id="156697" name="Group 35"/>
            <p:cNvGrpSpPr>
              <a:grpSpLocks/>
            </p:cNvGrpSpPr>
            <p:nvPr/>
          </p:nvGrpSpPr>
          <p:grpSpPr bwMode="auto">
            <a:xfrm>
              <a:off x="4811526" y="1162095"/>
              <a:ext cx="1529986" cy="1021335"/>
              <a:chOff x="4130677" y="5836665"/>
              <a:chExt cx="1529986" cy="1021335"/>
            </a:xfrm>
          </p:grpSpPr>
          <p:sp>
            <p:nvSpPr>
              <p:cNvPr id="34" name="Rectangle 33"/>
              <p:cNvSpPr>
                <a:spLocks noChangeArrowheads="1"/>
              </p:cNvSpPr>
              <p:nvPr/>
            </p:nvSpPr>
            <p:spPr bwMode="auto">
              <a:xfrm>
                <a:off x="4191372" y="5836665"/>
                <a:ext cx="1464594" cy="1020829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rgbClr val="000090"/>
                </a:solidFill>
                <a:round/>
                <a:headEnd/>
                <a:tailEnd/>
              </a:ln>
              <a:effectLst>
                <a:outerShdw blurRad="50800" dist="38100" dir="2700000" algn="tl" rotWithShape="0">
                  <a:srgbClr val="000090">
                    <a:alpha val="42999"/>
                  </a:srgbClr>
                </a:outerShdw>
              </a:effectLst>
            </p:spPr>
            <p:txBody>
              <a:bodyPr/>
              <a:lstStyle/>
              <a:p>
                <a:pPr>
                  <a:defRPr/>
                </a:pPr>
                <a:endParaRPr lang="en-US"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56702" name="TextBox 34"/>
              <p:cNvSpPr txBox="1">
                <a:spLocks noChangeArrowheads="1"/>
              </p:cNvSpPr>
              <p:nvPr/>
            </p:nvSpPr>
            <p:spPr bwMode="auto">
              <a:xfrm>
                <a:off x="4130677" y="5913072"/>
                <a:ext cx="1529986" cy="89255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 algn="ctr"/>
                <a:r>
                  <a:rPr lang="en-US" altLang="en-US" sz="1600"/>
                  <a:t>application</a:t>
                </a:r>
              </a:p>
              <a:p>
                <a:pPr algn="ctr"/>
                <a:r>
                  <a:rPr lang="en-US" altLang="en-US" sz="1600"/>
                  <a:t>(www browser, </a:t>
                </a:r>
              </a:p>
              <a:p>
                <a:pPr algn="ctr"/>
                <a:r>
                  <a:rPr lang="en-US" altLang="en-US" sz="1600"/>
                  <a:t>email client</a:t>
                </a:r>
                <a:r>
                  <a:rPr lang="en-US" altLang="en-US" sz="2000"/>
                  <a:t>)</a:t>
                </a:r>
              </a:p>
            </p:txBody>
          </p:sp>
        </p:grpSp>
        <p:cxnSp>
          <p:nvCxnSpPr>
            <p:cNvPr id="156698" name="Straight Connector 37"/>
            <p:cNvCxnSpPr>
              <a:cxnSpLocks noChangeShapeType="1"/>
            </p:cNvCxnSpPr>
            <p:nvPr/>
          </p:nvCxnSpPr>
          <p:spPr bwMode="auto">
            <a:xfrm flipV="1">
              <a:off x="4556452" y="2631900"/>
              <a:ext cx="2108014" cy="1309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sp>
          <p:nvSpPr>
            <p:cNvPr id="156699" name="TextBox 38"/>
            <p:cNvSpPr txBox="1">
              <a:spLocks noChangeArrowheads="1"/>
            </p:cNvSpPr>
            <p:nvPr/>
          </p:nvSpPr>
          <p:spPr bwMode="auto">
            <a:xfrm>
              <a:off x="5839591" y="2252173"/>
              <a:ext cx="104307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r>
                <a:rPr lang="en-US" altLang="en-US" sz="1400"/>
                <a:t>application</a:t>
              </a:r>
            </a:p>
          </p:txBody>
        </p:sp>
        <p:sp>
          <p:nvSpPr>
            <p:cNvPr id="156700" name="TextBox 39"/>
            <p:cNvSpPr txBox="1">
              <a:spLocks noChangeArrowheads="1"/>
            </p:cNvSpPr>
            <p:nvPr/>
          </p:nvSpPr>
          <p:spPr bwMode="auto">
            <a:xfrm>
              <a:off x="6105684" y="2627171"/>
              <a:ext cx="44406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/>
              <a:r>
                <a:rPr lang="en-US" altLang="en-US" sz="1400"/>
                <a:t>OS</a:t>
              </a:r>
            </a:p>
          </p:txBody>
        </p:sp>
      </p:grpSp>
      <p:grpSp>
        <p:nvGrpSpPr>
          <p:cNvPr id="66" name="Group 65"/>
          <p:cNvGrpSpPr>
            <a:grpSpLocks/>
          </p:cNvGrpSpPr>
          <p:nvPr/>
        </p:nvGrpSpPr>
        <p:grpSpPr bwMode="auto">
          <a:xfrm>
            <a:off x="1776413" y="877888"/>
            <a:ext cx="2806700" cy="3195637"/>
            <a:chOff x="1775964" y="877299"/>
            <a:chExt cx="2806675" cy="3196287"/>
          </a:xfrm>
        </p:grpSpPr>
        <p:grpSp>
          <p:nvGrpSpPr>
            <p:cNvPr id="156682" name="Group 44"/>
            <p:cNvGrpSpPr>
              <a:grpSpLocks/>
            </p:cNvGrpSpPr>
            <p:nvPr/>
          </p:nvGrpSpPr>
          <p:grpSpPr bwMode="auto">
            <a:xfrm>
              <a:off x="1846152" y="877299"/>
              <a:ext cx="1597376" cy="3168757"/>
              <a:chOff x="1636659" y="183316"/>
              <a:chExt cx="1597376" cy="3168757"/>
            </a:xfrm>
          </p:grpSpPr>
          <p:grpSp>
            <p:nvGrpSpPr>
              <p:cNvPr id="156687" name="Group 22"/>
              <p:cNvGrpSpPr>
                <a:grpSpLocks/>
              </p:cNvGrpSpPr>
              <p:nvPr/>
            </p:nvGrpSpPr>
            <p:grpSpPr bwMode="auto">
              <a:xfrm>
                <a:off x="1780683" y="2206785"/>
                <a:ext cx="1296233" cy="1040536"/>
                <a:chOff x="3116193" y="4275642"/>
                <a:chExt cx="1296233" cy="1040536"/>
              </a:xfrm>
            </p:grpSpPr>
            <p:sp>
              <p:nvSpPr>
                <p:cNvPr id="14" name="Rectangle 13"/>
                <p:cNvSpPr>
                  <a:spLocks noChangeArrowheads="1"/>
                </p:cNvSpPr>
                <p:nvPr/>
              </p:nvSpPr>
              <p:spPr bwMode="auto">
                <a:xfrm>
                  <a:off x="3116291" y="4298876"/>
                  <a:ext cx="1295389" cy="1017794"/>
                </a:xfrm>
                <a:prstGeom prst="rect">
                  <a:avLst/>
                </a:prstGeom>
                <a:solidFill>
                  <a:schemeClr val="bg1"/>
                </a:solidFill>
                <a:ln w="9525">
                  <a:solidFill>
                    <a:srgbClr val="000090"/>
                  </a:solidFill>
                  <a:round/>
                  <a:headEnd/>
                  <a:tailEnd/>
                </a:ln>
                <a:effectLst>
                  <a:outerShdw blurRad="50800" dist="38100" dir="2700000" algn="tl" rotWithShape="0">
                    <a:srgbClr val="000090">
                      <a:alpha val="42999"/>
                    </a:srgbClr>
                  </a:outerShdw>
                </a:effectLst>
              </p:spPr>
              <p:txBody>
                <a:bodyPr/>
                <a:lstStyle/>
                <a:p>
                  <a:pPr>
                    <a:defRPr/>
                  </a:pPr>
                  <a:endParaRPr lang="en-US"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156694" name="TextBox 14"/>
                <p:cNvSpPr txBox="1">
                  <a:spLocks noChangeArrowheads="1"/>
                </p:cNvSpPr>
                <p:nvPr/>
              </p:nvSpPr>
              <p:spPr bwMode="auto">
                <a:xfrm>
                  <a:off x="3168721" y="4275642"/>
                  <a:ext cx="1197377" cy="101566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pPr algn="ctr"/>
                  <a:r>
                    <a:rPr lang="en-US" altLang="en-US" sz="2000"/>
                    <a:t>packet</a:t>
                  </a:r>
                </a:p>
                <a:p>
                  <a:pPr algn="ctr"/>
                  <a:r>
                    <a:rPr lang="en-US" altLang="en-US" sz="2000"/>
                    <a:t>capture</a:t>
                  </a:r>
                </a:p>
                <a:p>
                  <a:pPr algn="ctr"/>
                  <a:r>
                    <a:rPr lang="en-US" altLang="en-US" sz="2000"/>
                    <a:t>(pcap)</a:t>
                  </a:r>
                </a:p>
              </p:txBody>
            </p:sp>
          </p:grpSp>
          <p:grpSp>
            <p:nvGrpSpPr>
              <p:cNvPr id="156688" name="Group 23"/>
              <p:cNvGrpSpPr>
                <a:grpSpLocks/>
              </p:cNvGrpSpPr>
              <p:nvPr/>
            </p:nvGrpSpPr>
            <p:grpSpPr bwMode="auto">
              <a:xfrm>
                <a:off x="1773794" y="863478"/>
                <a:ext cx="1296233" cy="707886"/>
                <a:chOff x="865524" y="5161570"/>
                <a:chExt cx="1296233" cy="707886"/>
              </a:xfrm>
            </p:grpSpPr>
            <p:sp>
              <p:nvSpPr>
                <p:cNvPr id="22" name="Rectangle 21"/>
                <p:cNvSpPr>
                  <a:spLocks noChangeArrowheads="1"/>
                </p:cNvSpPr>
                <p:nvPr/>
              </p:nvSpPr>
              <p:spPr bwMode="auto">
                <a:xfrm>
                  <a:off x="861399" y="5200691"/>
                  <a:ext cx="1300151" cy="668474"/>
                </a:xfrm>
                <a:prstGeom prst="rect">
                  <a:avLst/>
                </a:prstGeom>
                <a:solidFill>
                  <a:schemeClr val="bg1"/>
                </a:solidFill>
                <a:ln w="9525">
                  <a:solidFill>
                    <a:srgbClr val="000090"/>
                  </a:solidFill>
                  <a:round/>
                  <a:headEnd/>
                  <a:tailEnd/>
                </a:ln>
                <a:effectLst>
                  <a:outerShdw blurRad="50800" dist="38100" dir="2700000" algn="tl" rotWithShape="0">
                    <a:srgbClr val="000090">
                      <a:alpha val="42999"/>
                    </a:srgbClr>
                  </a:outerShdw>
                </a:effectLst>
              </p:spPr>
              <p:txBody>
                <a:bodyPr/>
                <a:lstStyle/>
                <a:p>
                  <a:pPr>
                    <a:defRPr/>
                  </a:pPr>
                  <a:endParaRPr lang="en-US"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156692" name="TextBox 16"/>
                <p:cNvSpPr txBox="1">
                  <a:spLocks noChangeArrowheads="1"/>
                </p:cNvSpPr>
                <p:nvPr/>
              </p:nvSpPr>
              <p:spPr bwMode="auto">
                <a:xfrm>
                  <a:off x="937846" y="5161570"/>
                  <a:ext cx="1159292" cy="70788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pPr algn="ctr"/>
                  <a:r>
                    <a:rPr lang="en-US" altLang="en-US" sz="2000"/>
                    <a:t>packet</a:t>
                  </a:r>
                </a:p>
                <a:p>
                  <a:pPr algn="ctr"/>
                  <a:r>
                    <a:rPr lang="en-US" altLang="en-US" sz="2000"/>
                    <a:t>analyzer</a:t>
                  </a:r>
                </a:p>
              </p:txBody>
            </p:sp>
          </p:grpSp>
          <p:sp>
            <p:nvSpPr>
              <p:cNvPr id="156689" name="Rectangle 42"/>
              <p:cNvSpPr>
                <a:spLocks noChangeArrowheads="1"/>
              </p:cNvSpPr>
              <p:nvPr/>
            </p:nvSpPr>
            <p:spPr bwMode="auto">
              <a:xfrm>
                <a:off x="1636659" y="183316"/>
                <a:ext cx="1597376" cy="3168757"/>
              </a:xfrm>
              <a:prstGeom prst="rect">
                <a:avLst/>
              </a:prstGeom>
              <a:noFill/>
              <a:ln w="22225">
                <a:solidFill>
                  <a:srgbClr val="000090"/>
                </a:solidFill>
                <a:prstDash val="sysDash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pic>
            <p:nvPicPr>
              <p:cNvPr id="156690" name="Picture 43"/>
              <p:cNvPicPr>
                <a:picLocks noChangeAspect="1"/>
              </p:cNvPicPr>
              <p:nvPr/>
            </p:nvPicPr>
            <p:blipFill>
              <a:blip r:embed="rId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59241" y="230951"/>
                <a:ext cx="1089265" cy="36854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cxnSp>
          <p:nvCxnSpPr>
            <p:cNvPr id="156683" name="Straight Connector 47"/>
            <p:cNvCxnSpPr>
              <a:cxnSpLocks noChangeShapeType="1"/>
            </p:cNvCxnSpPr>
            <p:nvPr/>
          </p:nvCxnSpPr>
          <p:spPr bwMode="auto">
            <a:xfrm>
              <a:off x="2640118" y="2330738"/>
              <a:ext cx="0" cy="558315"/>
            </a:xfrm>
            <a:prstGeom prst="line">
              <a:avLst/>
            </a:prstGeom>
            <a:noFill/>
            <a:ln w="25400">
              <a:solidFill>
                <a:srgbClr val="000090"/>
              </a:solidFill>
              <a:round/>
              <a:headEnd type="triangl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156684" name="Straight Connector 50"/>
            <p:cNvCxnSpPr>
              <a:cxnSpLocks noChangeShapeType="1"/>
            </p:cNvCxnSpPr>
            <p:nvPr/>
          </p:nvCxnSpPr>
          <p:spPr bwMode="auto">
            <a:xfrm>
              <a:off x="3116195" y="3653236"/>
              <a:ext cx="1427164" cy="0"/>
            </a:xfrm>
            <a:prstGeom prst="line">
              <a:avLst/>
            </a:prstGeom>
            <a:noFill/>
            <a:ln w="25400">
              <a:solidFill>
                <a:srgbClr val="000090"/>
              </a:solidFill>
              <a:round/>
              <a:headEnd type="triangle" w="med" len="med"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sp>
          <p:nvSpPr>
            <p:cNvPr id="156685" name="TextBox 56"/>
            <p:cNvSpPr txBox="1">
              <a:spLocks noChangeArrowheads="1"/>
            </p:cNvSpPr>
            <p:nvPr/>
          </p:nvSpPr>
          <p:spPr bwMode="auto">
            <a:xfrm>
              <a:off x="3504274" y="3242589"/>
              <a:ext cx="1078365" cy="8309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/>
              <a:r>
                <a:rPr lang="en-US" altLang="en-US" sz="1200"/>
                <a:t>copy of all Ethernet frames sent/received</a:t>
              </a:r>
            </a:p>
          </p:txBody>
        </p:sp>
        <p:cxnSp>
          <p:nvCxnSpPr>
            <p:cNvPr id="156686" name="Straight Connector 64"/>
            <p:cNvCxnSpPr>
              <a:cxnSpLocks noChangeShapeType="1"/>
            </p:cNvCxnSpPr>
            <p:nvPr/>
          </p:nvCxnSpPr>
          <p:spPr bwMode="auto">
            <a:xfrm flipV="1">
              <a:off x="1775964" y="2640266"/>
              <a:ext cx="2108014" cy="1309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9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 nodeType="clickPar">
                      <p:stCondLst>
                        <p:cond delay="indefinite"/>
                      </p:stCondLst>
                      <p:childTnLst>
                        <p:par>
                          <p:cTn id="1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4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649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304800" y="169863"/>
            <a:ext cx="8382000" cy="846137"/>
          </a:xfrm>
        </p:spPr>
        <p:txBody>
          <a:bodyPr/>
          <a:lstStyle/>
          <a:p>
            <a:pPr eaLnBrk="1" hangingPunct="1"/>
            <a:r>
              <a:rPr lang="en-US" altLang="en-US" sz="3600" smtClean="0">
                <a:ea typeface="ＭＳ Ｐゴシック" charset="-128"/>
              </a:rPr>
              <a:t>What</a:t>
            </a:r>
            <a:r>
              <a:rPr lang="ja-JP" altLang="en-US" sz="3600" smtClean="0">
                <a:ea typeface="ＭＳ Ｐゴシック" charset="-128"/>
              </a:rPr>
              <a:t>’</a:t>
            </a:r>
            <a:r>
              <a:rPr lang="en-US" altLang="ja-JP" sz="3600" smtClean="0">
                <a:ea typeface="ＭＳ Ｐゴシック" charset="-128"/>
              </a:rPr>
              <a:t>s the Internet: a service view</a:t>
            </a:r>
            <a:endParaRPr lang="en-US" altLang="en-US" smtClean="0">
              <a:ea typeface="ＭＳ Ｐゴシック" charset="-128"/>
            </a:endParaRPr>
          </a:p>
        </p:txBody>
      </p:sp>
      <p:sp>
        <p:nvSpPr>
          <p:cNvPr id="27650" name="Rectangle 3"/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374650" y="1655763"/>
            <a:ext cx="4435475" cy="4105275"/>
          </a:xfrm>
        </p:spPr>
        <p:txBody>
          <a:bodyPr/>
          <a:lstStyle/>
          <a:p>
            <a:pPr marL="287338" indent="-287338" eaLnBrk="1" hangingPunct="1"/>
            <a:r>
              <a:rPr lang="en-US" altLang="en-US" i="1" smtClean="0">
                <a:solidFill>
                  <a:srgbClr val="CC0000"/>
                </a:solidFill>
                <a:ea typeface="ＭＳ Ｐゴシック" charset="-128"/>
              </a:rPr>
              <a:t>infrastructure that provides services to applications:</a:t>
            </a:r>
            <a:endParaRPr lang="en-US" altLang="en-US" sz="2400" smtClean="0">
              <a:ea typeface="ＭＳ Ｐゴシック" charset="-128"/>
            </a:endParaRPr>
          </a:p>
          <a:p>
            <a:pPr marL="682625" lvl="1" indent="-225425" eaLnBrk="1" hangingPunct="1"/>
            <a:r>
              <a:rPr lang="en-US" altLang="en-US" smtClean="0">
                <a:ea typeface="Arial" pitchFamily="34" charset="0"/>
              </a:rPr>
              <a:t>Web, VoIP, email, games, e-commerce, social nets, …</a:t>
            </a:r>
          </a:p>
          <a:p>
            <a:pPr marL="287338" indent="-287338" eaLnBrk="1" hangingPunct="1"/>
            <a:r>
              <a:rPr lang="en-US" altLang="en-US" i="1" smtClean="0">
                <a:solidFill>
                  <a:srgbClr val="CC0000"/>
                </a:solidFill>
                <a:ea typeface="ＭＳ Ｐゴシック" charset="-128"/>
              </a:rPr>
              <a:t>provides programming interface to apps</a:t>
            </a:r>
          </a:p>
          <a:p>
            <a:pPr marL="682625" lvl="1" indent="-225425" eaLnBrk="1" hangingPunct="1"/>
            <a:r>
              <a:rPr lang="en-US" altLang="en-US" smtClean="0">
                <a:ea typeface="Arial" pitchFamily="34" charset="0"/>
              </a:rPr>
              <a:t>hooks that allow sending and receiving  app programs to </a:t>
            </a:r>
            <a:r>
              <a:rPr lang="ja-JP" altLang="en-US" smtClean="0">
                <a:ea typeface="ＭＳ Ｐゴシック" charset="-128"/>
              </a:rPr>
              <a:t>“</a:t>
            </a:r>
            <a:r>
              <a:rPr lang="en-US" altLang="ja-JP" smtClean="0">
                <a:ea typeface="ＭＳ Ｐゴシック" charset="-128"/>
              </a:rPr>
              <a:t>connect</a:t>
            </a:r>
            <a:r>
              <a:rPr lang="ja-JP" altLang="en-US" smtClean="0">
                <a:ea typeface="ＭＳ Ｐゴシック" charset="-128"/>
              </a:rPr>
              <a:t>”</a:t>
            </a:r>
            <a:r>
              <a:rPr lang="en-US" altLang="ja-JP" smtClean="0">
                <a:ea typeface="ＭＳ Ｐゴシック" charset="-128"/>
              </a:rPr>
              <a:t> to Internet</a:t>
            </a:r>
          </a:p>
          <a:p>
            <a:pPr marL="682625" lvl="1" indent="-225425" eaLnBrk="1" hangingPunct="1"/>
            <a:r>
              <a:rPr lang="en-US" altLang="en-US" smtClean="0">
                <a:ea typeface="Arial" pitchFamily="34" charset="0"/>
              </a:rPr>
              <a:t>provides service options, analogous to postal service</a:t>
            </a:r>
          </a:p>
        </p:txBody>
      </p:sp>
      <p:pic>
        <p:nvPicPr>
          <p:cNvPr id="27651" name="Picture 645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46088" y="804863"/>
            <a:ext cx="6548437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7652" name="Footer Placeholder 2"/>
          <p:cNvSpPr>
            <a:spLocks noGrp="1"/>
          </p:cNvSpPr>
          <p:nvPr>
            <p:ph type="ftr" sz="quarter" idx="11"/>
          </p:nvPr>
        </p:nvSpPr>
        <p:spPr>
          <a:xfrm>
            <a:off x="7373938" y="6467475"/>
            <a:ext cx="1098550" cy="288925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 smtClean="0">
                <a:latin typeface="Tahoma" pitchFamily="34" charset="0"/>
              </a:rPr>
              <a:t>Introduction</a:t>
            </a:r>
          </a:p>
        </p:txBody>
      </p:sp>
      <p:sp>
        <p:nvSpPr>
          <p:cNvPr id="27653" name="Slide Number Placeholder 3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>
                <a:latin typeface="Tahoma" pitchFamily="34" charset="0"/>
              </a:rPr>
              <a:t>1-</a:t>
            </a:r>
            <a:fld id="{00E282D4-9A0D-4E13-9BF6-B7D81D6AD09E}" type="slidenum">
              <a:rPr lang="en-US" altLang="en-US" sz="1200">
                <a:latin typeface="Tahoma" pitchFamily="34" charset="0"/>
              </a:rPr>
              <a:pPr/>
              <a:t>8</a:t>
            </a:fld>
            <a:endParaRPr lang="en-US" altLang="en-US" sz="1200">
              <a:latin typeface="Tahoma" pitchFamily="34" charset="0"/>
            </a:endParaRPr>
          </a:p>
        </p:txBody>
      </p:sp>
      <p:grpSp>
        <p:nvGrpSpPr>
          <p:cNvPr id="27654" name="Group 979"/>
          <p:cNvGrpSpPr>
            <a:grpSpLocks/>
          </p:cNvGrpSpPr>
          <p:nvPr/>
        </p:nvGrpSpPr>
        <p:grpSpPr bwMode="auto">
          <a:xfrm>
            <a:off x="5202238" y="1384300"/>
            <a:ext cx="3551237" cy="4743450"/>
            <a:chOff x="5202238" y="1384300"/>
            <a:chExt cx="3551237" cy="4743450"/>
          </a:xfrm>
        </p:grpSpPr>
        <p:sp>
          <p:nvSpPr>
            <p:cNvPr id="27655" name="Freeform 416"/>
            <p:cNvSpPr>
              <a:spLocks/>
            </p:cNvSpPr>
            <p:nvPr/>
          </p:nvSpPr>
          <p:spPr bwMode="auto">
            <a:xfrm>
              <a:off x="7023100" y="2001838"/>
              <a:ext cx="1730375" cy="1125537"/>
            </a:xfrm>
            <a:custGeom>
              <a:avLst/>
              <a:gdLst>
                <a:gd name="T0" fmla="*/ 2147483647 w 765"/>
                <a:gd name="T1" fmla="*/ 2147483647 h 459"/>
                <a:gd name="T2" fmla="*/ 2147483647 w 765"/>
                <a:gd name="T3" fmla="*/ 2147483647 h 459"/>
                <a:gd name="T4" fmla="*/ 2147483647 w 765"/>
                <a:gd name="T5" fmla="*/ 2147483647 h 459"/>
                <a:gd name="T6" fmla="*/ 2147483647 w 765"/>
                <a:gd name="T7" fmla="*/ 2147483647 h 459"/>
                <a:gd name="T8" fmla="*/ 2147483647 w 765"/>
                <a:gd name="T9" fmla="*/ 2147483647 h 459"/>
                <a:gd name="T10" fmla="*/ 2147483647 w 765"/>
                <a:gd name="T11" fmla="*/ 2147483647 h 459"/>
                <a:gd name="T12" fmla="*/ 2147483647 w 765"/>
                <a:gd name="T13" fmla="*/ 2147483647 h 459"/>
                <a:gd name="T14" fmla="*/ 2147483647 w 765"/>
                <a:gd name="T15" fmla="*/ 2147483647 h 459"/>
                <a:gd name="T16" fmla="*/ 2147483647 w 765"/>
                <a:gd name="T17" fmla="*/ 2147483647 h 459"/>
                <a:gd name="T18" fmla="*/ 2147483647 w 765"/>
                <a:gd name="T19" fmla="*/ 2147483647 h 459"/>
                <a:gd name="T20" fmla="*/ 2147483647 w 765"/>
                <a:gd name="T21" fmla="*/ 2147483647 h 459"/>
                <a:gd name="T22" fmla="*/ 2147483647 w 765"/>
                <a:gd name="T23" fmla="*/ 2147483647 h 45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765"/>
                <a:gd name="T37" fmla="*/ 0 h 459"/>
                <a:gd name="T38" fmla="*/ 765 w 765"/>
                <a:gd name="T39" fmla="*/ 459 h 459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765" h="459">
                  <a:moveTo>
                    <a:pt x="424" y="10"/>
                  </a:moveTo>
                  <a:cubicBezTo>
                    <a:pt x="362" y="16"/>
                    <a:pt x="343" y="55"/>
                    <a:pt x="288" y="70"/>
                  </a:cubicBezTo>
                  <a:cubicBezTo>
                    <a:pt x="233" y="85"/>
                    <a:pt x="142" y="56"/>
                    <a:pt x="96" y="100"/>
                  </a:cubicBezTo>
                  <a:cubicBezTo>
                    <a:pt x="50" y="144"/>
                    <a:pt x="0" y="279"/>
                    <a:pt x="14" y="336"/>
                  </a:cubicBezTo>
                  <a:cubicBezTo>
                    <a:pt x="28" y="393"/>
                    <a:pt x="125" y="429"/>
                    <a:pt x="180" y="444"/>
                  </a:cubicBezTo>
                  <a:cubicBezTo>
                    <a:pt x="235" y="459"/>
                    <a:pt x="279" y="426"/>
                    <a:pt x="346" y="426"/>
                  </a:cubicBezTo>
                  <a:cubicBezTo>
                    <a:pt x="413" y="426"/>
                    <a:pt x="525" y="443"/>
                    <a:pt x="584" y="444"/>
                  </a:cubicBezTo>
                  <a:cubicBezTo>
                    <a:pt x="643" y="445"/>
                    <a:pt x="670" y="446"/>
                    <a:pt x="698" y="434"/>
                  </a:cubicBezTo>
                  <a:cubicBezTo>
                    <a:pt x="726" y="422"/>
                    <a:pt x="743" y="418"/>
                    <a:pt x="752" y="372"/>
                  </a:cubicBezTo>
                  <a:cubicBezTo>
                    <a:pt x="761" y="326"/>
                    <a:pt x="765" y="214"/>
                    <a:pt x="750" y="158"/>
                  </a:cubicBezTo>
                  <a:cubicBezTo>
                    <a:pt x="735" y="102"/>
                    <a:pt x="716" y="58"/>
                    <a:pt x="662" y="34"/>
                  </a:cubicBezTo>
                  <a:cubicBezTo>
                    <a:pt x="608" y="10"/>
                    <a:pt x="505" y="0"/>
                    <a:pt x="424" y="10"/>
                  </a:cubicBezTo>
                  <a:close/>
                </a:path>
              </a:pathLst>
            </a:custGeom>
            <a:gradFill rotWithShape="1">
              <a:gsLst>
                <a:gs pos="0">
                  <a:srgbClr val="00CCFF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56" name="Freeform 415"/>
            <p:cNvSpPr>
              <a:spLocks/>
            </p:cNvSpPr>
            <p:nvPr/>
          </p:nvSpPr>
          <p:spPr bwMode="auto">
            <a:xfrm>
              <a:off x="7004050" y="3527425"/>
              <a:ext cx="1314450" cy="674688"/>
            </a:xfrm>
            <a:custGeom>
              <a:avLst/>
              <a:gdLst>
                <a:gd name="T0" fmla="*/ 2147483647 w 828"/>
                <a:gd name="T1" fmla="*/ 2147483647 h 425"/>
                <a:gd name="T2" fmla="*/ 2147483647 w 828"/>
                <a:gd name="T3" fmla="*/ 2147483647 h 425"/>
                <a:gd name="T4" fmla="*/ 2147483647 w 828"/>
                <a:gd name="T5" fmla="*/ 2147483647 h 425"/>
                <a:gd name="T6" fmla="*/ 2147483647 w 828"/>
                <a:gd name="T7" fmla="*/ 2147483647 h 425"/>
                <a:gd name="T8" fmla="*/ 2147483647 w 828"/>
                <a:gd name="T9" fmla="*/ 2147483647 h 425"/>
                <a:gd name="T10" fmla="*/ 2147483647 w 828"/>
                <a:gd name="T11" fmla="*/ 2147483647 h 425"/>
                <a:gd name="T12" fmla="*/ 2147483647 w 828"/>
                <a:gd name="T13" fmla="*/ 2147483647 h 425"/>
                <a:gd name="T14" fmla="*/ 2147483647 w 828"/>
                <a:gd name="T15" fmla="*/ 2147483647 h 425"/>
                <a:gd name="T16" fmla="*/ 2147483647 w 828"/>
                <a:gd name="T17" fmla="*/ 2147483647 h 425"/>
                <a:gd name="T18" fmla="*/ 2147483647 w 828"/>
                <a:gd name="T19" fmla="*/ 2147483647 h 425"/>
                <a:gd name="T20" fmla="*/ 2147483647 w 828"/>
                <a:gd name="T21" fmla="*/ 2147483647 h 425"/>
                <a:gd name="T22" fmla="*/ 2147483647 w 828"/>
                <a:gd name="T23" fmla="*/ 2147483647 h 42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828"/>
                <a:gd name="T37" fmla="*/ 0 h 425"/>
                <a:gd name="T38" fmla="*/ 828 w 828"/>
                <a:gd name="T39" fmla="*/ 425 h 42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828" h="425">
                  <a:moveTo>
                    <a:pt x="382" y="30"/>
                  </a:moveTo>
                  <a:cubicBezTo>
                    <a:pt x="350" y="29"/>
                    <a:pt x="413" y="30"/>
                    <a:pt x="370" y="30"/>
                  </a:cubicBezTo>
                  <a:cubicBezTo>
                    <a:pt x="327" y="30"/>
                    <a:pt x="187" y="16"/>
                    <a:pt x="126" y="32"/>
                  </a:cubicBezTo>
                  <a:cubicBezTo>
                    <a:pt x="65" y="48"/>
                    <a:pt x="12" y="86"/>
                    <a:pt x="6" y="126"/>
                  </a:cubicBezTo>
                  <a:cubicBezTo>
                    <a:pt x="0" y="166"/>
                    <a:pt x="44" y="231"/>
                    <a:pt x="92" y="274"/>
                  </a:cubicBezTo>
                  <a:cubicBezTo>
                    <a:pt x="140" y="317"/>
                    <a:pt x="217" y="360"/>
                    <a:pt x="292" y="384"/>
                  </a:cubicBezTo>
                  <a:cubicBezTo>
                    <a:pt x="367" y="408"/>
                    <a:pt x="472" y="425"/>
                    <a:pt x="540" y="416"/>
                  </a:cubicBezTo>
                  <a:cubicBezTo>
                    <a:pt x="608" y="407"/>
                    <a:pt x="659" y="371"/>
                    <a:pt x="698" y="330"/>
                  </a:cubicBezTo>
                  <a:cubicBezTo>
                    <a:pt x="737" y="289"/>
                    <a:pt x="760" y="221"/>
                    <a:pt x="776" y="170"/>
                  </a:cubicBezTo>
                  <a:cubicBezTo>
                    <a:pt x="792" y="119"/>
                    <a:pt x="828" y="44"/>
                    <a:pt x="792" y="22"/>
                  </a:cubicBezTo>
                  <a:cubicBezTo>
                    <a:pt x="756" y="0"/>
                    <a:pt x="630" y="37"/>
                    <a:pt x="560" y="38"/>
                  </a:cubicBezTo>
                  <a:cubicBezTo>
                    <a:pt x="490" y="39"/>
                    <a:pt x="414" y="31"/>
                    <a:pt x="382" y="30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57" name="Freeform 665"/>
            <p:cNvSpPr>
              <a:spLocks/>
            </p:cNvSpPr>
            <p:nvPr/>
          </p:nvSpPr>
          <p:spPr bwMode="auto">
            <a:xfrm>
              <a:off x="5202238" y="1712913"/>
              <a:ext cx="1736725" cy="1071562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7658" name="Group 666"/>
            <p:cNvGrpSpPr>
              <a:grpSpLocks/>
            </p:cNvGrpSpPr>
            <p:nvPr/>
          </p:nvGrpSpPr>
          <p:grpSpPr bwMode="auto">
            <a:xfrm>
              <a:off x="5329977" y="2980450"/>
              <a:ext cx="1458912" cy="933450"/>
              <a:chOff x="2889" y="1631"/>
              <a:chExt cx="980" cy="743"/>
            </a:xfrm>
          </p:grpSpPr>
          <p:sp>
            <p:nvSpPr>
              <p:cNvPr id="28265" name="Rectangle 667"/>
              <p:cNvSpPr>
                <a:spLocks noChangeArrowheads="1"/>
              </p:cNvSpPr>
              <p:nvPr/>
            </p:nvSpPr>
            <p:spPr bwMode="auto">
              <a:xfrm>
                <a:off x="3046" y="1841"/>
                <a:ext cx="663" cy="533"/>
              </a:xfrm>
              <a:prstGeom prst="rect">
                <a:avLst/>
              </a:pr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8266" name="AutoShape 668"/>
              <p:cNvSpPr>
                <a:spLocks noChangeArrowheads="1"/>
              </p:cNvSpPr>
              <p:nvPr/>
            </p:nvSpPr>
            <p:spPr bwMode="auto">
              <a:xfrm>
                <a:off x="2889" y="1631"/>
                <a:ext cx="980" cy="253"/>
              </a:xfrm>
              <a:prstGeom prst="triangle">
                <a:avLst>
                  <a:gd name="adj" fmla="val 50000"/>
                </a:avLst>
              </a:pr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 algn="ctr"/>
                <a:endParaRPr lang="en-US" altLang="en-US">
                  <a:solidFill>
                    <a:srgbClr val="00CCFF"/>
                  </a:solidFill>
                </a:endParaRPr>
              </a:p>
            </p:txBody>
          </p:sp>
        </p:grpSp>
        <p:sp>
          <p:nvSpPr>
            <p:cNvPr id="27659" name="Freeform 669"/>
            <p:cNvSpPr>
              <a:spLocks/>
            </p:cNvSpPr>
            <p:nvPr/>
          </p:nvSpPr>
          <p:spPr bwMode="auto">
            <a:xfrm>
              <a:off x="5364163" y="4331380"/>
              <a:ext cx="3225800" cy="1665288"/>
            </a:xfrm>
            <a:custGeom>
              <a:avLst/>
              <a:gdLst>
                <a:gd name="T0" fmla="*/ 2147483647 w 2032"/>
                <a:gd name="T1" fmla="*/ 2147483647 h 1049"/>
                <a:gd name="T2" fmla="*/ 2147483647 w 2032"/>
                <a:gd name="T3" fmla="*/ 2147483647 h 1049"/>
                <a:gd name="T4" fmla="*/ 2147483647 w 2032"/>
                <a:gd name="T5" fmla="*/ 2147483647 h 1049"/>
                <a:gd name="T6" fmla="*/ 2147483647 w 2032"/>
                <a:gd name="T7" fmla="*/ 2147483647 h 1049"/>
                <a:gd name="T8" fmla="*/ 2147483647 w 2032"/>
                <a:gd name="T9" fmla="*/ 2147483647 h 1049"/>
                <a:gd name="T10" fmla="*/ 2147483647 w 2032"/>
                <a:gd name="T11" fmla="*/ 2147483647 h 1049"/>
                <a:gd name="T12" fmla="*/ 2147483647 w 2032"/>
                <a:gd name="T13" fmla="*/ 2147483647 h 1049"/>
                <a:gd name="T14" fmla="*/ 2147483647 w 2032"/>
                <a:gd name="T15" fmla="*/ 2147483647 h 1049"/>
                <a:gd name="T16" fmla="*/ 2147483647 w 2032"/>
                <a:gd name="T17" fmla="*/ 2147483647 h 1049"/>
                <a:gd name="T18" fmla="*/ 2147483647 w 2032"/>
                <a:gd name="T19" fmla="*/ 2147483647 h 1049"/>
                <a:gd name="T20" fmla="*/ 2147483647 w 2032"/>
                <a:gd name="T21" fmla="*/ 2147483647 h 1049"/>
                <a:gd name="T22" fmla="*/ 2147483647 w 2032"/>
                <a:gd name="T23" fmla="*/ 2147483647 h 1049"/>
                <a:gd name="T24" fmla="*/ 2147483647 w 2032"/>
                <a:gd name="T25" fmla="*/ 2147483647 h 1049"/>
                <a:gd name="T26" fmla="*/ 2147483647 w 2032"/>
                <a:gd name="T27" fmla="*/ 2147483647 h 1049"/>
                <a:gd name="T28" fmla="*/ 2147483647 w 2032"/>
                <a:gd name="T29" fmla="*/ 2147483647 h 1049"/>
                <a:gd name="T30" fmla="*/ 2147483647 w 2032"/>
                <a:gd name="T31" fmla="*/ 2147483647 h 104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032"/>
                <a:gd name="T49" fmla="*/ 0 h 1049"/>
                <a:gd name="T50" fmla="*/ 2032 w 2032"/>
                <a:gd name="T51" fmla="*/ 1049 h 1049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032" h="1049">
                  <a:moveTo>
                    <a:pt x="1044" y="26"/>
                  </a:moveTo>
                  <a:cubicBezTo>
                    <a:pt x="959" y="45"/>
                    <a:pt x="924" y="118"/>
                    <a:pt x="847" y="125"/>
                  </a:cubicBezTo>
                  <a:cubicBezTo>
                    <a:pt x="770" y="132"/>
                    <a:pt x="697" y="61"/>
                    <a:pt x="580" y="68"/>
                  </a:cubicBezTo>
                  <a:cubicBezTo>
                    <a:pt x="463" y="75"/>
                    <a:pt x="232" y="119"/>
                    <a:pt x="143" y="170"/>
                  </a:cubicBezTo>
                  <a:cubicBezTo>
                    <a:pt x="54" y="221"/>
                    <a:pt x="65" y="289"/>
                    <a:pt x="48" y="374"/>
                  </a:cubicBezTo>
                  <a:cubicBezTo>
                    <a:pt x="31" y="459"/>
                    <a:pt x="0" y="618"/>
                    <a:pt x="41" y="680"/>
                  </a:cubicBezTo>
                  <a:cubicBezTo>
                    <a:pt x="82" y="742"/>
                    <a:pt x="191" y="709"/>
                    <a:pt x="294" y="744"/>
                  </a:cubicBezTo>
                  <a:cubicBezTo>
                    <a:pt x="397" y="779"/>
                    <a:pt x="527" y="849"/>
                    <a:pt x="660" y="893"/>
                  </a:cubicBezTo>
                  <a:cubicBezTo>
                    <a:pt x="793" y="938"/>
                    <a:pt x="944" y="991"/>
                    <a:pt x="1088" y="1014"/>
                  </a:cubicBezTo>
                  <a:cubicBezTo>
                    <a:pt x="1232" y="1036"/>
                    <a:pt x="1401" y="1049"/>
                    <a:pt x="1525" y="1031"/>
                  </a:cubicBezTo>
                  <a:cubicBezTo>
                    <a:pt x="1649" y="1012"/>
                    <a:pt x="1749" y="960"/>
                    <a:pt x="1831" y="907"/>
                  </a:cubicBezTo>
                  <a:cubicBezTo>
                    <a:pt x="1913" y="855"/>
                    <a:pt x="1998" y="824"/>
                    <a:pt x="2015" y="714"/>
                  </a:cubicBezTo>
                  <a:cubicBezTo>
                    <a:pt x="2032" y="604"/>
                    <a:pt x="1990" y="350"/>
                    <a:pt x="1931" y="251"/>
                  </a:cubicBezTo>
                  <a:cubicBezTo>
                    <a:pt x="1872" y="151"/>
                    <a:pt x="1754" y="153"/>
                    <a:pt x="1658" y="114"/>
                  </a:cubicBezTo>
                  <a:cubicBezTo>
                    <a:pt x="1562" y="76"/>
                    <a:pt x="1457" y="30"/>
                    <a:pt x="1355" y="15"/>
                  </a:cubicBezTo>
                  <a:cubicBezTo>
                    <a:pt x="1253" y="0"/>
                    <a:pt x="1129" y="8"/>
                    <a:pt x="1044" y="26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60" name="Line 670"/>
            <p:cNvSpPr>
              <a:spLocks noChangeShapeType="1"/>
            </p:cNvSpPr>
            <p:nvPr/>
          </p:nvSpPr>
          <p:spPr bwMode="auto">
            <a:xfrm rot="-5400000">
              <a:off x="7845425" y="5162551"/>
              <a:ext cx="523875" cy="13970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7661" name="Line 671"/>
            <p:cNvSpPr>
              <a:spLocks noChangeShapeType="1"/>
            </p:cNvSpPr>
            <p:nvPr/>
          </p:nvSpPr>
          <p:spPr bwMode="auto">
            <a:xfrm rot="5400000" flipV="1">
              <a:off x="7991475" y="5443538"/>
              <a:ext cx="3175" cy="85725"/>
            </a:xfrm>
            <a:prstGeom prst="line">
              <a:avLst/>
            </a:prstGeom>
            <a:noFill/>
            <a:ln w="12700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7662" name="Line 672"/>
            <p:cNvSpPr>
              <a:spLocks noChangeShapeType="1"/>
            </p:cNvSpPr>
            <p:nvPr/>
          </p:nvSpPr>
          <p:spPr bwMode="auto">
            <a:xfrm rot="-5400000">
              <a:off x="8177213" y="5116513"/>
              <a:ext cx="0" cy="11430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7663" name="Line 674"/>
            <p:cNvSpPr>
              <a:spLocks noChangeShapeType="1"/>
            </p:cNvSpPr>
            <p:nvPr/>
          </p:nvSpPr>
          <p:spPr bwMode="auto">
            <a:xfrm>
              <a:off x="6100763" y="4776788"/>
              <a:ext cx="217487" cy="100012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64" name="Line 675"/>
            <p:cNvSpPr>
              <a:spLocks noChangeShapeType="1"/>
            </p:cNvSpPr>
            <p:nvPr/>
          </p:nvSpPr>
          <p:spPr bwMode="auto">
            <a:xfrm flipV="1">
              <a:off x="5842000" y="5038725"/>
              <a:ext cx="407988" cy="74613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65" name="Line 678"/>
            <p:cNvSpPr>
              <a:spLocks noChangeShapeType="1"/>
            </p:cNvSpPr>
            <p:nvPr/>
          </p:nvSpPr>
          <p:spPr bwMode="auto">
            <a:xfrm flipH="1">
              <a:off x="6267450" y="5102225"/>
              <a:ext cx="144463" cy="169863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66" name="Line 679"/>
            <p:cNvSpPr>
              <a:spLocks noChangeShapeType="1"/>
            </p:cNvSpPr>
            <p:nvPr/>
          </p:nvSpPr>
          <p:spPr bwMode="auto">
            <a:xfrm flipH="1" flipV="1">
              <a:off x="6586538" y="5110163"/>
              <a:ext cx="76200" cy="163512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67" name="Line 680"/>
            <p:cNvSpPr>
              <a:spLocks noChangeShapeType="1"/>
            </p:cNvSpPr>
            <p:nvPr/>
          </p:nvSpPr>
          <p:spPr bwMode="auto">
            <a:xfrm>
              <a:off x="6743700" y="5056188"/>
              <a:ext cx="503238" cy="269875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68" name="Line 682"/>
            <p:cNvSpPr>
              <a:spLocks noChangeShapeType="1"/>
            </p:cNvSpPr>
            <p:nvPr/>
          </p:nvSpPr>
          <p:spPr bwMode="auto">
            <a:xfrm>
              <a:off x="6284913" y="3551238"/>
              <a:ext cx="0" cy="10636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69" name="Line 683"/>
            <p:cNvSpPr>
              <a:spLocks noChangeShapeType="1"/>
            </p:cNvSpPr>
            <p:nvPr/>
          </p:nvSpPr>
          <p:spPr bwMode="auto">
            <a:xfrm flipV="1">
              <a:off x="5891213" y="3736975"/>
              <a:ext cx="168275" cy="3175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pic>
          <p:nvPicPr>
            <p:cNvPr id="27670" name="Picture 684" descr="access_point_stylized_small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640388" y="3548063"/>
              <a:ext cx="369887" cy="3063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7671" name="Line 685"/>
            <p:cNvSpPr>
              <a:spLocks noChangeShapeType="1"/>
            </p:cNvSpPr>
            <p:nvPr/>
          </p:nvSpPr>
          <p:spPr bwMode="auto">
            <a:xfrm rot="5400000" flipV="1">
              <a:off x="7994650" y="5440363"/>
              <a:ext cx="3175" cy="85725"/>
            </a:xfrm>
            <a:prstGeom prst="line">
              <a:avLst/>
            </a:prstGeom>
            <a:noFill/>
            <a:ln w="12700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7672" name="Line 686"/>
            <p:cNvSpPr>
              <a:spLocks noChangeShapeType="1"/>
            </p:cNvSpPr>
            <p:nvPr/>
          </p:nvSpPr>
          <p:spPr bwMode="auto">
            <a:xfrm flipV="1">
              <a:off x="5894388" y="3733800"/>
              <a:ext cx="168275" cy="3175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pic>
          <p:nvPicPr>
            <p:cNvPr id="27673" name="Picture 708" descr="access_point_stylized_small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641975" y="3546475"/>
              <a:ext cx="369888" cy="306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7674" name="Line 711"/>
            <p:cNvSpPr>
              <a:spLocks noChangeShapeType="1"/>
            </p:cNvSpPr>
            <p:nvPr/>
          </p:nvSpPr>
          <p:spPr bwMode="auto">
            <a:xfrm>
              <a:off x="7396163" y="3816350"/>
              <a:ext cx="163512" cy="12065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75" name="Line 712"/>
            <p:cNvSpPr>
              <a:spLocks noChangeShapeType="1"/>
            </p:cNvSpPr>
            <p:nvPr/>
          </p:nvSpPr>
          <p:spPr bwMode="auto">
            <a:xfrm>
              <a:off x="7493000" y="3736975"/>
              <a:ext cx="279400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76" name="Line 713"/>
            <p:cNvSpPr>
              <a:spLocks noChangeShapeType="1"/>
            </p:cNvSpPr>
            <p:nvPr/>
          </p:nvSpPr>
          <p:spPr bwMode="auto">
            <a:xfrm flipV="1">
              <a:off x="7729538" y="3822700"/>
              <a:ext cx="134937" cy="104775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77" name="Line 714"/>
            <p:cNvSpPr>
              <a:spLocks noChangeShapeType="1"/>
            </p:cNvSpPr>
            <p:nvPr/>
          </p:nvSpPr>
          <p:spPr bwMode="auto">
            <a:xfrm>
              <a:off x="6723063" y="2590800"/>
              <a:ext cx="509587" cy="317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78" name="Line 715"/>
            <p:cNvSpPr>
              <a:spLocks noChangeShapeType="1"/>
            </p:cNvSpPr>
            <p:nvPr/>
          </p:nvSpPr>
          <p:spPr bwMode="auto">
            <a:xfrm>
              <a:off x="7358063" y="4700588"/>
              <a:ext cx="390525" cy="18415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79" name="Line 716"/>
            <p:cNvSpPr>
              <a:spLocks noChangeShapeType="1"/>
            </p:cNvSpPr>
            <p:nvPr/>
          </p:nvSpPr>
          <p:spPr bwMode="auto">
            <a:xfrm flipV="1">
              <a:off x="6737350" y="4687888"/>
              <a:ext cx="322263" cy="198437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80" name="Line 717"/>
            <p:cNvSpPr>
              <a:spLocks noChangeShapeType="1"/>
            </p:cNvSpPr>
            <p:nvPr/>
          </p:nvSpPr>
          <p:spPr bwMode="auto">
            <a:xfrm flipV="1">
              <a:off x="6780213" y="4979988"/>
              <a:ext cx="971550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81" name="Line 718"/>
            <p:cNvSpPr>
              <a:spLocks noChangeShapeType="1"/>
            </p:cNvSpPr>
            <p:nvPr/>
          </p:nvSpPr>
          <p:spPr bwMode="auto">
            <a:xfrm flipV="1">
              <a:off x="7577138" y="2495550"/>
              <a:ext cx="123825" cy="87313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82" name="Line 719"/>
            <p:cNvSpPr>
              <a:spLocks noChangeShapeType="1"/>
            </p:cNvSpPr>
            <p:nvPr/>
          </p:nvSpPr>
          <p:spPr bwMode="auto">
            <a:xfrm>
              <a:off x="7405688" y="2668588"/>
              <a:ext cx="0" cy="82550"/>
            </a:xfrm>
            <a:prstGeom prst="line">
              <a:avLst/>
            </a:prstGeom>
            <a:noFill/>
            <a:ln w="9525">
              <a:solidFill>
                <a:srgbClr val="96969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83" name="Line 720"/>
            <p:cNvSpPr>
              <a:spLocks noChangeShapeType="1"/>
            </p:cNvSpPr>
            <p:nvPr/>
          </p:nvSpPr>
          <p:spPr bwMode="auto">
            <a:xfrm flipV="1">
              <a:off x="7577138" y="2565400"/>
              <a:ext cx="263525" cy="288925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84" name="Line 721"/>
            <p:cNvSpPr>
              <a:spLocks noChangeShapeType="1"/>
            </p:cNvSpPr>
            <p:nvPr/>
          </p:nvSpPr>
          <p:spPr bwMode="auto">
            <a:xfrm>
              <a:off x="7942263" y="2563813"/>
              <a:ext cx="0" cy="19685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85" name="Line 722"/>
            <p:cNvSpPr>
              <a:spLocks noChangeShapeType="1"/>
            </p:cNvSpPr>
            <p:nvPr/>
          </p:nvSpPr>
          <p:spPr bwMode="auto">
            <a:xfrm>
              <a:off x="7596188" y="2870200"/>
              <a:ext cx="188912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86" name="Line 723"/>
            <p:cNvSpPr>
              <a:spLocks noChangeShapeType="1"/>
            </p:cNvSpPr>
            <p:nvPr/>
          </p:nvSpPr>
          <p:spPr bwMode="auto">
            <a:xfrm>
              <a:off x="8150225" y="2860675"/>
              <a:ext cx="177800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87" name="Line 724"/>
            <p:cNvSpPr>
              <a:spLocks noChangeShapeType="1"/>
            </p:cNvSpPr>
            <p:nvPr/>
          </p:nvSpPr>
          <p:spPr bwMode="auto">
            <a:xfrm flipH="1">
              <a:off x="7296150" y="2936875"/>
              <a:ext cx="98425" cy="704850"/>
            </a:xfrm>
            <a:prstGeom prst="line">
              <a:avLst/>
            </a:prstGeom>
            <a:noFill/>
            <a:ln w="9525">
              <a:solidFill>
                <a:srgbClr val="96969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88" name="Line 725"/>
            <p:cNvSpPr>
              <a:spLocks noChangeShapeType="1"/>
            </p:cNvSpPr>
            <p:nvPr/>
          </p:nvSpPr>
          <p:spPr bwMode="auto">
            <a:xfrm flipH="1">
              <a:off x="7888288" y="2936875"/>
              <a:ext cx="111125" cy="727075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89" name="Line 726"/>
            <p:cNvSpPr>
              <a:spLocks noChangeShapeType="1"/>
            </p:cNvSpPr>
            <p:nvPr/>
          </p:nvSpPr>
          <p:spPr bwMode="auto">
            <a:xfrm flipV="1">
              <a:off x="7272338" y="4078288"/>
              <a:ext cx="227012" cy="436562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90" name="Line 727"/>
            <p:cNvSpPr>
              <a:spLocks noChangeShapeType="1"/>
            </p:cNvSpPr>
            <p:nvPr/>
          </p:nvSpPr>
          <p:spPr bwMode="auto">
            <a:xfrm>
              <a:off x="8345488" y="2859088"/>
              <a:ext cx="177800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91" name="Line 728"/>
            <p:cNvSpPr>
              <a:spLocks noChangeShapeType="1"/>
            </p:cNvSpPr>
            <p:nvPr/>
          </p:nvSpPr>
          <p:spPr bwMode="auto">
            <a:xfrm>
              <a:off x="6289675" y="2406650"/>
              <a:ext cx="152400" cy="9525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92" name="Oval 407"/>
            <p:cNvSpPr>
              <a:spLocks noChangeArrowheads="1"/>
            </p:cNvSpPr>
            <p:nvPr/>
          </p:nvSpPr>
          <p:spPr bwMode="auto">
            <a:xfrm>
              <a:off x="6354763" y="2565400"/>
              <a:ext cx="387350" cy="95250"/>
            </a:xfrm>
            <a:prstGeom prst="ellipse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rgbClr val="EAEAEA"/>
                </a:gs>
              </a:gsLst>
              <a:lin ang="0" scaled="1"/>
            </a:gradFill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>
                <a:latin typeface="Times New Roman" pitchFamily="18" charset="0"/>
              </a:endParaRPr>
            </a:p>
          </p:txBody>
        </p:sp>
        <p:sp>
          <p:nvSpPr>
            <p:cNvPr id="27693" name="Rectangle 410"/>
            <p:cNvSpPr>
              <a:spLocks noChangeArrowheads="1"/>
            </p:cNvSpPr>
            <p:nvPr/>
          </p:nvSpPr>
          <p:spPr bwMode="auto">
            <a:xfrm>
              <a:off x="6354763" y="2555875"/>
              <a:ext cx="388937" cy="58738"/>
            </a:xfrm>
            <a:prstGeom prst="rect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/>
              <a:endParaRPr lang="en-US" altLang="en-US">
                <a:latin typeface="Times New Roman" pitchFamily="18" charset="0"/>
              </a:endParaRPr>
            </a:p>
          </p:txBody>
        </p:sp>
        <p:sp>
          <p:nvSpPr>
            <p:cNvPr id="27694" name="Oval 411"/>
            <p:cNvSpPr>
              <a:spLocks noChangeArrowheads="1"/>
            </p:cNvSpPr>
            <p:nvPr/>
          </p:nvSpPr>
          <p:spPr bwMode="auto">
            <a:xfrm>
              <a:off x="6353175" y="2490788"/>
              <a:ext cx="387350" cy="111125"/>
            </a:xfrm>
            <a:prstGeom prst="ellipse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rgbClr val="EAEAEA"/>
                </a:gs>
              </a:gsLst>
              <a:lin ang="0" scaled="1"/>
            </a:gradFill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>
                <a:latin typeface="Times New Roman" pitchFamily="18" charset="0"/>
              </a:endParaRPr>
            </a:p>
          </p:txBody>
        </p:sp>
        <p:grpSp>
          <p:nvGrpSpPr>
            <p:cNvPr id="27695" name="Group 732"/>
            <p:cNvGrpSpPr>
              <a:grpSpLocks/>
            </p:cNvGrpSpPr>
            <p:nvPr/>
          </p:nvGrpSpPr>
          <p:grpSpPr bwMode="auto">
            <a:xfrm>
              <a:off x="6430963" y="2519363"/>
              <a:ext cx="219075" cy="52387"/>
              <a:chOff x="2468" y="1332"/>
              <a:chExt cx="310" cy="60"/>
            </a:xfrm>
          </p:grpSpPr>
          <p:sp>
            <p:nvSpPr>
              <p:cNvPr id="28263" name="Freeform 733"/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12700" cmpd="sng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264" name="Freeform 734"/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12700" cmpd="sng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7696" name="Line 735"/>
            <p:cNvSpPr>
              <a:spLocks noChangeShapeType="1"/>
            </p:cNvSpPr>
            <p:nvPr/>
          </p:nvSpPr>
          <p:spPr bwMode="auto">
            <a:xfrm>
              <a:off x="6354763" y="2543175"/>
              <a:ext cx="0" cy="7461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97" name="Line 736"/>
            <p:cNvSpPr>
              <a:spLocks noChangeShapeType="1"/>
            </p:cNvSpPr>
            <p:nvPr/>
          </p:nvSpPr>
          <p:spPr bwMode="auto">
            <a:xfrm>
              <a:off x="6740525" y="2546350"/>
              <a:ext cx="0" cy="73025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7698" name="Group 737"/>
            <p:cNvGrpSpPr>
              <a:grpSpLocks/>
            </p:cNvGrpSpPr>
            <p:nvPr/>
          </p:nvGrpSpPr>
          <p:grpSpPr bwMode="auto">
            <a:xfrm>
              <a:off x="7202488" y="2493963"/>
              <a:ext cx="390525" cy="174625"/>
              <a:chOff x="4334" y="1470"/>
              <a:chExt cx="246" cy="107"/>
            </a:xfrm>
          </p:grpSpPr>
          <p:sp>
            <p:nvSpPr>
              <p:cNvPr id="28255" name="Oval 407"/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28256" name="Rectangle 410"/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 algn="ctr"/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28257" name="Oval 411"/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grpSp>
            <p:nvGrpSpPr>
              <p:cNvPr id="28258" name="Group 741"/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28261" name="Freeform 742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262" name="Freeform 743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8259" name="Line 744"/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260" name="Line 745"/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6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7699" name="Group 746"/>
            <p:cNvGrpSpPr>
              <a:grpSpLocks/>
            </p:cNvGrpSpPr>
            <p:nvPr/>
          </p:nvGrpSpPr>
          <p:grpSpPr bwMode="auto">
            <a:xfrm>
              <a:off x="7213600" y="2757488"/>
              <a:ext cx="390525" cy="174625"/>
              <a:chOff x="4334" y="1470"/>
              <a:chExt cx="246" cy="107"/>
            </a:xfrm>
          </p:grpSpPr>
          <p:sp>
            <p:nvSpPr>
              <p:cNvPr id="28247" name="Oval 407"/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28248" name="Rectangle 410"/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 algn="ctr"/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28249" name="Oval 411"/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grpSp>
            <p:nvGrpSpPr>
              <p:cNvPr id="28250" name="Group 750"/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28253" name="Freeform 751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254" name="Freeform 752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8251" name="Line 753"/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252" name="Line 754"/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6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7700" name="Group 764"/>
            <p:cNvGrpSpPr>
              <a:grpSpLocks/>
            </p:cNvGrpSpPr>
            <p:nvPr/>
          </p:nvGrpSpPr>
          <p:grpSpPr bwMode="auto">
            <a:xfrm>
              <a:off x="7689850" y="2393950"/>
              <a:ext cx="390525" cy="174625"/>
              <a:chOff x="4334" y="1470"/>
              <a:chExt cx="246" cy="107"/>
            </a:xfrm>
          </p:grpSpPr>
          <p:sp>
            <p:nvSpPr>
              <p:cNvPr id="28239" name="Oval 407"/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28240" name="Rectangle 410"/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 algn="ctr"/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28241" name="Oval 411"/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grpSp>
            <p:nvGrpSpPr>
              <p:cNvPr id="28242" name="Group 768"/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28245" name="Freeform 769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246" name="Freeform 770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8243" name="Line 771"/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244" name="Line 772"/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6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7701" name="Line 782"/>
            <p:cNvSpPr>
              <a:spLocks noChangeShapeType="1"/>
            </p:cNvSpPr>
            <p:nvPr/>
          </p:nvSpPr>
          <p:spPr bwMode="auto">
            <a:xfrm>
              <a:off x="6427788" y="3743325"/>
              <a:ext cx="67945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7702" name="Group 801"/>
            <p:cNvGrpSpPr>
              <a:grpSpLocks/>
            </p:cNvGrpSpPr>
            <p:nvPr/>
          </p:nvGrpSpPr>
          <p:grpSpPr bwMode="auto">
            <a:xfrm>
              <a:off x="7591425" y="4806950"/>
              <a:ext cx="622300" cy="244475"/>
              <a:chOff x="4334" y="1470"/>
              <a:chExt cx="246" cy="107"/>
            </a:xfrm>
          </p:grpSpPr>
          <p:sp>
            <p:nvSpPr>
              <p:cNvPr id="28231" name="Oval 407"/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28232" name="Rectangle 410"/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 algn="ctr"/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28233" name="Oval 411"/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grpSp>
            <p:nvGrpSpPr>
              <p:cNvPr id="28234" name="Group 805"/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28237" name="Freeform 806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238" name="Freeform 807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8235" name="Line 808"/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236" name="Line 809"/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7703" name="Group 810"/>
            <p:cNvGrpSpPr>
              <a:grpSpLocks/>
            </p:cNvGrpSpPr>
            <p:nvPr/>
          </p:nvGrpSpPr>
          <p:grpSpPr bwMode="auto">
            <a:xfrm>
              <a:off x="6965950" y="4508500"/>
              <a:ext cx="622300" cy="244475"/>
              <a:chOff x="4334" y="1470"/>
              <a:chExt cx="246" cy="107"/>
            </a:xfrm>
          </p:grpSpPr>
          <p:sp>
            <p:nvSpPr>
              <p:cNvPr id="28223" name="Oval 407"/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28224" name="Rectangle 410"/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 algn="ctr"/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28225" name="Oval 411"/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grpSp>
            <p:nvGrpSpPr>
              <p:cNvPr id="28226" name="Group 814"/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28229" name="Freeform 815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230" name="Freeform 816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8227" name="Line 817"/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228" name="Line 818"/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7704" name="Group 819"/>
            <p:cNvGrpSpPr>
              <a:grpSpLocks/>
            </p:cNvGrpSpPr>
            <p:nvPr/>
          </p:nvGrpSpPr>
          <p:grpSpPr bwMode="auto">
            <a:xfrm>
              <a:off x="6242050" y="4851400"/>
              <a:ext cx="622300" cy="244475"/>
              <a:chOff x="4334" y="1470"/>
              <a:chExt cx="246" cy="107"/>
            </a:xfrm>
          </p:grpSpPr>
          <p:sp>
            <p:nvSpPr>
              <p:cNvPr id="28215" name="Oval 407"/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28216" name="Rectangle 410"/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 algn="ctr"/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28217" name="Oval 411"/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grpSp>
            <p:nvGrpSpPr>
              <p:cNvPr id="28218" name="Group 823"/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28221" name="Freeform 824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222" name="Freeform 825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8219" name="Line 826"/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220" name="Line 827"/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7705" name="Group 828"/>
            <p:cNvGrpSpPr>
              <a:grpSpLocks/>
            </p:cNvGrpSpPr>
            <p:nvPr/>
          </p:nvGrpSpPr>
          <p:grpSpPr bwMode="auto">
            <a:xfrm>
              <a:off x="6051550" y="3644900"/>
              <a:ext cx="390525" cy="171450"/>
              <a:chOff x="4334" y="1470"/>
              <a:chExt cx="246" cy="107"/>
            </a:xfrm>
          </p:grpSpPr>
          <p:sp>
            <p:nvSpPr>
              <p:cNvPr id="28207" name="Oval 407"/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28208" name="Rectangle 410"/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 algn="ctr"/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28209" name="Oval 411"/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grpSp>
            <p:nvGrpSpPr>
              <p:cNvPr id="28210" name="Group 832"/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28213" name="Freeform 833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214" name="Freeform 834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8211" name="Line 835"/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50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212" name="Line 836"/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9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7706" name="Group 846"/>
            <p:cNvGrpSpPr>
              <a:grpSpLocks/>
            </p:cNvGrpSpPr>
            <p:nvPr/>
          </p:nvGrpSpPr>
          <p:grpSpPr bwMode="auto">
            <a:xfrm>
              <a:off x="6138863" y="1989138"/>
              <a:ext cx="282575" cy="477837"/>
              <a:chOff x="3748" y="1253"/>
              <a:chExt cx="178" cy="301"/>
            </a:xfrm>
          </p:grpSpPr>
          <p:sp>
            <p:nvSpPr>
              <p:cNvPr id="28191" name="Line 270"/>
              <p:cNvSpPr>
                <a:spLocks noChangeShapeType="1"/>
              </p:cNvSpPr>
              <p:nvPr/>
            </p:nvSpPr>
            <p:spPr bwMode="auto">
              <a:xfrm flipH="1">
                <a:off x="3748" y="1276"/>
                <a:ext cx="89" cy="25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8192" name="Line 271"/>
              <p:cNvSpPr>
                <a:spLocks noChangeShapeType="1"/>
              </p:cNvSpPr>
              <p:nvPr/>
            </p:nvSpPr>
            <p:spPr bwMode="auto">
              <a:xfrm>
                <a:off x="3837" y="1276"/>
                <a:ext cx="89" cy="25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8193" name="Line 272"/>
              <p:cNvSpPr>
                <a:spLocks noChangeShapeType="1"/>
              </p:cNvSpPr>
              <p:nvPr/>
            </p:nvSpPr>
            <p:spPr bwMode="auto">
              <a:xfrm>
                <a:off x="3748" y="1527"/>
                <a:ext cx="89" cy="27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8194" name="Line 273"/>
              <p:cNvSpPr>
                <a:spLocks noChangeShapeType="1"/>
              </p:cNvSpPr>
              <p:nvPr/>
            </p:nvSpPr>
            <p:spPr bwMode="auto">
              <a:xfrm flipH="1">
                <a:off x="3837" y="1527"/>
                <a:ext cx="89" cy="27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8195" name="Line 274"/>
              <p:cNvSpPr>
                <a:spLocks noChangeShapeType="1"/>
              </p:cNvSpPr>
              <p:nvPr/>
            </p:nvSpPr>
            <p:spPr bwMode="auto">
              <a:xfrm>
                <a:off x="3837" y="1282"/>
                <a:ext cx="0" cy="2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8196" name="Line 275"/>
              <p:cNvSpPr>
                <a:spLocks noChangeShapeType="1"/>
              </p:cNvSpPr>
              <p:nvPr/>
            </p:nvSpPr>
            <p:spPr bwMode="auto">
              <a:xfrm flipV="1">
                <a:off x="3748" y="1501"/>
                <a:ext cx="89" cy="27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8197" name="Line 276"/>
              <p:cNvSpPr>
                <a:spLocks noChangeShapeType="1"/>
              </p:cNvSpPr>
              <p:nvPr/>
            </p:nvSpPr>
            <p:spPr bwMode="auto">
              <a:xfrm flipH="1" flipV="1">
                <a:off x="3837" y="1501"/>
                <a:ext cx="89" cy="2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8198" name="Line 277"/>
              <p:cNvSpPr>
                <a:spLocks noChangeShapeType="1"/>
              </p:cNvSpPr>
              <p:nvPr/>
            </p:nvSpPr>
            <p:spPr bwMode="auto">
              <a:xfrm>
                <a:off x="3786" y="1418"/>
                <a:ext cx="51" cy="2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8199" name="Line 278"/>
              <p:cNvSpPr>
                <a:spLocks noChangeShapeType="1"/>
              </p:cNvSpPr>
              <p:nvPr/>
            </p:nvSpPr>
            <p:spPr bwMode="auto">
              <a:xfrm flipV="1">
                <a:off x="3837" y="1418"/>
                <a:ext cx="54" cy="2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8200" name="Line 279"/>
              <p:cNvSpPr>
                <a:spLocks noChangeShapeType="1"/>
              </p:cNvSpPr>
              <p:nvPr/>
            </p:nvSpPr>
            <p:spPr bwMode="auto">
              <a:xfrm>
                <a:off x="3768" y="1455"/>
                <a:ext cx="66" cy="28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8201" name="Line 280"/>
              <p:cNvSpPr>
                <a:spLocks noChangeShapeType="1"/>
              </p:cNvSpPr>
              <p:nvPr/>
            </p:nvSpPr>
            <p:spPr bwMode="auto">
              <a:xfrm flipV="1">
                <a:off x="3837" y="1461"/>
                <a:ext cx="66" cy="24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8202" name="Line 281"/>
              <p:cNvSpPr>
                <a:spLocks noChangeShapeType="1"/>
              </p:cNvSpPr>
              <p:nvPr/>
            </p:nvSpPr>
            <p:spPr bwMode="auto">
              <a:xfrm flipV="1">
                <a:off x="3837" y="1381"/>
                <a:ext cx="34" cy="1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8203" name="Line 282"/>
              <p:cNvSpPr>
                <a:spLocks noChangeShapeType="1"/>
              </p:cNvSpPr>
              <p:nvPr/>
            </p:nvSpPr>
            <p:spPr bwMode="auto">
              <a:xfrm flipV="1">
                <a:off x="3837" y="1329"/>
                <a:ext cx="21" cy="7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8204" name="Line 283"/>
              <p:cNvSpPr>
                <a:spLocks noChangeShapeType="1"/>
              </p:cNvSpPr>
              <p:nvPr/>
            </p:nvSpPr>
            <p:spPr bwMode="auto">
              <a:xfrm>
                <a:off x="3798" y="1377"/>
                <a:ext cx="42" cy="14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8205" name="Line 284"/>
              <p:cNvSpPr>
                <a:spLocks noChangeShapeType="1"/>
              </p:cNvSpPr>
              <p:nvPr/>
            </p:nvSpPr>
            <p:spPr bwMode="auto">
              <a:xfrm>
                <a:off x="3817" y="1327"/>
                <a:ext cx="24" cy="1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8206" name="Oval 862"/>
              <p:cNvSpPr>
                <a:spLocks noChangeArrowheads="1"/>
              </p:cNvSpPr>
              <p:nvPr/>
            </p:nvSpPr>
            <p:spPr bwMode="auto">
              <a:xfrm>
                <a:off x="3821" y="1253"/>
                <a:ext cx="30" cy="29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pic>
          <p:nvPicPr>
            <p:cNvPr id="27707" name="Picture 915" descr="access_point_stylized_small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159625" y="5056188"/>
              <a:ext cx="433388" cy="3635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7708" name="Line 918"/>
            <p:cNvSpPr>
              <a:spLocks noChangeShapeType="1"/>
            </p:cNvSpPr>
            <p:nvPr/>
          </p:nvSpPr>
          <p:spPr bwMode="auto">
            <a:xfrm rot="5400000" flipV="1">
              <a:off x="7991475" y="5440363"/>
              <a:ext cx="3175" cy="85725"/>
            </a:xfrm>
            <a:prstGeom prst="line">
              <a:avLst/>
            </a:prstGeom>
            <a:noFill/>
            <a:ln w="12700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grpSp>
          <p:nvGrpSpPr>
            <p:cNvPr id="27709" name="Group 919"/>
            <p:cNvGrpSpPr>
              <a:grpSpLocks/>
            </p:cNvGrpSpPr>
            <p:nvPr/>
          </p:nvGrpSpPr>
          <p:grpSpPr bwMode="auto">
            <a:xfrm flipH="1">
              <a:off x="5775325" y="4533900"/>
              <a:ext cx="414338" cy="373063"/>
              <a:chOff x="2839" y="3501"/>
              <a:chExt cx="755" cy="803"/>
            </a:xfrm>
          </p:grpSpPr>
          <p:pic>
            <p:nvPicPr>
              <p:cNvPr id="28189" name="Picture 920" descr="desktop_computer_stylized_medium"/>
              <p:cNvPicPr>
                <a:picLocks noChangeAspect="1" noChangeArrowheads="1"/>
              </p:cNvPicPr>
              <p:nvPr/>
            </p:nvPicPr>
            <p:blipFill>
              <a:blip r:embed="rId5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8190" name="Freeform 921"/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grpSp>
          <p:nvGrpSpPr>
            <p:cNvPr id="27710" name="Group 922"/>
            <p:cNvGrpSpPr>
              <a:grpSpLocks/>
            </p:cNvGrpSpPr>
            <p:nvPr/>
          </p:nvGrpSpPr>
          <p:grpSpPr bwMode="auto">
            <a:xfrm flipH="1">
              <a:off x="5457825" y="4954588"/>
              <a:ext cx="482600" cy="406400"/>
              <a:chOff x="2839" y="3501"/>
              <a:chExt cx="755" cy="803"/>
            </a:xfrm>
          </p:grpSpPr>
          <p:pic>
            <p:nvPicPr>
              <p:cNvPr id="28187" name="Picture 923" descr="desktop_computer_stylized_medium"/>
              <p:cNvPicPr>
                <a:picLocks noChangeAspect="1" noChangeArrowheads="1"/>
              </p:cNvPicPr>
              <p:nvPr/>
            </p:nvPicPr>
            <p:blipFill>
              <a:blip r:embed="rId6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8188" name="Freeform 924"/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grpSp>
          <p:nvGrpSpPr>
            <p:cNvPr id="27711" name="Group 925"/>
            <p:cNvGrpSpPr>
              <a:grpSpLocks/>
            </p:cNvGrpSpPr>
            <p:nvPr/>
          </p:nvGrpSpPr>
          <p:grpSpPr bwMode="auto">
            <a:xfrm flipH="1">
              <a:off x="5935663" y="5256213"/>
              <a:ext cx="427037" cy="349250"/>
              <a:chOff x="2839" y="3501"/>
              <a:chExt cx="755" cy="803"/>
            </a:xfrm>
          </p:grpSpPr>
          <p:pic>
            <p:nvPicPr>
              <p:cNvPr id="28185" name="Picture 926" descr="desktop_computer_stylized_medium"/>
              <p:cNvPicPr>
                <a:picLocks noChangeAspect="1" noChangeArrowheads="1"/>
              </p:cNvPicPr>
              <p:nvPr/>
            </p:nvPicPr>
            <p:blipFill>
              <a:blip r:embed="rId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8186" name="Freeform 927"/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grpSp>
          <p:nvGrpSpPr>
            <p:cNvPr id="27712" name="Group 928"/>
            <p:cNvGrpSpPr>
              <a:grpSpLocks/>
            </p:cNvGrpSpPr>
            <p:nvPr/>
          </p:nvGrpSpPr>
          <p:grpSpPr bwMode="auto">
            <a:xfrm>
              <a:off x="6550025" y="5238750"/>
              <a:ext cx="427038" cy="350838"/>
              <a:chOff x="2839" y="3501"/>
              <a:chExt cx="755" cy="803"/>
            </a:xfrm>
          </p:grpSpPr>
          <p:pic>
            <p:nvPicPr>
              <p:cNvPr id="28183" name="Picture 929" descr="desktop_computer_stylized_medium"/>
              <p:cNvPicPr>
                <a:picLocks noChangeAspect="1" noChangeArrowheads="1"/>
              </p:cNvPicPr>
              <p:nvPr/>
            </p:nvPicPr>
            <p:blipFill>
              <a:blip r:embed="rId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8184" name="Freeform 930"/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pic>
          <p:nvPicPr>
            <p:cNvPr id="27713" name="Picture 933" descr="iphone_stylized_small"/>
            <p:cNvPicPr>
              <a:picLocks noChangeAspect="1" noChangeArrowheads="1"/>
            </p:cNvPicPr>
            <p:nvPr/>
          </p:nvPicPr>
          <p:blipFill>
            <a:blip r:embed="rId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773010" y="1604047"/>
              <a:ext cx="136841" cy="32794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7714" name="Picture 934" descr="antenna_radiation_stylized"/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618163" y="1558925"/>
              <a:ext cx="415925" cy="886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7715" name="Picture 936" descr="access_point_stylized_small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164388" y="5057775"/>
              <a:ext cx="412750" cy="366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27716" name="Group 938"/>
            <p:cNvGrpSpPr>
              <a:grpSpLocks/>
            </p:cNvGrpSpPr>
            <p:nvPr/>
          </p:nvGrpSpPr>
          <p:grpSpPr bwMode="auto">
            <a:xfrm>
              <a:off x="8240713" y="5002213"/>
              <a:ext cx="227012" cy="481012"/>
              <a:chOff x="4140" y="429"/>
              <a:chExt cx="1425" cy="2396"/>
            </a:xfrm>
          </p:grpSpPr>
          <p:sp>
            <p:nvSpPr>
              <p:cNvPr id="28151" name="Freeform 939"/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3 w 354"/>
                  <a:gd name="T1" fmla="*/ 0 h 2742"/>
                  <a:gd name="T2" fmla="*/ 15 w 354"/>
                  <a:gd name="T3" fmla="*/ 27 h 2742"/>
                  <a:gd name="T4" fmla="*/ 15 w 354"/>
                  <a:gd name="T5" fmla="*/ 205 h 2742"/>
                  <a:gd name="T6" fmla="*/ 0 w 354"/>
                  <a:gd name="T7" fmla="*/ 215 h 2742"/>
                  <a:gd name="T8" fmla="*/ 3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152" name="Rectangle 940"/>
              <p:cNvSpPr>
                <a:spLocks noChangeArrowheads="1"/>
              </p:cNvSpPr>
              <p:nvPr/>
            </p:nvSpPr>
            <p:spPr bwMode="auto">
              <a:xfrm>
                <a:off x="4210" y="429"/>
                <a:ext cx="1046" cy="2285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8153" name="Freeform 941"/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9 w 211"/>
                  <a:gd name="T3" fmla="*/ 18 h 2537"/>
                  <a:gd name="T4" fmla="*/ 2 w 211"/>
                  <a:gd name="T5" fmla="*/ 196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154" name="Freeform 942"/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1 h 226"/>
                  <a:gd name="T4" fmla="*/ 14 w 328"/>
                  <a:gd name="T5" fmla="*/ 19 h 226"/>
                  <a:gd name="T6" fmla="*/ 0 w 328"/>
                  <a:gd name="T7" fmla="*/ 8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155" name="Rectangle 943"/>
              <p:cNvSpPr>
                <a:spLocks noChangeArrowheads="1"/>
              </p:cNvSpPr>
              <p:nvPr/>
            </p:nvSpPr>
            <p:spPr bwMode="auto">
              <a:xfrm>
                <a:off x="4210" y="690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28156" name="Group 944"/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28181" name="AutoShape 945"/>
                <p:cNvSpPr>
                  <a:spLocks noChangeArrowheads="1"/>
                </p:cNvSpPr>
                <p:nvPr/>
              </p:nvSpPr>
              <p:spPr bwMode="auto">
                <a:xfrm>
                  <a:off x="613" y="2566"/>
                  <a:ext cx="721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28182" name="AutoShape 946"/>
                <p:cNvSpPr>
                  <a:spLocks noChangeArrowheads="1"/>
                </p:cNvSpPr>
                <p:nvPr/>
              </p:nvSpPr>
              <p:spPr bwMode="auto">
                <a:xfrm>
                  <a:off x="625" y="2581"/>
                  <a:ext cx="696" cy="11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28157" name="Rectangle 947"/>
              <p:cNvSpPr>
                <a:spLocks noChangeArrowheads="1"/>
              </p:cNvSpPr>
              <p:nvPr/>
            </p:nvSpPr>
            <p:spPr bwMode="auto">
              <a:xfrm>
                <a:off x="4220" y="1022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28158" name="Group 948"/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28179" name="AutoShape 949"/>
                <p:cNvSpPr>
                  <a:spLocks noChangeArrowheads="1"/>
                </p:cNvSpPr>
                <p:nvPr/>
              </p:nvSpPr>
              <p:spPr bwMode="auto">
                <a:xfrm>
                  <a:off x="615" y="2564"/>
                  <a:ext cx="721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28180" name="AutoShape 950"/>
                <p:cNvSpPr>
                  <a:spLocks noChangeArrowheads="1"/>
                </p:cNvSpPr>
                <p:nvPr/>
              </p:nvSpPr>
              <p:spPr bwMode="auto">
                <a:xfrm>
                  <a:off x="628" y="2581"/>
                  <a:ext cx="696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28159" name="Rectangle 951"/>
              <p:cNvSpPr>
                <a:spLocks noChangeArrowheads="1"/>
              </p:cNvSpPr>
              <p:nvPr/>
            </p:nvSpPr>
            <p:spPr bwMode="auto">
              <a:xfrm>
                <a:off x="4220" y="1354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8160" name="Rectangle 952"/>
              <p:cNvSpPr>
                <a:spLocks noChangeArrowheads="1"/>
              </p:cNvSpPr>
              <p:nvPr/>
            </p:nvSpPr>
            <p:spPr bwMode="auto">
              <a:xfrm>
                <a:off x="4230" y="1655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28161" name="Group 953"/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28177" name="AutoShape 954"/>
                <p:cNvSpPr>
                  <a:spLocks noChangeArrowheads="1"/>
                </p:cNvSpPr>
                <p:nvPr/>
              </p:nvSpPr>
              <p:spPr bwMode="auto">
                <a:xfrm>
                  <a:off x="618" y="2586"/>
                  <a:ext cx="720" cy="12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28178" name="AutoShape 955"/>
                <p:cNvSpPr>
                  <a:spLocks noChangeArrowheads="1"/>
                </p:cNvSpPr>
                <p:nvPr/>
              </p:nvSpPr>
              <p:spPr bwMode="auto">
                <a:xfrm>
                  <a:off x="630" y="2586"/>
                  <a:ext cx="695" cy="10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28162" name="Freeform 956"/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0 h 226"/>
                  <a:gd name="T4" fmla="*/ 14 w 328"/>
                  <a:gd name="T5" fmla="*/ 17 h 226"/>
                  <a:gd name="T6" fmla="*/ 0 w 328"/>
                  <a:gd name="T7" fmla="*/ 7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28163" name="Group 957"/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28175" name="AutoShape 958"/>
                <p:cNvSpPr>
                  <a:spLocks noChangeArrowheads="1"/>
                </p:cNvSpPr>
                <p:nvPr/>
              </p:nvSpPr>
              <p:spPr bwMode="auto">
                <a:xfrm>
                  <a:off x="613" y="2571"/>
                  <a:ext cx="732" cy="13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28176" name="AutoShape 959"/>
                <p:cNvSpPr>
                  <a:spLocks noChangeArrowheads="1"/>
                </p:cNvSpPr>
                <p:nvPr/>
              </p:nvSpPr>
              <p:spPr bwMode="auto">
                <a:xfrm>
                  <a:off x="625" y="2587"/>
                  <a:ext cx="720" cy="10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28164" name="Rectangle 960"/>
              <p:cNvSpPr>
                <a:spLocks noChangeArrowheads="1"/>
              </p:cNvSpPr>
              <p:nvPr/>
            </p:nvSpPr>
            <p:spPr bwMode="auto">
              <a:xfrm>
                <a:off x="5246" y="429"/>
                <a:ext cx="70" cy="2285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8165" name="Freeform 961"/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14 w 296"/>
                  <a:gd name="T3" fmla="*/ 10 h 256"/>
                  <a:gd name="T4" fmla="*/ 14 w 296"/>
                  <a:gd name="T5" fmla="*/ 19 h 256"/>
                  <a:gd name="T6" fmla="*/ 0 w 296"/>
                  <a:gd name="T7" fmla="*/ 7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166" name="Freeform 962"/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14 w 304"/>
                  <a:gd name="T3" fmla="*/ 13 h 288"/>
                  <a:gd name="T4" fmla="*/ 13 w 304"/>
                  <a:gd name="T5" fmla="*/ 23 h 288"/>
                  <a:gd name="T6" fmla="*/ 2 w 304"/>
                  <a:gd name="T7" fmla="*/ 10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167" name="Oval 963"/>
              <p:cNvSpPr>
                <a:spLocks noChangeArrowheads="1"/>
              </p:cNvSpPr>
              <p:nvPr/>
            </p:nvSpPr>
            <p:spPr bwMode="auto">
              <a:xfrm>
                <a:off x="5515" y="2611"/>
                <a:ext cx="50" cy="95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8168" name="Freeform 964"/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9 h 240"/>
                  <a:gd name="T2" fmla="*/ 2 w 306"/>
                  <a:gd name="T3" fmla="*/ 19 h 240"/>
                  <a:gd name="T4" fmla="*/ 14 w 306"/>
                  <a:gd name="T5" fmla="*/ 9 h 240"/>
                  <a:gd name="T6" fmla="*/ 14 w 306"/>
                  <a:gd name="T7" fmla="*/ 0 h 240"/>
                  <a:gd name="T8" fmla="*/ 0 w 306"/>
                  <a:gd name="T9" fmla="*/ 9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169" name="AutoShape 965"/>
              <p:cNvSpPr>
                <a:spLocks noChangeArrowheads="1"/>
              </p:cNvSpPr>
              <p:nvPr/>
            </p:nvSpPr>
            <p:spPr bwMode="auto">
              <a:xfrm>
                <a:off x="4140" y="2675"/>
                <a:ext cx="1196" cy="15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8170" name="AutoShape 966"/>
              <p:cNvSpPr>
                <a:spLocks noChangeArrowheads="1"/>
              </p:cNvSpPr>
              <p:nvPr/>
            </p:nvSpPr>
            <p:spPr bwMode="auto">
              <a:xfrm>
                <a:off x="4210" y="2714"/>
                <a:ext cx="1066" cy="7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8171" name="Oval 967"/>
              <p:cNvSpPr>
                <a:spLocks noChangeArrowheads="1"/>
              </p:cNvSpPr>
              <p:nvPr/>
            </p:nvSpPr>
            <p:spPr bwMode="auto">
              <a:xfrm>
                <a:off x="4309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8172" name="Oval 968"/>
              <p:cNvSpPr>
                <a:spLocks noChangeArrowheads="1"/>
              </p:cNvSpPr>
              <p:nvPr/>
            </p:nvSpPr>
            <p:spPr bwMode="auto">
              <a:xfrm>
                <a:off x="4489" y="2382"/>
                <a:ext cx="159" cy="142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 algn="ctr" eaLnBrk="1" hangingPunct="1"/>
                <a:endParaRPr lang="en-US" altLang="en-US" sz="1800">
                  <a:solidFill>
                    <a:srgbClr val="FF0000"/>
                  </a:solidFill>
                </a:endParaRPr>
              </a:p>
            </p:txBody>
          </p:sp>
          <p:sp>
            <p:nvSpPr>
              <p:cNvPr id="28173" name="Oval 969"/>
              <p:cNvSpPr>
                <a:spLocks noChangeArrowheads="1"/>
              </p:cNvSpPr>
              <p:nvPr/>
            </p:nvSpPr>
            <p:spPr bwMode="auto">
              <a:xfrm>
                <a:off x="4658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8174" name="Rectangle 970"/>
              <p:cNvSpPr>
                <a:spLocks noChangeArrowheads="1"/>
              </p:cNvSpPr>
              <p:nvPr/>
            </p:nvSpPr>
            <p:spPr bwMode="auto">
              <a:xfrm>
                <a:off x="5067" y="1837"/>
                <a:ext cx="80" cy="759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grpSp>
          <p:nvGrpSpPr>
            <p:cNvPr id="27717" name="Group 971"/>
            <p:cNvGrpSpPr>
              <a:grpSpLocks/>
            </p:cNvGrpSpPr>
            <p:nvPr/>
          </p:nvGrpSpPr>
          <p:grpSpPr bwMode="auto">
            <a:xfrm>
              <a:off x="7924800" y="5303838"/>
              <a:ext cx="227013" cy="481012"/>
              <a:chOff x="4140" y="429"/>
              <a:chExt cx="1425" cy="2396"/>
            </a:xfrm>
          </p:grpSpPr>
          <p:sp>
            <p:nvSpPr>
              <p:cNvPr id="28119" name="Freeform 972"/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3 w 354"/>
                  <a:gd name="T1" fmla="*/ 0 h 2742"/>
                  <a:gd name="T2" fmla="*/ 15 w 354"/>
                  <a:gd name="T3" fmla="*/ 27 h 2742"/>
                  <a:gd name="T4" fmla="*/ 15 w 354"/>
                  <a:gd name="T5" fmla="*/ 205 h 2742"/>
                  <a:gd name="T6" fmla="*/ 0 w 354"/>
                  <a:gd name="T7" fmla="*/ 215 h 2742"/>
                  <a:gd name="T8" fmla="*/ 3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120" name="Rectangle 973"/>
              <p:cNvSpPr>
                <a:spLocks noChangeArrowheads="1"/>
              </p:cNvSpPr>
              <p:nvPr/>
            </p:nvSpPr>
            <p:spPr bwMode="auto">
              <a:xfrm>
                <a:off x="4210" y="429"/>
                <a:ext cx="1046" cy="2285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8121" name="Freeform 974"/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9 w 211"/>
                  <a:gd name="T3" fmla="*/ 18 h 2537"/>
                  <a:gd name="T4" fmla="*/ 2 w 211"/>
                  <a:gd name="T5" fmla="*/ 196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122" name="Freeform 975"/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1 h 226"/>
                  <a:gd name="T4" fmla="*/ 14 w 328"/>
                  <a:gd name="T5" fmla="*/ 19 h 226"/>
                  <a:gd name="T6" fmla="*/ 0 w 328"/>
                  <a:gd name="T7" fmla="*/ 8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123" name="Rectangle 976"/>
              <p:cNvSpPr>
                <a:spLocks noChangeArrowheads="1"/>
              </p:cNvSpPr>
              <p:nvPr/>
            </p:nvSpPr>
            <p:spPr bwMode="auto">
              <a:xfrm>
                <a:off x="4210" y="690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28124" name="Group 977"/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28149" name="AutoShape 978"/>
                <p:cNvSpPr>
                  <a:spLocks noChangeArrowheads="1"/>
                </p:cNvSpPr>
                <p:nvPr/>
              </p:nvSpPr>
              <p:spPr bwMode="auto">
                <a:xfrm>
                  <a:off x="613" y="2566"/>
                  <a:ext cx="721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28150" name="AutoShape 979"/>
                <p:cNvSpPr>
                  <a:spLocks noChangeArrowheads="1"/>
                </p:cNvSpPr>
                <p:nvPr/>
              </p:nvSpPr>
              <p:spPr bwMode="auto">
                <a:xfrm>
                  <a:off x="625" y="2581"/>
                  <a:ext cx="696" cy="11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28125" name="Rectangle 980"/>
              <p:cNvSpPr>
                <a:spLocks noChangeArrowheads="1"/>
              </p:cNvSpPr>
              <p:nvPr/>
            </p:nvSpPr>
            <p:spPr bwMode="auto">
              <a:xfrm>
                <a:off x="4220" y="1022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28126" name="Group 981"/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28147" name="AutoShape 982"/>
                <p:cNvSpPr>
                  <a:spLocks noChangeArrowheads="1"/>
                </p:cNvSpPr>
                <p:nvPr/>
              </p:nvSpPr>
              <p:spPr bwMode="auto">
                <a:xfrm>
                  <a:off x="615" y="2564"/>
                  <a:ext cx="721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28148" name="AutoShape 983"/>
                <p:cNvSpPr>
                  <a:spLocks noChangeArrowheads="1"/>
                </p:cNvSpPr>
                <p:nvPr/>
              </p:nvSpPr>
              <p:spPr bwMode="auto">
                <a:xfrm>
                  <a:off x="628" y="2581"/>
                  <a:ext cx="696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28127" name="Rectangle 984"/>
              <p:cNvSpPr>
                <a:spLocks noChangeArrowheads="1"/>
              </p:cNvSpPr>
              <p:nvPr/>
            </p:nvSpPr>
            <p:spPr bwMode="auto">
              <a:xfrm>
                <a:off x="4220" y="1354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8128" name="Rectangle 985"/>
              <p:cNvSpPr>
                <a:spLocks noChangeArrowheads="1"/>
              </p:cNvSpPr>
              <p:nvPr/>
            </p:nvSpPr>
            <p:spPr bwMode="auto">
              <a:xfrm>
                <a:off x="4230" y="1655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28129" name="Group 986"/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28145" name="AutoShape 987"/>
                <p:cNvSpPr>
                  <a:spLocks noChangeArrowheads="1"/>
                </p:cNvSpPr>
                <p:nvPr/>
              </p:nvSpPr>
              <p:spPr bwMode="auto">
                <a:xfrm>
                  <a:off x="618" y="2586"/>
                  <a:ext cx="720" cy="12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28146" name="AutoShape 988"/>
                <p:cNvSpPr>
                  <a:spLocks noChangeArrowheads="1"/>
                </p:cNvSpPr>
                <p:nvPr/>
              </p:nvSpPr>
              <p:spPr bwMode="auto">
                <a:xfrm>
                  <a:off x="630" y="2586"/>
                  <a:ext cx="695" cy="10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28130" name="Freeform 989"/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0 h 226"/>
                  <a:gd name="T4" fmla="*/ 14 w 328"/>
                  <a:gd name="T5" fmla="*/ 17 h 226"/>
                  <a:gd name="T6" fmla="*/ 0 w 328"/>
                  <a:gd name="T7" fmla="*/ 7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28131" name="Group 990"/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28143" name="AutoShape 991"/>
                <p:cNvSpPr>
                  <a:spLocks noChangeArrowheads="1"/>
                </p:cNvSpPr>
                <p:nvPr/>
              </p:nvSpPr>
              <p:spPr bwMode="auto">
                <a:xfrm>
                  <a:off x="613" y="2571"/>
                  <a:ext cx="732" cy="13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28144" name="AutoShape 992"/>
                <p:cNvSpPr>
                  <a:spLocks noChangeArrowheads="1"/>
                </p:cNvSpPr>
                <p:nvPr/>
              </p:nvSpPr>
              <p:spPr bwMode="auto">
                <a:xfrm>
                  <a:off x="625" y="2587"/>
                  <a:ext cx="720" cy="10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28132" name="Rectangle 993"/>
              <p:cNvSpPr>
                <a:spLocks noChangeArrowheads="1"/>
              </p:cNvSpPr>
              <p:nvPr/>
            </p:nvSpPr>
            <p:spPr bwMode="auto">
              <a:xfrm>
                <a:off x="5246" y="429"/>
                <a:ext cx="70" cy="2285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8133" name="Freeform 994"/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14 w 296"/>
                  <a:gd name="T3" fmla="*/ 10 h 256"/>
                  <a:gd name="T4" fmla="*/ 14 w 296"/>
                  <a:gd name="T5" fmla="*/ 19 h 256"/>
                  <a:gd name="T6" fmla="*/ 0 w 296"/>
                  <a:gd name="T7" fmla="*/ 7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134" name="Freeform 995"/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14 w 304"/>
                  <a:gd name="T3" fmla="*/ 13 h 288"/>
                  <a:gd name="T4" fmla="*/ 13 w 304"/>
                  <a:gd name="T5" fmla="*/ 23 h 288"/>
                  <a:gd name="T6" fmla="*/ 2 w 304"/>
                  <a:gd name="T7" fmla="*/ 10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135" name="Oval 996"/>
              <p:cNvSpPr>
                <a:spLocks noChangeArrowheads="1"/>
              </p:cNvSpPr>
              <p:nvPr/>
            </p:nvSpPr>
            <p:spPr bwMode="auto">
              <a:xfrm>
                <a:off x="5515" y="2611"/>
                <a:ext cx="50" cy="95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8136" name="Freeform 997"/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9 h 240"/>
                  <a:gd name="T2" fmla="*/ 2 w 306"/>
                  <a:gd name="T3" fmla="*/ 19 h 240"/>
                  <a:gd name="T4" fmla="*/ 14 w 306"/>
                  <a:gd name="T5" fmla="*/ 9 h 240"/>
                  <a:gd name="T6" fmla="*/ 14 w 306"/>
                  <a:gd name="T7" fmla="*/ 0 h 240"/>
                  <a:gd name="T8" fmla="*/ 0 w 306"/>
                  <a:gd name="T9" fmla="*/ 9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137" name="AutoShape 998"/>
              <p:cNvSpPr>
                <a:spLocks noChangeArrowheads="1"/>
              </p:cNvSpPr>
              <p:nvPr/>
            </p:nvSpPr>
            <p:spPr bwMode="auto">
              <a:xfrm>
                <a:off x="4140" y="2675"/>
                <a:ext cx="1196" cy="15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8138" name="AutoShape 999"/>
              <p:cNvSpPr>
                <a:spLocks noChangeArrowheads="1"/>
              </p:cNvSpPr>
              <p:nvPr/>
            </p:nvSpPr>
            <p:spPr bwMode="auto">
              <a:xfrm>
                <a:off x="4210" y="2714"/>
                <a:ext cx="1066" cy="7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8139" name="Oval 1000"/>
              <p:cNvSpPr>
                <a:spLocks noChangeArrowheads="1"/>
              </p:cNvSpPr>
              <p:nvPr/>
            </p:nvSpPr>
            <p:spPr bwMode="auto">
              <a:xfrm>
                <a:off x="4309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8140" name="Oval 1001"/>
              <p:cNvSpPr>
                <a:spLocks noChangeArrowheads="1"/>
              </p:cNvSpPr>
              <p:nvPr/>
            </p:nvSpPr>
            <p:spPr bwMode="auto">
              <a:xfrm>
                <a:off x="4489" y="2382"/>
                <a:ext cx="159" cy="142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 algn="ctr" eaLnBrk="1" hangingPunct="1"/>
                <a:endParaRPr lang="en-US" altLang="en-US" sz="1800">
                  <a:solidFill>
                    <a:srgbClr val="FF0000"/>
                  </a:solidFill>
                </a:endParaRPr>
              </a:p>
            </p:txBody>
          </p:sp>
          <p:sp>
            <p:nvSpPr>
              <p:cNvPr id="28141" name="Oval 1002"/>
              <p:cNvSpPr>
                <a:spLocks noChangeArrowheads="1"/>
              </p:cNvSpPr>
              <p:nvPr/>
            </p:nvSpPr>
            <p:spPr bwMode="auto">
              <a:xfrm>
                <a:off x="4658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8142" name="Rectangle 1003"/>
              <p:cNvSpPr>
                <a:spLocks noChangeArrowheads="1"/>
              </p:cNvSpPr>
              <p:nvPr/>
            </p:nvSpPr>
            <p:spPr bwMode="auto">
              <a:xfrm>
                <a:off x="5067" y="1837"/>
                <a:ext cx="80" cy="759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pic>
          <p:nvPicPr>
            <p:cNvPr id="27718" name="Picture 1005" descr="antenna_stylized"/>
            <p:cNvPicPr>
              <a:picLocks noChangeAspect="1" noChangeArrowheads="1"/>
            </p:cNvPicPr>
            <p:nvPr/>
          </p:nvPicPr>
          <p:blipFill>
            <a:blip r:embed="rId10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302250" y="2043113"/>
              <a:ext cx="530703" cy="2237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7719" name="Picture 1006" descr="laptop_keyboard"/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5327957" y="2291590"/>
              <a:ext cx="437222" cy="1595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7720" name="Freeform 1007"/>
            <p:cNvSpPr>
              <a:spLocks/>
            </p:cNvSpPr>
            <p:nvPr/>
          </p:nvSpPr>
          <p:spPr bwMode="auto">
            <a:xfrm>
              <a:off x="5472854" y="2136804"/>
              <a:ext cx="351920" cy="208166"/>
            </a:xfrm>
            <a:custGeom>
              <a:avLst/>
              <a:gdLst>
                <a:gd name="T0" fmla="*/ 118 w 2982"/>
                <a:gd name="T1" fmla="*/ 0 h 2442"/>
                <a:gd name="T2" fmla="*/ 0 w 2982"/>
                <a:gd name="T3" fmla="*/ 85 h 2442"/>
                <a:gd name="T4" fmla="*/ 472 w 2982"/>
                <a:gd name="T5" fmla="*/ 85 h 2442"/>
                <a:gd name="T6" fmla="*/ 472 w 2982"/>
                <a:gd name="T7" fmla="*/ 85 h 2442"/>
                <a:gd name="T8" fmla="*/ 118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27721" name="Picture 1008" descr="screen"/>
            <p:cNvPicPr>
              <a:picLocks noChangeAspect="1" noChangeArrowheads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490187" y="2142157"/>
              <a:ext cx="319785" cy="18942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7722" name="Freeform 1009"/>
            <p:cNvSpPr>
              <a:spLocks/>
            </p:cNvSpPr>
            <p:nvPr/>
          </p:nvSpPr>
          <p:spPr bwMode="auto">
            <a:xfrm>
              <a:off x="5536928" y="2130663"/>
              <a:ext cx="298168" cy="38736"/>
            </a:xfrm>
            <a:custGeom>
              <a:avLst/>
              <a:gdLst>
                <a:gd name="T0" fmla="*/ 118 w 2528"/>
                <a:gd name="T1" fmla="*/ 0 h 455"/>
                <a:gd name="T2" fmla="*/ 472 w 2528"/>
                <a:gd name="T3" fmla="*/ 85 h 455"/>
                <a:gd name="T4" fmla="*/ 472 w 2528"/>
                <a:gd name="T5" fmla="*/ 85 h 455"/>
                <a:gd name="T6" fmla="*/ 0 w 2528"/>
                <a:gd name="T7" fmla="*/ 85 h 455"/>
                <a:gd name="T8" fmla="*/ 118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23" name="Freeform 1010"/>
            <p:cNvSpPr>
              <a:spLocks/>
            </p:cNvSpPr>
            <p:nvPr/>
          </p:nvSpPr>
          <p:spPr bwMode="auto">
            <a:xfrm>
              <a:off x="5469738" y="2130348"/>
              <a:ext cx="82770" cy="161242"/>
            </a:xfrm>
            <a:custGeom>
              <a:avLst/>
              <a:gdLst>
                <a:gd name="T0" fmla="*/ 118 w 702"/>
                <a:gd name="T1" fmla="*/ 0 h 1893"/>
                <a:gd name="T2" fmla="*/ 0 w 702"/>
                <a:gd name="T3" fmla="*/ 85 h 1893"/>
                <a:gd name="T4" fmla="*/ 118 w 702"/>
                <a:gd name="T5" fmla="*/ 85 h 1893"/>
                <a:gd name="T6" fmla="*/ 118 w 702"/>
                <a:gd name="T7" fmla="*/ 85 h 1893"/>
                <a:gd name="T8" fmla="*/ 118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24" name="Freeform 1011"/>
            <p:cNvSpPr>
              <a:spLocks/>
            </p:cNvSpPr>
            <p:nvPr/>
          </p:nvSpPr>
          <p:spPr bwMode="auto">
            <a:xfrm>
              <a:off x="5743756" y="2159163"/>
              <a:ext cx="89197" cy="186121"/>
            </a:xfrm>
            <a:custGeom>
              <a:avLst/>
              <a:gdLst>
                <a:gd name="T0" fmla="*/ 118 w 756"/>
                <a:gd name="T1" fmla="*/ 0 h 2184"/>
                <a:gd name="T2" fmla="*/ 118 w 756"/>
                <a:gd name="T3" fmla="*/ 85 h 2184"/>
                <a:gd name="T4" fmla="*/ 0 w 756"/>
                <a:gd name="T5" fmla="*/ 85 h 2184"/>
                <a:gd name="T6" fmla="*/ 118 w 756"/>
                <a:gd name="T7" fmla="*/ 85 h 2184"/>
                <a:gd name="T8" fmla="*/ 118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25" name="Freeform 1012"/>
            <p:cNvSpPr>
              <a:spLocks/>
            </p:cNvSpPr>
            <p:nvPr/>
          </p:nvSpPr>
          <p:spPr bwMode="auto">
            <a:xfrm>
              <a:off x="5468764" y="2283402"/>
              <a:ext cx="327186" cy="62828"/>
            </a:xfrm>
            <a:custGeom>
              <a:avLst/>
              <a:gdLst>
                <a:gd name="T0" fmla="*/ 118 w 2773"/>
                <a:gd name="T1" fmla="*/ 0 h 738"/>
                <a:gd name="T2" fmla="*/ 0 w 2773"/>
                <a:gd name="T3" fmla="*/ 85 h 738"/>
                <a:gd name="T4" fmla="*/ 472 w 2773"/>
                <a:gd name="T5" fmla="*/ 85 h 738"/>
                <a:gd name="T6" fmla="*/ 472 w 2773"/>
                <a:gd name="T7" fmla="*/ 85 h 738"/>
                <a:gd name="T8" fmla="*/ 118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26" name="Freeform 1013"/>
            <p:cNvSpPr>
              <a:spLocks/>
            </p:cNvSpPr>
            <p:nvPr/>
          </p:nvSpPr>
          <p:spPr bwMode="auto">
            <a:xfrm>
              <a:off x="5753689" y="2160738"/>
              <a:ext cx="83549" cy="186909"/>
            </a:xfrm>
            <a:custGeom>
              <a:avLst/>
              <a:gdLst>
                <a:gd name="T0" fmla="*/ 393 w 637"/>
                <a:gd name="T1" fmla="*/ 0 h 1659"/>
                <a:gd name="T2" fmla="*/ 393 w 637"/>
                <a:gd name="T3" fmla="*/ 0 h 1659"/>
                <a:gd name="T4" fmla="*/ 131 w 637"/>
                <a:gd name="T5" fmla="*/ 2366 h 1659"/>
                <a:gd name="T6" fmla="*/ 0 w 637"/>
                <a:gd name="T7" fmla="*/ 2366 h 1659"/>
                <a:gd name="T8" fmla="*/ 393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27" name="Freeform 1014"/>
            <p:cNvSpPr>
              <a:spLocks/>
            </p:cNvSpPr>
            <p:nvPr/>
          </p:nvSpPr>
          <p:spPr bwMode="auto">
            <a:xfrm>
              <a:off x="5469154" y="2291747"/>
              <a:ext cx="290962" cy="62040"/>
            </a:xfrm>
            <a:custGeom>
              <a:avLst/>
              <a:gdLst>
                <a:gd name="T0" fmla="*/ 0 w 2216"/>
                <a:gd name="T1" fmla="*/ 0 h 550"/>
                <a:gd name="T2" fmla="*/ 131 w 2216"/>
                <a:gd name="T3" fmla="*/ 113 h 550"/>
                <a:gd name="T4" fmla="*/ 1707 w 2216"/>
                <a:gd name="T5" fmla="*/ 790 h 550"/>
                <a:gd name="T6" fmla="*/ 1707 w 2216"/>
                <a:gd name="T7" fmla="*/ 677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7728" name="Group 1015"/>
            <p:cNvGrpSpPr>
              <a:grpSpLocks/>
            </p:cNvGrpSpPr>
            <p:nvPr/>
          </p:nvGrpSpPr>
          <p:grpSpPr bwMode="auto">
            <a:xfrm>
              <a:off x="5464285" y="2358039"/>
              <a:ext cx="98740" cy="36846"/>
              <a:chOff x="1740" y="2642"/>
              <a:chExt cx="752" cy="327"/>
            </a:xfrm>
          </p:grpSpPr>
          <p:sp>
            <p:nvSpPr>
              <p:cNvPr id="28113" name="Freeform 1016"/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114" name="Freeform 1017"/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115" name="Freeform 1018"/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116" name="Freeform 1019"/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117" name="Freeform 1020"/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118" name="Freeform 1021"/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7729" name="Freeform 1022"/>
            <p:cNvSpPr>
              <a:spLocks/>
            </p:cNvSpPr>
            <p:nvPr/>
          </p:nvSpPr>
          <p:spPr bwMode="auto">
            <a:xfrm>
              <a:off x="5633331" y="2363550"/>
              <a:ext cx="119579" cy="80936"/>
            </a:xfrm>
            <a:custGeom>
              <a:avLst/>
              <a:gdLst>
                <a:gd name="T0" fmla="*/ 121 w 990"/>
                <a:gd name="T1" fmla="*/ 307 h 792"/>
                <a:gd name="T2" fmla="*/ 242 w 990"/>
                <a:gd name="T3" fmla="*/ 0 h 792"/>
                <a:gd name="T4" fmla="*/ 242 w 990"/>
                <a:gd name="T5" fmla="*/ 102 h 792"/>
                <a:gd name="T6" fmla="*/ 0 w 990"/>
                <a:gd name="T7" fmla="*/ 307 h 792"/>
                <a:gd name="T8" fmla="*/ 121 w 990"/>
                <a:gd name="T9" fmla="*/ 307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30" name="Freeform 1023"/>
            <p:cNvSpPr>
              <a:spLocks/>
            </p:cNvSpPr>
            <p:nvPr/>
          </p:nvSpPr>
          <p:spPr bwMode="auto">
            <a:xfrm>
              <a:off x="5328152" y="2370006"/>
              <a:ext cx="305958" cy="73850"/>
            </a:xfrm>
            <a:custGeom>
              <a:avLst/>
              <a:gdLst>
                <a:gd name="T0" fmla="*/ 121 w 2532"/>
                <a:gd name="T1" fmla="*/ 0 h 723"/>
                <a:gd name="T2" fmla="*/ 121 w 2532"/>
                <a:gd name="T3" fmla="*/ 0 h 723"/>
                <a:gd name="T4" fmla="*/ 725 w 2532"/>
                <a:gd name="T5" fmla="*/ 306 h 723"/>
                <a:gd name="T6" fmla="*/ 725 w 2532"/>
                <a:gd name="T7" fmla="*/ 306 h 723"/>
                <a:gd name="T8" fmla="*/ 0 w 2532"/>
                <a:gd name="T9" fmla="*/ 102 h 723"/>
                <a:gd name="T10" fmla="*/ 12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31" name="Freeform 1024"/>
            <p:cNvSpPr>
              <a:spLocks/>
            </p:cNvSpPr>
            <p:nvPr/>
          </p:nvSpPr>
          <p:spPr bwMode="auto">
            <a:xfrm>
              <a:off x="5328347" y="2356465"/>
              <a:ext cx="3311" cy="14959"/>
            </a:xfrm>
            <a:custGeom>
              <a:avLst/>
              <a:gdLst>
                <a:gd name="T0" fmla="*/ 127 w 26"/>
                <a:gd name="T1" fmla="*/ 102 h 147"/>
                <a:gd name="T2" fmla="*/ 127 w 26"/>
                <a:gd name="T3" fmla="*/ 102 h 147"/>
                <a:gd name="T4" fmla="*/ 0 w 26"/>
                <a:gd name="T5" fmla="*/ 102 h 147"/>
                <a:gd name="T6" fmla="*/ 127 w 26"/>
                <a:gd name="T7" fmla="*/ 0 h 147"/>
                <a:gd name="T8" fmla="*/ 127 w 26"/>
                <a:gd name="T9" fmla="*/ 102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32" name="Freeform 1025"/>
            <p:cNvSpPr>
              <a:spLocks/>
            </p:cNvSpPr>
            <p:nvPr/>
          </p:nvSpPr>
          <p:spPr bwMode="auto">
            <a:xfrm>
              <a:off x="5328542" y="2295526"/>
              <a:ext cx="142170" cy="61883"/>
            </a:xfrm>
            <a:custGeom>
              <a:avLst/>
              <a:gdLst>
                <a:gd name="T0" fmla="*/ 242 w 1176"/>
                <a:gd name="T1" fmla="*/ 0 h 606"/>
                <a:gd name="T2" fmla="*/ 0 w 1176"/>
                <a:gd name="T3" fmla="*/ 204 h 606"/>
                <a:gd name="T4" fmla="*/ 121 w 1176"/>
                <a:gd name="T5" fmla="*/ 204 h 606"/>
                <a:gd name="T6" fmla="*/ 242 w 1176"/>
                <a:gd name="T7" fmla="*/ 102 h 606"/>
                <a:gd name="T8" fmla="*/ 242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33" name="Freeform 1026"/>
            <p:cNvSpPr>
              <a:spLocks/>
            </p:cNvSpPr>
            <p:nvPr/>
          </p:nvSpPr>
          <p:spPr bwMode="auto">
            <a:xfrm>
              <a:off x="5338085" y="2359614"/>
              <a:ext cx="290183" cy="71016"/>
            </a:xfrm>
            <a:custGeom>
              <a:avLst/>
              <a:gdLst>
                <a:gd name="T0" fmla="*/ 115 w 2532"/>
                <a:gd name="T1" fmla="*/ 0 h 723"/>
                <a:gd name="T2" fmla="*/ 115 w 2532"/>
                <a:gd name="T3" fmla="*/ 0 h 723"/>
                <a:gd name="T4" fmla="*/ 229 w 2532"/>
                <a:gd name="T5" fmla="*/ 98 h 723"/>
                <a:gd name="T6" fmla="*/ 229 w 2532"/>
                <a:gd name="T7" fmla="*/ 98 h 723"/>
                <a:gd name="T8" fmla="*/ 0 w 2532"/>
                <a:gd name="T9" fmla="*/ 98 h 723"/>
                <a:gd name="T10" fmla="*/ 115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34" name="Freeform 1027"/>
            <p:cNvSpPr>
              <a:spLocks/>
            </p:cNvSpPr>
            <p:nvPr/>
          </p:nvSpPr>
          <p:spPr bwMode="auto">
            <a:xfrm flipV="1">
              <a:off x="5627878" y="2354575"/>
              <a:ext cx="118410" cy="73535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305 h 723"/>
                <a:gd name="T6" fmla="*/ 0 w 2532"/>
                <a:gd name="T7" fmla="*/ 305 h 723"/>
                <a:gd name="T8" fmla="*/ 0 w 2532"/>
                <a:gd name="T9" fmla="*/ 102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pic>
          <p:nvPicPr>
            <p:cNvPr id="27735" name="Picture 1030" descr="laptop_keyboard"/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6897688" y="5735638"/>
              <a:ext cx="388937" cy="1587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7736" name="Freeform 1031"/>
            <p:cNvSpPr>
              <a:spLocks/>
            </p:cNvSpPr>
            <p:nvPr/>
          </p:nvSpPr>
          <p:spPr bwMode="auto">
            <a:xfrm>
              <a:off x="7026275" y="5580063"/>
              <a:ext cx="312738" cy="207962"/>
            </a:xfrm>
            <a:custGeom>
              <a:avLst/>
              <a:gdLst>
                <a:gd name="T0" fmla="*/ 2147483647 w 2982"/>
                <a:gd name="T1" fmla="*/ 0 h 2442"/>
                <a:gd name="T2" fmla="*/ 0 w 2982"/>
                <a:gd name="T3" fmla="*/ 2147483647 h 2442"/>
                <a:gd name="T4" fmla="*/ 2147483647 w 2982"/>
                <a:gd name="T5" fmla="*/ 2147483647 h 2442"/>
                <a:gd name="T6" fmla="*/ 2147483647 w 2982"/>
                <a:gd name="T7" fmla="*/ 2147483647 h 2442"/>
                <a:gd name="T8" fmla="*/ 2147483647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27737" name="Picture 1032" descr="screen"/>
            <p:cNvPicPr>
              <a:picLocks noChangeAspect="1" noChangeArrowheads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042150" y="5584825"/>
              <a:ext cx="284163" cy="190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7738" name="Freeform 1033"/>
            <p:cNvSpPr>
              <a:spLocks/>
            </p:cNvSpPr>
            <p:nvPr/>
          </p:nvSpPr>
          <p:spPr bwMode="auto">
            <a:xfrm>
              <a:off x="7083425" y="5573713"/>
              <a:ext cx="265113" cy="39687"/>
            </a:xfrm>
            <a:custGeom>
              <a:avLst/>
              <a:gdLst>
                <a:gd name="T0" fmla="*/ 2147483647 w 2528"/>
                <a:gd name="T1" fmla="*/ 0 h 455"/>
                <a:gd name="T2" fmla="*/ 2147483647 w 2528"/>
                <a:gd name="T3" fmla="*/ 2147483647 h 455"/>
                <a:gd name="T4" fmla="*/ 2147483647 w 2528"/>
                <a:gd name="T5" fmla="*/ 2147483647 h 455"/>
                <a:gd name="T6" fmla="*/ 0 w 2528"/>
                <a:gd name="T7" fmla="*/ 2147483647 h 455"/>
                <a:gd name="T8" fmla="*/ 2147483647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39" name="Freeform 1034"/>
            <p:cNvSpPr>
              <a:spLocks/>
            </p:cNvSpPr>
            <p:nvPr/>
          </p:nvSpPr>
          <p:spPr bwMode="auto">
            <a:xfrm>
              <a:off x="7024688" y="5573713"/>
              <a:ext cx="73025" cy="161925"/>
            </a:xfrm>
            <a:custGeom>
              <a:avLst/>
              <a:gdLst>
                <a:gd name="T0" fmla="*/ 2147483647 w 702"/>
                <a:gd name="T1" fmla="*/ 0 h 1893"/>
                <a:gd name="T2" fmla="*/ 0 w 702"/>
                <a:gd name="T3" fmla="*/ 2147483647 h 1893"/>
                <a:gd name="T4" fmla="*/ 2147483647 w 702"/>
                <a:gd name="T5" fmla="*/ 2147483647 h 1893"/>
                <a:gd name="T6" fmla="*/ 2147483647 w 702"/>
                <a:gd name="T7" fmla="*/ 2147483647 h 1893"/>
                <a:gd name="T8" fmla="*/ 2147483647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40" name="Freeform 1035"/>
            <p:cNvSpPr>
              <a:spLocks/>
            </p:cNvSpPr>
            <p:nvPr/>
          </p:nvSpPr>
          <p:spPr bwMode="auto">
            <a:xfrm>
              <a:off x="7267575" y="5602288"/>
              <a:ext cx="79375" cy="185737"/>
            </a:xfrm>
            <a:custGeom>
              <a:avLst/>
              <a:gdLst>
                <a:gd name="T0" fmla="*/ 2147483647 w 756"/>
                <a:gd name="T1" fmla="*/ 0 h 2184"/>
                <a:gd name="T2" fmla="*/ 2147483647 w 756"/>
                <a:gd name="T3" fmla="*/ 2147483647 h 2184"/>
                <a:gd name="T4" fmla="*/ 0 w 756"/>
                <a:gd name="T5" fmla="*/ 2147483647 h 2184"/>
                <a:gd name="T6" fmla="*/ 2147483647 w 756"/>
                <a:gd name="T7" fmla="*/ 2147483647 h 2184"/>
                <a:gd name="T8" fmla="*/ 2147483647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41" name="Freeform 1036"/>
            <p:cNvSpPr>
              <a:spLocks/>
            </p:cNvSpPr>
            <p:nvPr/>
          </p:nvSpPr>
          <p:spPr bwMode="auto">
            <a:xfrm>
              <a:off x="7023100" y="5726113"/>
              <a:ext cx="290513" cy="63500"/>
            </a:xfrm>
            <a:custGeom>
              <a:avLst/>
              <a:gdLst>
                <a:gd name="T0" fmla="*/ 2147483647 w 2773"/>
                <a:gd name="T1" fmla="*/ 0 h 738"/>
                <a:gd name="T2" fmla="*/ 0 w 2773"/>
                <a:gd name="T3" fmla="*/ 2147483647 h 738"/>
                <a:gd name="T4" fmla="*/ 2147483647 w 2773"/>
                <a:gd name="T5" fmla="*/ 2147483647 h 738"/>
                <a:gd name="T6" fmla="*/ 2147483647 w 2773"/>
                <a:gd name="T7" fmla="*/ 2147483647 h 738"/>
                <a:gd name="T8" fmla="*/ 2147483647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42" name="Freeform 1037"/>
            <p:cNvSpPr>
              <a:spLocks/>
            </p:cNvSpPr>
            <p:nvPr/>
          </p:nvSpPr>
          <p:spPr bwMode="auto">
            <a:xfrm>
              <a:off x="7275513" y="5603875"/>
              <a:ext cx="74612" cy="187325"/>
            </a:xfrm>
            <a:custGeom>
              <a:avLst/>
              <a:gdLst>
                <a:gd name="T0" fmla="*/ 2147483647 w 637"/>
                <a:gd name="T1" fmla="*/ 0 h 1659"/>
                <a:gd name="T2" fmla="*/ 2147483647 w 637"/>
                <a:gd name="T3" fmla="*/ 0 h 1659"/>
                <a:gd name="T4" fmla="*/ 2147483647 w 637"/>
                <a:gd name="T5" fmla="*/ 2147483647 h 1659"/>
                <a:gd name="T6" fmla="*/ 0 w 637"/>
                <a:gd name="T7" fmla="*/ 2147483647 h 1659"/>
                <a:gd name="T8" fmla="*/ 2147483647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43" name="Freeform 1038"/>
            <p:cNvSpPr>
              <a:spLocks/>
            </p:cNvSpPr>
            <p:nvPr/>
          </p:nvSpPr>
          <p:spPr bwMode="auto">
            <a:xfrm>
              <a:off x="7023100" y="5735638"/>
              <a:ext cx="258763" cy="61912"/>
            </a:xfrm>
            <a:custGeom>
              <a:avLst/>
              <a:gdLst>
                <a:gd name="T0" fmla="*/ 0 w 2216"/>
                <a:gd name="T1" fmla="*/ 0 h 550"/>
                <a:gd name="T2" fmla="*/ 2147483647 w 2216"/>
                <a:gd name="T3" fmla="*/ 2147483647 h 550"/>
                <a:gd name="T4" fmla="*/ 2147483647 w 2216"/>
                <a:gd name="T5" fmla="*/ 2147483647 h 550"/>
                <a:gd name="T6" fmla="*/ 2147483647 w 2216"/>
                <a:gd name="T7" fmla="*/ 2147483647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7744" name="Group 1039"/>
            <p:cNvGrpSpPr>
              <a:grpSpLocks/>
            </p:cNvGrpSpPr>
            <p:nvPr/>
          </p:nvGrpSpPr>
          <p:grpSpPr bwMode="auto">
            <a:xfrm>
              <a:off x="7019925" y="5800725"/>
              <a:ext cx="87313" cy="38100"/>
              <a:chOff x="1740" y="2642"/>
              <a:chExt cx="752" cy="327"/>
            </a:xfrm>
          </p:grpSpPr>
          <p:sp>
            <p:nvSpPr>
              <p:cNvPr id="28107" name="Freeform 1040"/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108" name="Freeform 1041"/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109" name="Freeform 1042"/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110" name="Freeform 1043"/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111" name="Freeform 1044"/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112" name="Freeform 1045"/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7745" name="Freeform 1046"/>
            <p:cNvSpPr>
              <a:spLocks/>
            </p:cNvSpPr>
            <p:nvPr/>
          </p:nvSpPr>
          <p:spPr bwMode="auto">
            <a:xfrm>
              <a:off x="7169150" y="5807075"/>
              <a:ext cx="106363" cy="80963"/>
            </a:xfrm>
            <a:custGeom>
              <a:avLst/>
              <a:gdLst>
                <a:gd name="T0" fmla="*/ 2147483647 w 990"/>
                <a:gd name="T1" fmla="*/ 2147483647 h 792"/>
                <a:gd name="T2" fmla="*/ 2147483647 w 990"/>
                <a:gd name="T3" fmla="*/ 0 h 792"/>
                <a:gd name="T4" fmla="*/ 2147483647 w 990"/>
                <a:gd name="T5" fmla="*/ 2147483647 h 792"/>
                <a:gd name="T6" fmla="*/ 0 w 990"/>
                <a:gd name="T7" fmla="*/ 2147483647 h 792"/>
                <a:gd name="T8" fmla="*/ 2147483647 w 990"/>
                <a:gd name="T9" fmla="*/ 2147483647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46" name="Freeform 1047"/>
            <p:cNvSpPr>
              <a:spLocks/>
            </p:cNvSpPr>
            <p:nvPr/>
          </p:nvSpPr>
          <p:spPr bwMode="auto">
            <a:xfrm>
              <a:off x="6897688" y="5813425"/>
              <a:ext cx="271462" cy="73025"/>
            </a:xfrm>
            <a:custGeom>
              <a:avLst/>
              <a:gdLst>
                <a:gd name="T0" fmla="*/ 2147483647 w 2532"/>
                <a:gd name="T1" fmla="*/ 0 h 723"/>
                <a:gd name="T2" fmla="*/ 2147483647 w 2532"/>
                <a:gd name="T3" fmla="*/ 0 h 723"/>
                <a:gd name="T4" fmla="*/ 2147483647 w 2532"/>
                <a:gd name="T5" fmla="*/ 2147483647 h 723"/>
                <a:gd name="T6" fmla="*/ 2147483647 w 2532"/>
                <a:gd name="T7" fmla="*/ 2147483647 h 723"/>
                <a:gd name="T8" fmla="*/ 0 w 2532"/>
                <a:gd name="T9" fmla="*/ 2147483647 h 723"/>
                <a:gd name="T10" fmla="*/ 2147483647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47" name="Freeform 1048"/>
            <p:cNvSpPr>
              <a:spLocks/>
            </p:cNvSpPr>
            <p:nvPr/>
          </p:nvSpPr>
          <p:spPr bwMode="auto">
            <a:xfrm>
              <a:off x="6899275" y="5799138"/>
              <a:ext cx="1588" cy="15875"/>
            </a:xfrm>
            <a:custGeom>
              <a:avLst/>
              <a:gdLst>
                <a:gd name="T0" fmla="*/ 2147483647 w 26"/>
                <a:gd name="T1" fmla="*/ 2147483647 h 147"/>
                <a:gd name="T2" fmla="*/ 2147483647 w 26"/>
                <a:gd name="T3" fmla="*/ 2147483647 h 147"/>
                <a:gd name="T4" fmla="*/ 0 w 26"/>
                <a:gd name="T5" fmla="*/ 2147483647 h 147"/>
                <a:gd name="T6" fmla="*/ 2147483647 w 26"/>
                <a:gd name="T7" fmla="*/ 0 h 147"/>
                <a:gd name="T8" fmla="*/ 2147483647 w 26"/>
                <a:gd name="T9" fmla="*/ 2147483647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48" name="Freeform 1049"/>
            <p:cNvSpPr>
              <a:spLocks/>
            </p:cNvSpPr>
            <p:nvPr/>
          </p:nvSpPr>
          <p:spPr bwMode="auto">
            <a:xfrm>
              <a:off x="6899275" y="5738813"/>
              <a:ext cx="125413" cy="61912"/>
            </a:xfrm>
            <a:custGeom>
              <a:avLst/>
              <a:gdLst>
                <a:gd name="T0" fmla="*/ 2147483647 w 1176"/>
                <a:gd name="T1" fmla="*/ 0 h 606"/>
                <a:gd name="T2" fmla="*/ 0 w 1176"/>
                <a:gd name="T3" fmla="*/ 2147483647 h 606"/>
                <a:gd name="T4" fmla="*/ 2147483647 w 1176"/>
                <a:gd name="T5" fmla="*/ 2147483647 h 606"/>
                <a:gd name="T6" fmla="*/ 2147483647 w 1176"/>
                <a:gd name="T7" fmla="*/ 2147483647 h 606"/>
                <a:gd name="T8" fmla="*/ 2147483647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49" name="Freeform 1050"/>
            <p:cNvSpPr>
              <a:spLocks/>
            </p:cNvSpPr>
            <p:nvPr/>
          </p:nvSpPr>
          <p:spPr bwMode="auto">
            <a:xfrm>
              <a:off x="6907213" y="5802313"/>
              <a:ext cx="257175" cy="71437"/>
            </a:xfrm>
            <a:custGeom>
              <a:avLst/>
              <a:gdLst>
                <a:gd name="T0" fmla="*/ 2147483647 w 2532"/>
                <a:gd name="T1" fmla="*/ 0 h 723"/>
                <a:gd name="T2" fmla="*/ 2147483647 w 2532"/>
                <a:gd name="T3" fmla="*/ 0 h 723"/>
                <a:gd name="T4" fmla="*/ 2147483647 w 2532"/>
                <a:gd name="T5" fmla="*/ 2147483647 h 723"/>
                <a:gd name="T6" fmla="*/ 2147483647 w 2532"/>
                <a:gd name="T7" fmla="*/ 2147483647 h 723"/>
                <a:gd name="T8" fmla="*/ 0 w 2532"/>
                <a:gd name="T9" fmla="*/ 2147483647 h 723"/>
                <a:gd name="T10" fmla="*/ 2147483647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50" name="Freeform 1051"/>
            <p:cNvSpPr>
              <a:spLocks/>
            </p:cNvSpPr>
            <p:nvPr/>
          </p:nvSpPr>
          <p:spPr bwMode="auto">
            <a:xfrm flipV="1">
              <a:off x="7164388" y="5797550"/>
              <a:ext cx="104775" cy="74613"/>
            </a:xfrm>
            <a:custGeom>
              <a:avLst/>
              <a:gdLst>
                <a:gd name="T0" fmla="*/ 2147483647 w 2532"/>
                <a:gd name="T1" fmla="*/ 0 h 723"/>
                <a:gd name="T2" fmla="*/ 2147483647 w 2532"/>
                <a:gd name="T3" fmla="*/ 0 h 723"/>
                <a:gd name="T4" fmla="*/ 2147483647 w 2532"/>
                <a:gd name="T5" fmla="*/ 2147483647 h 723"/>
                <a:gd name="T6" fmla="*/ 2147483647 w 2532"/>
                <a:gd name="T7" fmla="*/ 2147483647 h 723"/>
                <a:gd name="T8" fmla="*/ 0 w 2532"/>
                <a:gd name="T9" fmla="*/ 2147483647 h 723"/>
                <a:gd name="T10" fmla="*/ 2147483647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7751" name="Group 2"/>
            <p:cNvGrpSpPr>
              <a:grpSpLocks/>
            </p:cNvGrpSpPr>
            <p:nvPr/>
          </p:nvGrpSpPr>
          <p:grpSpPr bwMode="auto">
            <a:xfrm>
              <a:off x="5607050" y="3182938"/>
              <a:ext cx="317500" cy="246062"/>
              <a:chOff x="5581650" y="3128963"/>
              <a:chExt cx="423863" cy="320675"/>
            </a:xfrm>
          </p:grpSpPr>
          <p:pic>
            <p:nvPicPr>
              <p:cNvPr id="28085" name="Picture 1054" descr="laptop_keyboard"/>
              <p:cNvPicPr>
                <a:picLocks noChangeAspect="1" noChangeArrowheads="1"/>
              </p:cNvPicPr>
              <p:nvPr/>
            </p:nvPicPr>
            <p:blipFill>
              <a:blip r:embed="rId15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09064" flipH="1">
                <a:off x="5581650" y="3290888"/>
                <a:ext cx="363538" cy="1587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8086" name="Freeform 1055"/>
              <p:cNvSpPr>
                <a:spLocks/>
              </p:cNvSpPr>
              <p:nvPr/>
            </p:nvSpPr>
            <p:spPr bwMode="auto">
              <a:xfrm>
                <a:off x="5702300" y="3135313"/>
                <a:ext cx="292100" cy="207962"/>
              </a:xfrm>
              <a:custGeom>
                <a:avLst/>
                <a:gdLst>
                  <a:gd name="T0" fmla="*/ 2147483647 w 2982"/>
                  <a:gd name="T1" fmla="*/ 0 h 2442"/>
                  <a:gd name="T2" fmla="*/ 0 w 2982"/>
                  <a:gd name="T3" fmla="*/ 2147483647 h 2442"/>
                  <a:gd name="T4" fmla="*/ 2147483647 w 2982"/>
                  <a:gd name="T5" fmla="*/ 2147483647 h 2442"/>
                  <a:gd name="T6" fmla="*/ 2147483647 w 2982"/>
                  <a:gd name="T7" fmla="*/ 2147483647 h 2442"/>
                  <a:gd name="T8" fmla="*/ 2147483647 w 2982"/>
                  <a:gd name="T9" fmla="*/ 0 h 24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82"/>
                  <a:gd name="T16" fmla="*/ 0 h 2442"/>
                  <a:gd name="T17" fmla="*/ 2982 w 2982"/>
                  <a:gd name="T18" fmla="*/ 2442 h 24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82" h="2442">
                    <a:moveTo>
                      <a:pt x="540" y="0"/>
                    </a:moveTo>
                    <a:lnTo>
                      <a:pt x="0" y="1734"/>
                    </a:lnTo>
                    <a:lnTo>
                      <a:pt x="2394" y="2442"/>
                    </a:lnTo>
                    <a:lnTo>
                      <a:pt x="2982" y="318"/>
                    </a:lnTo>
                    <a:lnTo>
                      <a:pt x="540" y="0"/>
                    </a:ln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pic>
            <p:nvPicPr>
              <p:cNvPr id="28087" name="Picture 1056" descr="screen"/>
              <p:cNvPicPr>
                <a:picLocks noChangeAspect="1" noChangeArrowheads="1"/>
              </p:cNvPicPr>
              <p:nvPr/>
            </p:nvPicPr>
            <p:blipFill>
              <a:blip r:embed="rId16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716588" y="3140075"/>
                <a:ext cx="266700" cy="19050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8088" name="Freeform 1057"/>
              <p:cNvSpPr>
                <a:spLocks/>
              </p:cNvSpPr>
              <p:nvPr/>
            </p:nvSpPr>
            <p:spPr bwMode="auto">
              <a:xfrm>
                <a:off x="5756275" y="3128963"/>
                <a:ext cx="247650" cy="39687"/>
              </a:xfrm>
              <a:custGeom>
                <a:avLst/>
                <a:gdLst>
                  <a:gd name="T0" fmla="*/ 2147483647 w 2528"/>
                  <a:gd name="T1" fmla="*/ 0 h 455"/>
                  <a:gd name="T2" fmla="*/ 2147483647 w 2528"/>
                  <a:gd name="T3" fmla="*/ 2147483647 h 455"/>
                  <a:gd name="T4" fmla="*/ 2147483647 w 2528"/>
                  <a:gd name="T5" fmla="*/ 2147483647 h 455"/>
                  <a:gd name="T6" fmla="*/ 0 w 2528"/>
                  <a:gd name="T7" fmla="*/ 2147483647 h 455"/>
                  <a:gd name="T8" fmla="*/ 2147483647 w 2528"/>
                  <a:gd name="T9" fmla="*/ 0 h 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28"/>
                  <a:gd name="T16" fmla="*/ 0 h 455"/>
                  <a:gd name="T17" fmla="*/ 2528 w 2528"/>
                  <a:gd name="T18" fmla="*/ 455 h 4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28" h="455">
                    <a:moveTo>
                      <a:pt x="14" y="0"/>
                    </a:moveTo>
                    <a:lnTo>
                      <a:pt x="2528" y="341"/>
                    </a:lnTo>
                    <a:lnTo>
                      <a:pt x="2480" y="455"/>
                    </a:lnTo>
                    <a:lnTo>
                      <a:pt x="0" y="86"/>
                    </a:lnTo>
                    <a:lnTo>
                      <a:pt x="1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089" name="Freeform 1058"/>
              <p:cNvSpPr>
                <a:spLocks/>
              </p:cNvSpPr>
              <p:nvPr/>
            </p:nvSpPr>
            <p:spPr bwMode="auto">
              <a:xfrm>
                <a:off x="5700713" y="3128963"/>
                <a:ext cx="68262" cy="161925"/>
              </a:xfrm>
              <a:custGeom>
                <a:avLst/>
                <a:gdLst>
                  <a:gd name="T0" fmla="*/ 2147483647 w 702"/>
                  <a:gd name="T1" fmla="*/ 0 h 1893"/>
                  <a:gd name="T2" fmla="*/ 0 w 702"/>
                  <a:gd name="T3" fmla="*/ 2147483647 h 1893"/>
                  <a:gd name="T4" fmla="*/ 2147483647 w 702"/>
                  <a:gd name="T5" fmla="*/ 2147483647 h 1893"/>
                  <a:gd name="T6" fmla="*/ 2147483647 w 702"/>
                  <a:gd name="T7" fmla="*/ 2147483647 h 1893"/>
                  <a:gd name="T8" fmla="*/ 2147483647 w 702"/>
                  <a:gd name="T9" fmla="*/ 0 h 18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2"/>
                  <a:gd name="T16" fmla="*/ 0 h 1893"/>
                  <a:gd name="T17" fmla="*/ 702 w 702"/>
                  <a:gd name="T18" fmla="*/ 1893 h 189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2" h="1893">
                    <a:moveTo>
                      <a:pt x="579" y="0"/>
                    </a:moveTo>
                    <a:lnTo>
                      <a:pt x="0" y="1869"/>
                    </a:lnTo>
                    <a:lnTo>
                      <a:pt x="114" y="1893"/>
                    </a:lnTo>
                    <a:lnTo>
                      <a:pt x="702" y="51"/>
                    </a:lnTo>
                    <a:lnTo>
                      <a:pt x="579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090" name="Freeform 1059"/>
              <p:cNvSpPr>
                <a:spLocks/>
              </p:cNvSpPr>
              <p:nvPr/>
            </p:nvSpPr>
            <p:spPr bwMode="auto">
              <a:xfrm>
                <a:off x="5927725" y="3157538"/>
                <a:ext cx="74613" cy="185737"/>
              </a:xfrm>
              <a:custGeom>
                <a:avLst/>
                <a:gdLst>
                  <a:gd name="T0" fmla="*/ 2147483647 w 756"/>
                  <a:gd name="T1" fmla="*/ 0 h 2184"/>
                  <a:gd name="T2" fmla="*/ 2147483647 w 756"/>
                  <a:gd name="T3" fmla="*/ 2147483647 h 2184"/>
                  <a:gd name="T4" fmla="*/ 0 w 756"/>
                  <a:gd name="T5" fmla="*/ 2147483647 h 2184"/>
                  <a:gd name="T6" fmla="*/ 2147483647 w 756"/>
                  <a:gd name="T7" fmla="*/ 2147483647 h 2184"/>
                  <a:gd name="T8" fmla="*/ 2147483647 w 756"/>
                  <a:gd name="T9" fmla="*/ 0 h 2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2184"/>
                  <a:gd name="T17" fmla="*/ 756 w 756"/>
                  <a:gd name="T18" fmla="*/ 2184 h 21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2184">
                    <a:moveTo>
                      <a:pt x="756" y="0"/>
                    </a:moveTo>
                    <a:lnTo>
                      <a:pt x="138" y="2184"/>
                    </a:lnTo>
                    <a:lnTo>
                      <a:pt x="0" y="2148"/>
                    </a:lnTo>
                    <a:lnTo>
                      <a:pt x="606" y="78"/>
                    </a:lnTo>
                    <a:lnTo>
                      <a:pt x="756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chemeClr val="bg1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091" name="Freeform 1060"/>
              <p:cNvSpPr>
                <a:spLocks/>
              </p:cNvSpPr>
              <p:nvPr/>
            </p:nvSpPr>
            <p:spPr bwMode="auto">
              <a:xfrm>
                <a:off x="5699125" y="3281363"/>
                <a:ext cx="271463" cy="63500"/>
              </a:xfrm>
              <a:custGeom>
                <a:avLst/>
                <a:gdLst>
                  <a:gd name="T0" fmla="*/ 2147483647 w 2773"/>
                  <a:gd name="T1" fmla="*/ 0 h 738"/>
                  <a:gd name="T2" fmla="*/ 0 w 2773"/>
                  <a:gd name="T3" fmla="*/ 2147483647 h 738"/>
                  <a:gd name="T4" fmla="*/ 2147483647 w 2773"/>
                  <a:gd name="T5" fmla="*/ 2147483647 h 738"/>
                  <a:gd name="T6" fmla="*/ 2147483647 w 2773"/>
                  <a:gd name="T7" fmla="*/ 2147483647 h 738"/>
                  <a:gd name="T8" fmla="*/ 2147483647 w 2773"/>
                  <a:gd name="T9" fmla="*/ 0 h 7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73"/>
                  <a:gd name="T16" fmla="*/ 0 h 738"/>
                  <a:gd name="T17" fmla="*/ 2773 w 2773"/>
                  <a:gd name="T18" fmla="*/ 738 h 7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73" h="738">
                    <a:moveTo>
                      <a:pt x="33" y="0"/>
                    </a:moveTo>
                    <a:lnTo>
                      <a:pt x="0" y="99"/>
                    </a:lnTo>
                    <a:lnTo>
                      <a:pt x="2436" y="738"/>
                    </a:lnTo>
                    <a:cubicBezTo>
                      <a:pt x="2499" y="501"/>
                      <a:pt x="2773" y="727"/>
                      <a:pt x="2373" y="603"/>
                    </a:cubicBezTo>
                    <a:lnTo>
                      <a:pt x="3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CC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092" name="Freeform 1061"/>
              <p:cNvSpPr>
                <a:spLocks/>
              </p:cNvSpPr>
              <p:nvPr/>
            </p:nvSpPr>
            <p:spPr bwMode="auto">
              <a:xfrm>
                <a:off x="5935663" y="3159125"/>
                <a:ext cx="69850" cy="187325"/>
              </a:xfrm>
              <a:custGeom>
                <a:avLst/>
                <a:gdLst>
                  <a:gd name="T0" fmla="*/ 2147483647 w 637"/>
                  <a:gd name="T1" fmla="*/ 0 h 1659"/>
                  <a:gd name="T2" fmla="*/ 2147483647 w 637"/>
                  <a:gd name="T3" fmla="*/ 0 h 1659"/>
                  <a:gd name="T4" fmla="*/ 2147483647 w 637"/>
                  <a:gd name="T5" fmla="*/ 2147483647 h 1659"/>
                  <a:gd name="T6" fmla="*/ 0 w 637"/>
                  <a:gd name="T7" fmla="*/ 2147483647 h 1659"/>
                  <a:gd name="T8" fmla="*/ 2147483647 w 637"/>
                  <a:gd name="T9" fmla="*/ 0 h 16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7"/>
                  <a:gd name="T16" fmla="*/ 0 h 1659"/>
                  <a:gd name="T17" fmla="*/ 637 w 637"/>
                  <a:gd name="T18" fmla="*/ 1659 h 16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7" h="1659">
                    <a:moveTo>
                      <a:pt x="615" y="0"/>
                    </a:moveTo>
                    <a:lnTo>
                      <a:pt x="637" y="0"/>
                    </a:lnTo>
                    <a:lnTo>
                      <a:pt x="68" y="1659"/>
                    </a:lnTo>
                    <a:lnTo>
                      <a:pt x="0" y="1647"/>
                    </a:lnTo>
                    <a:lnTo>
                      <a:pt x="615" y="0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093" name="Freeform 1062"/>
              <p:cNvSpPr>
                <a:spLocks/>
              </p:cNvSpPr>
              <p:nvPr/>
            </p:nvSpPr>
            <p:spPr bwMode="auto">
              <a:xfrm>
                <a:off x="5699125" y="3290888"/>
                <a:ext cx="242888" cy="61912"/>
              </a:xfrm>
              <a:custGeom>
                <a:avLst/>
                <a:gdLst>
                  <a:gd name="T0" fmla="*/ 0 w 2216"/>
                  <a:gd name="T1" fmla="*/ 0 h 550"/>
                  <a:gd name="T2" fmla="*/ 2147483647 w 2216"/>
                  <a:gd name="T3" fmla="*/ 2147483647 h 550"/>
                  <a:gd name="T4" fmla="*/ 2147483647 w 2216"/>
                  <a:gd name="T5" fmla="*/ 2147483647 h 550"/>
                  <a:gd name="T6" fmla="*/ 2147483647 w 2216"/>
                  <a:gd name="T7" fmla="*/ 2147483647 h 550"/>
                  <a:gd name="T8" fmla="*/ 0 w 2216"/>
                  <a:gd name="T9" fmla="*/ 0 h 5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16"/>
                  <a:gd name="T16" fmla="*/ 0 h 550"/>
                  <a:gd name="T17" fmla="*/ 2216 w 2216"/>
                  <a:gd name="T18" fmla="*/ 550 h 5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16" h="550">
                    <a:moveTo>
                      <a:pt x="0" y="0"/>
                    </a:moveTo>
                    <a:lnTo>
                      <a:pt x="9" y="57"/>
                    </a:lnTo>
                    <a:lnTo>
                      <a:pt x="2164" y="550"/>
                    </a:lnTo>
                    <a:lnTo>
                      <a:pt x="2216" y="49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28094" name="Group 1063"/>
              <p:cNvGrpSpPr>
                <a:grpSpLocks/>
              </p:cNvGrpSpPr>
              <p:nvPr/>
            </p:nvGrpSpPr>
            <p:grpSpPr bwMode="auto">
              <a:xfrm>
                <a:off x="5695950" y="3355975"/>
                <a:ext cx="80963" cy="38100"/>
                <a:chOff x="1740" y="2642"/>
                <a:chExt cx="752" cy="327"/>
              </a:xfrm>
            </p:grpSpPr>
            <p:sp>
              <p:nvSpPr>
                <p:cNvPr id="28101" name="Freeform 1064"/>
                <p:cNvSpPr>
                  <a:spLocks/>
                </p:cNvSpPr>
                <p:nvPr/>
              </p:nvSpPr>
              <p:spPr bwMode="auto">
                <a:xfrm>
                  <a:off x="1740" y="2642"/>
                  <a:ext cx="752" cy="327"/>
                </a:xfrm>
                <a:custGeom>
                  <a:avLst/>
                  <a:gdLst>
                    <a:gd name="T0" fmla="*/ 293 w 752"/>
                    <a:gd name="T1" fmla="*/ 0 h 327"/>
                    <a:gd name="T2" fmla="*/ 752 w 752"/>
                    <a:gd name="T3" fmla="*/ 124 h 327"/>
                    <a:gd name="T4" fmla="*/ 470 w 752"/>
                    <a:gd name="T5" fmla="*/ 327 h 327"/>
                    <a:gd name="T6" fmla="*/ 0 w 752"/>
                    <a:gd name="T7" fmla="*/ 183 h 327"/>
                    <a:gd name="T8" fmla="*/ 293 w 752"/>
                    <a:gd name="T9" fmla="*/ 0 h 3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2"/>
                    <a:gd name="T16" fmla="*/ 0 h 327"/>
                    <a:gd name="T17" fmla="*/ 752 w 752"/>
                    <a:gd name="T18" fmla="*/ 327 h 3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2" h="327">
                      <a:moveTo>
                        <a:pt x="293" y="0"/>
                      </a:moveTo>
                      <a:lnTo>
                        <a:pt x="752" y="124"/>
                      </a:lnTo>
                      <a:lnTo>
                        <a:pt x="470" y="327"/>
                      </a:lnTo>
                      <a:lnTo>
                        <a:pt x="0" y="183"/>
                      </a:lnTo>
                      <a:lnTo>
                        <a:pt x="293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102" name="Freeform 1065"/>
                <p:cNvSpPr>
                  <a:spLocks/>
                </p:cNvSpPr>
                <p:nvPr/>
              </p:nvSpPr>
              <p:spPr bwMode="auto">
                <a:xfrm>
                  <a:off x="1754" y="2649"/>
                  <a:ext cx="726" cy="311"/>
                </a:xfrm>
                <a:custGeom>
                  <a:avLst/>
                  <a:gdLst>
                    <a:gd name="T0" fmla="*/ 282 w 726"/>
                    <a:gd name="T1" fmla="*/ 0 h 311"/>
                    <a:gd name="T2" fmla="*/ 726 w 726"/>
                    <a:gd name="T3" fmla="*/ 119 h 311"/>
                    <a:gd name="T4" fmla="*/ 457 w 726"/>
                    <a:gd name="T5" fmla="*/ 311 h 311"/>
                    <a:gd name="T6" fmla="*/ 0 w 726"/>
                    <a:gd name="T7" fmla="*/ 173 h 311"/>
                    <a:gd name="T8" fmla="*/ 282 w 726"/>
                    <a:gd name="T9" fmla="*/ 0 h 3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6"/>
                    <a:gd name="T16" fmla="*/ 0 h 311"/>
                    <a:gd name="T17" fmla="*/ 726 w 726"/>
                    <a:gd name="T18" fmla="*/ 311 h 31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6" h="311">
                      <a:moveTo>
                        <a:pt x="282" y="0"/>
                      </a:moveTo>
                      <a:lnTo>
                        <a:pt x="726" y="119"/>
                      </a:lnTo>
                      <a:lnTo>
                        <a:pt x="457" y="311"/>
                      </a:lnTo>
                      <a:lnTo>
                        <a:pt x="0" y="173"/>
                      </a:lnTo>
                      <a:lnTo>
                        <a:pt x="282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103" name="Freeform 1066"/>
                <p:cNvSpPr>
                  <a:spLocks/>
                </p:cNvSpPr>
                <p:nvPr/>
              </p:nvSpPr>
              <p:spPr bwMode="auto">
                <a:xfrm>
                  <a:off x="1808" y="2770"/>
                  <a:ext cx="258" cy="100"/>
                </a:xfrm>
                <a:custGeom>
                  <a:avLst/>
                  <a:gdLst>
                    <a:gd name="T0" fmla="*/ 0 w 258"/>
                    <a:gd name="T1" fmla="*/ 44 h 100"/>
                    <a:gd name="T2" fmla="*/ 75 w 258"/>
                    <a:gd name="T3" fmla="*/ 0 h 100"/>
                    <a:gd name="T4" fmla="*/ 258 w 258"/>
                    <a:gd name="T5" fmla="*/ 50 h 100"/>
                    <a:gd name="T6" fmla="*/ 183 w 258"/>
                    <a:gd name="T7" fmla="*/ 100 h 100"/>
                    <a:gd name="T8" fmla="*/ 0 w 258"/>
                    <a:gd name="T9" fmla="*/ 44 h 10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0"/>
                    <a:gd name="T17" fmla="*/ 258 w 258"/>
                    <a:gd name="T18" fmla="*/ 100 h 10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0">
                      <a:moveTo>
                        <a:pt x="0" y="44"/>
                      </a:moveTo>
                      <a:lnTo>
                        <a:pt x="75" y="0"/>
                      </a:lnTo>
                      <a:lnTo>
                        <a:pt x="258" y="50"/>
                      </a:lnTo>
                      <a:lnTo>
                        <a:pt x="183" y="100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104" name="Freeform 1067"/>
                <p:cNvSpPr>
                  <a:spLocks/>
                </p:cNvSpPr>
                <p:nvPr/>
              </p:nvSpPr>
              <p:spPr bwMode="auto">
                <a:xfrm>
                  <a:off x="1799" y="2816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105" name="Freeform 1068"/>
                <p:cNvSpPr>
                  <a:spLocks/>
                </p:cNvSpPr>
                <p:nvPr/>
              </p:nvSpPr>
              <p:spPr bwMode="auto">
                <a:xfrm>
                  <a:off x="2020" y="2834"/>
                  <a:ext cx="258" cy="102"/>
                </a:xfrm>
                <a:custGeom>
                  <a:avLst/>
                  <a:gdLst>
                    <a:gd name="T0" fmla="*/ 0 w 258"/>
                    <a:gd name="T1" fmla="*/ 46 h 102"/>
                    <a:gd name="T2" fmla="*/ 71 w 258"/>
                    <a:gd name="T3" fmla="*/ 0 h 102"/>
                    <a:gd name="T4" fmla="*/ 258 w 258"/>
                    <a:gd name="T5" fmla="*/ 52 h 102"/>
                    <a:gd name="T6" fmla="*/ 183 w 258"/>
                    <a:gd name="T7" fmla="*/ 102 h 102"/>
                    <a:gd name="T8" fmla="*/ 0 w 258"/>
                    <a:gd name="T9" fmla="*/ 46 h 10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2"/>
                    <a:gd name="T17" fmla="*/ 258 w 258"/>
                    <a:gd name="T18" fmla="*/ 102 h 10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2">
                      <a:moveTo>
                        <a:pt x="0" y="46"/>
                      </a:moveTo>
                      <a:lnTo>
                        <a:pt x="71" y="0"/>
                      </a:lnTo>
                      <a:lnTo>
                        <a:pt x="258" y="52"/>
                      </a:lnTo>
                      <a:lnTo>
                        <a:pt x="183" y="102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106" name="Freeform 1069"/>
                <p:cNvSpPr>
                  <a:spLocks/>
                </p:cNvSpPr>
                <p:nvPr/>
              </p:nvSpPr>
              <p:spPr bwMode="auto">
                <a:xfrm>
                  <a:off x="2011" y="2882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8095" name="Freeform 1070"/>
              <p:cNvSpPr>
                <a:spLocks/>
              </p:cNvSpPr>
              <p:nvPr/>
            </p:nvSpPr>
            <p:spPr bwMode="auto">
              <a:xfrm>
                <a:off x="5835650" y="3362325"/>
                <a:ext cx="100013" cy="80963"/>
              </a:xfrm>
              <a:custGeom>
                <a:avLst/>
                <a:gdLst>
                  <a:gd name="T0" fmla="*/ 2147483647 w 990"/>
                  <a:gd name="T1" fmla="*/ 2147483647 h 792"/>
                  <a:gd name="T2" fmla="*/ 2147483647 w 990"/>
                  <a:gd name="T3" fmla="*/ 0 h 792"/>
                  <a:gd name="T4" fmla="*/ 2147483647 w 990"/>
                  <a:gd name="T5" fmla="*/ 2147483647 h 792"/>
                  <a:gd name="T6" fmla="*/ 0 w 990"/>
                  <a:gd name="T7" fmla="*/ 2147483647 h 792"/>
                  <a:gd name="T8" fmla="*/ 2147483647 w 990"/>
                  <a:gd name="T9" fmla="*/ 2147483647 h 7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0"/>
                  <a:gd name="T16" fmla="*/ 0 h 792"/>
                  <a:gd name="T17" fmla="*/ 990 w 990"/>
                  <a:gd name="T18" fmla="*/ 792 h 79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0" h="792">
                    <a:moveTo>
                      <a:pt x="3" y="738"/>
                    </a:moveTo>
                    <a:lnTo>
                      <a:pt x="990" y="0"/>
                    </a:lnTo>
                    <a:lnTo>
                      <a:pt x="987" y="60"/>
                    </a:lnTo>
                    <a:lnTo>
                      <a:pt x="0" y="792"/>
                    </a:lnTo>
                    <a:lnTo>
                      <a:pt x="3" y="73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096" name="Freeform 1071"/>
              <p:cNvSpPr>
                <a:spLocks/>
              </p:cNvSpPr>
              <p:nvPr/>
            </p:nvSpPr>
            <p:spPr bwMode="auto">
              <a:xfrm>
                <a:off x="5583238" y="3368675"/>
                <a:ext cx="254000" cy="73025"/>
              </a:xfrm>
              <a:custGeom>
                <a:avLst/>
                <a:gdLst>
                  <a:gd name="T0" fmla="*/ 2147483647 w 2532"/>
                  <a:gd name="T1" fmla="*/ 0 h 723"/>
                  <a:gd name="T2" fmla="*/ 2147483647 w 2532"/>
                  <a:gd name="T3" fmla="*/ 0 h 723"/>
                  <a:gd name="T4" fmla="*/ 2147483647 w 2532"/>
                  <a:gd name="T5" fmla="*/ 2147483647 h 723"/>
                  <a:gd name="T6" fmla="*/ 2147483647 w 2532"/>
                  <a:gd name="T7" fmla="*/ 2147483647 h 723"/>
                  <a:gd name="T8" fmla="*/ 0 w 2532"/>
                  <a:gd name="T9" fmla="*/ 2147483647 h 723"/>
                  <a:gd name="T10" fmla="*/ 2147483647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097" name="Freeform 1072"/>
              <p:cNvSpPr>
                <a:spLocks/>
              </p:cNvSpPr>
              <p:nvPr/>
            </p:nvSpPr>
            <p:spPr bwMode="auto">
              <a:xfrm>
                <a:off x="5583238" y="3354388"/>
                <a:ext cx="1587" cy="15875"/>
              </a:xfrm>
              <a:custGeom>
                <a:avLst/>
                <a:gdLst>
                  <a:gd name="T0" fmla="*/ 2147483647 w 26"/>
                  <a:gd name="T1" fmla="*/ 2147483647 h 147"/>
                  <a:gd name="T2" fmla="*/ 2147483647 w 26"/>
                  <a:gd name="T3" fmla="*/ 2147483647 h 147"/>
                  <a:gd name="T4" fmla="*/ 0 w 26"/>
                  <a:gd name="T5" fmla="*/ 2147483647 h 147"/>
                  <a:gd name="T6" fmla="*/ 2147483647 w 26"/>
                  <a:gd name="T7" fmla="*/ 0 h 147"/>
                  <a:gd name="T8" fmla="*/ 2147483647 w 26"/>
                  <a:gd name="T9" fmla="*/ 2147483647 h 1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47"/>
                  <a:gd name="T17" fmla="*/ 26 w 26"/>
                  <a:gd name="T18" fmla="*/ 147 h 1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47">
                    <a:moveTo>
                      <a:pt x="26" y="10"/>
                    </a:moveTo>
                    <a:lnTo>
                      <a:pt x="23" y="147"/>
                    </a:lnTo>
                    <a:lnTo>
                      <a:pt x="0" y="144"/>
                    </a:lnTo>
                    <a:lnTo>
                      <a:pt x="3" y="0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098" name="Freeform 1073"/>
              <p:cNvSpPr>
                <a:spLocks/>
              </p:cNvSpPr>
              <p:nvPr/>
            </p:nvSpPr>
            <p:spPr bwMode="auto">
              <a:xfrm>
                <a:off x="5583238" y="3294063"/>
                <a:ext cx="117475" cy="61912"/>
              </a:xfrm>
              <a:custGeom>
                <a:avLst/>
                <a:gdLst>
                  <a:gd name="T0" fmla="*/ 2147483647 w 1176"/>
                  <a:gd name="T1" fmla="*/ 0 h 606"/>
                  <a:gd name="T2" fmla="*/ 0 w 1176"/>
                  <a:gd name="T3" fmla="*/ 2147483647 h 606"/>
                  <a:gd name="T4" fmla="*/ 2147483647 w 1176"/>
                  <a:gd name="T5" fmla="*/ 2147483647 h 606"/>
                  <a:gd name="T6" fmla="*/ 2147483647 w 1176"/>
                  <a:gd name="T7" fmla="*/ 2147483647 h 606"/>
                  <a:gd name="T8" fmla="*/ 2147483647 w 1176"/>
                  <a:gd name="T9" fmla="*/ 0 h 6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76"/>
                  <a:gd name="T16" fmla="*/ 0 h 606"/>
                  <a:gd name="T17" fmla="*/ 1176 w 1176"/>
                  <a:gd name="T18" fmla="*/ 606 h 6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76" h="606">
                    <a:moveTo>
                      <a:pt x="1170" y="0"/>
                    </a:moveTo>
                    <a:lnTo>
                      <a:pt x="0" y="597"/>
                    </a:lnTo>
                    <a:lnTo>
                      <a:pt x="30" y="606"/>
                    </a:lnTo>
                    <a:lnTo>
                      <a:pt x="1176" y="18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099" name="Freeform 1074"/>
              <p:cNvSpPr>
                <a:spLocks/>
              </p:cNvSpPr>
              <p:nvPr/>
            </p:nvSpPr>
            <p:spPr bwMode="auto">
              <a:xfrm>
                <a:off x="5591175" y="3357563"/>
                <a:ext cx="241300" cy="71437"/>
              </a:xfrm>
              <a:custGeom>
                <a:avLst/>
                <a:gdLst>
                  <a:gd name="T0" fmla="*/ 2147483647 w 2532"/>
                  <a:gd name="T1" fmla="*/ 0 h 723"/>
                  <a:gd name="T2" fmla="*/ 2147483647 w 2532"/>
                  <a:gd name="T3" fmla="*/ 0 h 723"/>
                  <a:gd name="T4" fmla="*/ 2147483647 w 2532"/>
                  <a:gd name="T5" fmla="*/ 2147483647 h 723"/>
                  <a:gd name="T6" fmla="*/ 2147483647 w 2532"/>
                  <a:gd name="T7" fmla="*/ 2147483647 h 723"/>
                  <a:gd name="T8" fmla="*/ 0 w 2532"/>
                  <a:gd name="T9" fmla="*/ 2147483647 h 723"/>
                  <a:gd name="T10" fmla="*/ 2147483647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100" name="Freeform 1075"/>
              <p:cNvSpPr>
                <a:spLocks/>
              </p:cNvSpPr>
              <p:nvPr/>
            </p:nvSpPr>
            <p:spPr bwMode="auto">
              <a:xfrm flipV="1">
                <a:off x="5830888" y="3352800"/>
                <a:ext cx="98425" cy="74613"/>
              </a:xfrm>
              <a:custGeom>
                <a:avLst/>
                <a:gdLst>
                  <a:gd name="T0" fmla="*/ 2147483647 w 2532"/>
                  <a:gd name="T1" fmla="*/ 0 h 723"/>
                  <a:gd name="T2" fmla="*/ 2147483647 w 2532"/>
                  <a:gd name="T3" fmla="*/ 0 h 723"/>
                  <a:gd name="T4" fmla="*/ 2147483647 w 2532"/>
                  <a:gd name="T5" fmla="*/ 2147483647 h 723"/>
                  <a:gd name="T6" fmla="*/ 2147483647 w 2532"/>
                  <a:gd name="T7" fmla="*/ 2147483647 h 723"/>
                  <a:gd name="T8" fmla="*/ 0 w 2532"/>
                  <a:gd name="T9" fmla="*/ 2147483647 h 723"/>
                  <a:gd name="T10" fmla="*/ 2147483647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pic>
          <p:nvPicPr>
            <p:cNvPr id="27752" name="Picture 1077" descr="desktop_computer_stylized_medium"/>
            <p:cNvPicPr>
              <a:picLocks noChangeAspect="1" noChangeArrowheads="1"/>
            </p:cNvPicPr>
            <p:nvPr/>
          </p:nvPicPr>
          <p:blipFill>
            <a:blip r:embed="rId1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6156325" y="3300413"/>
              <a:ext cx="342900" cy="3349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7753" name="Freeform 1078"/>
            <p:cNvSpPr>
              <a:spLocks/>
            </p:cNvSpPr>
            <p:nvPr/>
          </p:nvSpPr>
          <p:spPr bwMode="auto">
            <a:xfrm flipH="1">
              <a:off x="6302568" y="3332533"/>
              <a:ext cx="161685" cy="153507"/>
            </a:xfrm>
            <a:custGeom>
              <a:avLst/>
              <a:gdLst>
                <a:gd name="T0" fmla="*/ 0 w 356"/>
                <a:gd name="T1" fmla="*/ 0 h 368"/>
                <a:gd name="T2" fmla="*/ 136251 w 356"/>
                <a:gd name="T3" fmla="*/ 5840 h 368"/>
                <a:gd name="T4" fmla="*/ 161685 w 356"/>
                <a:gd name="T5" fmla="*/ 122639 h 368"/>
                <a:gd name="T6" fmla="*/ 35425 w 356"/>
                <a:gd name="T7" fmla="*/ 15350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pic>
          <p:nvPicPr>
            <p:cNvPr id="27754" name="Picture 1081" descr="laptop_keyboard"/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7329488" y="5672138"/>
              <a:ext cx="388937" cy="1587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7755" name="Freeform 1082"/>
            <p:cNvSpPr>
              <a:spLocks/>
            </p:cNvSpPr>
            <p:nvPr/>
          </p:nvSpPr>
          <p:spPr bwMode="auto">
            <a:xfrm>
              <a:off x="7458075" y="5516563"/>
              <a:ext cx="312738" cy="207962"/>
            </a:xfrm>
            <a:custGeom>
              <a:avLst/>
              <a:gdLst>
                <a:gd name="T0" fmla="*/ 2147483647 w 2982"/>
                <a:gd name="T1" fmla="*/ 0 h 2442"/>
                <a:gd name="T2" fmla="*/ 0 w 2982"/>
                <a:gd name="T3" fmla="*/ 2147483647 h 2442"/>
                <a:gd name="T4" fmla="*/ 2147483647 w 2982"/>
                <a:gd name="T5" fmla="*/ 2147483647 h 2442"/>
                <a:gd name="T6" fmla="*/ 2147483647 w 2982"/>
                <a:gd name="T7" fmla="*/ 2147483647 h 2442"/>
                <a:gd name="T8" fmla="*/ 2147483647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27756" name="Picture 1083" descr="screen"/>
            <p:cNvPicPr>
              <a:picLocks noChangeAspect="1" noChangeArrowheads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473950" y="5521325"/>
              <a:ext cx="284163" cy="190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7757" name="Freeform 1084"/>
            <p:cNvSpPr>
              <a:spLocks/>
            </p:cNvSpPr>
            <p:nvPr/>
          </p:nvSpPr>
          <p:spPr bwMode="auto">
            <a:xfrm>
              <a:off x="7515225" y="5510213"/>
              <a:ext cx="265113" cy="39687"/>
            </a:xfrm>
            <a:custGeom>
              <a:avLst/>
              <a:gdLst>
                <a:gd name="T0" fmla="*/ 2147483647 w 2528"/>
                <a:gd name="T1" fmla="*/ 0 h 455"/>
                <a:gd name="T2" fmla="*/ 2147483647 w 2528"/>
                <a:gd name="T3" fmla="*/ 2147483647 h 455"/>
                <a:gd name="T4" fmla="*/ 2147483647 w 2528"/>
                <a:gd name="T5" fmla="*/ 2147483647 h 455"/>
                <a:gd name="T6" fmla="*/ 0 w 2528"/>
                <a:gd name="T7" fmla="*/ 2147483647 h 455"/>
                <a:gd name="T8" fmla="*/ 2147483647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58" name="Freeform 1085"/>
            <p:cNvSpPr>
              <a:spLocks/>
            </p:cNvSpPr>
            <p:nvPr/>
          </p:nvSpPr>
          <p:spPr bwMode="auto">
            <a:xfrm>
              <a:off x="7456488" y="5510213"/>
              <a:ext cx="73025" cy="161925"/>
            </a:xfrm>
            <a:custGeom>
              <a:avLst/>
              <a:gdLst>
                <a:gd name="T0" fmla="*/ 2147483647 w 702"/>
                <a:gd name="T1" fmla="*/ 0 h 1893"/>
                <a:gd name="T2" fmla="*/ 0 w 702"/>
                <a:gd name="T3" fmla="*/ 2147483647 h 1893"/>
                <a:gd name="T4" fmla="*/ 2147483647 w 702"/>
                <a:gd name="T5" fmla="*/ 2147483647 h 1893"/>
                <a:gd name="T6" fmla="*/ 2147483647 w 702"/>
                <a:gd name="T7" fmla="*/ 2147483647 h 1893"/>
                <a:gd name="T8" fmla="*/ 2147483647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59" name="Freeform 1086"/>
            <p:cNvSpPr>
              <a:spLocks/>
            </p:cNvSpPr>
            <p:nvPr/>
          </p:nvSpPr>
          <p:spPr bwMode="auto">
            <a:xfrm>
              <a:off x="7699375" y="5538788"/>
              <a:ext cx="79375" cy="185737"/>
            </a:xfrm>
            <a:custGeom>
              <a:avLst/>
              <a:gdLst>
                <a:gd name="T0" fmla="*/ 2147483647 w 756"/>
                <a:gd name="T1" fmla="*/ 0 h 2184"/>
                <a:gd name="T2" fmla="*/ 2147483647 w 756"/>
                <a:gd name="T3" fmla="*/ 2147483647 h 2184"/>
                <a:gd name="T4" fmla="*/ 0 w 756"/>
                <a:gd name="T5" fmla="*/ 2147483647 h 2184"/>
                <a:gd name="T6" fmla="*/ 2147483647 w 756"/>
                <a:gd name="T7" fmla="*/ 2147483647 h 2184"/>
                <a:gd name="T8" fmla="*/ 2147483647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60" name="Freeform 1087"/>
            <p:cNvSpPr>
              <a:spLocks/>
            </p:cNvSpPr>
            <p:nvPr/>
          </p:nvSpPr>
          <p:spPr bwMode="auto">
            <a:xfrm>
              <a:off x="7454900" y="5662613"/>
              <a:ext cx="290513" cy="63500"/>
            </a:xfrm>
            <a:custGeom>
              <a:avLst/>
              <a:gdLst>
                <a:gd name="T0" fmla="*/ 2147483647 w 2773"/>
                <a:gd name="T1" fmla="*/ 0 h 738"/>
                <a:gd name="T2" fmla="*/ 0 w 2773"/>
                <a:gd name="T3" fmla="*/ 2147483647 h 738"/>
                <a:gd name="T4" fmla="*/ 2147483647 w 2773"/>
                <a:gd name="T5" fmla="*/ 2147483647 h 738"/>
                <a:gd name="T6" fmla="*/ 2147483647 w 2773"/>
                <a:gd name="T7" fmla="*/ 2147483647 h 738"/>
                <a:gd name="T8" fmla="*/ 2147483647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61" name="Freeform 1088"/>
            <p:cNvSpPr>
              <a:spLocks/>
            </p:cNvSpPr>
            <p:nvPr/>
          </p:nvSpPr>
          <p:spPr bwMode="auto">
            <a:xfrm>
              <a:off x="7707313" y="5540375"/>
              <a:ext cx="74612" cy="187325"/>
            </a:xfrm>
            <a:custGeom>
              <a:avLst/>
              <a:gdLst>
                <a:gd name="T0" fmla="*/ 2147483647 w 637"/>
                <a:gd name="T1" fmla="*/ 0 h 1659"/>
                <a:gd name="T2" fmla="*/ 2147483647 w 637"/>
                <a:gd name="T3" fmla="*/ 0 h 1659"/>
                <a:gd name="T4" fmla="*/ 2147483647 w 637"/>
                <a:gd name="T5" fmla="*/ 2147483647 h 1659"/>
                <a:gd name="T6" fmla="*/ 0 w 637"/>
                <a:gd name="T7" fmla="*/ 2147483647 h 1659"/>
                <a:gd name="T8" fmla="*/ 2147483647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62" name="Freeform 1089"/>
            <p:cNvSpPr>
              <a:spLocks/>
            </p:cNvSpPr>
            <p:nvPr/>
          </p:nvSpPr>
          <p:spPr bwMode="auto">
            <a:xfrm>
              <a:off x="7454900" y="5672138"/>
              <a:ext cx="258763" cy="61912"/>
            </a:xfrm>
            <a:custGeom>
              <a:avLst/>
              <a:gdLst>
                <a:gd name="T0" fmla="*/ 0 w 2216"/>
                <a:gd name="T1" fmla="*/ 0 h 550"/>
                <a:gd name="T2" fmla="*/ 2147483647 w 2216"/>
                <a:gd name="T3" fmla="*/ 2147483647 h 550"/>
                <a:gd name="T4" fmla="*/ 2147483647 w 2216"/>
                <a:gd name="T5" fmla="*/ 2147483647 h 550"/>
                <a:gd name="T6" fmla="*/ 2147483647 w 2216"/>
                <a:gd name="T7" fmla="*/ 2147483647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7763" name="Group 1090"/>
            <p:cNvGrpSpPr>
              <a:grpSpLocks/>
            </p:cNvGrpSpPr>
            <p:nvPr/>
          </p:nvGrpSpPr>
          <p:grpSpPr bwMode="auto">
            <a:xfrm>
              <a:off x="7451725" y="5737225"/>
              <a:ext cx="87313" cy="38100"/>
              <a:chOff x="1740" y="2642"/>
              <a:chExt cx="752" cy="327"/>
            </a:xfrm>
          </p:grpSpPr>
          <p:sp>
            <p:nvSpPr>
              <p:cNvPr id="28079" name="Freeform 1091"/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080" name="Freeform 1092"/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081" name="Freeform 1093"/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082" name="Freeform 1094"/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083" name="Freeform 1095"/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084" name="Freeform 1096"/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7764" name="Freeform 1097"/>
            <p:cNvSpPr>
              <a:spLocks/>
            </p:cNvSpPr>
            <p:nvPr/>
          </p:nvSpPr>
          <p:spPr bwMode="auto">
            <a:xfrm>
              <a:off x="7600950" y="5743575"/>
              <a:ext cx="106363" cy="80963"/>
            </a:xfrm>
            <a:custGeom>
              <a:avLst/>
              <a:gdLst>
                <a:gd name="T0" fmla="*/ 2147483647 w 990"/>
                <a:gd name="T1" fmla="*/ 2147483647 h 792"/>
                <a:gd name="T2" fmla="*/ 2147483647 w 990"/>
                <a:gd name="T3" fmla="*/ 0 h 792"/>
                <a:gd name="T4" fmla="*/ 2147483647 w 990"/>
                <a:gd name="T5" fmla="*/ 2147483647 h 792"/>
                <a:gd name="T6" fmla="*/ 0 w 990"/>
                <a:gd name="T7" fmla="*/ 2147483647 h 792"/>
                <a:gd name="T8" fmla="*/ 2147483647 w 990"/>
                <a:gd name="T9" fmla="*/ 2147483647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65" name="Freeform 1098"/>
            <p:cNvSpPr>
              <a:spLocks/>
            </p:cNvSpPr>
            <p:nvPr/>
          </p:nvSpPr>
          <p:spPr bwMode="auto">
            <a:xfrm>
              <a:off x="7329488" y="5749925"/>
              <a:ext cx="271462" cy="73025"/>
            </a:xfrm>
            <a:custGeom>
              <a:avLst/>
              <a:gdLst>
                <a:gd name="T0" fmla="*/ 2147483647 w 2532"/>
                <a:gd name="T1" fmla="*/ 0 h 723"/>
                <a:gd name="T2" fmla="*/ 2147483647 w 2532"/>
                <a:gd name="T3" fmla="*/ 0 h 723"/>
                <a:gd name="T4" fmla="*/ 2147483647 w 2532"/>
                <a:gd name="T5" fmla="*/ 2147483647 h 723"/>
                <a:gd name="T6" fmla="*/ 2147483647 w 2532"/>
                <a:gd name="T7" fmla="*/ 2147483647 h 723"/>
                <a:gd name="T8" fmla="*/ 0 w 2532"/>
                <a:gd name="T9" fmla="*/ 2147483647 h 723"/>
                <a:gd name="T10" fmla="*/ 2147483647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66" name="Freeform 1099"/>
            <p:cNvSpPr>
              <a:spLocks/>
            </p:cNvSpPr>
            <p:nvPr/>
          </p:nvSpPr>
          <p:spPr bwMode="auto">
            <a:xfrm>
              <a:off x="7331075" y="5735638"/>
              <a:ext cx="1588" cy="15875"/>
            </a:xfrm>
            <a:custGeom>
              <a:avLst/>
              <a:gdLst>
                <a:gd name="T0" fmla="*/ 2147483647 w 26"/>
                <a:gd name="T1" fmla="*/ 2147483647 h 147"/>
                <a:gd name="T2" fmla="*/ 2147483647 w 26"/>
                <a:gd name="T3" fmla="*/ 2147483647 h 147"/>
                <a:gd name="T4" fmla="*/ 0 w 26"/>
                <a:gd name="T5" fmla="*/ 2147483647 h 147"/>
                <a:gd name="T6" fmla="*/ 2147483647 w 26"/>
                <a:gd name="T7" fmla="*/ 0 h 147"/>
                <a:gd name="T8" fmla="*/ 2147483647 w 26"/>
                <a:gd name="T9" fmla="*/ 2147483647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67" name="Freeform 1100"/>
            <p:cNvSpPr>
              <a:spLocks/>
            </p:cNvSpPr>
            <p:nvPr/>
          </p:nvSpPr>
          <p:spPr bwMode="auto">
            <a:xfrm>
              <a:off x="7331075" y="5675313"/>
              <a:ext cx="125413" cy="61912"/>
            </a:xfrm>
            <a:custGeom>
              <a:avLst/>
              <a:gdLst>
                <a:gd name="T0" fmla="*/ 2147483647 w 1176"/>
                <a:gd name="T1" fmla="*/ 0 h 606"/>
                <a:gd name="T2" fmla="*/ 0 w 1176"/>
                <a:gd name="T3" fmla="*/ 2147483647 h 606"/>
                <a:gd name="T4" fmla="*/ 2147483647 w 1176"/>
                <a:gd name="T5" fmla="*/ 2147483647 h 606"/>
                <a:gd name="T6" fmla="*/ 2147483647 w 1176"/>
                <a:gd name="T7" fmla="*/ 2147483647 h 606"/>
                <a:gd name="T8" fmla="*/ 2147483647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68" name="Freeform 1101"/>
            <p:cNvSpPr>
              <a:spLocks/>
            </p:cNvSpPr>
            <p:nvPr/>
          </p:nvSpPr>
          <p:spPr bwMode="auto">
            <a:xfrm>
              <a:off x="7339013" y="5738813"/>
              <a:ext cx="257175" cy="71437"/>
            </a:xfrm>
            <a:custGeom>
              <a:avLst/>
              <a:gdLst>
                <a:gd name="T0" fmla="*/ 2147483647 w 2532"/>
                <a:gd name="T1" fmla="*/ 0 h 723"/>
                <a:gd name="T2" fmla="*/ 2147483647 w 2532"/>
                <a:gd name="T3" fmla="*/ 0 h 723"/>
                <a:gd name="T4" fmla="*/ 2147483647 w 2532"/>
                <a:gd name="T5" fmla="*/ 2147483647 h 723"/>
                <a:gd name="T6" fmla="*/ 2147483647 w 2532"/>
                <a:gd name="T7" fmla="*/ 2147483647 h 723"/>
                <a:gd name="T8" fmla="*/ 0 w 2532"/>
                <a:gd name="T9" fmla="*/ 2147483647 h 723"/>
                <a:gd name="T10" fmla="*/ 2147483647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69" name="Freeform 1102"/>
            <p:cNvSpPr>
              <a:spLocks/>
            </p:cNvSpPr>
            <p:nvPr/>
          </p:nvSpPr>
          <p:spPr bwMode="auto">
            <a:xfrm flipV="1">
              <a:off x="7596188" y="5734050"/>
              <a:ext cx="104775" cy="74613"/>
            </a:xfrm>
            <a:custGeom>
              <a:avLst/>
              <a:gdLst>
                <a:gd name="T0" fmla="*/ 2147483647 w 2532"/>
                <a:gd name="T1" fmla="*/ 0 h 723"/>
                <a:gd name="T2" fmla="*/ 2147483647 w 2532"/>
                <a:gd name="T3" fmla="*/ 0 h 723"/>
                <a:gd name="T4" fmla="*/ 2147483647 w 2532"/>
                <a:gd name="T5" fmla="*/ 2147483647 h 723"/>
                <a:gd name="T6" fmla="*/ 2147483647 w 2532"/>
                <a:gd name="T7" fmla="*/ 2147483647 h 723"/>
                <a:gd name="T8" fmla="*/ 0 w 2532"/>
                <a:gd name="T9" fmla="*/ 2147483647 h 723"/>
                <a:gd name="T10" fmla="*/ 2147483647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7770" name="Group 1103"/>
            <p:cNvGrpSpPr>
              <a:grpSpLocks/>
            </p:cNvGrpSpPr>
            <p:nvPr/>
          </p:nvGrpSpPr>
          <p:grpSpPr bwMode="auto">
            <a:xfrm>
              <a:off x="6351588" y="2493963"/>
              <a:ext cx="390525" cy="169862"/>
              <a:chOff x="4650" y="1129"/>
              <a:chExt cx="246" cy="95"/>
            </a:xfrm>
          </p:grpSpPr>
          <p:sp>
            <p:nvSpPr>
              <p:cNvPr id="28071" name="Oval 407"/>
              <p:cNvSpPr>
                <a:spLocks noChangeArrowheads="1"/>
              </p:cNvSpPr>
              <p:nvPr/>
            </p:nvSpPr>
            <p:spPr bwMode="auto">
              <a:xfrm>
                <a:off x="4651" y="1171"/>
                <a:ext cx="244" cy="53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28072" name="Rectangle 410"/>
              <p:cNvSpPr>
                <a:spLocks noChangeArrowheads="1"/>
              </p:cNvSpPr>
              <p:nvPr/>
            </p:nvSpPr>
            <p:spPr bwMode="auto">
              <a:xfrm>
                <a:off x="4651" y="1165"/>
                <a:ext cx="245" cy="33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 algn="ctr"/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28073" name="Oval 411"/>
              <p:cNvSpPr>
                <a:spLocks noChangeArrowheads="1"/>
              </p:cNvSpPr>
              <p:nvPr/>
            </p:nvSpPr>
            <p:spPr bwMode="auto">
              <a:xfrm>
                <a:off x="4650" y="1129"/>
                <a:ext cx="244" cy="62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grpSp>
            <p:nvGrpSpPr>
              <p:cNvPr id="28074" name="Group 1107"/>
              <p:cNvGrpSpPr>
                <a:grpSpLocks/>
              </p:cNvGrpSpPr>
              <p:nvPr/>
            </p:nvGrpSpPr>
            <p:grpSpPr bwMode="auto">
              <a:xfrm>
                <a:off x="4699" y="1145"/>
                <a:ext cx="138" cy="29"/>
                <a:chOff x="2468" y="1332"/>
                <a:chExt cx="310" cy="60"/>
              </a:xfrm>
            </p:grpSpPr>
            <p:sp>
              <p:nvSpPr>
                <p:cNvPr id="28077" name="Freeform 1108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078" name="Freeform 1109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8075" name="Line 1110"/>
              <p:cNvSpPr>
                <a:spLocks noChangeShapeType="1"/>
              </p:cNvSpPr>
              <p:nvPr/>
            </p:nvSpPr>
            <p:spPr bwMode="auto">
              <a:xfrm>
                <a:off x="4651" y="1158"/>
                <a:ext cx="0" cy="4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076" name="Line 1111"/>
              <p:cNvSpPr>
                <a:spLocks noChangeShapeType="1"/>
              </p:cNvSpPr>
              <p:nvPr/>
            </p:nvSpPr>
            <p:spPr bwMode="auto">
              <a:xfrm>
                <a:off x="4894" y="1160"/>
                <a:ext cx="0" cy="4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7771" name="Group 1112"/>
            <p:cNvGrpSpPr>
              <a:grpSpLocks/>
            </p:cNvGrpSpPr>
            <p:nvPr/>
          </p:nvGrpSpPr>
          <p:grpSpPr bwMode="auto">
            <a:xfrm>
              <a:off x="6051550" y="3641725"/>
              <a:ext cx="390525" cy="169863"/>
              <a:chOff x="4650" y="1129"/>
              <a:chExt cx="246" cy="95"/>
            </a:xfrm>
          </p:grpSpPr>
          <p:sp>
            <p:nvSpPr>
              <p:cNvPr id="28063" name="Oval 407"/>
              <p:cNvSpPr>
                <a:spLocks noChangeArrowheads="1"/>
              </p:cNvSpPr>
              <p:nvPr/>
            </p:nvSpPr>
            <p:spPr bwMode="auto">
              <a:xfrm>
                <a:off x="4651" y="1171"/>
                <a:ext cx="244" cy="53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28064" name="Rectangle 410"/>
              <p:cNvSpPr>
                <a:spLocks noChangeArrowheads="1"/>
              </p:cNvSpPr>
              <p:nvPr/>
            </p:nvSpPr>
            <p:spPr bwMode="auto">
              <a:xfrm>
                <a:off x="4651" y="1165"/>
                <a:ext cx="245" cy="33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 algn="ctr"/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28065" name="Oval 411"/>
              <p:cNvSpPr>
                <a:spLocks noChangeArrowheads="1"/>
              </p:cNvSpPr>
              <p:nvPr/>
            </p:nvSpPr>
            <p:spPr bwMode="auto">
              <a:xfrm>
                <a:off x="4650" y="1129"/>
                <a:ext cx="244" cy="62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grpSp>
            <p:nvGrpSpPr>
              <p:cNvPr id="28066" name="Group 1116"/>
              <p:cNvGrpSpPr>
                <a:grpSpLocks/>
              </p:cNvGrpSpPr>
              <p:nvPr/>
            </p:nvGrpSpPr>
            <p:grpSpPr bwMode="auto">
              <a:xfrm>
                <a:off x="4699" y="1145"/>
                <a:ext cx="138" cy="29"/>
                <a:chOff x="2468" y="1332"/>
                <a:chExt cx="310" cy="60"/>
              </a:xfrm>
            </p:grpSpPr>
            <p:sp>
              <p:nvSpPr>
                <p:cNvPr id="28069" name="Freeform 1117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070" name="Freeform 1118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8067" name="Line 1119"/>
              <p:cNvSpPr>
                <a:spLocks noChangeShapeType="1"/>
              </p:cNvSpPr>
              <p:nvPr/>
            </p:nvSpPr>
            <p:spPr bwMode="auto">
              <a:xfrm>
                <a:off x="4651" y="1158"/>
                <a:ext cx="0" cy="4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068" name="Line 1120"/>
              <p:cNvSpPr>
                <a:spLocks noChangeShapeType="1"/>
              </p:cNvSpPr>
              <p:nvPr/>
            </p:nvSpPr>
            <p:spPr bwMode="auto">
              <a:xfrm>
                <a:off x="4894" y="1160"/>
                <a:ext cx="0" cy="4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7772" name="Group 1121"/>
            <p:cNvGrpSpPr>
              <a:grpSpLocks/>
            </p:cNvGrpSpPr>
            <p:nvPr/>
          </p:nvGrpSpPr>
          <p:grpSpPr bwMode="auto">
            <a:xfrm>
              <a:off x="6248400" y="4852988"/>
              <a:ext cx="617538" cy="247650"/>
              <a:chOff x="2356" y="1300"/>
              <a:chExt cx="555" cy="194"/>
            </a:xfrm>
          </p:grpSpPr>
          <p:sp>
            <p:nvSpPr>
              <p:cNvPr id="28055" name="Oval 407"/>
              <p:cNvSpPr>
                <a:spLocks noChangeArrowheads="1"/>
              </p:cNvSpPr>
              <p:nvPr/>
            </p:nvSpPr>
            <p:spPr bwMode="auto">
              <a:xfrm>
                <a:off x="2357" y="1385"/>
                <a:ext cx="551" cy="109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28056" name="Rectangle 410"/>
              <p:cNvSpPr>
                <a:spLocks noChangeArrowheads="1"/>
              </p:cNvSpPr>
              <p:nvPr/>
            </p:nvSpPr>
            <p:spPr bwMode="auto">
              <a:xfrm>
                <a:off x="2357" y="1374"/>
                <a:ext cx="554" cy="66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 algn="ctr"/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28057" name="Oval 411"/>
              <p:cNvSpPr>
                <a:spLocks noChangeArrowheads="1"/>
              </p:cNvSpPr>
              <p:nvPr/>
            </p:nvSpPr>
            <p:spPr bwMode="auto">
              <a:xfrm>
                <a:off x="2356" y="1300"/>
                <a:ext cx="551" cy="127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grpSp>
            <p:nvGrpSpPr>
              <p:cNvPr id="28058" name="Group 1125"/>
              <p:cNvGrpSpPr>
                <a:grpSpLocks/>
              </p:cNvGrpSpPr>
              <p:nvPr/>
            </p:nvGrpSpPr>
            <p:grpSpPr bwMode="auto">
              <a:xfrm>
                <a:off x="2468" y="1332"/>
                <a:ext cx="310" cy="60"/>
                <a:chOff x="2468" y="1332"/>
                <a:chExt cx="310" cy="60"/>
              </a:xfrm>
            </p:grpSpPr>
            <p:sp>
              <p:nvSpPr>
                <p:cNvPr id="28061" name="Freeform 1126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285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062" name="Freeform 1127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285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8059" name="Line 1128"/>
              <p:cNvSpPr>
                <a:spLocks noChangeShapeType="1"/>
              </p:cNvSpPr>
              <p:nvPr/>
            </p:nvSpPr>
            <p:spPr bwMode="auto">
              <a:xfrm>
                <a:off x="2357" y="1361"/>
                <a:ext cx="0" cy="85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060" name="Line 1129"/>
              <p:cNvSpPr>
                <a:spLocks noChangeShapeType="1"/>
              </p:cNvSpPr>
              <p:nvPr/>
            </p:nvSpPr>
            <p:spPr bwMode="auto">
              <a:xfrm>
                <a:off x="2907" y="1363"/>
                <a:ext cx="0" cy="8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7773" name="Group 1130"/>
            <p:cNvGrpSpPr>
              <a:grpSpLocks/>
            </p:cNvGrpSpPr>
            <p:nvPr/>
          </p:nvGrpSpPr>
          <p:grpSpPr bwMode="auto">
            <a:xfrm>
              <a:off x="6969125" y="4510088"/>
              <a:ext cx="617538" cy="247650"/>
              <a:chOff x="2356" y="1300"/>
              <a:chExt cx="555" cy="194"/>
            </a:xfrm>
          </p:grpSpPr>
          <p:sp>
            <p:nvSpPr>
              <p:cNvPr id="28047" name="Oval 407"/>
              <p:cNvSpPr>
                <a:spLocks noChangeArrowheads="1"/>
              </p:cNvSpPr>
              <p:nvPr/>
            </p:nvSpPr>
            <p:spPr bwMode="auto">
              <a:xfrm>
                <a:off x="2357" y="1385"/>
                <a:ext cx="551" cy="109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28048" name="Rectangle 410"/>
              <p:cNvSpPr>
                <a:spLocks noChangeArrowheads="1"/>
              </p:cNvSpPr>
              <p:nvPr/>
            </p:nvSpPr>
            <p:spPr bwMode="auto">
              <a:xfrm>
                <a:off x="2357" y="1374"/>
                <a:ext cx="554" cy="66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 algn="ctr"/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28049" name="Oval 411"/>
              <p:cNvSpPr>
                <a:spLocks noChangeArrowheads="1"/>
              </p:cNvSpPr>
              <p:nvPr/>
            </p:nvSpPr>
            <p:spPr bwMode="auto">
              <a:xfrm>
                <a:off x="2356" y="1300"/>
                <a:ext cx="551" cy="127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grpSp>
            <p:nvGrpSpPr>
              <p:cNvPr id="28050" name="Group 1134"/>
              <p:cNvGrpSpPr>
                <a:grpSpLocks/>
              </p:cNvGrpSpPr>
              <p:nvPr/>
            </p:nvGrpSpPr>
            <p:grpSpPr bwMode="auto">
              <a:xfrm>
                <a:off x="2468" y="1332"/>
                <a:ext cx="310" cy="60"/>
                <a:chOff x="2468" y="1332"/>
                <a:chExt cx="310" cy="60"/>
              </a:xfrm>
            </p:grpSpPr>
            <p:sp>
              <p:nvSpPr>
                <p:cNvPr id="28053" name="Freeform 1135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285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054" name="Freeform 1136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285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8051" name="Line 1137"/>
              <p:cNvSpPr>
                <a:spLocks noChangeShapeType="1"/>
              </p:cNvSpPr>
              <p:nvPr/>
            </p:nvSpPr>
            <p:spPr bwMode="auto">
              <a:xfrm>
                <a:off x="2357" y="1361"/>
                <a:ext cx="0" cy="85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052" name="Line 1138"/>
              <p:cNvSpPr>
                <a:spLocks noChangeShapeType="1"/>
              </p:cNvSpPr>
              <p:nvPr/>
            </p:nvSpPr>
            <p:spPr bwMode="auto">
              <a:xfrm>
                <a:off x="2907" y="1363"/>
                <a:ext cx="0" cy="8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7774" name="Group 1139"/>
            <p:cNvGrpSpPr>
              <a:grpSpLocks/>
            </p:cNvGrpSpPr>
            <p:nvPr/>
          </p:nvGrpSpPr>
          <p:grpSpPr bwMode="auto">
            <a:xfrm>
              <a:off x="7585075" y="4811713"/>
              <a:ext cx="617538" cy="247650"/>
              <a:chOff x="2356" y="1300"/>
              <a:chExt cx="555" cy="194"/>
            </a:xfrm>
          </p:grpSpPr>
          <p:sp>
            <p:nvSpPr>
              <p:cNvPr id="28039" name="Oval 407"/>
              <p:cNvSpPr>
                <a:spLocks noChangeArrowheads="1"/>
              </p:cNvSpPr>
              <p:nvPr/>
            </p:nvSpPr>
            <p:spPr bwMode="auto">
              <a:xfrm>
                <a:off x="2357" y="1385"/>
                <a:ext cx="551" cy="109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28040" name="Rectangle 410"/>
              <p:cNvSpPr>
                <a:spLocks noChangeArrowheads="1"/>
              </p:cNvSpPr>
              <p:nvPr/>
            </p:nvSpPr>
            <p:spPr bwMode="auto">
              <a:xfrm>
                <a:off x="2357" y="1374"/>
                <a:ext cx="554" cy="66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 algn="ctr"/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28041" name="Oval 411"/>
              <p:cNvSpPr>
                <a:spLocks noChangeArrowheads="1"/>
              </p:cNvSpPr>
              <p:nvPr/>
            </p:nvSpPr>
            <p:spPr bwMode="auto">
              <a:xfrm>
                <a:off x="2356" y="1300"/>
                <a:ext cx="551" cy="127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grpSp>
            <p:nvGrpSpPr>
              <p:cNvPr id="28042" name="Group 1143"/>
              <p:cNvGrpSpPr>
                <a:grpSpLocks/>
              </p:cNvGrpSpPr>
              <p:nvPr/>
            </p:nvGrpSpPr>
            <p:grpSpPr bwMode="auto">
              <a:xfrm>
                <a:off x="2468" y="1332"/>
                <a:ext cx="310" cy="60"/>
                <a:chOff x="2468" y="1332"/>
                <a:chExt cx="310" cy="60"/>
              </a:xfrm>
            </p:grpSpPr>
            <p:sp>
              <p:nvSpPr>
                <p:cNvPr id="28045" name="Freeform 1144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285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046" name="Freeform 1145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285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8043" name="Line 1146"/>
              <p:cNvSpPr>
                <a:spLocks noChangeShapeType="1"/>
              </p:cNvSpPr>
              <p:nvPr/>
            </p:nvSpPr>
            <p:spPr bwMode="auto">
              <a:xfrm>
                <a:off x="2357" y="1361"/>
                <a:ext cx="0" cy="85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044" name="Line 1147"/>
              <p:cNvSpPr>
                <a:spLocks noChangeShapeType="1"/>
              </p:cNvSpPr>
              <p:nvPr/>
            </p:nvSpPr>
            <p:spPr bwMode="auto">
              <a:xfrm>
                <a:off x="2907" y="1363"/>
                <a:ext cx="0" cy="8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7775" name="Group 3"/>
            <p:cNvGrpSpPr>
              <a:grpSpLocks/>
            </p:cNvGrpSpPr>
            <p:nvPr/>
          </p:nvGrpSpPr>
          <p:grpSpPr bwMode="auto">
            <a:xfrm>
              <a:off x="5964238" y="3135313"/>
              <a:ext cx="314325" cy="334962"/>
              <a:chOff x="5974579" y="3105349"/>
              <a:chExt cx="347997" cy="396620"/>
            </a:xfrm>
          </p:grpSpPr>
          <p:pic>
            <p:nvPicPr>
              <p:cNvPr id="28037" name="Picture 555" descr="fridge2.png"/>
              <p:cNvPicPr>
                <a:picLocks noChangeAspect="1"/>
              </p:cNvPicPr>
              <p:nvPr/>
            </p:nvPicPr>
            <p:blipFill>
              <a:blip r:embed="rId18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6074343" y="3164942"/>
                <a:ext cx="189578" cy="33702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8038" name="Picture 1115" descr="antenna_stylized"/>
              <p:cNvPicPr>
                <a:picLocks noChangeAspect="1" noChangeArrowheads="1"/>
              </p:cNvPicPr>
              <p:nvPr/>
            </p:nvPicPr>
            <p:blipFill>
              <a:blip r:embed="rId19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974579" y="3105349"/>
                <a:ext cx="347997" cy="16755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pic>
          <p:nvPicPr>
            <p:cNvPr id="27776" name="Picture 603" descr="car_icon_small"/>
            <p:cNvPicPr>
              <a:picLocks noChangeAspect="1" noChangeArrowheads="1"/>
            </p:cNvPicPr>
            <p:nvPr/>
          </p:nvPicPr>
          <p:blipFill>
            <a:blip r:embed="rId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373813" y="1744663"/>
              <a:ext cx="849312" cy="168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7777" name="Picture 814" descr="light2.png"/>
            <p:cNvPicPr>
              <a:picLocks noChangeAspect="1"/>
            </p:cNvPicPr>
            <p:nvPr/>
          </p:nvPicPr>
          <p:blipFill>
            <a:blip r:embed="rId21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6707188" y="2019300"/>
              <a:ext cx="92075" cy="4064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7778" name="Picture 1017" descr="antenna_stylized"/>
            <p:cNvPicPr>
              <a:picLocks noChangeAspect="1" noChangeArrowheads="1"/>
            </p:cNvPicPr>
            <p:nvPr/>
          </p:nvPicPr>
          <p:blipFill>
            <a:blip r:embed="rId10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511925" y="1946275"/>
              <a:ext cx="531813" cy="2238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7779" name="Picture 1017" descr="antenna_stylized"/>
            <p:cNvPicPr>
              <a:picLocks noChangeAspect="1" noChangeArrowheads="1"/>
            </p:cNvPicPr>
            <p:nvPr/>
          </p:nvPicPr>
          <p:blipFill>
            <a:blip r:embed="rId10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586538" y="1685925"/>
              <a:ext cx="530225" cy="2238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27780" name="Group 347"/>
            <p:cNvGrpSpPr>
              <a:grpSpLocks/>
            </p:cNvGrpSpPr>
            <p:nvPr/>
          </p:nvGrpSpPr>
          <p:grpSpPr bwMode="auto">
            <a:xfrm>
              <a:off x="6220922" y="4838544"/>
              <a:ext cx="660165" cy="269566"/>
              <a:chOff x="1871277" y="1576300"/>
              <a:chExt cx="1128371" cy="437861"/>
            </a:xfrm>
          </p:grpSpPr>
          <p:sp>
            <p:nvSpPr>
              <p:cNvPr id="1354" name="Oval 1353"/>
              <p:cNvSpPr>
                <a:spLocks noChangeArrowheads="1"/>
              </p:cNvSpPr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355" name="Rectangle 1354"/>
              <p:cNvSpPr/>
              <p:nvPr/>
            </p:nvSpPr>
            <p:spPr bwMode="auto">
              <a:xfrm>
                <a:off x="1872116" y="1739006"/>
                <a:ext cx="1128773" cy="116036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356" name="Oval 1355"/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357" name="Freeform 1356"/>
              <p:cNvSpPr/>
              <p:nvPr/>
            </p:nvSpPr>
            <p:spPr bwMode="auto">
              <a:xfrm>
                <a:off x="2159736" y="1674540"/>
                <a:ext cx="548106" cy="159874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358" name="Freeform 1357"/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359" name="Freeform 1358"/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360" name="Freeform 1359"/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1361" name="Straight Connector 1360"/>
              <p:cNvCxnSpPr>
                <a:cxnSpLocks noChangeShapeType="1"/>
                <a:endCxn id="1356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362" name="Straight Connector 1361"/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7781" name="Group 347"/>
            <p:cNvGrpSpPr>
              <a:grpSpLocks/>
            </p:cNvGrpSpPr>
            <p:nvPr/>
          </p:nvGrpSpPr>
          <p:grpSpPr bwMode="auto">
            <a:xfrm>
              <a:off x="6933466" y="4503243"/>
              <a:ext cx="660165" cy="269566"/>
              <a:chOff x="1871277" y="1576300"/>
              <a:chExt cx="1128371" cy="437861"/>
            </a:xfrm>
          </p:grpSpPr>
          <p:sp>
            <p:nvSpPr>
              <p:cNvPr id="1345" name="Oval 1344"/>
              <p:cNvSpPr>
                <a:spLocks noChangeArrowheads="1"/>
              </p:cNvSpPr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346" name="Rectangle 1345"/>
              <p:cNvSpPr/>
              <p:nvPr/>
            </p:nvSpPr>
            <p:spPr bwMode="auto">
              <a:xfrm>
                <a:off x="1872532" y="1739555"/>
                <a:ext cx="1126060" cy="116038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347" name="Oval 1346"/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348" name="Freeform 1347"/>
              <p:cNvSpPr/>
              <p:nvPr/>
            </p:nvSpPr>
            <p:spPr bwMode="auto">
              <a:xfrm>
                <a:off x="2160152" y="1672512"/>
                <a:ext cx="548106" cy="162453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349" name="Freeform 1348"/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350" name="Freeform 1349"/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351" name="Freeform 1350"/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1352" name="Straight Connector 1351"/>
              <p:cNvCxnSpPr>
                <a:cxnSpLocks noChangeShapeType="1"/>
                <a:endCxn id="1347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353" name="Straight Connector 1352"/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7782" name="Group 347"/>
            <p:cNvGrpSpPr>
              <a:grpSpLocks/>
            </p:cNvGrpSpPr>
            <p:nvPr/>
          </p:nvGrpSpPr>
          <p:grpSpPr bwMode="auto">
            <a:xfrm>
              <a:off x="7563920" y="4800505"/>
              <a:ext cx="660165" cy="269566"/>
              <a:chOff x="1871277" y="1576300"/>
              <a:chExt cx="1128371" cy="437861"/>
            </a:xfrm>
          </p:grpSpPr>
          <p:sp>
            <p:nvSpPr>
              <p:cNvPr id="1336" name="Oval 1335"/>
              <p:cNvSpPr>
                <a:spLocks noChangeArrowheads="1"/>
              </p:cNvSpPr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337" name="Rectangle 1336"/>
              <p:cNvSpPr/>
              <p:nvPr/>
            </p:nvSpPr>
            <p:spPr bwMode="auto">
              <a:xfrm>
                <a:off x="1872162" y="1738907"/>
                <a:ext cx="1128773" cy="116036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338" name="Oval 1337"/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339" name="Freeform 1338"/>
              <p:cNvSpPr/>
              <p:nvPr/>
            </p:nvSpPr>
            <p:spPr bwMode="auto">
              <a:xfrm>
                <a:off x="2159782" y="1674441"/>
                <a:ext cx="548106" cy="159874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340" name="Freeform 1339"/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341" name="Freeform 1340"/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342" name="Freeform 1341"/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1343" name="Straight Connector 1342"/>
              <p:cNvCxnSpPr>
                <a:cxnSpLocks noChangeShapeType="1"/>
                <a:endCxn id="1338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344" name="Straight Connector 1343"/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7783" name="Group 347"/>
            <p:cNvGrpSpPr>
              <a:grpSpLocks/>
            </p:cNvGrpSpPr>
            <p:nvPr/>
          </p:nvGrpSpPr>
          <p:grpSpPr bwMode="auto">
            <a:xfrm>
              <a:off x="6050373" y="3620176"/>
              <a:ext cx="425094" cy="228319"/>
              <a:chOff x="1871277" y="1576300"/>
              <a:chExt cx="1128371" cy="437861"/>
            </a:xfrm>
          </p:grpSpPr>
          <p:sp>
            <p:nvSpPr>
              <p:cNvPr id="1327" name="Oval 1326"/>
              <p:cNvSpPr>
                <a:spLocks noChangeArrowheads="1"/>
              </p:cNvSpPr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328" name="Rectangle 1327"/>
              <p:cNvSpPr/>
              <p:nvPr/>
            </p:nvSpPr>
            <p:spPr bwMode="auto">
              <a:xfrm>
                <a:off x="1870189" y="1739404"/>
                <a:ext cx="1129316" cy="115689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329" name="Oval 1328"/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330" name="Freeform 1329"/>
              <p:cNvSpPr/>
              <p:nvPr/>
            </p:nvSpPr>
            <p:spPr bwMode="auto">
              <a:xfrm>
                <a:off x="2160944" y="1672426"/>
                <a:ext cx="547803" cy="161356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331" name="Freeform 1330"/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332" name="Freeform 1331"/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333" name="Freeform 1332"/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1334" name="Straight Connector 1333"/>
              <p:cNvCxnSpPr>
                <a:cxnSpLocks noChangeShapeType="1"/>
                <a:endCxn id="1329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335" name="Straight Connector 1334"/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7784" name="Group 347"/>
            <p:cNvGrpSpPr>
              <a:grpSpLocks/>
            </p:cNvGrpSpPr>
            <p:nvPr/>
          </p:nvGrpSpPr>
          <p:grpSpPr bwMode="auto">
            <a:xfrm>
              <a:off x="6347637" y="2481965"/>
              <a:ext cx="403071" cy="202807"/>
              <a:chOff x="1871277" y="1576300"/>
              <a:chExt cx="1128371" cy="437861"/>
            </a:xfrm>
          </p:grpSpPr>
          <p:sp>
            <p:nvSpPr>
              <p:cNvPr id="1318" name="Oval 1317"/>
              <p:cNvSpPr>
                <a:spLocks noChangeArrowheads="1"/>
              </p:cNvSpPr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319" name="Rectangle 1318"/>
              <p:cNvSpPr/>
              <p:nvPr/>
            </p:nvSpPr>
            <p:spPr bwMode="auto">
              <a:xfrm>
                <a:off x="1873449" y="1739300"/>
                <a:ext cx="1124357" cy="116532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320" name="Oval 1319"/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321" name="Freeform 1320"/>
              <p:cNvSpPr/>
              <p:nvPr/>
            </p:nvSpPr>
            <p:spPr bwMode="auto">
              <a:xfrm>
                <a:off x="2162315" y="1670752"/>
                <a:ext cx="546626" cy="161088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322" name="Freeform 1321"/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323" name="Freeform 1322"/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324" name="Freeform 1323"/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1325" name="Straight Connector 1324"/>
              <p:cNvCxnSpPr>
                <a:cxnSpLocks noChangeShapeType="1"/>
                <a:endCxn id="1320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326" name="Straight Connector 1325"/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7785" name="Group 1110"/>
            <p:cNvGrpSpPr>
              <a:grpSpLocks/>
            </p:cNvGrpSpPr>
            <p:nvPr/>
          </p:nvGrpSpPr>
          <p:grpSpPr bwMode="auto">
            <a:xfrm>
              <a:off x="7678804" y="2388750"/>
              <a:ext cx="418211" cy="189727"/>
              <a:chOff x="7913987" y="1515773"/>
              <a:chExt cx="625138" cy="276534"/>
            </a:xfrm>
          </p:grpSpPr>
          <p:sp>
            <p:nvSpPr>
              <p:cNvPr id="1309" name="Oval 1308"/>
              <p:cNvSpPr>
                <a:spLocks noChangeArrowheads="1"/>
              </p:cNvSpPr>
              <p:nvPr/>
            </p:nvSpPr>
            <p:spPr bwMode="auto">
              <a:xfrm flipV="1">
                <a:off x="7915743" y="1593920"/>
                <a:ext cx="623382" cy="198387"/>
              </a:xfrm>
              <a:prstGeom prst="ellipse">
                <a:avLst/>
              </a:prstGeom>
              <a:gradFill rotWithShape="1">
                <a:gsLst>
                  <a:gs pos="0">
                    <a:srgbClr val="7F7F7F"/>
                  </a:gs>
                  <a:gs pos="53000">
                    <a:srgbClr val="D9D9D9"/>
                  </a:gs>
                  <a:gs pos="100000">
                    <a:srgbClr val="7F7F7F"/>
                  </a:gs>
                </a:gsLst>
                <a:lin ang="0" scaled="1"/>
              </a:gradFill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BFBFBF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310" name="Rectangle 1309"/>
              <p:cNvSpPr/>
              <p:nvPr/>
            </p:nvSpPr>
            <p:spPr bwMode="auto">
              <a:xfrm>
                <a:off x="7913888" y="1622848"/>
                <a:ext cx="624093" cy="71728"/>
              </a:xfrm>
              <a:prstGeom prst="rect">
                <a:avLst/>
              </a:prstGeom>
              <a:gradFill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3000">
                    <a:schemeClr val="bg1">
                      <a:lumMod val="85000"/>
                    </a:schemeClr>
                  </a:gs>
                  <a:gs pos="100000">
                    <a:schemeClr val="tx1">
                      <a:lumMod val="50000"/>
                      <a:lumOff val="50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311" name="Oval 1310"/>
              <p:cNvSpPr>
                <a:spLocks noChangeArrowheads="1"/>
              </p:cNvSpPr>
              <p:nvPr/>
            </p:nvSpPr>
            <p:spPr bwMode="auto">
              <a:xfrm flipV="1">
                <a:off x="7914388" y="1515773"/>
                <a:ext cx="623381" cy="198387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312" name="Freeform 1311"/>
              <p:cNvSpPr/>
              <p:nvPr/>
            </p:nvSpPr>
            <p:spPr bwMode="auto">
              <a:xfrm>
                <a:off x="8072877" y="1581199"/>
                <a:ext cx="303742" cy="99494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313" name="Freeform 1312"/>
              <p:cNvSpPr>
                <a:spLocks/>
              </p:cNvSpPr>
              <p:nvPr/>
            </p:nvSpPr>
            <p:spPr bwMode="auto">
              <a:xfrm>
                <a:off x="8042174" y="1555712"/>
                <a:ext cx="367006" cy="69068"/>
              </a:xfrm>
              <a:custGeom>
                <a:avLst/>
                <a:gdLst>
                  <a:gd name="T0" fmla="*/ 0 w 3723451"/>
                  <a:gd name="T1" fmla="*/ 16897 h 932950"/>
                  <a:gd name="T2" fmla="*/ 64577 w 3723451"/>
                  <a:gd name="T3" fmla="*/ 199 h 932950"/>
                  <a:gd name="T4" fmla="*/ 182917 w 3723451"/>
                  <a:gd name="T5" fmla="*/ 38538 h 932950"/>
                  <a:gd name="T6" fmla="*/ 295814 w 3723451"/>
                  <a:gd name="T7" fmla="*/ 0 h 932950"/>
                  <a:gd name="T8" fmla="*/ 367006 w 3723451"/>
                  <a:gd name="T9" fmla="*/ 15336 h 932950"/>
                  <a:gd name="T10" fmla="*/ 314039 w 3723451"/>
                  <a:gd name="T11" fmla="*/ 34193 h 932950"/>
                  <a:gd name="T12" fmla="*/ 296986 w 3723451"/>
                  <a:gd name="T13" fmla="*/ 29109 h 932950"/>
                  <a:gd name="T14" fmla="*/ 184996 w 3723451"/>
                  <a:gd name="T15" fmla="*/ 69068 h 932950"/>
                  <a:gd name="T16" fmla="*/ 70141 w 3723451"/>
                  <a:gd name="T17" fmla="*/ 30579 h 932950"/>
                  <a:gd name="T18" fmla="*/ 51571 w 3723451"/>
                  <a:gd name="T19" fmla="*/ 34733 h 932950"/>
                  <a:gd name="T20" fmla="*/ 0 w 3723451"/>
                  <a:gd name="T21" fmla="*/ 16897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314" name="Freeform 1313"/>
              <p:cNvSpPr>
                <a:spLocks/>
              </p:cNvSpPr>
              <p:nvPr/>
            </p:nvSpPr>
            <p:spPr bwMode="auto">
              <a:xfrm>
                <a:off x="8282748" y="1614494"/>
                <a:ext cx="135212" cy="60251"/>
              </a:xfrm>
              <a:custGeom>
                <a:avLst/>
                <a:gdLst>
                  <a:gd name="T0" fmla="*/ 0 w 1366596"/>
                  <a:gd name="T1" fmla="*/ 0 h 809868"/>
                  <a:gd name="T2" fmla="*/ 135212 w 1366596"/>
                  <a:gd name="T3" fmla="*/ 46558 h 809868"/>
                  <a:gd name="T4" fmla="*/ 85589 w 1366596"/>
                  <a:gd name="T5" fmla="*/ 60251 h 809868"/>
                  <a:gd name="T6" fmla="*/ 455 w 1366596"/>
                  <a:gd name="T7" fmla="*/ 3183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315" name="Freeform 1314"/>
              <p:cNvSpPr>
                <a:spLocks/>
              </p:cNvSpPr>
              <p:nvPr/>
            </p:nvSpPr>
            <p:spPr bwMode="auto">
              <a:xfrm>
                <a:off x="8035150" y="1615964"/>
                <a:ext cx="133456" cy="60250"/>
              </a:xfrm>
              <a:custGeom>
                <a:avLst/>
                <a:gdLst>
                  <a:gd name="T0" fmla="*/ 131634 w 1348191"/>
                  <a:gd name="T1" fmla="*/ 0 h 791462"/>
                  <a:gd name="T2" fmla="*/ 133456 w 1348191"/>
                  <a:gd name="T3" fmla="*/ 29074 h 791462"/>
                  <a:gd name="T4" fmla="*/ 48281 w 1348191"/>
                  <a:gd name="T5" fmla="*/ 60250 h 791462"/>
                  <a:gd name="T6" fmla="*/ 0 w 1348191"/>
                  <a:gd name="T7" fmla="*/ 46589 h 791462"/>
                  <a:gd name="T8" fmla="*/ 131634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1316" name="Straight Connector 1315"/>
              <p:cNvCxnSpPr>
                <a:cxnSpLocks noChangeShapeType="1"/>
                <a:endCxn id="1311" idx="2"/>
              </p:cNvCxnSpPr>
              <p:nvPr/>
            </p:nvCxnSpPr>
            <p:spPr bwMode="auto">
              <a:xfrm flipH="1" flipV="1">
                <a:off x="7914388" y="1615701"/>
                <a:ext cx="1756" cy="76416"/>
              </a:xfrm>
              <a:prstGeom prst="line">
                <a:avLst/>
              </a:prstGeom>
              <a:noFill/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317" name="Straight Connector 1316"/>
              <p:cNvCxnSpPr>
                <a:cxnSpLocks noChangeShapeType="1"/>
              </p:cNvCxnSpPr>
              <p:nvPr/>
            </p:nvCxnSpPr>
            <p:spPr bwMode="auto">
              <a:xfrm flipH="1" flipV="1">
                <a:off x="8537368" y="1618903"/>
                <a:ext cx="1757" cy="76416"/>
              </a:xfrm>
              <a:prstGeom prst="line">
                <a:avLst/>
              </a:prstGeom>
              <a:noFill/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7786" name="Group 1111"/>
            <p:cNvGrpSpPr>
              <a:grpSpLocks/>
            </p:cNvGrpSpPr>
            <p:nvPr/>
          </p:nvGrpSpPr>
          <p:grpSpPr bwMode="auto">
            <a:xfrm>
              <a:off x="7187343" y="2485248"/>
              <a:ext cx="418211" cy="189727"/>
              <a:chOff x="7913987" y="1515773"/>
              <a:chExt cx="625138" cy="276534"/>
            </a:xfrm>
          </p:grpSpPr>
          <p:sp>
            <p:nvSpPr>
              <p:cNvPr id="1300" name="Oval 1299"/>
              <p:cNvSpPr>
                <a:spLocks noChangeArrowheads="1"/>
              </p:cNvSpPr>
              <p:nvPr/>
            </p:nvSpPr>
            <p:spPr bwMode="auto">
              <a:xfrm flipV="1">
                <a:off x="7915743" y="1593920"/>
                <a:ext cx="623382" cy="198387"/>
              </a:xfrm>
              <a:prstGeom prst="ellipse">
                <a:avLst/>
              </a:prstGeom>
              <a:gradFill rotWithShape="1">
                <a:gsLst>
                  <a:gs pos="0">
                    <a:srgbClr val="7F7F7F"/>
                  </a:gs>
                  <a:gs pos="53000">
                    <a:srgbClr val="D9D9D9"/>
                  </a:gs>
                  <a:gs pos="100000">
                    <a:srgbClr val="7F7F7F"/>
                  </a:gs>
                </a:gsLst>
                <a:lin ang="0" scaled="1"/>
              </a:gradFill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BFBFBF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301" name="Rectangle 1300"/>
              <p:cNvSpPr/>
              <p:nvPr/>
            </p:nvSpPr>
            <p:spPr bwMode="auto">
              <a:xfrm>
                <a:off x="7912896" y="1623342"/>
                <a:ext cx="626467" cy="71730"/>
              </a:xfrm>
              <a:prstGeom prst="rect">
                <a:avLst/>
              </a:prstGeom>
              <a:gradFill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3000">
                    <a:schemeClr val="bg1">
                      <a:lumMod val="85000"/>
                    </a:schemeClr>
                  </a:gs>
                  <a:gs pos="100000">
                    <a:schemeClr val="tx1">
                      <a:lumMod val="50000"/>
                      <a:lumOff val="50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302" name="Oval 1301"/>
              <p:cNvSpPr>
                <a:spLocks noChangeArrowheads="1"/>
              </p:cNvSpPr>
              <p:nvPr/>
            </p:nvSpPr>
            <p:spPr bwMode="auto">
              <a:xfrm flipV="1">
                <a:off x="7914388" y="1515773"/>
                <a:ext cx="623381" cy="198387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303" name="Freeform 1302"/>
              <p:cNvSpPr/>
              <p:nvPr/>
            </p:nvSpPr>
            <p:spPr bwMode="auto">
              <a:xfrm>
                <a:off x="8071885" y="1581693"/>
                <a:ext cx="306115" cy="99496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304" name="Freeform 1303"/>
              <p:cNvSpPr>
                <a:spLocks/>
              </p:cNvSpPr>
              <p:nvPr/>
            </p:nvSpPr>
            <p:spPr bwMode="auto">
              <a:xfrm>
                <a:off x="8042174" y="1555712"/>
                <a:ext cx="367006" cy="69068"/>
              </a:xfrm>
              <a:custGeom>
                <a:avLst/>
                <a:gdLst>
                  <a:gd name="T0" fmla="*/ 0 w 3723451"/>
                  <a:gd name="T1" fmla="*/ 16897 h 932950"/>
                  <a:gd name="T2" fmla="*/ 64577 w 3723451"/>
                  <a:gd name="T3" fmla="*/ 199 h 932950"/>
                  <a:gd name="T4" fmla="*/ 182917 w 3723451"/>
                  <a:gd name="T5" fmla="*/ 38538 h 932950"/>
                  <a:gd name="T6" fmla="*/ 295814 w 3723451"/>
                  <a:gd name="T7" fmla="*/ 0 h 932950"/>
                  <a:gd name="T8" fmla="*/ 367006 w 3723451"/>
                  <a:gd name="T9" fmla="*/ 15336 h 932950"/>
                  <a:gd name="T10" fmla="*/ 314039 w 3723451"/>
                  <a:gd name="T11" fmla="*/ 34193 h 932950"/>
                  <a:gd name="T12" fmla="*/ 296986 w 3723451"/>
                  <a:gd name="T13" fmla="*/ 29109 h 932950"/>
                  <a:gd name="T14" fmla="*/ 184996 w 3723451"/>
                  <a:gd name="T15" fmla="*/ 69068 h 932950"/>
                  <a:gd name="T16" fmla="*/ 70141 w 3723451"/>
                  <a:gd name="T17" fmla="*/ 30579 h 932950"/>
                  <a:gd name="T18" fmla="*/ 51571 w 3723451"/>
                  <a:gd name="T19" fmla="*/ 34733 h 932950"/>
                  <a:gd name="T20" fmla="*/ 0 w 3723451"/>
                  <a:gd name="T21" fmla="*/ 16897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305" name="Freeform 1304"/>
              <p:cNvSpPr>
                <a:spLocks/>
              </p:cNvSpPr>
              <p:nvPr/>
            </p:nvSpPr>
            <p:spPr bwMode="auto">
              <a:xfrm>
                <a:off x="8282748" y="1614494"/>
                <a:ext cx="135212" cy="60251"/>
              </a:xfrm>
              <a:custGeom>
                <a:avLst/>
                <a:gdLst>
                  <a:gd name="T0" fmla="*/ 0 w 1366596"/>
                  <a:gd name="T1" fmla="*/ 0 h 809868"/>
                  <a:gd name="T2" fmla="*/ 135212 w 1366596"/>
                  <a:gd name="T3" fmla="*/ 46558 h 809868"/>
                  <a:gd name="T4" fmla="*/ 85589 w 1366596"/>
                  <a:gd name="T5" fmla="*/ 60251 h 809868"/>
                  <a:gd name="T6" fmla="*/ 455 w 1366596"/>
                  <a:gd name="T7" fmla="*/ 3183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306" name="Freeform 1305"/>
              <p:cNvSpPr>
                <a:spLocks/>
              </p:cNvSpPr>
              <p:nvPr/>
            </p:nvSpPr>
            <p:spPr bwMode="auto">
              <a:xfrm>
                <a:off x="8035150" y="1615964"/>
                <a:ext cx="133456" cy="60250"/>
              </a:xfrm>
              <a:custGeom>
                <a:avLst/>
                <a:gdLst>
                  <a:gd name="T0" fmla="*/ 131634 w 1348191"/>
                  <a:gd name="T1" fmla="*/ 0 h 791462"/>
                  <a:gd name="T2" fmla="*/ 133456 w 1348191"/>
                  <a:gd name="T3" fmla="*/ 29074 h 791462"/>
                  <a:gd name="T4" fmla="*/ 48281 w 1348191"/>
                  <a:gd name="T5" fmla="*/ 60250 h 791462"/>
                  <a:gd name="T6" fmla="*/ 0 w 1348191"/>
                  <a:gd name="T7" fmla="*/ 46589 h 791462"/>
                  <a:gd name="T8" fmla="*/ 131634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1307" name="Straight Connector 1306"/>
              <p:cNvCxnSpPr>
                <a:cxnSpLocks noChangeShapeType="1"/>
                <a:endCxn id="1302" idx="2"/>
              </p:cNvCxnSpPr>
              <p:nvPr/>
            </p:nvCxnSpPr>
            <p:spPr bwMode="auto">
              <a:xfrm flipH="1" flipV="1">
                <a:off x="7914388" y="1615701"/>
                <a:ext cx="1756" cy="76416"/>
              </a:xfrm>
              <a:prstGeom prst="line">
                <a:avLst/>
              </a:prstGeom>
              <a:noFill/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308" name="Straight Connector 1307"/>
              <p:cNvCxnSpPr>
                <a:cxnSpLocks noChangeShapeType="1"/>
              </p:cNvCxnSpPr>
              <p:nvPr/>
            </p:nvCxnSpPr>
            <p:spPr bwMode="auto">
              <a:xfrm flipH="1" flipV="1">
                <a:off x="8537368" y="1618903"/>
                <a:ext cx="1757" cy="76416"/>
              </a:xfrm>
              <a:prstGeom prst="line">
                <a:avLst/>
              </a:prstGeom>
              <a:noFill/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7787" name="Group 1112"/>
            <p:cNvGrpSpPr>
              <a:grpSpLocks/>
            </p:cNvGrpSpPr>
            <p:nvPr/>
          </p:nvGrpSpPr>
          <p:grpSpPr bwMode="auto">
            <a:xfrm>
              <a:off x="7195275" y="2751878"/>
              <a:ext cx="418211" cy="189727"/>
              <a:chOff x="7913987" y="1515773"/>
              <a:chExt cx="625138" cy="276534"/>
            </a:xfrm>
          </p:grpSpPr>
          <p:sp>
            <p:nvSpPr>
              <p:cNvPr id="1291" name="Oval 1290"/>
              <p:cNvSpPr>
                <a:spLocks noChangeArrowheads="1"/>
              </p:cNvSpPr>
              <p:nvPr/>
            </p:nvSpPr>
            <p:spPr bwMode="auto">
              <a:xfrm flipV="1">
                <a:off x="7915743" y="1593920"/>
                <a:ext cx="623382" cy="198387"/>
              </a:xfrm>
              <a:prstGeom prst="ellipse">
                <a:avLst/>
              </a:prstGeom>
              <a:gradFill rotWithShape="1">
                <a:gsLst>
                  <a:gs pos="0">
                    <a:srgbClr val="7F7F7F"/>
                  </a:gs>
                  <a:gs pos="53000">
                    <a:srgbClr val="D9D9D9"/>
                  </a:gs>
                  <a:gs pos="100000">
                    <a:srgbClr val="7F7F7F"/>
                  </a:gs>
                </a:gsLst>
                <a:lin ang="0" scaled="1"/>
              </a:gradFill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BFBFBF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292" name="Rectangle 1291"/>
              <p:cNvSpPr/>
              <p:nvPr/>
            </p:nvSpPr>
            <p:spPr bwMode="auto">
              <a:xfrm>
                <a:off x="7912903" y="1621131"/>
                <a:ext cx="626467" cy="71728"/>
              </a:xfrm>
              <a:prstGeom prst="rect">
                <a:avLst/>
              </a:prstGeom>
              <a:gradFill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3000">
                    <a:schemeClr val="bg1">
                      <a:lumMod val="85000"/>
                    </a:schemeClr>
                  </a:gs>
                  <a:gs pos="100000">
                    <a:schemeClr val="tx1">
                      <a:lumMod val="50000"/>
                      <a:lumOff val="50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293" name="Oval 1292"/>
              <p:cNvSpPr>
                <a:spLocks noChangeArrowheads="1"/>
              </p:cNvSpPr>
              <p:nvPr/>
            </p:nvSpPr>
            <p:spPr bwMode="auto">
              <a:xfrm flipV="1">
                <a:off x="7914388" y="1515773"/>
                <a:ext cx="623381" cy="198387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294" name="Freeform 1293"/>
              <p:cNvSpPr/>
              <p:nvPr/>
            </p:nvSpPr>
            <p:spPr bwMode="auto">
              <a:xfrm>
                <a:off x="8071894" y="1579482"/>
                <a:ext cx="306114" cy="101809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295" name="Freeform 1294"/>
              <p:cNvSpPr>
                <a:spLocks/>
              </p:cNvSpPr>
              <p:nvPr/>
            </p:nvSpPr>
            <p:spPr bwMode="auto">
              <a:xfrm>
                <a:off x="8042174" y="1555712"/>
                <a:ext cx="367006" cy="69068"/>
              </a:xfrm>
              <a:custGeom>
                <a:avLst/>
                <a:gdLst>
                  <a:gd name="T0" fmla="*/ 0 w 3723451"/>
                  <a:gd name="T1" fmla="*/ 16897 h 932950"/>
                  <a:gd name="T2" fmla="*/ 64577 w 3723451"/>
                  <a:gd name="T3" fmla="*/ 199 h 932950"/>
                  <a:gd name="T4" fmla="*/ 182917 w 3723451"/>
                  <a:gd name="T5" fmla="*/ 38538 h 932950"/>
                  <a:gd name="T6" fmla="*/ 295814 w 3723451"/>
                  <a:gd name="T7" fmla="*/ 0 h 932950"/>
                  <a:gd name="T8" fmla="*/ 367006 w 3723451"/>
                  <a:gd name="T9" fmla="*/ 15336 h 932950"/>
                  <a:gd name="T10" fmla="*/ 314039 w 3723451"/>
                  <a:gd name="T11" fmla="*/ 34193 h 932950"/>
                  <a:gd name="T12" fmla="*/ 296986 w 3723451"/>
                  <a:gd name="T13" fmla="*/ 29109 h 932950"/>
                  <a:gd name="T14" fmla="*/ 184996 w 3723451"/>
                  <a:gd name="T15" fmla="*/ 69068 h 932950"/>
                  <a:gd name="T16" fmla="*/ 70141 w 3723451"/>
                  <a:gd name="T17" fmla="*/ 30579 h 932950"/>
                  <a:gd name="T18" fmla="*/ 51571 w 3723451"/>
                  <a:gd name="T19" fmla="*/ 34733 h 932950"/>
                  <a:gd name="T20" fmla="*/ 0 w 3723451"/>
                  <a:gd name="T21" fmla="*/ 16897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296" name="Freeform 1295"/>
              <p:cNvSpPr>
                <a:spLocks/>
              </p:cNvSpPr>
              <p:nvPr/>
            </p:nvSpPr>
            <p:spPr bwMode="auto">
              <a:xfrm>
                <a:off x="8282748" y="1614494"/>
                <a:ext cx="135212" cy="60251"/>
              </a:xfrm>
              <a:custGeom>
                <a:avLst/>
                <a:gdLst>
                  <a:gd name="T0" fmla="*/ 0 w 1366596"/>
                  <a:gd name="T1" fmla="*/ 0 h 809868"/>
                  <a:gd name="T2" fmla="*/ 135212 w 1366596"/>
                  <a:gd name="T3" fmla="*/ 46558 h 809868"/>
                  <a:gd name="T4" fmla="*/ 85589 w 1366596"/>
                  <a:gd name="T5" fmla="*/ 60251 h 809868"/>
                  <a:gd name="T6" fmla="*/ 455 w 1366596"/>
                  <a:gd name="T7" fmla="*/ 3183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297" name="Freeform 1296"/>
              <p:cNvSpPr>
                <a:spLocks/>
              </p:cNvSpPr>
              <p:nvPr/>
            </p:nvSpPr>
            <p:spPr bwMode="auto">
              <a:xfrm>
                <a:off x="8035150" y="1615964"/>
                <a:ext cx="133456" cy="60250"/>
              </a:xfrm>
              <a:custGeom>
                <a:avLst/>
                <a:gdLst>
                  <a:gd name="T0" fmla="*/ 131634 w 1348191"/>
                  <a:gd name="T1" fmla="*/ 0 h 791462"/>
                  <a:gd name="T2" fmla="*/ 133456 w 1348191"/>
                  <a:gd name="T3" fmla="*/ 29074 h 791462"/>
                  <a:gd name="T4" fmla="*/ 48281 w 1348191"/>
                  <a:gd name="T5" fmla="*/ 60250 h 791462"/>
                  <a:gd name="T6" fmla="*/ 0 w 1348191"/>
                  <a:gd name="T7" fmla="*/ 46589 h 791462"/>
                  <a:gd name="T8" fmla="*/ 131634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1298" name="Straight Connector 1297"/>
              <p:cNvCxnSpPr>
                <a:cxnSpLocks noChangeShapeType="1"/>
                <a:endCxn id="1293" idx="2"/>
              </p:cNvCxnSpPr>
              <p:nvPr/>
            </p:nvCxnSpPr>
            <p:spPr bwMode="auto">
              <a:xfrm flipH="1" flipV="1">
                <a:off x="7914388" y="1615701"/>
                <a:ext cx="1756" cy="76416"/>
              </a:xfrm>
              <a:prstGeom prst="line">
                <a:avLst/>
              </a:prstGeom>
              <a:noFill/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99" name="Straight Connector 1298"/>
              <p:cNvCxnSpPr>
                <a:cxnSpLocks noChangeShapeType="1"/>
              </p:cNvCxnSpPr>
              <p:nvPr/>
            </p:nvCxnSpPr>
            <p:spPr bwMode="auto">
              <a:xfrm flipH="1" flipV="1">
                <a:off x="8537368" y="1618903"/>
                <a:ext cx="1757" cy="76416"/>
              </a:xfrm>
              <a:prstGeom prst="line">
                <a:avLst/>
              </a:prstGeom>
              <a:noFill/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7788" name="Group 1113"/>
            <p:cNvGrpSpPr>
              <a:grpSpLocks/>
            </p:cNvGrpSpPr>
            <p:nvPr/>
          </p:nvGrpSpPr>
          <p:grpSpPr bwMode="auto">
            <a:xfrm>
              <a:off x="7088975" y="3633334"/>
              <a:ext cx="418211" cy="189727"/>
              <a:chOff x="7913987" y="1515773"/>
              <a:chExt cx="625138" cy="276534"/>
            </a:xfrm>
          </p:grpSpPr>
          <p:sp>
            <p:nvSpPr>
              <p:cNvPr id="1282" name="Oval 1281"/>
              <p:cNvSpPr>
                <a:spLocks noChangeArrowheads="1"/>
              </p:cNvSpPr>
              <p:nvPr/>
            </p:nvSpPr>
            <p:spPr bwMode="auto">
              <a:xfrm flipV="1">
                <a:off x="7915743" y="1593920"/>
                <a:ext cx="623382" cy="198387"/>
              </a:xfrm>
              <a:prstGeom prst="ellipse">
                <a:avLst/>
              </a:prstGeom>
              <a:gradFill rotWithShape="1">
                <a:gsLst>
                  <a:gs pos="0">
                    <a:srgbClr val="7F7F7F"/>
                  </a:gs>
                  <a:gs pos="53000">
                    <a:srgbClr val="D9D9D9"/>
                  </a:gs>
                  <a:gs pos="100000">
                    <a:srgbClr val="7F7F7F"/>
                  </a:gs>
                </a:gsLst>
                <a:lin ang="0" scaled="1"/>
              </a:gradFill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BFBFBF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283" name="Rectangle 1282"/>
              <p:cNvSpPr/>
              <p:nvPr/>
            </p:nvSpPr>
            <p:spPr bwMode="auto">
              <a:xfrm>
                <a:off x="7912811" y="1622871"/>
                <a:ext cx="626467" cy="71728"/>
              </a:xfrm>
              <a:prstGeom prst="rect">
                <a:avLst/>
              </a:prstGeom>
              <a:gradFill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3000">
                    <a:schemeClr val="bg1">
                      <a:lumMod val="85000"/>
                    </a:schemeClr>
                  </a:gs>
                  <a:gs pos="100000">
                    <a:schemeClr val="tx1">
                      <a:lumMod val="50000"/>
                      <a:lumOff val="50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284" name="Oval 1283"/>
              <p:cNvSpPr>
                <a:spLocks noChangeArrowheads="1"/>
              </p:cNvSpPr>
              <p:nvPr/>
            </p:nvSpPr>
            <p:spPr bwMode="auto">
              <a:xfrm flipV="1">
                <a:off x="7914388" y="1515773"/>
                <a:ext cx="623381" cy="198387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285" name="Freeform 1284"/>
              <p:cNvSpPr/>
              <p:nvPr/>
            </p:nvSpPr>
            <p:spPr bwMode="auto">
              <a:xfrm>
                <a:off x="8071800" y="1581222"/>
                <a:ext cx="306115" cy="99494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286" name="Freeform 1285"/>
              <p:cNvSpPr>
                <a:spLocks/>
              </p:cNvSpPr>
              <p:nvPr/>
            </p:nvSpPr>
            <p:spPr bwMode="auto">
              <a:xfrm>
                <a:off x="8042174" y="1555712"/>
                <a:ext cx="367006" cy="69068"/>
              </a:xfrm>
              <a:custGeom>
                <a:avLst/>
                <a:gdLst>
                  <a:gd name="T0" fmla="*/ 0 w 3723451"/>
                  <a:gd name="T1" fmla="*/ 16897 h 932950"/>
                  <a:gd name="T2" fmla="*/ 64577 w 3723451"/>
                  <a:gd name="T3" fmla="*/ 199 h 932950"/>
                  <a:gd name="T4" fmla="*/ 182917 w 3723451"/>
                  <a:gd name="T5" fmla="*/ 38538 h 932950"/>
                  <a:gd name="T6" fmla="*/ 295814 w 3723451"/>
                  <a:gd name="T7" fmla="*/ 0 h 932950"/>
                  <a:gd name="T8" fmla="*/ 367006 w 3723451"/>
                  <a:gd name="T9" fmla="*/ 15336 h 932950"/>
                  <a:gd name="T10" fmla="*/ 314039 w 3723451"/>
                  <a:gd name="T11" fmla="*/ 34193 h 932950"/>
                  <a:gd name="T12" fmla="*/ 296986 w 3723451"/>
                  <a:gd name="T13" fmla="*/ 29109 h 932950"/>
                  <a:gd name="T14" fmla="*/ 184996 w 3723451"/>
                  <a:gd name="T15" fmla="*/ 69068 h 932950"/>
                  <a:gd name="T16" fmla="*/ 70141 w 3723451"/>
                  <a:gd name="T17" fmla="*/ 30579 h 932950"/>
                  <a:gd name="T18" fmla="*/ 51571 w 3723451"/>
                  <a:gd name="T19" fmla="*/ 34733 h 932950"/>
                  <a:gd name="T20" fmla="*/ 0 w 3723451"/>
                  <a:gd name="T21" fmla="*/ 16897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287" name="Freeform 1286"/>
              <p:cNvSpPr>
                <a:spLocks/>
              </p:cNvSpPr>
              <p:nvPr/>
            </p:nvSpPr>
            <p:spPr bwMode="auto">
              <a:xfrm>
                <a:off x="8282748" y="1614494"/>
                <a:ext cx="135212" cy="60251"/>
              </a:xfrm>
              <a:custGeom>
                <a:avLst/>
                <a:gdLst>
                  <a:gd name="T0" fmla="*/ 0 w 1366596"/>
                  <a:gd name="T1" fmla="*/ 0 h 809868"/>
                  <a:gd name="T2" fmla="*/ 135212 w 1366596"/>
                  <a:gd name="T3" fmla="*/ 46558 h 809868"/>
                  <a:gd name="T4" fmla="*/ 85589 w 1366596"/>
                  <a:gd name="T5" fmla="*/ 60251 h 809868"/>
                  <a:gd name="T6" fmla="*/ 455 w 1366596"/>
                  <a:gd name="T7" fmla="*/ 3183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288" name="Freeform 1287"/>
              <p:cNvSpPr>
                <a:spLocks/>
              </p:cNvSpPr>
              <p:nvPr/>
            </p:nvSpPr>
            <p:spPr bwMode="auto">
              <a:xfrm>
                <a:off x="8035150" y="1615964"/>
                <a:ext cx="133456" cy="60250"/>
              </a:xfrm>
              <a:custGeom>
                <a:avLst/>
                <a:gdLst>
                  <a:gd name="T0" fmla="*/ 131634 w 1348191"/>
                  <a:gd name="T1" fmla="*/ 0 h 791462"/>
                  <a:gd name="T2" fmla="*/ 133456 w 1348191"/>
                  <a:gd name="T3" fmla="*/ 29074 h 791462"/>
                  <a:gd name="T4" fmla="*/ 48281 w 1348191"/>
                  <a:gd name="T5" fmla="*/ 60250 h 791462"/>
                  <a:gd name="T6" fmla="*/ 0 w 1348191"/>
                  <a:gd name="T7" fmla="*/ 46589 h 791462"/>
                  <a:gd name="T8" fmla="*/ 131634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1289" name="Straight Connector 1288"/>
              <p:cNvCxnSpPr>
                <a:cxnSpLocks noChangeShapeType="1"/>
                <a:endCxn id="1284" idx="2"/>
              </p:cNvCxnSpPr>
              <p:nvPr/>
            </p:nvCxnSpPr>
            <p:spPr bwMode="auto">
              <a:xfrm flipH="1" flipV="1">
                <a:off x="7914388" y="1615701"/>
                <a:ext cx="1756" cy="76416"/>
              </a:xfrm>
              <a:prstGeom prst="line">
                <a:avLst/>
              </a:prstGeom>
              <a:noFill/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90" name="Straight Connector 1289"/>
              <p:cNvCxnSpPr>
                <a:cxnSpLocks noChangeShapeType="1"/>
              </p:cNvCxnSpPr>
              <p:nvPr/>
            </p:nvCxnSpPr>
            <p:spPr bwMode="auto">
              <a:xfrm flipH="1" flipV="1">
                <a:off x="8537368" y="1618903"/>
                <a:ext cx="1757" cy="76416"/>
              </a:xfrm>
              <a:prstGeom prst="line">
                <a:avLst/>
              </a:prstGeom>
              <a:noFill/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7789" name="Group 1114"/>
            <p:cNvGrpSpPr>
              <a:grpSpLocks/>
            </p:cNvGrpSpPr>
            <p:nvPr/>
          </p:nvGrpSpPr>
          <p:grpSpPr bwMode="auto">
            <a:xfrm>
              <a:off x="7748699" y="3641266"/>
              <a:ext cx="418211" cy="189727"/>
              <a:chOff x="7913987" y="1515773"/>
              <a:chExt cx="625138" cy="276534"/>
            </a:xfrm>
          </p:grpSpPr>
          <p:sp>
            <p:nvSpPr>
              <p:cNvPr id="1273" name="Oval 1272"/>
              <p:cNvSpPr>
                <a:spLocks noChangeArrowheads="1"/>
              </p:cNvSpPr>
              <p:nvPr/>
            </p:nvSpPr>
            <p:spPr bwMode="auto">
              <a:xfrm flipV="1">
                <a:off x="7915743" y="1593920"/>
                <a:ext cx="623382" cy="198387"/>
              </a:xfrm>
              <a:prstGeom prst="ellipse">
                <a:avLst/>
              </a:prstGeom>
              <a:gradFill rotWithShape="1">
                <a:gsLst>
                  <a:gs pos="0">
                    <a:srgbClr val="7F7F7F"/>
                  </a:gs>
                  <a:gs pos="53000">
                    <a:srgbClr val="D9D9D9"/>
                  </a:gs>
                  <a:gs pos="100000">
                    <a:srgbClr val="7F7F7F"/>
                  </a:gs>
                </a:gsLst>
                <a:lin ang="0" scaled="1"/>
              </a:gradFill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BFBFBF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274" name="Rectangle 1273"/>
              <p:cNvSpPr/>
              <p:nvPr/>
            </p:nvSpPr>
            <p:spPr bwMode="auto">
              <a:xfrm>
                <a:off x="7913821" y="1622879"/>
                <a:ext cx="626467" cy="71730"/>
              </a:xfrm>
              <a:prstGeom prst="rect">
                <a:avLst/>
              </a:prstGeom>
              <a:gradFill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3000">
                    <a:schemeClr val="bg1">
                      <a:lumMod val="85000"/>
                    </a:schemeClr>
                  </a:gs>
                  <a:gs pos="100000">
                    <a:schemeClr val="tx1">
                      <a:lumMod val="50000"/>
                      <a:lumOff val="50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275" name="Oval 1274"/>
              <p:cNvSpPr>
                <a:spLocks noChangeArrowheads="1"/>
              </p:cNvSpPr>
              <p:nvPr/>
            </p:nvSpPr>
            <p:spPr bwMode="auto">
              <a:xfrm flipV="1">
                <a:off x="7914388" y="1515773"/>
                <a:ext cx="623381" cy="198387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276" name="Freeform 1275"/>
              <p:cNvSpPr/>
              <p:nvPr/>
            </p:nvSpPr>
            <p:spPr bwMode="auto">
              <a:xfrm>
                <a:off x="8072810" y="1581230"/>
                <a:ext cx="306115" cy="99496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277" name="Freeform 1276"/>
              <p:cNvSpPr>
                <a:spLocks/>
              </p:cNvSpPr>
              <p:nvPr/>
            </p:nvSpPr>
            <p:spPr bwMode="auto">
              <a:xfrm>
                <a:off x="8042174" y="1555712"/>
                <a:ext cx="367006" cy="69068"/>
              </a:xfrm>
              <a:custGeom>
                <a:avLst/>
                <a:gdLst>
                  <a:gd name="T0" fmla="*/ 0 w 3723451"/>
                  <a:gd name="T1" fmla="*/ 16897 h 932950"/>
                  <a:gd name="T2" fmla="*/ 64577 w 3723451"/>
                  <a:gd name="T3" fmla="*/ 199 h 932950"/>
                  <a:gd name="T4" fmla="*/ 182917 w 3723451"/>
                  <a:gd name="T5" fmla="*/ 38538 h 932950"/>
                  <a:gd name="T6" fmla="*/ 295814 w 3723451"/>
                  <a:gd name="T7" fmla="*/ 0 h 932950"/>
                  <a:gd name="T8" fmla="*/ 367006 w 3723451"/>
                  <a:gd name="T9" fmla="*/ 15336 h 932950"/>
                  <a:gd name="T10" fmla="*/ 314039 w 3723451"/>
                  <a:gd name="T11" fmla="*/ 34193 h 932950"/>
                  <a:gd name="T12" fmla="*/ 296986 w 3723451"/>
                  <a:gd name="T13" fmla="*/ 29109 h 932950"/>
                  <a:gd name="T14" fmla="*/ 184996 w 3723451"/>
                  <a:gd name="T15" fmla="*/ 69068 h 932950"/>
                  <a:gd name="T16" fmla="*/ 70141 w 3723451"/>
                  <a:gd name="T17" fmla="*/ 30579 h 932950"/>
                  <a:gd name="T18" fmla="*/ 51571 w 3723451"/>
                  <a:gd name="T19" fmla="*/ 34733 h 932950"/>
                  <a:gd name="T20" fmla="*/ 0 w 3723451"/>
                  <a:gd name="T21" fmla="*/ 16897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278" name="Freeform 1277"/>
              <p:cNvSpPr>
                <a:spLocks/>
              </p:cNvSpPr>
              <p:nvPr/>
            </p:nvSpPr>
            <p:spPr bwMode="auto">
              <a:xfrm>
                <a:off x="8282748" y="1614494"/>
                <a:ext cx="135212" cy="60251"/>
              </a:xfrm>
              <a:custGeom>
                <a:avLst/>
                <a:gdLst>
                  <a:gd name="T0" fmla="*/ 0 w 1366596"/>
                  <a:gd name="T1" fmla="*/ 0 h 809868"/>
                  <a:gd name="T2" fmla="*/ 135212 w 1366596"/>
                  <a:gd name="T3" fmla="*/ 46558 h 809868"/>
                  <a:gd name="T4" fmla="*/ 85589 w 1366596"/>
                  <a:gd name="T5" fmla="*/ 60251 h 809868"/>
                  <a:gd name="T6" fmla="*/ 455 w 1366596"/>
                  <a:gd name="T7" fmla="*/ 3183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279" name="Freeform 1278"/>
              <p:cNvSpPr>
                <a:spLocks/>
              </p:cNvSpPr>
              <p:nvPr/>
            </p:nvSpPr>
            <p:spPr bwMode="auto">
              <a:xfrm>
                <a:off x="8035150" y="1615964"/>
                <a:ext cx="133456" cy="60250"/>
              </a:xfrm>
              <a:custGeom>
                <a:avLst/>
                <a:gdLst>
                  <a:gd name="T0" fmla="*/ 131634 w 1348191"/>
                  <a:gd name="T1" fmla="*/ 0 h 791462"/>
                  <a:gd name="T2" fmla="*/ 133456 w 1348191"/>
                  <a:gd name="T3" fmla="*/ 29074 h 791462"/>
                  <a:gd name="T4" fmla="*/ 48281 w 1348191"/>
                  <a:gd name="T5" fmla="*/ 60250 h 791462"/>
                  <a:gd name="T6" fmla="*/ 0 w 1348191"/>
                  <a:gd name="T7" fmla="*/ 46589 h 791462"/>
                  <a:gd name="T8" fmla="*/ 131634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1280" name="Straight Connector 1279"/>
              <p:cNvCxnSpPr>
                <a:cxnSpLocks noChangeShapeType="1"/>
                <a:endCxn id="1275" idx="2"/>
              </p:cNvCxnSpPr>
              <p:nvPr/>
            </p:nvCxnSpPr>
            <p:spPr bwMode="auto">
              <a:xfrm flipH="1" flipV="1">
                <a:off x="7914388" y="1615701"/>
                <a:ext cx="1756" cy="76416"/>
              </a:xfrm>
              <a:prstGeom prst="line">
                <a:avLst/>
              </a:prstGeom>
              <a:noFill/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81" name="Straight Connector 1280"/>
              <p:cNvCxnSpPr>
                <a:cxnSpLocks noChangeShapeType="1"/>
              </p:cNvCxnSpPr>
              <p:nvPr/>
            </p:nvCxnSpPr>
            <p:spPr bwMode="auto">
              <a:xfrm flipH="1" flipV="1">
                <a:off x="8537368" y="1618903"/>
                <a:ext cx="1757" cy="76416"/>
              </a:xfrm>
              <a:prstGeom prst="line">
                <a:avLst/>
              </a:prstGeom>
              <a:noFill/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7790" name="Group 1115"/>
            <p:cNvGrpSpPr>
              <a:grpSpLocks/>
            </p:cNvGrpSpPr>
            <p:nvPr/>
          </p:nvGrpSpPr>
          <p:grpSpPr bwMode="auto">
            <a:xfrm>
              <a:off x="7440813" y="3924693"/>
              <a:ext cx="418211" cy="189727"/>
              <a:chOff x="7913987" y="1515773"/>
              <a:chExt cx="625138" cy="276534"/>
            </a:xfrm>
          </p:grpSpPr>
          <p:sp>
            <p:nvSpPr>
              <p:cNvPr id="1264" name="Oval 1263"/>
              <p:cNvSpPr>
                <a:spLocks noChangeArrowheads="1"/>
              </p:cNvSpPr>
              <p:nvPr/>
            </p:nvSpPr>
            <p:spPr bwMode="auto">
              <a:xfrm flipV="1">
                <a:off x="7915743" y="1593920"/>
                <a:ext cx="623382" cy="198387"/>
              </a:xfrm>
              <a:prstGeom prst="ellipse">
                <a:avLst/>
              </a:prstGeom>
              <a:gradFill rotWithShape="1">
                <a:gsLst>
                  <a:gs pos="0">
                    <a:srgbClr val="7F7F7F"/>
                  </a:gs>
                  <a:gs pos="53000">
                    <a:srgbClr val="D9D9D9"/>
                  </a:gs>
                  <a:gs pos="100000">
                    <a:srgbClr val="7F7F7F"/>
                  </a:gs>
                </a:gsLst>
                <a:lin ang="0" scaled="1"/>
              </a:gradFill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BFBFBF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265" name="Rectangle 1264"/>
              <p:cNvSpPr/>
              <p:nvPr/>
            </p:nvSpPr>
            <p:spPr bwMode="auto">
              <a:xfrm>
                <a:off x="7913688" y="1621637"/>
                <a:ext cx="626467" cy="71730"/>
              </a:xfrm>
              <a:prstGeom prst="rect">
                <a:avLst/>
              </a:prstGeom>
              <a:gradFill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3000">
                    <a:schemeClr val="bg1">
                      <a:lumMod val="85000"/>
                    </a:schemeClr>
                  </a:gs>
                  <a:gs pos="100000">
                    <a:schemeClr val="tx1">
                      <a:lumMod val="50000"/>
                      <a:lumOff val="50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266" name="Oval 1265"/>
              <p:cNvSpPr>
                <a:spLocks noChangeArrowheads="1"/>
              </p:cNvSpPr>
              <p:nvPr/>
            </p:nvSpPr>
            <p:spPr bwMode="auto">
              <a:xfrm flipV="1">
                <a:off x="7914388" y="1515773"/>
                <a:ext cx="623381" cy="198387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267" name="Freeform 1266"/>
              <p:cNvSpPr/>
              <p:nvPr/>
            </p:nvSpPr>
            <p:spPr bwMode="auto">
              <a:xfrm>
                <a:off x="8072677" y="1579988"/>
                <a:ext cx="306115" cy="101809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268" name="Freeform 1267"/>
              <p:cNvSpPr>
                <a:spLocks/>
              </p:cNvSpPr>
              <p:nvPr/>
            </p:nvSpPr>
            <p:spPr bwMode="auto">
              <a:xfrm>
                <a:off x="8042174" y="1555712"/>
                <a:ext cx="367006" cy="69068"/>
              </a:xfrm>
              <a:custGeom>
                <a:avLst/>
                <a:gdLst>
                  <a:gd name="T0" fmla="*/ 0 w 3723451"/>
                  <a:gd name="T1" fmla="*/ 16897 h 932950"/>
                  <a:gd name="T2" fmla="*/ 64577 w 3723451"/>
                  <a:gd name="T3" fmla="*/ 199 h 932950"/>
                  <a:gd name="T4" fmla="*/ 182917 w 3723451"/>
                  <a:gd name="T5" fmla="*/ 38538 h 932950"/>
                  <a:gd name="T6" fmla="*/ 295814 w 3723451"/>
                  <a:gd name="T7" fmla="*/ 0 h 932950"/>
                  <a:gd name="T8" fmla="*/ 367006 w 3723451"/>
                  <a:gd name="T9" fmla="*/ 15336 h 932950"/>
                  <a:gd name="T10" fmla="*/ 314039 w 3723451"/>
                  <a:gd name="T11" fmla="*/ 34193 h 932950"/>
                  <a:gd name="T12" fmla="*/ 296986 w 3723451"/>
                  <a:gd name="T13" fmla="*/ 29109 h 932950"/>
                  <a:gd name="T14" fmla="*/ 184996 w 3723451"/>
                  <a:gd name="T15" fmla="*/ 69068 h 932950"/>
                  <a:gd name="T16" fmla="*/ 70141 w 3723451"/>
                  <a:gd name="T17" fmla="*/ 30579 h 932950"/>
                  <a:gd name="T18" fmla="*/ 51571 w 3723451"/>
                  <a:gd name="T19" fmla="*/ 34733 h 932950"/>
                  <a:gd name="T20" fmla="*/ 0 w 3723451"/>
                  <a:gd name="T21" fmla="*/ 16897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269" name="Freeform 1268"/>
              <p:cNvSpPr>
                <a:spLocks/>
              </p:cNvSpPr>
              <p:nvPr/>
            </p:nvSpPr>
            <p:spPr bwMode="auto">
              <a:xfrm>
                <a:off x="8282748" y="1614494"/>
                <a:ext cx="135212" cy="60251"/>
              </a:xfrm>
              <a:custGeom>
                <a:avLst/>
                <a:gdLst>
                  <a:gd name="T0" fmla="*/ 0 w 1366596"/>
                  <a:gd name="T1" fmla="*/ 0 h 809868"/>
                  <a:gd name="T2" fmla="*/ 135212 w 1366596"/>
                  <a:gd name="T3" fmla="*/ 46558 h 809868"/>
                  <a:gd name="T4" fmla="*/ 85589 w 1366596"/>
                  <a:gd name="T5" fmla="*/ 60251 h 809868"/>
                  <a:gd name="T6" fmla="*/ 455 w 1366596"/>
                  <a:gd name="T7" fmla="*/ 3183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270" name="Freeform 1269"/>
              <p:cNvSpPr>
                <a:spLocks/>
              </p:cNvSpPr>
              <p:nvPr/>
            </p:nvSpPr>
            <p:spPr bwMode="auto">
              <a:xfrm>
                <a:off x="8035150" y="1615964"/>
                <a:ext cx="133456" cy="60250"/>
              </a:xfrm>
              <a:custGeom>
                <a:avLst/>
                <a:gdLst>
                  <a:gd name="T0" fmla="*/ 131634 w 1348191"/>
                  <a:gd name="T1" fmla="*/ 0 h 791462"/>
                  <a:gd name="T2" fmla="*/ 133456 w 1348191"/>
                  <a:gd name="T3" fmla="*/ 29074 h 791462"/>
                  <a:gd name="T4" fmla="*/ 48281 w 1348191"/>
                  <a:gd name="T5" fmla="*/ 60250 h 791462"/>
                  <a:gd name="T6" fmla="*/ 0 w 1348191"/>
                  <a:gd name="T7" fmla="*/ 46589 h 791462"/>
                  <a:gd name="T8" fmla="*/ 131634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1271" name="Straight Connector 1270"/>
              <p:cNvCxnSpPr>
                <a:cxnSpLocks noChangeShapeType="1"/>
                <a:endCxn id="1266" idx="2"/>
              </p:cNvCxnSpPr>
              <p:nvPr/>
            </p:nvCxnSpPr>
            <p:spPr bwMode="auto">
              <a:xfrm flipH="1" flipV="1">
                <a:off x="7914388" y="1615701"/>
                <a:ext cx="1756" cy="76416"/>
              </a:xfrm>
              <a:prstGeom prst="line">
                <a:avLst/>
              </a:prstGeom>
              <a:noFill/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2" name="Straight Connector 1271"/>
              <p:cNvCxnSpPr>
                <a:cxnSpLocks noChangeShapeType="1"/>
              </p:cNvCxnSpPr>
              <p:nvPr/>
            </p:nvCxnSpPr>
            <p:spPr bwMode="auto">
              <a:xfrm flipH="1" flipV="1">
                <a:off x="8537368" y="1618903"/>
                <a:ext cx="1757" cy="76416"/>
              </a:xfrm>
              <a:prstGeom prst="line">
                <a:avLst/>
              </a:prstGeom>
              <a:noFill/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sp>
          <p:nvSpPr>
            <p:cNvPr id="27791" name="Line 421"/>
            <p:cNvSpPr>
              <a:spLocks noChangeShapeType="1"/>
            </p:cNvSpPr>
            <p:nvPr/>
          </p:nvSpPr>
          <p:spPr bwMode="auto">
            <a:xfrm>
              <a:off x="7396163" y="3813175"/>
              <a:ext cx="163512" cy="12065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92" name="Line 422"/>
            <p:cNvSpPr>
              <a:spLocks noChangeShapeType="1"/>
            </p:cNvSpPr>
            <p:nvPr/>
          </p:nvSpPr>
          <p:spPr bwMode="auto">
            <a:xfrm>
              <a:off x="7493000" y="3733800"/>
              <a:ext cx="27940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93" name="Line 423"/>
            <p:cNvSpPr>
              <a:spLocks noChangeShapeType="1"/>
            </p:cNvSpPr>
            <p:nvPr/>
          </p:nvSpPr>
          <p:spPr bwMode="auto">
            <a:xfrm flipV="1">
              <a:off x="7729538" y="3819525"/>
              <a:ext cx="134937" cy="10477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94" name="Line 444"/>
            <p:cNvSpPr>
              <a:spLocks noChangeShapeType="1"/>
            </p:cNvSpPr>
            <p:nvPr/>
          </p:nvSpPr>
          <p:spPr bwMode="auto">
            <a:xfrm flipV="1">
              <a:off x="7577138" y="2492375"/>
              <a:ext cx="123825" cy="8731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95" name="Line 445"/>
            <p:cNvSpPr>
              <a:spLocks noChangeShapeType="1"/>
            </p:cNvSpPr>
            <p:nvPr/>
          </p:nvSpPr>
          <p:spPr bwMode="auto">
            <a:xfrm>
              <a:off x="7405688" y="2665413"/>
              <a:ext cx="0" cy="8255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96" name="Line 446"/>
            <p:cNvSpPr>
              <a:spLocks noChangeShapeType="1"/>
            </p:cNvSpPr>
            <p:nvPr/>
          </p:nvSpPr>
          <p:spPr bwMode="auto">
            <a:xfrm flipV="1">
              <a:off x="7577138" y="2562225"/>
              <a:ext cx="263525" cy="28892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97" name="Line 447"/>
            <p:cNvSpPr>
              <a:spLocks noChangeShapeType="1"/>
            </p:cNvSpPr>
            <p:nvPr/>
          </p:nvSpPr>
          <p:spPr bwMode="auto">
            <a:xfrm>
              <a:off x="7942263" y="2560638"/>
              <a:ext cx="0" cy="19685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98" name="Line 448"/>
            <p:cNvSpPr>
              <a:spLocks noChangeShapeType="1"/>
            </p:cNvSpPr>
            <p:nvPr/>
          </p:nvSpPr>
          <p:spPr bwMode="auto">
            <a:xfrm>
              <a:off x="7596188" y="2867025"/>
              <a:ext cx="188912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99" name="Line 450"/>
            <p:cNvSpPr>
              <a:spLocks noChangeShapeType="1"/>
            </p:cNvSpPr>
            <p:nvPr/>
          </p:nvSpPr>
          <p:spPr bwMode="auto">
            <a:xfrm>
              <a:off x="8150225" y="2857500"/>
              <a:ext cx="17780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00" name="Line 451"/>
            <p:cNvSpPr>
              <a:spLocks noChangeShapeType="1"/>
            </p:cNvSpPr>
            <p:nvPr/>
          </p:nvSpPr>
          <p:spPr bwMode="auto">
            <a:xfrm flipH="1">
              <a:off x="7296150" y="2933700"/>
              <a:ext cx="98425" cy="70485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01" name="Line 452"/>
            <p:cNvSpPr>
              <a:spLocks noChangeShapeType="1"/>
            </p:cNvSpPr>
            <p:nvPr/>
          </p:nvSpPr>
          <p:spPr bwMode="auto">
            <a:xfrm flipH="1">
              <a:off x="7888288" y="2933700"/>
              <a:ext cx="111125" cy="72707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02" name="Line 541"/>
            <p:cNvSpPr>
              <a:spLocks noChangeShapeType="1"/>
            </p:cNvSpPr>
            <p:nvPr/>
          </p:nvSpPr>
          <p:spPr bwMode="auto">
            <a:xfrm flipV="1">
              <a:off x="7272338" y="4075113"/>
              <a:ext cx="227012" cy="43656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7803" name="Group 665"/>
            <p:cNvGrpSpPr>
              <a:grpSpLocks/>
            </p:cNvGrpSpPr>
            <p:nvPr/>
          </p:nvGrpSpPr>
          <p:grpSpPr bwMode="auto">
            <a:xfrm>
              <a:off x="7689850" y="2395538"/>
              <a:ext cx="390525" cy="169862"/>
              <a:chOff x="4650" y="1129"/>
              <a:chExt cx="246" cy="95"/>
            </a:xfrm>
          </p:grpSpPr>
          <p:sp>
            <p:nvSpPr>
              <p:cNvPr id="27930" name="Oval 407"/>
              <p:cNvSpPr>
                <a:spLocks noChangeArrowheads="1"/>
              </p:cNvSpPr>
              <p:nvPr/>
            </p:nvSpPr>
            <p:spPr bwMode="auto">
              <a:xfrm>
                <a:off x="4651" y="1171"/>
                <a:ext cx="244" cy="53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27931" name="Rectangle 410"/>
              <p:cNvSpPr>
                <a:spLocks noChangeArrowheads="1"/>
              </p:cNvSpPr>
              <p:nvPr/>
            </p:nvSpPr>
            <p:spPr bwMode="auto">
              <a:xfrm>
                <a:off x="4651" y="1165"/>
                <a:ext cx="245" cy="33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 algn="ctr"/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27932" name="Oval 411"/>
              <p:cNvSpPr>
                <a:spLocks noChangeArrowheads="1"/>
              </p:cNvSpPr>
              <p:nvPr/>
            </p:nvSpPr>
            <p:spPr bwMode="auto">
              <a:xfrm>
                <a:off x="4650" y="1129"/>
                <a:ext cx="244" cy="62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grpSp>
            <p:nvGrpSpPr>
              <p:cNvPr id="27933" name="Group 659"/>
              <p:cNvGrpSpPr>
                <a:grpSpLocks/>
              </p:cNvGrpSpPr>
              <p:nvPr/>
            </p:nvGrpSpPr>
            <p:grpSpPr bwMode="auto">
              <a:xfrm>
                <a:off x="4699" y="1145"/>
                <a:ext cx="138" cy="29"/>
                <a:chOff x="2468" y="1332"/>
                <a:chExt cx="310" cy="60"/>
              </a:xfrm>
            </p:grpSpPr>
            <p:sp>
              <p:nvSpPr>
                <p:cNvPr id="27936" name="Freeform 660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37" name="Freeform 661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7934" name="Line 662"/>
              <p:cNvSpPr>
                <a:spLocks noChangeShapeType="1"/>
              </p:cNvSpPr>
              <p:nvPr/>
            </p:nvSpPr>
            <p:spPr bwMode="auto">
              <a:xfrm>
                <a:off x="4651" y="1158"/>
                <a:ext cx="0" cy="4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935" name="Line 663"/>
              <p:cNvSpPr>
                <a:spLocks noChangeShapeType="1"/>
              </p:cNvSpPr>
              <p:nvPr/>
            </p:nvSpPr>
            <p:spPr bwMode="auto">
              <a:xfrm>
                <a:off x="4894" y="1160"/>
                <a:ext cx="0" cy="4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7804" name="Group 675"/>
            <p:cNvGrpSpPr>
              <a:grpSpLocks/>
            </p:cNvGrpSpPr>
            <p:nvPr/>
          </p:nvGrpSpPr>
          <p:grpSpPr bwMode="auto">
            <a:xfrm>
              <a:off x="7204075" y="2493963"/>
              <a:ext cx="390525" cy="169862"/>
              <a:chOff x="4650" y="1129"/>
              <a:chExt cx="246" cy="95"/>
            </a:xfrm>
          </p:grpSpPr>
          <p:sp>
            <p:nvSpPr>
              <p:cNvPr id="27922" name="Oval 407"/>
              <p:cNvSpPr>
                <a:spLocks noChangeArrowheads="1"/>
              </p:cNvSpPr>
              <p:nvPr/>
            </p:nvSpPr>
            <p:spPr bwMode="auto">
              <a:xfrm>
                <a:off x="4651" y="1171"/>
                <a:ext cx="244" cy="53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27923" name="Rectangle 410"/>
              <p:cNvSpPr>
                <a:spLocks noChangeArrowheads="1"/>
              </p:cNvSpPr>
              <p:nvPr/>
            </p:nvSpPr>
            <p:spPr bwMode="auto">
              <a:xfrm>
                <a:off x="4651" y="1165"/>
                <a:ext cx="245" cy="33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 algn="ctr"/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27924" name="Oval 411"/>
              <p:cNvSpPr>
                <a:spLocks noChangeArrowheads="1"/>
              </p:cNvSpPr>
              <p:nvPr/>
            </p:nvSpPr>
            <p:spPr bwMode="auto">
              <a:xfrm>
                <a:off x="4650" y="1129"/>
                <a:ext cx="244" cy="62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grpSp>
            <p:nvGrpSpPr>
              <p:cNvPr id="27925" name="Group 679"/>
              <p:cNvGrpSpPr>
                <a:grpSpLocks/>
              </p:cNvGrpSpPr>
              <p:nvPr/>
            </p:nvGrpSpPr>
            <p:grpSpPr bwMode="auto">
              <a:xfrm>
                <a:off x="4699" y="1145"/>
                <a:ext cx="138" cy="29"/>
                <a:chOff x="2468" y="1332"/>
                <a:chExt cx="310" cy="60"/>
              </a:xfrm>
            </p:grpSpPr>
            <p:sp>
              <p:nvSpPr>
                <p:cNvPr id="27928" name="Freeform 680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29" name="Freeform 681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7926" name="Line 682"/>
              <p:cNvSpPr>
                <a:spLocks noChangeShapeType="1"/>
              </p:cNvSpPr>
              <p:nvPr/>
            </p:nvSpPr>
            <p:spPr bwMode="auto">
              <a:xfrm>
                <a:off x="4651" y="1158"/>
                <a:ext cx="0" cy="4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927" name="Line 683"/>
              <p:cNvSpPr>
                <a:spLocks noChangeShapeType="1"/>
              </p:cNvSpPr>
              <p:nvPr/>
            </p:nvSpPr>
            <p:spPr bwMode="auto">
              <a:xfrm>
                <a:off x="4894" y="1160"/>
                <a:ext cx="0" cy="4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7805" name="Group 684"/>
            <p:cNvGrpSpPr>
              <a:grpSpLocks/>
            </p:cNvGrpSpPr>
            <p:nvPr/>
          </p:nvGrpSpPr>
          <p:grpSpPr bwMode="auto">
            <a:xfrm>
              <a:off x="7215188" y="2757488"/>
              <a:ext cx="390525" cy="169862"/>
              <a:chOff x="4650" y="1129"/>
              <a:chExt cx="246" cy="95"/>
            </a:xfrm>
          </p:grpSpPr>
          <p:sp>
            <p:nvSpPr>
              <p:cNvPr id="27914" name="Oval 407"/>
              <p:cNvSpPr>
                <a:spLocks noChangeArrowheads="1"/>
              </p:cNvSpPr>
              <p:nvPr/>
            </p:nvSpPr>
            <p:spPr bwMode="auto">
              <a:xfrm>
                <a:off x="4651" y="1171"/>
                <a:ext cx="244" cy="53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27915" name="Rectangle 410"/>
              <p:cNvSpPr>
                <a:spLocks noChangeArrowheads="1"/>
              </p:cNvSpPr>
              <p:nvPr/>
            </p:nvSpPr>
            <p:spPr bwMode="auto">
              <a:xfrm>
                <a:off x="4651" y="1165"/>
                <a:ext cx="245" cy="33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 algn="ctr"/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27916" name="Oval 411"/>
              <p:cNvSpPr>
                <a:spLocks noChangeArrowheads="1"/>
              </p:cNvSpPr>
              <p:nvPr/>
            </p:nvSpPr>
            <p:spPr bwMode="auto">
              <a:xfrm>
                <a:off x="4650" y="1129"/>
                <a:ext cx="244" cy="62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grpSp>
            <p:nvGrpSpPr>
              <p:cNvPr id="27917" name="Group 688"/>
              <p:cNvGrpSpPr>
                <a:grpSpLocks/>
              </p:cNvGrpSpPr>
              <p:nvPr/>
            </p:nvGrpSpPr>
            <p:grpSpPr bwMode="auto">
              <a:xfrm>
                <a:off x="4699" y="1145"/>
                <a:ext cx="138" cy="29"/>
                <a:chOff x="2468" y="1332"/>
                <a:chExt cx="310" cy="60"/>
              </a:xfrm>
            </p:grpSpPr>
            <p:sp>
              <p:nvSpPr>
                <p:cNvPr id="27920" name="Freeform 689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21" name="Freeform 690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7918" name="Line 691"/>
              <p:cNvSpPr>
                <a:spLocks noChangeShapeType="1"/>
              </p:cNvSpPr>
              <p:nvPr/>
            </p:nvSpPr>
            <p:spPr bwMode="auto">
              <a:xfrm>
                <a:off x="4651" y="1158"/>
                <a:ext cx="0" cy="4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919" name="Line 692"/>
              <p:cNvSpPr>
                <a:spLocks noChangeShapeType="1"/>
              </p:cNvSpPr>
              <p:nvPr/>
            </p:nvSpPr>
            <p:spPr bwMode="auto">
              <a:xfrm>
                <a:off x="4894" y="1160"/>
                <a:ext cx="0" cy="4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7806" name="Line 693"/>
            <p:cNvSpPr>
              <a:spLocks noChangeShapeType="1"/>
            </p:cNvSpPr>
            <p:nvPr/>
          </p:nvSpPr>
          <p:spPr bwMode="auto">
            <a:xfrm>
              <a:off x="8345488" y="2855913"/>
              <a:ext cx="177800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7807" name="Group 694"/>
            <p:cNvGrpSpPr>
              <a:grpSpLocks/>
            </p:cNvGrpSpPr>
            <p:nvPr/>
          </p:nvGrpSpPr>
          <p:grpSpPr bwMode="auto">
            <a:xfrm>
              <a:off x="7400925" y="3911600"/>
              <a:ext cx="485775" cy="203200"/>
              <a:chOff x="4650" y="1129"/>
              <a:chExt cx="246" cy="95"/>
            </a:xfrm>
          </p:grpSpPr>
          <p:sp>
            <p:nvSpPr>
              <p:cNvPr id="27906" name="Oval 407"/>
              <p:cNvSpPr>
                <a:spLocks noChangeArrowheads="1"/>
              </p:cNvSpPr>
              <p:nvPr/>
            </p:nvSpPr>
            <p:spPr bwMode="auto">
              <a:xfrm>
                <a:off x="4651" y="1171"/>
                <a:ext cx="244" cy="53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27907" name="Rectangle 410"/>
              <p:cNvSpPr>
                <a:spLocks noChangeArrowheads="1"/>
              </p:cNvSpPr>
              <p:nvPr/>
            </p:nvSpPr>
            <p:spPr bwMode="auto">
              <a:xfrm>
                <a:off x="4651" y="1165"/>
                <a:ext cx="245" cy="33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 algn="ctr"/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27908" name="Oval 411"/>
              <p:cNvSpPr>
                <a:spLocks noChangeArrowheads="1"/>
              </p:cNvSpPr>
              <p:nvPr/>
            </p:nvSpPr>
            <p:spPr bwMode="auto">
              <a:xfrm>
                <a:off x="4650" y="1129"/>
                <a:ext cx="244" cy="62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grpSp>
            <p:nvGrpSpPr>
              <p:cNvPr id="27909" name="Group 698"/>
              <p:cNvGrpSpPr>
                <a:grpSpLocks/>
              </p:cNvGrpSpPr>
              <p:nvPr/>
            </p:nvGrpSpPr>
            <p:grpSpPr bwMode="auto">
              <a:xfrm>
                <a:off x="4699" y="1145"/>
                <a:ext cx="138" cy="29"/>
                <a:chOff x="2468" y="1332"/>
                <a:chExt cx="310" cy="60"/>
              </a:xfrm>
            </p:grpSpPr>
            <p:sp>
              <p:nvSpPr>
                <p:cNvPr id="27912" name="Freeform 699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13" name="Freeform 700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7910" name="Line 701"/>
              <p:cNvSpPr>
                <a:spLocks noChangeShapeType="1"/>
              </p:cNvSpPr>
              <p:nvPr/>
            </p:nvSpPr>
            <p:spPr bwMode="auto">
              <a:xfrm>
                <a:off x="4651" y="1158"/>
                <a:ext cx="0" cy="4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911" name="Line 702"/>
              <p:cNvSpPr>
                <a:spLocks noChangeShapeType="1"/>
              </p:cNvSpPr>
              <p:nvPr/>
            </p:nvSpPr>
            <p:spPr bwMode="auto">
              <a:xfrm>
                <a:off x="4894" y="1160"/>
                <a:ext cx="0" cy="4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7808" name="Group 712"/>
            <p:cNvGrpSpPr>
              <a:grpSpLocks/>
            </p:cNvGrpSpPr>
            <p:nvPr/>
          </p:nvGrpSpPr>
          <p:grpSpPr bwMode="auto">
            <a:xfrm>
              <a:off x="7081838" y="3630613"/>
              <a:ext cx="485775" cy="203200"/>
              <a:chOff x="4650" y="1129"/>
              <a:chExt cx="246" cy="95"/>
            </a:xfrm>
          </p:grpSpPr>
          <p:sp>
            <p:nvSpPr>
              <p:cNvPr id="27898" name="Oval 407"/>
              <p:cNvSpPr>
                <a:spLocks noChangeArrowheads="1"/>
              </p:cNvSpPr>
              <p:nvPr/>
            </p:nvSpPr>
            <p:spPr bwMode="auto">
              <a:xfrm>
                <a:off x="4651" y="1171"/>
                <a:ext cx="244" cy="53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27899" name="Rectangle 410"/>
              <p:cNvSpPr>
                <a:spLocks noChangeArrowheads="1"/>
              </p:cNvSpPr>
              <p:nvPr/>
            </p:nvSpPr>
            <p:spPr bwMode="auto">
              <a:xfrm>
                <a:off x="4651" y="1165"/>
                <a:ext cx="245" cy="33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 algn="ctr"/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27900" name="Oval 411"/>
              <p:cNvSpPr>
                <a:spLocks noChangeArrowheads="1"/>
              </p:cNvSpPr>
              <p:nvPr/>
            </p:nvSpPr>
            <p:spPr bwMode="auto">
              <a:xfrm>
                <a:off x="4650" y="1129"/>
                <a:ext cx="244" cy="62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grpSp>
            <p:nvGrpSpPr>
              <p:cNvPr id="27901" name="Group 716"/>
              <p:cNvGrpSpPr>
                <a:grpSpLocks/>
              </p:cNvGrpSpPr>
              <p:nvPr/>
            </p:nvGrpSpPr>
            <p:grpSpPr bwMode="auto">
              <a:xfrm>
                <a:off x="4699" y="1145"/>
                <a:ext cx="138" cy="29"/>
                <a:chOff x="2468" y="1332"/>
                <a:chExt cx="310" cy="60"/>
              </a:xfrm>
            </p:grpSpPr>
            <p:sp>
              <p:nvSpPr>
                <p:cNvPr id="27904" name="Freeform 717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05" name="Freeform 718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7902" name="Line 719"/>
              <p:cNvSpPr>
                <a:spLocks noChangeShapeType="1"/>
              </p:cNvSpPr>
              <p:nvPr/>
            </p:nvSpPr>
            <p:spPr bwMode="auto">
              <a:xfrm>
                <a:off x="4651" y="1158"/>
                <a:ext cx="0" cy="4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903" name="Line 720"/>
              <p:cNvSpPr>
                <a:spLocks noChangeShapeType="1"/>
              </p:cNvSpPr>
              <p:nvPr/>
            </p:nvSpPr>
            <p:spPr bwMode="auto">
              <a:xfrm>
                <a:off x="4894" y="1160"/>
                <a:ext cx="0" cy="4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7809" name="Group 721"/>
            <p:cNvGrpSpPr>
              <a:grpSpLocks/>
            </p:cNvGrpSpPr>
            <p:nvPr/>
          </p:nvGrpSpPr>
          <p:grpSpPr bwMode="auto">
            <a:xfrm>
              <a:off x="7743825" y="3643313"/>
              <a:ext cx="485775" cy="203200"/>
              <a:chOff x="4650" y="1129"/>
              <a:chExt cx="246" cy="95"/>
            </a:xfrm>
          </p:grpSpPr>
          <p:sp>
            <p:nvSpPr>
              <p:cNvPr id="27890" name="Oval 407"/>
              <p:cNvSpPr>
                <a:spLocks noChangeArrowheads="1"/>
              </p:cNvSpPr>
              <p:nvPr/>
            </p:nvSpPr>
            <p:spPr bwMode="auto">
              <a:xfrm>
                <a:off x="4651" y="1171"/>
                <a:ext cx="244" cy="53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27891" name="Rectangle 410"/>
              <p:cNvSpPr>
                <a:spLocks noChangeArrowheads="1"/>
              </p:cNvSpPr>
              <p:nvPr/>
            </p:nvSpPr>
            <p:spPr bwMode="auto">
              <a:xfrm>
                <a:off x="4651" y="1165"/>
                <a:ext cx="245" cy="33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 algn="ctr"/>
                <a:endParaRPr lang="en-US" altLang="en-US">
                  <a:latin typeface="Times New Roman" pitchFamily="18" charset="0"/>
                </a:endParaRPr>
              </a:p>
            </p:txBody>
          </p:sp>
          <p:sp>
            <p:nvSpPr>
              <p:cNvPr id="27892" name="Oval 411"/>
              <p:cNvSpPr>
                <a:spLocks noChangeArrowheads="1"/>
              </p:cNvSpPr>
              <p:nvPr/>
            </p:nvSpPr>
            <p:spPr bwMode="auto">
              <a:xfrm>
                <a:off x="4650" y="1129"/>
                <a:ext cx="244" cy="62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pitchFamily="18" charset="0"/>
                </a:endParaRPr>
              </a:p>
            </p:txBody>
          </p:sp>
          <p:grpSp>
            <p:nvGrpSpPr>
              <p:cNvPr id="27893" name="Group 725"/>
              <p:cNvGrpSpPr>
                <a:grpSpLocks/>
              </p:cNvGrpSpPr>
              <p:nvPr/>
            </p:nvGrpSpPr>
            <p:grpSpPr bwMode="auto">
              <a:xfrm>
                <a:off x="4699" y="1145"/>
                <a:ext cx="138" cy="29"/>
                <a:chOff x="2468" y="1332"/>
                <a:chExt cx="310" cy="60"/>
              </a:xfrm>
            </p:grpSpPr>
            <p:sp>
              <p:nvSpPr>
                <p:cNvPr id="27896" name="Freeform 726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897" name="Freeform 727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7894" name="Line 728"/>
              <p:cNvSpPr>
                <a:spLocks noChangeShapeType="1"/>
              </p:cNvSpPr>
              <p:nvPr/>
            </p:nvSpPr>
            <p:spPr bwMode="auto">
              <a:xfrm>
                <a:off x="4651" y="1158"/>
                <a:ext cx="0" cy="4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95" name="Line 729"/>
              <p:cNvSpPr>
                <a:spLocks noChangeShapeType="1"/>
              </p:cNvSpPr>
              <p:nvPr/>
            </p:nvSpPr>
            <p:spPr bwMode="auto">
              <a:xfrm>
                <a:off x="4894" y="1160"/>
                <a:ext cx="0" cy="4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7810" name="Text Box 580"/>
            <p:cNvSpPr txBox="1">
              <a:spLocks noChangeArrowheads="1"/>
            </p:cNvSpPr>
            <p:nvPr/>
          </p:nvSpPr>
          <p:spPr bwMode="auto">
            <a:xfrm>
              <a:off x="5957888" y="1384300"/>
              <a:ext cx="1549400" cy="3365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r>
                <a:rPr lang="en-US" altLang="en-US" sz="1600"/>
                <a:t>mobile network</a:t>
              </a:r>
            </a:p>
          </p:txBody>
        </p:sp>
        <p:sp>
          <p:nvSpPr>
            <p:cNvPr id="27811" name="Text Box 580"/>
            <p:cNvSpPr txBox="1">
              <a:spLocks noChangeArrowheads="1"/>
            </p:cNvSpPr>
            <p:nvPr/>
          </p:nvSpPr>
          <p:spPr bwMode="auto">
            <a:xfrm>
              <a:off x="7561263" y="2071688"/>
              <a:ext cx="1108075" cy="3365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r>
                <a:rPr lang="en-US" altLang="en-US" sz="1600"/>
                <a:t>global ISP</a:t>
              </a:r>
            </a:p>
          </p:txBody>
        </p:sp>
        <p:sp>
          <p:nvSpPr>
            <p:cNvPr id="27812" name="Text Box 580"/>
            <p:cNvSpPr txBox="1">
              <a:spLocks noChangeArrowheads="1"/>
            </p:cNvSpPr>
            <p:nvPr/>
          </p:nvSpPr>
          <p:spPr bwMode="auto">
            <a:xfrm>
              <a:off x="7337425" y="3298825"/>
              <a:ext cx="1289050" cy="3365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r>
                <a:rPr lang="en-US" altLang="en-US" sz="1600"/>
                <a:t>regional ISP</a:t>
              </a:r>
            </a:p>
          </p:txBody>
        </p:sp>
        <p:sp>
          <p:nvSpPr>
            <p:cNvPr id="27813" name="Text Box 580"/>
            <p:cNvSpPr txBox="1">
              <a:spLocks noChangeArrowheads="1"/>
            </p:cNvSpPr>
            <p:nvPr/>
          </p:nvSpPr>
          <p:spPr bwMode="auto">
            <a:xfrm>
              <a:off x="6324600" y="2963863"/>
              <a:ext cx="895350" cy="482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>
                <a:lnSpc>
                  <a:spcPct val="80000"/>
                </a:lnSpc>
              </a:pPr>
              <a:r>
                <a:rPr lang="en-US" altLang="en-US" sz="1600"/>
                <a:t>home </a:t>
              </a:r>
            </a:p>
            <a:p>
              <a:pPr>
                <a:lnSpc>
                  <a:spcPct val="80000"/>
                </a:lnSpc>
              </a:pPr>
              <a:r>
                <a:rPr lang="en-US" altLang="en-US" sz="1600"/>
                <a:t>network</a:t>
              </a:r>
            </a:p>
          </p:txBody>
        </p:sp>
        <p:sp>
          <p:nvSpPr>
            <p:cNvPr id="27814" name="Text Box 580"/>
            <p:cNvSpPr txBox="1">
              <a:spLocks noChangeArrowheads="1"/>
            </p:cNvSpPr>
            <p:nvPr/>
          </p:nvSpPr>
          <p:spPr bwMode="auto">
            <a:xfrm>
              <a:off x="5584825" y="5645150"/>
              <a:ext cx="1295400" cy="482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>
                <a:lnSpc>
                  <a:spcPct val="80000"/>
                </a:lnSpc>
              </a:pPr>
              <a:r>
                <a:rPr lang="en-US" altLang="en-US" sz="1600"/>
                <a:t>institutional</a:t>
              </a:r>
            </a:p>
            <a:p>
              <a:pPr>
                <a:lnSpc>
                  <a:spcPct val="80000"/>
                </a:lnSpc>
              </a:pPr>
              <a:r>
                <a:rPr lang="en-US" altLang="en-US" sz="1600"/>
                <a:t>       network</a:t>
              </a:r>
            </a:p>
          </p:txBody>
        </p:sp>
        <p:pic>
          <p:nvPicPr>
            <p:cNvPr id="27815" name="Picture 269" descr="cell_tower_radiation copy"/>
            <p:cNvPicPr>
              <a:picLocks noChangeAspect="1" noChangeArrowheads="1"/>
            </p:cNvPicPr>
            <p:nvPr/>
          </p:nvPicPr>
          <p:blipFill>
            <a:blip r:embed="rId2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026149" y="1803400"/>
              <a:ext cx="518463" cy="412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27816" name="Group 347"/>
            <p:cNvGrpSpPr>
              <a:grpSpLocks/>
            </p:cNvGrpSpPr>
            <p:nvPr/>
          </p:nvGrpSpPr>
          <p:grpSpPr bwMode="auto">
            <a:xfrm>
              <a:off x="7077272" y="3621727"/>
              <a:ext cx="493804" cy="228319"/>
              <a:chOff x="1871277" y="1576300"/>
              <a:chExt cx="1128371" cy="437861"/>
            </a:xfrm>
          </p:grpSpPr>
          <p:sp>
            <p:nvSpPr>
              <p:cNvPr id="1207" name="Oval 1206"/>
              <p:cNvSpPr>
                <a:spLocks noChangeArrowheads="1"/>
              </p:cNvSpPr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208" name="Rectangle 1207"/>
              <p:cNvSpPr/>
              <p:nvPr/>
            </p:nvSpPr>
            <p:spPr bwMode="auto">
              <a:xfrm>
                <a:off x="1870827" y="1739475"/>
                <a:ext cx="1128163" cy="115689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209" name="Oval 1208"/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210" name="Freeform 1209"/>
              <p:cNvSpPr/>
              <p:nvPr/>
            </p:nvSpPr>
            <p:spPr bwMode="auto">
              <a:xfrm>
                <a:off x="2157403" y="1672497"/>
                <a:ext cx="551385" cy="161355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211" name="Freeform 1210"/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212" name="Freeform 1211"/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213" name="Freeform 1212"/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1214" name="Straight Connector 1213"/>
              <p:cNvCxnSpPr>
                <a:cxnSpLocks noChangeShapeType="1"/>
                <a:endCxn id="1209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15" name="Straight Connector 1214"/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7817" name="Group 347"/>
            <p:cNvGrpSpPr>
              <a:grpSpLocks/>
            </p:cNvGrpSpPr>
            <p:nvPr/>
          </p:nvGrpSpPr>
          <p:grpSpPr bwMode="auto">
            <a:xfrm>
              <a:off x="7733157" y="3638864"/>
              <a:ext cx="493804" cy="228319"/>
              <a:chOff x="1871277" y="1576300"/>
              <a:chExt cx="1128371" cy="437861"/>
            </a:xfrm>
          </p:grpSpPr>
          <p:sp>
            <p:nvSpPr>
              <p:cNvPr id="1198" name="Oval 1197"/>
              <p:cNvSpPr>
                <a:spLocks noChangeArrowheads="1"/>
              </p:cNvSpPr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199" name="Rectangle 1198"/>
              <p:cNvSpPr/>
              <p:nvPr/>
            </p:nvSpPr>
            <p:spPr bwMode="auto">
              <a:xfrm>
                <a:off x="1870262" y="1740098"/>
                <a:ext cx="1128161" cy="115689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200" name="Oval 1199"/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201" name="Freeform 1200"/>
              <p:cNvSpPr/>
              <p:nvPr/>
            </p:nvSpPr>
            <p:spPr bwMode="auto">
              <a:xfrm>
                <a:off x="2156836" y="1673120"/>
                <a:ext cx="551385" cy="161356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202" name="Freeform 1201"/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203" name="Freeform 1202"/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204" name="Freeform 1203"/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1205" name="Straight Connector 1204"/>
              <p:cNvCxnSpPr>
                <a:cxnSpLocks noChangeShapeType="1"/>
                <a:endCxn id="1200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06" name="Straight Connector 1205"/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7818" name="Group 347"/>
            <p:cNvGrpSpPr>
              <a:grpSpLocks/>
            </p:cNvGrpSpPr>
            <p:nvPr/>
          </p:nvGrpSpPr>
          <p:grpSpPr bwMode="auto">
            <a:xfrm>
              <a:off x="7397100" y="3903983"/>
              <a:ext cx="493804" cy="228319"/>
              <a:chOff x="1871277" y="1576300"/>
              <a:chExt cx="1128371" cy="437861"/>
            </a:xfrm>
          </p:grpSpPr>
          <p:sp>
            <p:nvSpPr>
              <p:cNvPr id="1189" name="Oval 1188"/>
              <p:cNvSpPr>
                <a:spLocks noChangeArrowheads="1"/>
              </p:cNvSpPr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190" name="Rectangle 1189"/>
              <p:cNvSpPr/>
              <p:nvPr/>
            </p:nvSpPr>
            <p:spPr bwMode="auto">
              <a:xfrm>
                <a:off x="1872762" y="1740086"/>
                <a:ext cx="1128163" cy="115689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191" name="Oval 1190"/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192" name="Freeform 1191"/>
              <p:cNvSpPr/>
              <p:nvPr/>
            </p:nvSpPr>
            <p:spPr bwMode="auto">
              <a:xfrm>
                <a:off x="2159338" y="1673109"/>
                <a:ext cx="551385" cy="161355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193" name="Freeform 1192"/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194" name="Freeform 1193"/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195" name="Freeform 1194"/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1196" name="Straight Connector 1195"/>
              <p:cNvCxnSpPr>
                <a:cxnSpLocks noChangeShapeType="1"/>
                <a:endCxn id="1191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97" name="Straight Connector 1196"/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7819" name="Group 347"/>
            <p:cNvGrpSpPr>
              <a:grpSpLocks/>
            </p:cNvGrpSpPr>
            <p:nvPr/>
          </p:nvGrpSpPr>
          <p:grpSpPr bwMode="auto">
            <a:xfrm>
              <a:off x="7195340" y="2756360"/>
              <a:ext cx="413310" cy="196874"/>
              <a:chOff x="1871277" y="1576300"/>
              <a:chExt cx="1128371" cy="437861"/>
            </a:xfrm>
          </p:grpSpPr>
          <p:sp>
            <p:nvSpPr>
              <p:cNvPr id="1180" name="Oval 1179"/>
              <p:cNvSpPr>
                <a:spLocks noChangeArrowheads="1"/>
              </p:cNvSpPr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181" name="Rectangle 1180"/>
              <p:cNvSpPr/>
              <p:nvPr/>
            </p:nvSpPr>
            <p:spPr bwMode="auto">
              <a:xfrm>
                <a:off x="1869120" y="1737689"/>
                <a:ext cx="1131178" cy="116514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182" name="Oval 1181"/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183" name="Freeform 1182"/>
              <p:cNvSpPr/>
              <p:nvPr/>
            </p:nvSpPr>
            <p:spPr bwMode="auto">
              <a:xfrm>
                <a:off x="2159500" y="1670607"/>
                <a:ext cx="550418" cy="162413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184" name="Freeform 1183"/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185" name="Freeform 1184"/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186" name="Freeform 1185"/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1187" name="Straight Connector 1186"/>
              <p:cNvCxnSpPr>
                <a:cxnSpLocks noChangeShapeType="1"/>
                <a:endCxn id="1182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88" name="Straight Connector 1187"/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7820" name="Group 347"/>
            <p:cNvGrpSpPr>
              <a:grpSpLocks/>
            </p:cNvGrpSpPr>
            <p:nvPr/>
          </p:nvGrpSpPr>
          <p:grpSpPr bwMode="auto">
            <a:xfrm>
              <a:off x="7677419" y="2378982"/>
              <a:ext cx="413310" cy="196874"/>
              <a:chOff x="1871277" y="1576300"/>
              <a:chExt cx="1128371" cy="437861"/>
            </a:xfrm>
          </p:grpSpPr>
          <p:sp>
            <p:nvSpPr>
              <p:cNvPr id="1171" name="Oval 1170"/>
              <p:cNvSpPr>
                <a:spLocks noChangeArrowheads="1"/>
              </p:cNvSpPr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172" name="Rectangle 1171"/>
              <p:cNvSpPr/>
              <p:nvPr/>
            </p:nvSpPr>
            <p:spPr bwMode="auto">
              <a:xfrm>
                <a:off x="1870543" y="1740227"/>
                <a:ext cx="1131178" cy="116512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173" name="Oval 1172"/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174" name="Freeform 1173"/>
              <p:cNvSpPr/>
              <p:nvPr/>
            </p:nvSpPr>
            <p:spPr bwMode="auto">
              <a:xfrm>
                <a:off x="2160923" y="1673143"/>
                <a:ext cx="550418" cy="162413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175" name="Freeform 1174"/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176" name="Freeform 1175"/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177" name="Freeform 1176"/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1178" name="Straight Connector 1177"/>
              <p:cNvCxnSpPr>
                <a:cxnSpLocks noChangeShapeType="1"/>
                <a:endCxn id="1173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79" name="Straight Connector 1178"/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7821" name="Group 347"/>
            <p:cNvGrpSpPr>
              <a:grpSpLocks/>
            </p:cNvGrpSpPr>
            <p:nvPr/>
          </p:nvGrpSpPr>
          <p:grpSpPr bwMode="auto">
            <a:xfrm>
              <a:off x="7186342" y="2486295"/>
              <a:ext cx="413310" cy="196874"/>
              <a:chOff x="1871277" y="1576300"/>
              <a:chExt cx="1128371" cy="437861"/>
            </a:xfrm>
          </p:grpSpPr>
          <p:sp>
            <p:nvSpPr>
              <p:cNvPr id="1162" name="Oval 1161"/>
              <p:cNvSpPr>
                <a:spLocks noChangeArrowheads="1"/>
              </p:cNvSpPr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163" name="Rectangle 1162"/>
              <p:cNvSpPr/>
              <p:nvPr/>
            </p:nvSpPr>
            <p:spPr bwMode="auto">
              <a:xfrm>
                <a:off x="1872017" y="1738112"/>
                <a:ext cx="1126842" cy="116514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164" name="Oval 1163"/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165" name="Freeform 1164"/>
              <p:cNvSpPr/>
              <p:nvPr/>
            </p:nvSpPr>
            <p:spPr bwMode="auto">
              <a:xfrm>
                <a:off x="2158061" y="1671030"/>
                <a:ext cx="550418" cy="162413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166" name="Freeform 1165"/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167" name="Freeform 1166"/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168" name="Freeform 1167"/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1169" name="Straight Connector 1168"/>
              <p:cNvCxnSpPr>
                <a:cxnSpLocks noChangeShapeType="1"/>
                <a:endCxn id="1164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70" name="Straight Connector 1169"/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7822" name="Group 347"/>
            <p:cNvGrpSpPr>
              <a:grpSpLocks/>
            </p:cNvGrpSpPr>
            <p:nvPr/>
          </p:nvGrpSpPr>
          <p:grpSpPr bwMode="auto">
            <a:xfrm>
              <a:off x="7750914" y="2756819"/>
              <a:ext cx="413310" cy="196874"/>
              <a:chOff x="1871277" y="1576300"/>
              <a:chExt cx="1128371" cy="437861"/>
            </a:xfrm>
          </p:grpSpPr>
          <p:sp>
            <p:nvSpPr>
              <p:cNvPr id="1153" name="Oval 1152"/>
              <p:cNvSpPr>
                <a:spLocks noChangeArrowheads="1"/>
              </p:cNvSpPr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154" name="Rectangle 1153"/>
              <p:cNvSpPr/>
              <p:nvPr/>
            </p:nvSpPr>
            <p:spPr bwMode="auto">
              <a:xfrm>
                <a:off x="1869259" y="1740200"/>
                <a:ext cx="1131178" cy="116512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155" name="Oval 1154"/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156" name="Freeform 1155"/>
              <p:cNvSpPr/>
              <p:nvPr/>
            </p:nvSpPr>
            <p:spPr bwMode="auto">
              <a:xfrm>
                <a:off x="2159639" y="1673116"/>
                <a:ext cx="550418" cy="162413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157" name="Freeform 1156"/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158" name="Freeform 1157"/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159" name="Freeform 1158"/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1160" name="Straight Connector 1159"/>
              <p:cNvCxnSpPr>
                <a:cxnSpLocks noChangeShapeType="1"/>
                <a:endCxn id="1155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61" name="Straight Connector 1160"/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pic>
          <p:nvPicPr>
            <p:cNvPr id="27823" name="Picture 1005" descr="antenna_stylized"/>
            <p:cNvPicPr>
              <a:picLocks noChangeAspect="1" noChangeArrowheads="1"/>
            </p:cNvPicPr>
            <p:nvPr/>
          </p:nvPicPr>
          <p:blipFill>
            <a:blip r:embed="rId10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516100" y="3095151"/>
              <a:ext cx="530703" cy="2237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7824" name="Picture 1005" descr="antenna_stylized"/>
            <p:cNvPicPr>
              <a:picLocks noChangeAspect="1" noChangeArrowheads="1"/>
            </p:cNvPicPr>
            <p:nvPr/>
          </p:nvPicPr>
          <p:blipFill>
            <a:blip r:embed="rId10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893951" y="5490536"/>
              <a:ext cx="530703" cy="2237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7825" name="Picture 1005" descr="antenna_stylized"/>
            <p:cNvPicPr>
              <a:picLocks noChangeAspect="1" noChangeArrowheads="1"/>
            </p:cNvPicPr>
            <p:nvPr/>
          </p:nvPicPr>
          <p:blipFill>
            <a:blip r:embed="rId10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365711" y="5438691"/>
              <a:ext cx="530703" cy="2237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7826" name="Picture 934" descr="antenna_radiation_stylized"/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096052" y="5017186"/>
              <a:ext cx="415925" cy="886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697" name="Footer Placeholder 2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 smtClean="0">
                <a:latin typeface="Tahoma" pitchFamily="34" charset="0"/>
              </a:rPr>
              <a:t>Introduction</a:t>
            </a:r>
          </a:p>
        </p:txBody>
      </p:sp>
      <p:pic>
        <p:nvPicPr>
          <p:cNvPr id="29698" name="Picture 12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2775" y="879475"/>
            <a:ext cx="4570413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9699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487363" y="206375"/>
            <a:ext cx="5657850" cy="868363"/>
          </a:xfrm>
        </p:spPr>
        <p:txBody>
          <a:bodyPr/>
          <a:lstStyle/>
          <a:p>
            <a:pPr eaLnBrk="1" hangingPunct="1"/>
            <a:r>
              <a:rPr lang="en-US" altLang="en-US" smtClean="0">
                <a:ea typeface="ＭＳ Ｐゴシック" charset="-128"/>
              </a:rPr>
              <a:t>What</a:t>
            </a:r>
            <a:r>
              <a:rPr lang="ja-JP" altLang="en-US" smtClean="0">
                <a:ea typeface="ＭＳ Ｐゴシック" charset="-128"/>
              </a:rPr>
              <a:t>’</a:t>
            </a:r>
            <a:r>
              <a:rPr lang="en-US" altLang="ja-JP" smtClean="0">
                <a:ea typeface="ＭＳ Ｐゴシック" charset="-128"/>
              </a:rPr>
              <a:t>s a protocol?</a:t>
            </a:r>
            <a:endParaRPr lang="en-US" altLang="en-US" smtClean="0">
              <a:ea typeface="ＭＳ Ｐゴシック" charset="-128"/>
            </a:endParaRPr>
          </a:p>
        </p:txBody>
      </p:sp>
      <p:sp>
        <p:nvSpPr>
          <p:cNvPr id="43012" name="Rectangle 3"/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546100" y="1371600"/>
            <a:ext cx="3581400" cy="4648200"/>
          </a:xfrm>
        </p:spPr>
        <p:txBody>
          <a:bodyPr/>
          <a:lstStyle/>
          <a:p>
            <a:pPr eaLnBrk="1" hangingPunct="1">
              <a:buFont typeface="Wingdings" pitchFamily="2" charset="2"/>
              <a:buNone/>
            </a:pPr>
            <a:r>
              <a:rPr lang="en-US" altLang="en-US" i="1" smtClean="0">
                <a:solidFill>
                  <a:srgbClr val="CC0000"/>
                </a:solidFill>
                <a:ea typeface="ＭＳ Ｐゴシック" charset="-128"/>
              </a:rPr>
              <a:t>human protocols:</a:t>
            </a:r>
          </a:p>
          <a:p>
            <a:pPr eaLnBrk="1" hangingPunct="1"/>
            <a:r>
              <a:rPr lang="ja-JP" altLang="en-US" sz="2400" smtClean="0">
                <a:ea typeface="ＭＳ Ｐゴシック" charset="-128"/>
              </a:rPr>
              <a:t>“</a:t>
            </a:r>
            <a:r>
              <a:rPr lang="en-US" altLang="ja-JP" sz="2400" smtClean="0">
                <a:ea typeface="ＭＳ Ｐゴシック" charset="-128"/>
              </a:rPr>
              <a:t>what</a:t>
            </a:r>
            <a:r>
              <a:rPr lang="ja-JP" altLang="en-US" sz="2400" smtClean="0">
                <a:ea typeface="ＭＳ Ｐゴシック" charset="-128"/>
              </a:rPr>
              <a:t>’</a:t>
            </a:r>
            <a:r>
              <a:rPr lang="en-US" altLang="ja-JP" sz="2400" smtClean="0">
                <a:ea typeface="ＭＳ Ｐゴシック" charset="-128"/>
              </a:rPr>
              <a:t>s the time?</a:t>
            </a:r>
            <a:r>
              <a:rPr lang="ja-JP" altLang="en-US" sz="2400" smtClean="0">
                <a:ea typeface="ＭＳ Ｐゴシック" charset="-128"/>
              </a:rPr>
              <a:t>”</a:t>
            </a:r>
            <a:endParaRPr lang="en-US" altLang="ja-JP" sz="2400" smtClean="0">
              <a:ea typeface="ＭＳ Ｐゴシック" charset="-128"/>
            </a:endParaRPr>
          </a:p>
          <a:p>
            <a:pPr eaLnBrk="1" hangingPunct="1"/>
            <a:r>
              <a:rPr lang="ja-JP" altLang="en-US" sz="2400" smtClean="0">
                <a:ea typeface="ＭＳ Ｐゴシック" charset="-128"/>
              </a:rPr>
              <a:t>“</a:t>
            </a:r>
            <a:r>
              <a:rPr lang="en-US" altLang="ja-JP" sz="2400" smtClean="0">
                <a:ea typeface="ＭＳ Ｐゴシック" charset="-128"/>
              </a:rPr>
              <a:t>I have a question</a:t>
            </a:r>
            <a:r>
              <a:rPr lang="ja-JP" altLang="en-US" sz="2400" smtClean="0">
                <a:ea typeface="ＭＳ Ｐゴシック" charset="-128"/>
              </a:rPr>
              <a:t>”</a:t>
            </a:r>
            <a:endParaRPr lang="en-US" altLang="ja-JP" sz="2400" smtClean="0">
              <a:ea typeface="ＭＳ Ｐゴシック" charset="-128"/>
            </a:endParaRPr>
          </a:p>
          <a:p>
            <a:pPr eaLnBrk="1" hangingPunct="1"/>
            <a:r>
              <a:rPr lang="en-US" altLang="en-US" sz="2400" smtClean="0">
                <a:ea typeface="ＭＳ Ｐゴシック" charset="-128"/>
              </a:rPr>
              <a:t>introductions</a:t>
            </a:r>
            <a:endParaRPr lang="en-US" altLang="en-US" smtClean="0">
              <a:ea typeface="ＭＳ Ｐゴシック" charset="-128"/>
            </a:endParaRPr>
          </a:p>
          <a:p>
            <a:pPr lvl="1" eaLnBrk="1" hangingPunct="1"/>
            <a:endParaRPr lang="en-US" altLang="en-US" sz="2000" smtClean="0">
              <a:ea typeface="Arial" pitchFamily="34" charset="0"/>
            </a:endParaRPr>
          </a:p>
          <a:p>
            <a:pPr eaLnBrk="1" hangingPunct="1">
              <a:buFont typeface="Wingdings" pitchFamily="2" charset="2"/>
              <a:buNone/>
            </a:pPr>
            <a:r>
              <a:rPr lang="en-US" altLang="en-US" sz="2400" smtClean="0">
                <a:ea typeface="ＭＳ Ｐゴシック" charset="-128"/>
              </a:rPr>
              <a:t>… specific messages sent</a:t>
            </a:r>
          </a:p>
          <a:p>
            <a:pPr eaLnBrk="1" hangingPunct="1">
              <a:buFont typeface="Wingdings" pitchFamily="2" charset="2"/>
              <a:buNone/>
            </a:pPr>
            <a:r>
              <a:rPr lang="en-US" altLang="en-US" sz="2400" smtClean="0">
                <a:ea typeface="ＭＳ Ｐゴシック" charset="-128"/>
              </a:rPr>
              <a:t>… specific actions taken when messages received, or other events</a:t>
            </a:r>
          </a:p>
        </p:txBody>
      </p:sp>
      <p:sp>
        <p:nvSpPr>
          <p:cNvPr id="43013" name="Rectangle 4"/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4495800" y="1371600"/>
            <a:ext cx="3810000" cy="2590800"/>
          </a:xfrm>
        </p:spPr>
        <p:txBody>
          <a:bodyPr/>
          <a:lstStyle/>
          <a:p>
            <a:pPr eaLnBrk="1" hangingPunct="1">
              <a:buFont typeface="Wingdings" charset="0"/>
              <a:buNone/>
              <a:defRPr/>
            </a:pPr>
            <a:r>
              <a:rPr lang="en-US" i="1" dirty="0">
                <a:solidFill>
                  <a:srgbClr val="CC0000"/>
                </a:solidFill>
              </a:rPr>
              <a:t>network protocols:</a:t>
            </a:r>
          </a:p>
          <a:p>
            <a:pPr marL="231775" indent="-231775" eaLnBrk="1" hangingPunct="1">
              <a:buFont typeface="Wingdings" charset="2"/>
              <a:buChar char="§"/>
              <a:defRPr/>
            </a:pPr>
            <a:r>
              <a:rPr lang="en-US" sz="2400" dirty="0"/>
              <a:t>machines rather than humans</a:t>
            </a:r>
          </a:p>
          <a:p>
            <a:pPr marL="231775" indent="-231775" eaLnBrk="1" hangingPunct="1">
              <a:buFont typeface="Wingdings" charset="2"/>
              <a:buChar char="§"/>
              <a:defRPr/>
            </a:pPr>
            <a:r>
              <a:rPr lang="en-US" sz="2400" dirty="0"/>
              <a:t>all communication activity in Internet governed by protocols</a:t>
            </a:r>
          </a:p>
        </p:txBody>
      </p:sp>
      <p:sp>
        <p:nvSpPr>
          <p:cNvPr id="29702" name="Rectangle 5"/>
          <p:cNvSpPr>
            <a:spLocks noChangeArrowheads="1"/>
          </p:cNvSpPr>
          <p:nvPr/>
        </p:nvSpPr>
        <p:spPr bwMode="auto">
          <a:xfrm>
            <a:off x="4343400" y="3962400"/>
            <a:ext cx="4478338" cy="2362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 algn="ctr">
              <a:spcBef>
                <a:spcPct val="20000"/>
              </a:spcBef>
              <a:buClr>
                <a:schemeClr val="accent2"/>
              </a:buClr>
              <a:buSzPct val="85000"/>
              <a:buFont typeface="Wingdings" pitchFamily="2" charset="2"/>
              <a:buNone/>
            </a:pPr>
            <a:r>
              <a:rPr lang="en-US" altLang="en-US" sz="2800" i="1">
                <a:solidFill>
                  <a:srgbClr val="CC0000"/>
                </a:solidFill>
                <a:latin typeface="Gill Sans MT" pitchFamily="34" charset="0"/>
              </a:rPr>
              <a:t>protocols</a:t>
            </a:r>
            <a:r>
              <a:rPr lang="en-US" altLang="en-US" sz="2800" i="1">
                <a:latin typeface="Gill Sans MT" pitchFamily="34" charset="0"/>
              </a:rPr>
              <a:t> define </a:t>
            </a:r>
            <a:r>
              <a:rPr lang="en-US" altLang="en-US" sz="2800" i="1">
                <a:solidFill>
                  <a:srgbClr val="CC0000"/>
                </a:solidFill>
                <a:latin typeface="Gill Sans MT" pitchFamily="34" charset="0"/>
              </a:rPr>
              <a:t>format</a:t>
            </a:r>
            <a:r>
              <a:rPr lang="en-US" altLang="en-US" sz="2800" i="1">
                <a:latin typeface="Gill Sans MT" pitchFamily="34" charset="0"/>
              </a:rPr>
              <a:t>, </a:t>
            </a:r>
            <a:r>
              <a:rPr lang="en-US" altLang="en-US" sz="2800" i="1">
                <a:solidFill>
                  <a:srgbClr val="CC0000"/>
                </a:solidFill>
                <a:latin typeface="Gill Sans MT" pitchFamily="34" charset="0"/>
              </a:rPr>
              <a:t>order</a:t>
            </a:r>
            <a:r>
              <a:rPr lang="en-US" altLang="en-US" sz="2800" i="1">
                <a:latin typeface="Gill Sans MT" pitchFamily="34" charset="0"/>
              </a:rPr>
              <a:t> of </a:t>
            </a:r>
            <a:r>
              <a:rPr lang="en-US" altLang="en-US" sz="2800" i="1">
                <a:solidFill>
                  <a:srgbClr val="CC0000"/>
                </a:solidFill>
                <a:latin typeface="Gill Sans MT" pitchFamily="34" charset="0"/>
              </a:rPr>
              <a:t>messages sent and received</a:t>
            </a:r>
            <a:r>
              <a:rPr lang="en-US" altLang="en-US" sz="2800" i="1">
                <a:latin typeface="Gill Sans MT" pitchFamily="34" charset="0"/>
              </a:rPr>
              <a:t> among network entities, and </a:t>
            </a:r>
            <a:r>
              <a:rPr lang="en-US" altLang="en-US" sz="2800" i="1">
                <a:solidFill>
                  <a:srgbClr val="CC0000"/>
                </a:solidFill>
                <a:latin typeface="Gill Sans MT" pitchFamily="34" charset="0"/>
              </a:rPr>
              <a:t>actions taken</a:t>
            </a:r>
            <a:r>
              <a:rPr lang="en-US" altLang="en-US" sz="2800" i="1">
                <a:latin typeface="Gill Sans MT" pitchFamily="34" charset="0"/>
              </a:rPr>
              <a:t> on message transmission, receipt</a:t>
            </a:r>
            <a:r>
              <a:rPr lang="en-US" altLang="en-US" i="1">
                <a:solidFill>
                  <a:srgbClr val="FF0000"/>
                </a:solidFill>
              </a:rPr>
              <a:t> </a:t>
            </a:r>
          </a:p>
        </p:txBody>
      </p:sp>
      <p:sp>
        <p:nvSpPr>
          <p:cNvPr id="29703" name="Rectangle 6"/>
          <p:cNvSpPr>
            <a:spLocks noChangeArrowheads="1"/>
          </p:cNvSpPr>
          <p:nvPr/>
        </p:nvSpPr>
        <p:spPr bwMode="auto">
          <a:xfrm>
            <a:off x="4335463" y="3962400"/>
            <a:ext cx="4503737" cy="2362200"/>
          </a:xfrm>
          <a:prstGeom prst="rect">
            <a:avLst/>
          </a:prstGeom>
          <a:noFill/>
          <a:ln w="19050">
            <a:solidFill>
              <a:srgbClr val="000099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endParaRPr lang="en-US" altLang="en-US">
              <a:latin typeface="Times New Roman" pitchFamily="18" charset="0"/>
            </a:endParaRPr>
          </a:p>
        </p:txBody>
      </p:sp>
      <p:sp>
        <p:nvSpPr>
          <p:cNvPr id="29704" name="Slide Number Placeholder 3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>
                <a:latin typeface="Tahoma" pitchFamily="34" charset="0"/>
              </a:rPr>
              <a:t>1-</a:t>
            </a:r>
            <a:fld id="{3704006E-5F46-4E1C-9E4A-342A5DB7FC65}" type="slidenum">
              <a:rPr lang="en-US" altLang="en-US" sz="1200">
                <a:latin typeface="Tahoma" pitchFamily="34" charset="0"/>
              </a:rPr>
              <a:pPr/>
              <a:t>9</a:t>
            </a:fld>
            <a:endParaRPr lang="en-US" altLang="en-US" sz="1200">
              <a:latin typeface="Tahoma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12_Default Design">
  <a:themeElements>
    <a:clrScheme name="12_Default Desig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12_Default Design">
      <a:majorFont>
        <a:latin typeface="Gill Sans MT"/>
        <a:ea typeface=""/>
        <a:cs typeface="Arial"/>
      </a:majorFont>
      <a:minorFont>
        <a:latin typeface="Gill Sans MT"/>
        <a:ea typeface=""/>
        <a:cs typeface="Arial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charset="0"/>
          </a:defRPr>
        </a:defPPr>
      </a:lstStyle>
    </a:spDef>
    <a:lnDef>
      <a:spPr bwMode="auto"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/>
      <a:lstStyle/>
    </a:lnDef>
  </a:objectDefaults>
  <a:extraClrSchemeLst>
    <a:extraClrScheme>
      <a:clrScheme name="12_Default Desig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2_Default Design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2_Default Design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2_Default Design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2_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2_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2_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2.xml><?xml version="1.0" encoding="utf-8"?>
<a:theme xmlns:a="http://schemas.openxmlformats.org/drawingml/2006/main" name="Office Them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Office Them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45715</TotalTime>
  <Words>5361</Words>
  <Application>Microsoft Office PowerPoint</Application>
  <PresentationFormat>On-screen Show (4:3)</PresentationFormat>
  <Paragraphs>1601</Paragraphs>
  <Slides>78</Slides>
  <Notes>65</Notes>
  <HiddenSlides>2</HiddenSlides>
  <MMClips>0</MMClips>
  <ScaleCrop>false</ScaleCrop>
  <HeadingPairs>
    <vt:vector size="6" baseType="variant">
      <vt:variant>
        <vt:lpstr>Theme</vt:lpstr>
      </vt:variant>
      <vt:variant>
        <vt:i4>1</vt:i4>
      </vt:variant>
      <vt:variant>
        <vt:lpstr>Embedded OLE Servers</vt:lpstr>
      </vt:variant>
      <vt:variant>
        <vt:i4>1</vt:i4>
      </vt:variant>
      <vt:variant>
        <vt:lpstr>Slide Titles</vt:lpstr>
      </vt:variant>
      <vt:variant>
        <vt:i4>78</vt:i4>
      </vt:variant>
    </vt:vector>
  </HeadingPairs>
  <TitlesOfParts>
    <vt:vector size="80" baseType="lpstr">
      <vt:lpstr>12_Default Design</vt:lpstr>
      <vt:lpstr>Clip</vt:lpstr>
      <vt:lpstr>PowerPoint Presentation</vt:lpstr>
      <vt:lpstr>Some logistics</vt:lpstr>
      <vt:lpstr>Chapter 1: introduction</vt:lpstr>
      <vt:lpstr>Chapter 1: roadmap</vt:lpstr>
      <vt:lpstr>What’s the Internet: “nuts and bolts” view</vt:lpstr>
      <vt:lpstr>“Fun” Internet-connected devices</vt:lpstr>
      <vt:lpstr>PowerPoint Presentation</vt:lpstr>
      <vt:lpstr>What’s the Internet: a service view</vt:lpstr>
      <vt:lpstr>What’s a protocol?</vt:lpstr>
      <vt:lpstr>PowerPoint Presentation</vt:lpstr>
      <vt:lpstr>Chapter 1: roadmap</vt:lpstr>
      <vt:lpstr>A closer look at network structure:</vt:lpstr>
      <vt:lpstr>Access networks and physical media</vt:lpstr>
      <vt:lpstr>Access network: digital subscriber line (DSL)</vt:lpstr>
      <vt:lpstr>PowerPoint Presentation</vt:lpstr>
      <vt:lpstr>PowerPoint Presentation</vt:lpstr>
      <vt:lpstr>PowerPoint Presentation</vt:lpstr>
      <vt:lpstr>Enterprise access networks (Ethernet)</vt:lpstr>
      <vt:lpstr>Wireless access networks</vt:lpstr>
      <vt:lpstr>Host: sends packets of data</vt:lpstr>
      <vt:lpstr>Physical media</vt:lpstr>
      <vt:lpstr>Physical media: coax, fiber</vt:lpstr>
      <vt:lpstr>Physical media: radio</vt:lpstr>
      <vt:lpstr>Chapter 1: roadmap</vt:lpstr>
      <vt:lpstr>The network core</vt:lpstr>
      <vt:lpstr>Packet-switching: store-and-forward</vt:lpstr>
      <vt:lpstr>Packet Switching: queueing delay, loss</vt:lpstr>
      <vt:lpstr>Two key network-core functions</vt:lpstr>
      <vt:lpstr>Alternative core: circuit switching</vt:lpstr>
      <vt:lpstr>Circuit switching: FDM versus TDM</vt:lpstr>
      <vt:lpstr>Packet switching versus circuit switching</vt:lpstr>
      <vt:lpstr>PowerPoint Presentation</vt:lpstr>
      <vt:lpstr>Internet structure: network of networks</vt:lpstr>
      <vt:lpstr>Internet structure: network of networks</vt:lpstr>
      <vt:lpstr>Internet structure: network of networks</vt:lpstr>
      <vt:lpstr>Internet structure: network of networks</vt:lpstr>
      <vt:lpstr>Internet structure: network of networks</vt:lpstr>
      <vt:lpstr>Internet structure: network of networks</vt:lpstr>
      <vt:lpstr>Internet structure: network of networks</vt:lpstr>
      <vt:lpstr>Internet structure: network of networks</vt:lpstr>
      <vt:lpstr>Internet structure: network of networks</vt:lpstr>
      <vt:lpstr>Tier-1 ISP: e.g., Sprint</vt:lpstr>
      <vt:lpstr>Chapter 1: roadmap</vt:lpstr>
      <vt:lpstr>How do loss and delay occur?</vt:lpstr>
      <vt:lpstr>Four sources of packet delay</vt:lpstr>
      <vt:lpstr>PowerPoint Presentation</vt:lpstr>
      <vt:lpstr>Caravan analogy</vt:lpstr>
      <vt:lpstr>Caravan analogy (more)</vt:lpstr>
      <vt:lpstr>Queueing delay (revisited)</vt:lpstr>
      <vt:lpstr>“Real” Internet delays and routes</vt:lpstr>
      <vt:lpstr>“Real” Internet delays, routes</vt:lpstr>
      <vt:lpstr>Packet loss</vt:lpstr>
      <vt:lpstr>Throughput</vt:lpstr>
      <vt:lpstr>Throughput (more)</vt:lpstr>
      <vt:lpstr>Throughput: Internet scenario</vt:lpstr>
      <vt:lpstr>Chapter 1: roadmap</vt:lpstr>
      <vt:lpstr>Protocol “layers”</vt:lpstr>
      <vt:lpstr>Organization of air travel</vt:lpstr>
      <vt:lpstr>Layering of airline functionality</vt:lpstr>
      <vt:lpstr>Why layering?</vt:lpstr>
      <vt:lpstr>Internet protocol stack</vt:lpstr>
      <vt:lpstr>ISO/OSI reference model</vt:lpstr>
      <vt:lpstr>Encapsulation</vt:lpstr>
      <vt:lpstr>Chapter 1: roadmap</vt:lpstr>
      <vt:lpstr>Network security</vt:lpstr>
      <vt:lpstr>Bad guys: put malware into hosts via Internet</vt:lpstr>
      <vt:lpstr>PowerPoint Presentation</vt:lpstr>
      <vt:lpstr>Bad guys can sniff packets</vt:lpstr>
      <vt:lpstr>Bad guys can use fake addresses</vt:lpstr>
      <vt:lpstr>Chapter 1: roadmap</vt:lpstr>
      <vt:lpstr>Internet history</vt:lpstr>
      <vt:lpstr>PowerPoint Presentation</vt:lpstr>
      <vt:lpstr>PowerPoint Presentation</vt:lpstr>
      <vt:lpstr>PowerPoint Presentation</vt:lpstr>
      <vt:lpstr>PowerPoint Presentation</vt:lpstr>
      <vt:lpstr>Introduction: summary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4th Edition: Chapter 1</dc:title>
  <dc:creator>Jim Kurose and Keith Ross</dc:creator>
  <cp:lastModifiedBy>Geoff Kuenning</cp:lastModifiedBy>
  <cp:revision>357</cp:revision>
  <cp:lastPrinted>2017-08-23T23:15:09Z</cp:lastPrinted>
  <dcterms:created xsi:type="dcterms:W3CDTF">1999-10-08T19:08:27Z</dcterms:created>
  <dcterms:modified xsi:type="dcterms:W3CDTF">2017-09-12T04:02:38Z</dcterms:modified>
</cp:coreProperties>
</file>