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media/audio1.bin" ContentType="audio/unknown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4273" r:id="rId2"/>
  </p:sldMasterIdLst>
  <p:notesMasterIdLst>
    <p:notesMasterId r:id="rId109"/>
  </p:notesMasterIdLst>
  <p:handoutMasterIdLst>
    <p:handoutMasterId r:id="rId110"/>
  </p:handoutMasterIdLst>
  <p:sldIdLst>
    <p:sldId id="521" r:id="rId3"/>
    <p:sldId id="325" r:id="rId4"/>
    <p:sldId id="402" r:id="rId5"/>
    <p:sldId id="379" r:id="rId6"/>
    <p:sldId id="450" r:id="rId7"/>
    <p:sldId id="380" r:id="rId8"/>
    <p:sldId id="381" r:id="rId9"/>
    <p:sldId id="382" r:id="rId10"/>
    <p:sldId id="291" r:id="rId11"/>
    <p:sldId id="327" r:id="rId12"/>
    <p:sldId id="413" r:id="rId13"/>
    <p:sldId id="326" r:id="rId14"/>
    <p:sldId id="260" r:id="rId15"/>
    <p:sldId id="261" r:id="rId16"/>
    <p:sldId id="262" r:id="rId17"/>
    <p:sldId id="277" r:id="rId18"/>
    <p:sldId id="505" r:id="rId19"/>
    <p:sldId id="524" r:id="rId20"/>
    <p:sldId id="329" r:id="rId21"/>
    <p:sldId id="263" r:id="rId22"/>
    <p:sldId id="264" r:id="rId23"/>
    <p:sldId id="331" r:id="rId24"/>
    <p:sldId id="265" r:id="rId25"/>
    <p:sldId id="266" r:id="rId26"/>
    <p:sldId id="330" r:id="rId27"/>
    <p:sldId id="293" r:id="rId28"/>
    <p:sldId id="267" r:id="rId29"/>
    <p:sldId id="269" r:id="rId30"/>
    <p:sldId id="332" r:id="rId31"/>
    <p:sldId id="333" r:id="rId32"/>
    <p:sldId id="268" r:id="rId33"/>
    <p:sldId id="270" r:id="rId34"/>
    <p:sldId id="271" r:id="rId35"/>
    <p:sldId id="334" r:id="rId36"/>
    <p:sldId id="273" r:id="rId37"/>
    <p:sldId id="335" r:id="rId38"/>
    <p:sldId id="374" r:id="rId39"/>
    <p:sldId id="375" r:id="rId40"/>
    <p:sldId id="376" r:id="rId41"/>
    <p:sldId id="453" r:id="rId42"/>
    <p:sldId id="454" r:id="rId43"/>
    <p:sldId id="455" r:id="rId44"/>
    <p:sldId id="274" r:id="rId45"/>
    <p:sldId id="525" r:id="rId46"/>
    <p:sldId id="281" r:id="rId47"/>
    <p:sldId id="282" r:id="rId48"/>
    <p:sldId id="283" r:id="rId49"/>
    <p:sldId id="338" r:id="rId50"/>
    <p:sldId id="284" r:id="rId51"/>
    <p:sldId id="294" r:id="rId52"/>
    <p:sldId id="285" r:id="rId53"/>
    <p:sldId id="286" r:id="rId54"/>
    <p:sldId id="289" r:id="rId55"/>
    <p:sldId id="290" r:id="rId56"/>
    <p:sldId id="339" r:id="rId57"/>
    <p:sldId id="526" r:id="rId58"/>
    <p:sldId id="296" r:id="rId59"/>
    <p:sldId id="297" r:id="rId60"/>
    <p:sldId id="389" r:id="rId61"/>
    <p:sldId id="298" r:id="rId62"/>
    <p:sldId id="405" r:id="rId63"/>
    <p:sldId id="406" r:id="rId64"/>
    <p:sldId id="390" r:id="rId65"/>
    <p:sldId id="391" r:id="rId66"/>
    <p:sldId id="302" r:id="rId67"/>
    <p:sldId id="303" r:id="rId68"/>
    <p:sldId id="304" r:id="rId69"/>
    <p:sldId id="305" r:id="rId70"/>
    <p:sldId id="407" r:id="rId71"/>
    <p:sldId id="506" r:id="rId72"/>
    <p:sldId id="527" r:id="rId73"/>
    <p:sldId id="432" r:id="rId74"/>
    <p:sldId id="416" r:id="rId75"/>
    <p:sldId id="418" r:id="rId76"/>
    <p:sldId id="460" r:id="rId77"/>
    <p:sldId id="417" r:id="rId78"/>
    <p:sldId id="420" r:id="rId79"/>
    <p:sldId id="421" r:id="rId80"/>
    <p:sldId id="422" r:id="rId81"/>
    <p:sldId id="434" r:id="rId82"/>
    <p:sldId id="528" r:id="rId83"/>
    <p:sldId id="532" r:id="rId84"/>
    <p:sldId id="530" r:id="rId85"/>
    <p:sldId id="531" r:id="rId86"/>
    <p:sldId id="540" r:id="rId87"/>
    <p:sldId id="535" r:id="rId88"/>
    <p:sldId id="536" r:id="rId89"/>
    <p:sldId id="537" r:id="rId90"/>
    <p:sldId id="538" r:id="rId91"/>
    <p:sldId id="533" r:id="rId92"/>
    <p:sldId id="534" r:id="rId93"/>
    <p:sldId id="541" r:id="rId94"/>
    <p:sldId id="542" r:id="rId95"/>
    <p:sldId id="529" r:id="rId96"/>
    <p:sldId id="498" r:id="rId97"/>
    <p:sldId id="508" r:id="rId98"/>
    <p:sldId id="496" r:id="rId99"/>
    <p:sldId id="497" r:id="rId100"/>
    <p:sldId id="499" r:id="rId101"/>
    <p:sldId id="502" r:id="rId102"/>
    <p:sldId id="478" r:id="rId103"/>
    <p:sldId id="479" r:id="rId104"/>
    <p:sldId id="503" r:id="rId105"/>
    <p:sldId id="504" r:id="rId106"/>
    <p:sldId id="494" r:id="rId107"/>
    <p:sldId id="495" r:id="rId108"/>
  </p:sldIdLst>
  <p:sldSz cx="9144000" cy="6858000" type="screen4x3"/>
  <p:notesSz cx="6985000" cy="9271000"/>
  <p:defaultTextStyle>
    <a:defPPr>
      <a:defRPr lang="en-US"/>
    </a:defPPr>
    <a:lvl1pPr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1pPr>
    <a:lvl2pPr marL="4572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2pPr>
    <a:lvl3pPr marL="9144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3pPr>
    <a:lvl4pPr marL="13716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4pPr>
    <a:lvl5pPr marL="1828800" algn="l" rtl="0" eaLnBrk="0" fontAlgn="base" hangingPunct="0">
      <a:spcBef>
        <a:spcPct val="20000"/>
      </a:spcBef>
      <a:spcAft>
        <a:spcPct val="0"/>
      </a:spcAft>
      <a:buClr>
        <a:schemeClr val="accent2"/>
      </a:buClr>
      <a:buSzPct val="85000"/>
      <a:buFont typeface="ZapfDingbats" charset="2"/>
      <a:defRPr sz="20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pitchFamily="34" charset="0"/>
        <a:ea typeface="ＭＳ Ｐゴシック" charset="-128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000099"/>
    <a:srgbClr val="FFFF00"/>
    <a:srgbClr val="DDDDDD"/>
    <a:srgbClr val="FFCCFF"/>
    <a:srgbClr val="FF99CC"/>
    <a:srgbClr val="CC0000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3" d="100"/>
          <a:sy n="93" d="100"/>
        </p:scale>
        <p:origin x="-426" y="-9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024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87" Type="http://schemas.openxmlformats.org/officeDocument/2006/relationships/slide" Target="slides/slide85.xml"/><Relationship Id="rId102" Type="http://schemas.openxmlformats.org/officeDocument/2006/relationships/slide" Target="slides/slide100.xml"/><Relationship Id="rId110" Type="http://schemas.openxmlformats.org/officeDocument/2006/relationships/handoutMaster" Target="handoutMasters/handoutMaster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13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1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14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notesMaster" Target="notesMasters/notesMaster1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0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27137" cy="46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882" tIns="46441" rIns="92882" bIns="46441" numCol="1" anchor="t" anchorCtr="0" compatLnSpc="1">
            <a:prstTxWarp prst="textNoShape">
              <a:avLst/>
            </a:prstTxWarp>
          </a:bodyPr>
          <a:lstStyle>
            <a:lvl1pPr defTabSz="928987">
              <a:spcBef>
                <a:spcPct val="0"/>
              </a:spcBef>
              <a:buClrTx/>
              <a:buSzTx/>
              <a:buFontTx/>
              <a:buNone/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49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56348" y="0"/>
            <a:ext cx="3027137" cy="46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882" tIns="46441" rIns="92882" bIns="46441" numCol="1" anchor="t" anchorCtr="0" compatLnSpc="1">
            <a:prstTxWarp prst="textNoShape">
              <a:avLst/>
            </a:prstTxWarp>
          </a:bodyPr>
          <a:lstStyle>
            <a:lvl1pPr algn="r" defTabSz="928987">
              <a:spcBef>
                <a:spcPct val="0"/>
              </a:spcBef>
              <a:buClrTx/>
              <a:buSzTx/>
              <a:buFontTx/>
              <a:buNone/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06531"/>
            <a:ext cx="3027137" cy="46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882" tIns="46441" rIns="92882" bIns="46441" numCol="1" anchor="b" anchorCtr="0" compatLnSpc="1">
            <a:prstTxWarp prst="textNoShape">
              <a:avLst/>
            </a:prstTxWarp>
          </a:bodyPr>
          <a:lstStyle>
            <a:lvl1pPr defTabSz="928987">
              <a:spcBef>
                <a:spcPct val="0"/>
              </a:spcBef>
              <a:buClrTx/>
              <a:buSzTx/>
              <a:buFontTx/>
              <a:buNone/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650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56348" y="8806531"/>
            <a:ext cx="3027137" cy="46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882" tIns="46441" rIns="92882" bIns="46441" numCol="1" anchor="b" anchorCtr="0" compatLnSpc="1">
            <a:prstTxWarp prst="textNoShape">
              <a:avLst/>
            </a:prstTxWarp>
          </a:bodyPr>
          <a:lstStyle>
            <a:lvl1pPr algn="r" defTabSz="928987">
              <a:spcBef>
                <a:spcPct val="0"/>
              </a:spcBef>
              <a:buClrTx/>
              <a:buSzTx/>
              <a:buFontTx/>
              <a:buNone/>
              <a:defRPr sz="1200">
                <a:latin typeface="Times New Roman" pitchFamily="18" charset="0"/>
              </a:defRPr>
            </a:lvl1pPr>
          </a:lstStyle>
          <a:p>
            <a:fld id="{80333634-5C6B-4D49-8F5F-3F9301B914E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406978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27137" cy="46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882" tIns="46441" rIns="92882" bIns="46441" numCol="1" anchor="t" anchorCtr="0" compatLnSpc="1">
            <a:prstTxWarp prst="textNoShape">
              <a:avLst/>
            </a:prstTxWarp>
          </a:bodyPr>
          <a:lstStyle>
            <a:lvl1pPr defTabSz="928987">
              <a:spcBef>
                <a:spcPct val="0"/>
              </a:spcBef>
              <a:buClrTx/>
              <a:buSzTx/>
              <a:buFontTx/>
              <a:buNone/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57864" y="0"/>
            <a:ext cx="3027136" cy="46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882" tIns="46441" rIns="92882" bIns="46441" numCol="1" anchor="t" anchorCtr="0" compatLnSpc="1">
            <a:prstTxWarp prst="textNoShape">
              <a:avLst/>
            </a:prstTxWarp>
          </a:bodyPr>
          <a:lstStyle>
            <a:lvl1pPr algn="r" defTabSz="928987">
              <a:spcBef>
                <a:spcPct val="0"/>
              </a:spcBef>
              <a:buClrTx/>
              <a:buSzTx/>
              <a:buFontTx/>
              <a:buNone/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174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74750" y="695325"/>
            <a:ext cx="4635500" cy="347662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30727" y="4404032"/>
            <a:ext cx="5123546" cy="41710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882" tIns="46441" rIns="92882" bIns="4644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30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808064"/>
            <a:ext cx="3027137" cy="46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882" tIns="46441" rIns="92882" bIns="46441" numCol="1" anchor="b" anchorCtr="0" compatLnSpc="1">
            <a:prstTxWarp prst="textNoShape">
              <a:avLst/>
            </a:prstTxWarp>
          </a:bodyPr>
          <a:lstStyle>
            <a:lvl1pPr defTabSz="928987">
              <a:spcBef>
                <a:spcPct val="0"/>
              </a:spcBef>
              <a:buClrTx/>
              <a:buSzTx/>
              <a:buFontTx/>
              <a:buNone/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2882" tIns="46441" rIns="92882" bIns="46441" numCol="1" anchor="b" anchorCtr="0" compatLnSpc="1">
            <a:prstTxWarp prst="textNoShape">
              <a:avLst/>
            </a:prstTxWarp>
          </a:bodyPr>
          <a:lstStyle>
            <a:lvl1pPr algn="r" defTabSz="928987">
              <a:spcBef>
                <a:spcPct val="0"/>
              </a:spcBef>
              <a:buClrTx/>
              <a:buSzTx/>
              <a:buFontTx/>
              <a:buNone/>
              <a:defRPr sz="1200">
                <a:latin typeface="Times New Roman" pitchFamily="18" charset="0"/>
              </a:defRPr>
            </a:lvl1pPr>
          </a:lstStyle>
          <a:p>
            <a:fld id="{2BDEDA57-5DF8-472E-A628-B1428C8E545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372575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ＭＳ Ｐゴシック" charset="0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48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348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84FF1F2-BA96-4194-81DC-9A7BDDEFBEEE}" type="slidenum">
              <a:rPr lang="en-US" altLang="en-US" sz="1200">
                <a:latin typeface="Times New Roman" pitchFamily="18" charset="0"/>
              </a:rPr>
              <a:pPr/>
              <a:t>2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32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532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972E80F-EA35-4781-8E79-329597FE14A0}" type="slidenum">
              <a:rPr lang="en-US" altLang="en-US" sz="1200">
                <a:latin typeface="Times New Roman" pitchFamily="18" charset="0"/>
              </a:rPr>
              <a:pPr/>
              <a:t>11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52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552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B572309-9252-4E8E-96DD-CB960A42BC2D}" type="slidenum">
              <a:rPr lang="en-US" altLang="en-US" sz="1200">
                <a:latin typeface="Times New Roman" pitchFamily="18" charset="0"/>
              </a:rPr>
              <a:pPr/>
              <a:t>12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73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573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8A1FAC4-CBC5-4313-B86A-03FBBB740491}" type="slidenum">
              <a:rPr lang="en-US" altLang="en-US" sz="1200">
                <a:latin typeface="Times New Roman" pitchFamily="18" charset="0"/>
              </a:rPr>
              <a:pPr/>
              <a:t>13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93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593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8DC8647-E761-40DD-AEE2-938A6E4F6F26}" type="slidenum">
              <a:rPr lang="en-US" altLang="en-US" sz="1200">
                <a:latin typeface="Times New Roman" pitchFamily="18" charset="0"/>
              </a:rPr>
              <a:pPr/>
              <a:t>14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14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614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A56AA8E-D789-41E4-BF60-5D543FDC6195}" type="slidenum">
              <a:rPr lang="en-US" altLang="en-US" sz="1200">
                <a:latin typeface="Times New Roman" pitchFamily="18" charset="0"/>
              </a:rPr>
              <a:pPr/>
              <a:t>15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34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634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BF63573-68E3-44CF-94BE-70A167F84705}" type="slidenum">
              <a:rPr lang="en-US" altLang="en-US" sz="1200">
                <a:latin typeface="Times New Roman" pitchFamily="18" charset="0"/>
              </a:rPr>
              <a:pPr/>
              <a:t>16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665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F6CD1419-B26E-466E-82EA-9BBE8C1A056E}" type="slidenum">
              <a:rPr lang="en-US" altLang="en-US" sz="1200">
                <a:latin typeface="Times New Roman" pitchFamily="18" charset="0"/>
              </a:rPr>
              <a:pPr/>
              <a:t>18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86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686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2FCF214-3AC5-453B-8A6B-99206338E434}" type="slidenum">
              <a:rPr lang="en-US" altLang="en-US" sz="1200">
                <a:latin typeface="Times New Roman" pitchFamily="18" charset="0"/>
              </a:rPr>
              <a:pPr/>
              <a:t>19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06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706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14CC287-90F5-453D-8249-24796FBEA21F}" type="slidenum">
              <a:rPr lang="en-US" altLang="en-US" sz="1200">
                <a:latin typeface="Times New Roman" pitchFamily="18" charset="0"/>
              </a:rPr>
              <a:pPr/>
              <a:t>20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27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727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02BD4537-A9C2-4CA3-8740-08A39AFB012D}" type="slidenum">
              <a:rPr lang="en-US" altLang="en-US" sz="1200">
                <a:latin typeface="Times New Roman" pitchFamily="18" charset="0"/>
              </a:rPr>
              <a:pPr/>
              <a:t>21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68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368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7CF49F7-2C5D-4EAF-B7CF-901F10BC6AB7}" type="slidenum">
              <a:rPr lang="en-US" altLang="en-US" sz="1200">
                <a:latin typeface="Times New Roman" pitchFamily="18" charset="0"/>
              </a:rPr>
              <a:pPr/>
              <a:t>3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47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747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9C9AB90-F0BF-4CDF-9149-5BF80DB642B6}" type="slidenum">
              <a:rPr lang="en-US" altLang="en-US" sz="1200">
                <a:latin typeface="Times New Roman" pitchFamily="18" charset="0"/>
              </a:rPr>
              <a:pPr/>
              <a:t>22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68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768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740835A-0574-4CE7-86BF-82B538A63F96}" type="slidenum">
              <a:rPr lang="en-US" altLang="en-US" sz="1200">
                <a:latin typeface="Times New Roman" pitchFamily="18" charset="0"/>
              </a:rPr>
              <a:pPr/>
              <a:t>23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788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788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041CC126-950B-4209-A99E-BF5AACD515ED}" type="slidenum">
              <a:rPr lang="en-US" altLang="en-US" sz="1200">
                <a:latin typeface="Times New Roman" pitchFamily="18" charset="0"/>
              </a:rPr>
              <a:pPr/>
              <a:t>24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08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808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32EED76-8FA6-4171-A58B-C6E47F057444}" type="slidenum">
              <a:rPr lang="en-US" altLang="en-US" sz="1200">
                <a:latin typeface="Times New Roman" pitchFamily="18" charset="0"/>
              </a:rPr>
              <a:pPr/>
              <a:t>25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29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829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7AA2A66-2907-4F76-A697-234FAAE6ECE4}" type="slidenum">
              <a:rPr lang="en-US" altLang="en-US" sz="1200">
                <a:latin typeface="Times New Roman" pitchFamily="18" charset="0"/>
              </a:rPr>
              <a:pPr/>
              <a:t>26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49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849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6806EE9-7CED-4693-8F62-1155905EC0D9}" type="slidenum">
              <a:rPr lang="en-US" altLang="en-US" sz="1200">
                <a:latin typeface="Times New Roman" pitchFamily="18" charset="0"/>
              </a:rPr>
              <a:pPr/>
              <a:t>27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70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870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B5CC8D1C-2621-4253-B54A-882B899CA37A}" type="slidenum">
              <a:rPr lang="en-US" altLang="en-US" sz="1200">
                <a:latin typeface="Times New Roman" pitchFamily="18" charset="0"/>
              </a:rPr>
              <a:pPr/>
              <a:t>28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90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890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F16BDA00-E18A-4D67-AC25-083027F53A38}" type="slidenum">
              <a:rPr lang="en-US" altLang="en-US" sz="1200">
                <a:latin typeface="Times New Roman" pitchFamily="18" charset="0"/>
              </a:rPr>
              <a:pPr/>
              <a:t>29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11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911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60180C2B-68F4-4B4F-8DD4-6884783DC496}" type="slidenum">
              <a:rPr lang="en-US" altLang="en-US" sz="1200">
                <a:latin typeface="Times New Roman" pitchFamily="18" charset="0"/>
              </a:rPr>
              <a:pPr/>
              <a:t>30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3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93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355D27B-EC46-43A5-B81A-844B19670B54}" type="slidenum">
              <a:rPr lang="en-US" altLang="en-US" sz="1200">
                <a:latin typeface="Times New Roman" pitchFamily="18" charset="0"/>
              </a:rPr>
              <a:pPr/>
              <a:t>31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89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389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4821B91-C20E-4F27-B817-6F073A193408}" type="slidenum">
              <a:rPr lang="en-US" altLang="en-US" sz="1200">
                <a:latin typeface="Times New Roman" pitchFamily="18" charset="0"/>
              </a:rPr>
              <a:pPr/>
              <a:t>4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52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952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525E728-BD70-49B3-BB7B-75D158EB100D}" type="slidenum">
              <a:rPr lang="en-US" altLang="en-US" sz="1200">
                <a:latin typeface="Times New Roman" pitchFamily="18" charset="0"/>
              </a:rPr>
              <a:pPr/>
              <a:t>32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72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972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2E2EFAC-1CBB-4709-9FD2-12386DE64AE4}" type="slidenum">
              <a:rPr lang="en-US" altLang="en-US" sz="1200">
                <a:latin typeface="Times New Roman" pitchFamily="18" charset="0"/>
              </a:rPr>
              <a:pPr/>
              <a:t>33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93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993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BB20081-7806-4529-927D-CF662CE814F2}" type="slidenum">
              <a:rPr lang="en-US" altLang="en-US" sz="1200">
                <a:latin typeface="Times New Roman" pitchFamily="18" charset="0"/>
              </a:rPr>
              <a:pPr/>
              <a:t>34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13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013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B2A9C1BF-2512-4749-9C98-DFBD9460EF0B}" type="slidenum">
              <a:rPr lang="en-US" altLang="en-US" sz="1200">
                <a:latin typeface="Times New Roman" pitchFamily="18" charset="0"/>
              </a:rPr>
              <a:pPr/>
              <a:t>35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34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034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898F9DE-9435-405A-8D37-8122829C5571}" type="slidenum">
              <a:rPr lang="en-US" altLang="en-US" sz="1200">
                <a:latin typeface="Times New Roman" pitchFamily="18" charset="0"/>
              </a:rPr>
              <a:pPr/>
              <a:t>36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54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054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FBBB54C-BF2E-4620-B6DD-3FE8CEEE8793}" type="slidenum">
              <a:rPr lang="en-US" altLang="en-US" sz="1200">
                <a:latin typeface="Times New Roman" pitchFamily="18" charset="0"/>
              </a:rPr>
              <a:pPr/>
              <a:t>37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75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075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BEE0F09B-3ECA-4137-B732-0ACB369BA673}" type="slidenum">
              <a:rPr lang="en-US" altLang="en-US" sz="1200">
                <a:latin typeface="Times New Roman" pitchFamily="18" charset="0"/>
              </a:rPr>
              <a:pPr/>
              <a:t>38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095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095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6A04CD16-9CEC-43DA-BB66-9631BBB64E70}" type="slidenum">
              <a:rPr lang="en-US" altLang="en-US" sz="1200">
                <a:latin typeface="Times New Roman" pitchFamily="18" charset="0"/>
              </a:rPr>
              <a:pPr/>
              <a:t>39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16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116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E91C08B-B2B5-4629-98FD-0F97F35A4BE8}" type="slidenum">
              <a:rPr lang="en-US" altLang="en-US" sz="1200">
                <a:latin typeface="Times New Roman" pitchFamily="18" charset="0"/>
              </a:rPr>
              <a:pPr/>
              <a:t>40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36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136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81F9A884-3711-427F-86B2-C7515524CCD2}" type="slidenum">
              <a:rPr lang="en-US" altLang="en-US" sz="1200">
                <a:latin typeface="Times New Roman" pitchFamily="18" charset="0"/>
              </a:rPr>
              <a:pPr/>
              <a:t>41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09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409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6BD44868-3E9F-480E-B74C-0B72856F1586}" type="slidenum">
              <a:rPr lang="en-US" altLang="en-US" sz="1200">
                <a:latin typeface="Times New Roman" pitchFamily="18" charset="0"/>
              </a:rPr>
              <a:pPr/>
              <a:t>5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57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157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06F20812-1E9A-42C5-98A6-E9E9D7611626}" type="slidenum">
              <a:rPr lang="en-US" altLang="en-US" sz="1200">
                <a:latin typeface="Times New Roman" pitchFamily="18" charset="0"/>
              </a:rPr>
              <a:pPr/>
              <a:t>42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77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177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1734432-6103-44DC-A71B-DD07C9A544B0}" type="slidenum">
              <a:rPr lang="en-US" altLang="en-US" sz="1200">
                <a:latin typeface="Times New Roman" pitchFamily="18" charset="0"/>
              </a:rPr>
              <a:pPr/>
              <a:t>43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198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198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A4C5EB4-554D-4DAB-9870-E1B6A17370DC}" type="slidenum">
              <a:rPr lang="en-US" altLang="en-US" sz="1200">
                <a:latin typeface="Times New Roman" pitchFamily="18" charset="0"/>
              </a:rPr>
              <a:pPr/>
              <a:t>44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18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218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FABD78C4-B493-4B23-9127-C9C1D7638632}" type="slidenum">
              <a:rPr lang="en-US" altLang="en-US" sz="1200">
                <a:latin typeface="Times New Roman" pitchFamily="18" charset="0"/>
              </a:rPr>
              <a:pPr/>
              <a:t>45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39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239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B60DA59-5F7A-45AD-A9D6-390DB9BC9D11}" type="slidenum">
              <a:rPr lang="en-US" altLang="en-US" sz="1200">
                <a:latin typeface="Times New Roman" pitchFamily="18" charset="0"/>
              </a:rPr>
              <a:pPr/>
              <a:t>46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59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259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221C6F1-0AF5-4336-8ECC-F39E5FD8652C}" type="slidenum">
              <a:rPr lang="en-US" altLang="en-US" sz="1200">
                <a:latin typeface="Times New Roman" pitchFamily="18" charset="0"/>
              </a:rPr>
              <a:pPr/>
              <a:t>47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80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280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54AAA9A-9B59-40B4-B0BF-5FD3BFAEB92C}" type="slidenum">
              <a:rPr lang="en-US" altLang="en-US" sz="1200">
                <a:latin typeface="Times New Roman" pitchFamily="18" charset="0"/>
              </a:rPr>
              <a:pPr/>
              <a:t>48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005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3005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712A536-BCED-49A9-BE29-036D17D641EE}" type="slidenum">
              <a:rPr lang="en-US" altLang="en-US" sz="1200">
                <a:latin typeface="Times New Roman" pitchFamily="18" charset="0"/>
              </a:rPr>
              <a:pPr/>
              <a:t>49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209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3209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B3AE2FF3-FEBB-4276-BF96-ED2E38B98266}" type="slidenum">
              <a:rPr lang="en-US" altLang="en-US" sz="1200">
                <a:latin typeface="Times New Roman" pitchFamily="18" charset="0"/>
              </a:rPr>
              <a:pPr/>
              <a:t>50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414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3414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A0378B4-BF50-441A-A890-8E5A3DDE668A}" type="slidenum">
              <a:rPr lang="en-US" altLang="en-US" sz="1200">
                <a:latin typeface="Times New Roman" pitchFamily="18" charset="0"/>
              </a:rPr>
              <a:pPr/>
              <a:t>51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30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430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C28A9A4-1499-490A-A379-55E8E66004E6}" type="slidenum">
              <a:rPr lang="en-US" altLang="en-US" sz="1200">
                <a:latin typeface="Times New Roman" pitchFamily="18" charset="0"/>
              </a:rPr>
              <a:pPr/>
              <a:t>6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619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3619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A1F7E0B-B324-4017-AC8A-ACABAB9E2E10}" type="slidenum">
              <a:rPr lang="en-US" altLang="en-US" sz="1200">
                <a:latin typeface="Times New Roman" pitchFamily="18" charset="0"/>
              </a:rPr>
              <a:pPr/>
              <a:t>52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3824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3824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572661D2-BCF9-4405-B69A-C7469AF9515B}" type="slidenum">
              <a:rPr lang="en-US" altLang="en-US" sz="1200">
                <a:latin typeface="Times New Roman" pitchFamily="18" charset="0"/>
              </a:rPr>
              <a:pPr/>
              <a:t>53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029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4029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9BD538D-7445-47DC-A9B9-DE5944F127F0}" type="slidenum">
              <a:rPr lang="en-US" altLang="en-US" sz="1200">
                <a:latin typeface="Times New Roman" pitchFamily="18" charset="0"/>
              </a:rPr>
              <a:pPr/>
              <a:t>54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233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4233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6210BADE-89D6-4B6C-9F56-5CC30957222B}" type="slidenum">
              <a:rPr lang="en-US" altLang="en-US" sz="1200">
                <a:latin typeface="Times New Roman" pitchFamily="18" charset="0"/>
              </a:rPr>
              <a:pPr/>
              <a:t>55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43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443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B993515-0BE3-4C9D-A26F-E3FDC41BE663}" type="slidenum">
              <a:rPr lang="en-US" altLang="en-US" sz="1200">
                <a:latin typeface="Times New Roman" pitchFamily="18" charset="0"/>
              </a:rPr>
              <a:pPr/>
              <a:t>56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643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4643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21CB998-6A32-4605-8B58-A349B5553457}" type="slidenum">
              <a:rPr lang="en-US" altLang="en-US" sz="1200">
                <a:latin typeface="Times New Roman" pitchFamily="18" charset="0"/>
              </a:rPr>
              <a:pPr/>
              <a:t>57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484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484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B45D8096-552D-4024-9E22-60E79FD567AA}" type="slidenum">
              <a:rPr lang="en-US" altLang="en-US" sz="1200">
                <a:latin typeface="Times New Roman" pitchFamily="18" charset="0"/>
              </a:rPr>
              <a:pPr/>
              <a:t>58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05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505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3AB72C2-7EFF-4235-8351-EDF0FF42A310}" type="slidenum">
              <a:rPr lang="en-US" altLang="en-US" sz="1200">
                <a:latin typeface="Times New Roman" pitchFamily="18" charset="0"/>
              </a:rPr>
              <a:pPr/>
              <a:t>59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25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525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4BFB120-5BFA-4458-B58F-CC06853DD6C9}" type="slidenum">
              <a:rPr lang="en-US" altLang="en-US" sz="1200">
                <a:latin typeface="Times New Roman" pitchFamily="18" charset="0"/>
              </a:rPr>
              <a:pPr/>
              <a:t>60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46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546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F9D9B8E-0219-4479-BF61-3EFCA128C32A}" type="slidenum">
              <a:rPr lang="en-US" altLang="en-US" sz="1200">
                <a:latin typeface="Times New Roman" pitchFamily="18" charset="0"/>
              </a:rPr>
              <a:pPr/>
              <a:t>61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505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4505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FB3DCB1-57B3-40B5-BA83-9F9B5052BC38}" type="slidenum">
              <a:rPr lang="en-US" altLang="en-US" sz="1200">
                <a:latin typeface="Times New Roman" pitchFamily="18" charset="0"/>
              </a:rPr>
              <a:pPr/>
              <a:t>7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66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566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59BE787-AEB2-472A-8529-B1533763D964}" type="slidenum">
              <a:rPr lang="en-US" altLang="en-US" sz="1200">
                <a:latin typeface="Times New Roman" pitchFamily="18" charset="0"/>
              </a:rPr>
              <a:pPr/>
              <a:t>62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587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587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291AAA42-14EC-4C77-BE03-4B3C67CC0BC1}" type="slidenum">
              <a:rPr lang="en-US" altLang="en-US" sz="1200">
                <a:latin typeface="Times New Roman" pitchFamily="18" charset="0"/>
              </a:rPr>
              <a:pPr/>
              <a:t>63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07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607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B198094-7926-4822-AF04-51319DB3011C}" type="slidenum">
              <a:rPr lang="en-US" altLang="en-US" sz="1200">
                <a:latin typeface="Times New Roman" pitchFamily="18" charset="0"/>
              </a:rPr>
              <a:pPr/>
              <a:t>64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28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628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8B45677B-FF2D-4AD1-AA84-B110079A7E4D}" type="slidenum">
              <a:rPr lang="en-US" altLang="en-US" sz="1200">
                <a:latin typeface="Times New Roman" pitchFamily="18" charset="0"/>
              </a:rPr>
              <a:pPr/>
              <a:t>65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48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648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6B20975-2CB0-448E-B20C-3DB83A089B52}" type="slidenum">
              <a:rPr lang="en-US" altLang="en-US" sz="1200">
                <a:latin typeface="Times New Roman" pitchFamily="18" charset="0"/>
              </a:rPr>
              <a:pPr/>
              <a:t>66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69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669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BF863CD5-6DEB-4960-842B-254B7C60F99F}" type="slidenum">
              <a:rPr lang="en-US" altLang="en-US" sz="1200">
                <a:latin typeface="Times New Roman" pitchFamily="18" charset="0"/>
              </a:rPr>
              <a:pPr/>
              <a:t>67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689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689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716A2E5-2608-4CB6-A24C-43BE8FBC1CF6}" type="slidenum">
              <a:rPr lang="en-US" altLang="en-US" sz="1200">
                <a:latin typeface="Times New Roman" pitchFamily="18" charset="0"/>
              </a:rPr>
              <a:pPr/>
              <a:t>68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710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1C2011C9-4F6B-4389-AA89-843875B55A66}" type="slidenum">
              <a:rPr lang="en-US" altLang="en-US" sz="1200">
                <a:latin typeface="Times New Roman" pitchFamily="18" charset="0"/>
              </a:rPr>
              <a:pPr/>
              <a:t>69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7408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BC4482A-E296-47F5-BAC2-E80C550B9A7C}" type="slidenum">
              <a:rPr lang="en-US" altLang="en-US" sz="1200">
                <a:latin typeface="Times New Roman" pitchFamily="18" charset="0"/>
              </a:rPr>
              <a:pPr/>
              <a:t>71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7613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880B5EC-B5DB-422B-B7A2-9B4D8E3C4DC1}" type="slidenum">
              <a:rPr lang="en-US" altLang="en-US" sz="1200">
                <a:latin typeface="Times New Roman" pitchFamily="18" charset="0"/>
              </a:rPr>
              <a:pPr/>
              <a:t>72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710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4710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C6B4B63-B4C6-4AA3-8472-64F386ACCCA8}" type="slidenum">
              <a:rPr lang="en-US" altLang="en-US" sz="1200">
                <a:latin typeface="Times New Roman" pitchFamily="18" charset="0"/>
              </a:rPr>
              <a:pPr/>
              <a:t>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7817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6366D2D-C038-4820-9C62-2CF3D604FA20}" type="slidenum">
              <a:rPr lang="en-US" altLang="en-US" sz="1200">
                <a:latin typeface="Times New Roman" pitchFamily="18" charset="0"/>
              </a:rPr>
              <a:pPr/>
              <a:t>73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8022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05EB60B1-8D20-4CF7-8CCC-CA41FCFE7BA8}" type="slidenum">
              <a:rPr lang="en-US" altLang="en-US" sz="1200">
                <a:latin typeface="Times New Roman" pitchFamily="18" charset="0"/>
              </a:rPr>
              <a:pPr/>
              <a:t>74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8227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3D5A0A2-F74A-4907-9D24-A72FFFB25C24}" type="slidenum">
              <a:rPr lang="en-US" altLang="en-US" sz="1200">
                <a:latin typeface="Times New Roman" pitchFamily="18" charset="0"/>
              </a:rPr>
              <a:pPr/>
              <a:t>75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432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8432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FF05414-2007-47B7-A11C-A52A3EDAFC5D}" type="slidenum">
              <a:rPr lang="en-US" altLang="en-US" sz="1200">
                <a:latin typeface="Times New Roman" pitchFamily="18" charset="0"/>
              </a:rPr>
              <a:pPr/>
              <a:t>76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8637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4DD1AAA4-85E2-4391-A450-E852BF00C7C9}" type="slidenum">
              <a:rPr lang="en-US" altLang="en-US" sz="1200">
                <a:latin typeface="Times New Roman" pitchFamily="18" charset="0"/>
              </a:rPr>
              <a:pPr/>
              <a:t>77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8418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88419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66770F0-A104-425F-B818-4E8D6AE7A765}" type="slidenum">
              <a:rPr lang="en-US" altLang="en-US" sz="1200">
                <a:latin typeface="Times New Roman" pitchFamily="18" charset="0"/>
              </a:rPr>
              <a:pPr/>
              <a:t>78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9046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F94C6E3-1316-4B6C-A919-66129BFC3C92}" type="slidenum">
              <a:rPr lang="en-US" altLang="en-US" sz="1200">
                <a:latin typeface="Times New Roman" pitchFamily="18" charset="0"/>
              </a:rPr>
              <a:pPr/>
              <a:t>79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251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9251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5CE83B3-8083-4E14-A665-FE510C4BC08A}" type="slidenum">
              <a:rPr lang="en-US" altLang="en-US" sz="1200">
                <a:latin typeface="Times New Roman" pitchFamily="18" charset="0"/>
              </a:rPr>
              <a:pPr/>
              <a:t>80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456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9456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E0C69E9C-B8F3-4B9B-BEAB-17837BAA6C97}" type="slidenum">
              <a:rPr lang="en-US" altLang="en-US" sz="1200">
                <a:latin typeface="Times New Roman" pitchFamily="18" charset="0"/>
              </a:rPr>
              <a:pPr/>
              <a:t>81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09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6610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196611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CEA5396-7C1F-4073-B55A-75CD66BC0757}" type="slidenum">
              <a:rPr lang="en-US" altLang="en-US" sz="1200">
                <a:latin typeface="Times New Roman" pitchFamily="18" charset="0"/>
              </a:rPr>
              <a:pPr/>
              <a:t>82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4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49155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33EFCDCA-4A64-473A-BC5F-601121A84BCA}" type="slidenum">
              <a:rPr lang="en-US" altLang="en-US" sz="1200">
                <a:latin typeface="Times New Roman" pitchFamily="18" charset="0"/>
              </a:rPr>
              <a:pPr/>
              <a:t>9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AE69FA51-545B-4738-B617-C998E6934D58}" type="slidenum">
              <a:rPr lang="en-US" altLang="en-US" sz="1200">
                <a:latin typeface="Times New Roman" pitchFamily="18" charset="0"/>
              </a:rPr>
              <a:pPr/>
              <a:t>83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1986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865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6195651-B3CB-46BD-BBEF-1C57E02E7701}" type="slidenum">
              <a:rPr lang="en-US" altLang="en-US" sz="1200">
                <a:latin typeface="Times New Roman" pitchFamily="18" charset="0"/>
              </a:rPr>
              <a:pPr/>
              <a:t>84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007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B9423EC-22EE-4C65-AE35-3E480C1761A8}" type="slidenum">
              <a:rPr lang="en-US" altLang="en-US" sz="1200">
                <a:latin typeface="Times New Roman" pitchFamily="18" charset="0"/>
              </a:rPr>
              <a:pPr/>
              <a:t>85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027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1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7CD9E4D2-70D4-44F9-9BEF-BAE103084555}" type="slidenum">
              <a:rPr lang="en-US" altLang="en-US" sz="1200">
                <a:latin typeface="Times New Roman" pitchFamily="18" charset="0"/>
              </a:rPr>
              <a:pPr/>
              <a:t>86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048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9EDD7387-5D83-47EF-B3AA-F6DAEBDDA28A}" type="slidenum">
              <a:rPr lang="en-US" altLang="en-US" sz="1200">
                <a:latin typeface="Times New Roman" pitchFamily="18" charset="0"/>
              </a:rPr>
              <a:pPr/>
              <a:t>87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068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03461AC2-3A30-497D-BDA2-CB2E7F45263E}" type="slidenum">
              <a:rPr lang="en-US" altLang="en-US" sz="1200">
                <a:latin typeface="Times New Roman" pitchFamily="18" charset="0"/>
              </a:rPr>
              <a:pPr/>
              <a:t>88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0889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89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5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23264D77-EF0F-4D8F-A8E8-1CBA7317D225}" type="slidenum">
              <a:rPr lang="en-US" altLang="en-US" sz="1200">
                <a:latin typeface="Times New Roman" pitchFamily="18" charset="0"/>
              </a:rPr>
              <a:pPr/>
              <a:t>89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1094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5AA0CB82-824A-462C-B3E1-4191913B60CC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90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129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Akamai: 100,000+ servers in 1000+ clusters in 1000+ networks in 70+ countries serving trillions of requests a day.</a:t>
            </a:r>
          </a:p>
          <a:p>
            <a:endParaRPr lang="en-US" altLang="en-US" smtClean="0">
              <a:ea typeface="ＭＳ Ｐゴシック" charset="-128"/>
            </a:endParaRPr>
          </a:p>
          <a:p>
            <a:r>
              <a:rPr lang="en-US" altLang="en-US" smtClean="0">
                <a:ea typeface="ＭＳ Ｐゴシック" charset="-128"/>
              </a:rPr>
              <a:t>How many people use Netflix?</a:t>
            </a: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Rectangle 7"/>
          <p:cNvSpPr txBox="1">
            <a:spLocks noGrp="1" noChangeArrowheads="1"/>
          </p:cNvSpPr>
          <p:nvPr/>
        </p:nvSpPr>
        <p:spPr bwMode="auto">
          <a:xfrm>
            <a:off x="3957864" y="8808064"/>
            <a:ext cx="3027136" cy="46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870" tIns="46435" rIns="92870" bIns="46435" anchor="b"/>
          <a:lstStyle>
            <a:lvl1pPr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fld id="{812819EF-6951-4F02-99C1-0BB95638E22D}" type="slidenum">
              <a:rPr lang="en-US" altLang="en-US" sz="1200">
                <a:solidFill>
                  <a:srgbClr val="000000"/>
                </a:solidFill>
                <a:latin typeface="Times New Roman" pitchFamily="18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91</a:t>
            </a:fld>
            <a:endParaRPr lang="en-US" altLang="en-US" sz="120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1504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peak load: 7million viewers, 2 Tbytes via </a:t>
            </a: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89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E00922A-49A8-4407-8FF4-A49472DBB5A6}" type="slidenum">
              <a:rPr lang="en-US" altLang="en-US" sz="1200">
                <a:latin typeface="Times New Roman" pitchFamily="18" charset="0"/>
              </a:rPr>
              <a:pPr/>
              <a:t>92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17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1202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51203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B31B4A0B-D603-4F66-B2D8-A35C173391BD}" type="slidenum">
              <a:rPr lang="en-US" altLang="en-US" sz="1200">
                <a:latin typeface="Times New Roman" pitchFamily="18" charset="0"/>
              </a:rPr>
              <a:pPr/>
              <a:t>10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D393C881-46EF-4079-AD92-9C26626A777C}" type="slidenum">
              <a:rPr lang="en-US" altLang="en-US" sz="1200">
                <a:latin typeface="Times New Roman" pitchFamily="18" charset="0"/>
              </a:rPr>
              <a:pPr/>
              <a:t>93</a:t>
            </a:fld>
            <a:endParaRPr lang="en-US" altLang="en-US" sz="1200">
              <a:latin typeface="Times New Roman" pitchFamily="18" charset="0"/>
            </a:endParaRPr>
          </a:p>
        </p:txBody>
      </p:sp>
      <p:sp>
        <p:nvSpPr>
          <p:cNvPr id="2191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3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5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221186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221187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13901" indent="-274577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098309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537632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1976956" indent="-219662" defTabSz="928987"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416279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855603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294926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734250" indent="-219662" defTabSz="928987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19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fld id="{CF803188-43E4-47AC-9FAE-F91BF9FD63BF}" type="slidenum">
              <a:rPr lang="en-US" altLang="en-US" sz="1200">
                <a:latin typeface="Times New Roman" pitchFamily="18" charset="0"/>
              </a:rPr>
              <a:pPr/>
              <a:t>94</a:t>
            </a:fld>
            <a:endParaRPr lang="en-US" altLang="en-US" sz="1200">
              <a:latin typeface="Times New Roman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66D33E-AAA6-4039-92DD-D6C59E893302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D9DAC150-0CAB-47FA-9B35-D07A9832166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06029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B88DEB4-963D-4A49-B63F-12DB1DAFBD0F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9F966CB1-2804-49B5-B9CE-38B54017D1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52233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198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198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DA4554B-D5C6-485C-A15C-2ADCF4457250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FD8A9510-8DD1-4CDF-92BD-97A8CABE1AB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522414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 preserve="1">
  <p:cSld name="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505A96-26E8-4D8D-AFC6-1C8C92E921C8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37183BC4-BADC-4A5A-A572-1E5FCED4A10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567954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B845697-9A57-4F8A-9B97-5331E577D8B5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1CC21F23-269E-4701-B769-14B14F987B5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79447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Chart" preserve="1">
  <p:cSld name="Title, Text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hart Placeholder 3"/>
          <p:cNvSpPr>
            <a:spLocks noGrp="1"/>
          </p:cNvSpPr>
          <p:nvPr>
            <p:ph type="chart"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C45358-6E82-461D-9CAF-5AA46B49C26C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51497C1E-60E3-4C17-9A9C-66ECF1DF643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394669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OverTx" preserve="1">
  <p:cSld name="Title and Content ov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33400" y="4000500"/>
            <a:ext cx="77724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AF1FCB-6F78-4412-A3EE-A351BD29B935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26F54EF8-1AE7-4690-BEA8-AAAEE8C10A8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167489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E5816D36-A195-469F-9425-9108DE55A3BD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4503B6DC-F6C1-45E6-9032-1E002A44B46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97416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729802BB-4CF1-41C0-91B1-F6985AC2EB38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CA398B8E-A720-48D5-A73D-F7BEEF4B75A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242599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3B4F6A0F-744F-49C8-93FB-2EC5CE9CBA86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8D1200BE-FC03-4E1B-BC07-2B6856ACB22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88926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122B7B65-8E29-49F5-8A46-17F8785FAAE8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E8BB1B0A-5423-47FA-8595-90D86026BE4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08982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3pPr>
              <a:defRPr>
                <a:latin typeface="Gill Sans MT" panose="020B0502020104020203" pitchFamily="34" charset="0"/>
              </a:defRPr>
            </a:lvl3pPr>
            <a:lvl4pPr>
              <a:defRPr>
                <a:latin typeface="Gill Sans MT" panose="020B0502020104020203" pitchFamily="34" charset="0"/>
              </a:defRPr>
            </a:lvl4pPr>
            <a:lvl5pPr>
              <a:defRPr>
                <a:latin typeface="Gill Sans MT" panose="020B0502020104020203" pitchFamily="34" charset="0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16AB8DE-83C0-4088-AE22-79F5CB77F772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2FB285A-CE39-4ADE-9C41-3AD4935549C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09633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E580ED0E-389B-48C3-931A-A5A0A989854A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BA16286C-10EB-4BF7-B984-59317CEB3A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6180432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7DFF42A9-57B5-47F5-AEEC-D4127F4BCC42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D0E1BF9B-BBA6-4216-B35B-875AEE5BB41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319454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9C3D599F-0466-4D7E-99C5-8A4F3888917A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83A0647F-8D63-4572-AA49-CB2FD3EF251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617073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30B07B38-50CC-4A18-9D30-7F21BCE5C463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35E57848-7BBA-4108-9897-7647097F77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4668566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0724473A-F774-41CA-B02D-4D54990EDC26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2-</a:t>
            </a:r>
            <a:fld id="{E50DE886-EA7E-4D26-AA82-AB23EBD80AC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449383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6A6781C1-194C-475E-A446-AEFC30F39435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3BB9318D-5E57-4B4B-B724-7D2BF08EFD3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6822284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8EFB8DAC-75BF-4B42-957C-2B765C9658BD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1-</a:t>
            </a:r>
            <a:fld id="{E0F2F9A1-C599-4EDE-A196-C4B122DAC8F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442732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fld id="{3A119ED7-F6D7-49AF-B214-608FBDF4D844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0"/>
              <a:buNone/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  <a:defRPr/>
            </a:lvl1pPr>
          </a:lstStyle>
          <a:p>
            <a:r>
              <a:rPr lang="en-US" altLang="en-US"/>
              <a:t>1</a:t>
            </a:r>
            <a:fld id="{D09912B6-DD3C-4863-9E79-91F62321EA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5030916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6E48C36-6CFD-4C42-967E-7E03FCF700A2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5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6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D66FBA2E-EF99-4A10-9F95-D436AF644BA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3874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00200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106D800-C73B-478E-B4AA-1AE0BDB4C288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C0569FC-547F-4D8C-B475-A97F042116E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331712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96CC4EC-68AE-40B0-A84B-3879247FB119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8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9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6C9CD11D-FE34-4967-8144-C3A05C40345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478308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A15DDF-75E5-41D2-BABB-B9C9DA147E50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4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5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65C31538-3812-4314-9376-F344D54575D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52553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C2C9DB3-7C37-4FD8-B89C-AF3263C7374D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60B52677-10FA-4195-8E9A-1B3A5E4571C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20692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629830D-ED00-4C66-83A9-7D96B09C24EC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960AAFEF-BDEA-4457-89E1-B9CA860A3BB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632547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E783E8B-7B17-4A8C-BFB4-889EDEE84CD4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6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7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03514BF6-2624-4C33-9006-67F2093758B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38137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>
                <a:latin typeface="Times New Roman" pitchFamily="18" charset="0"/>
              </a:defRPr>
            </a:lvl1pPr>
          </a:lstStyle>
          <a:p>
            <a:fld id="{367F3190-3BB8-40E9-A96B-2AC63CD93C52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32775" name="Rectangle 7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Application Layer</a:t>
            </a:r>
          </a:p>
        </p:txBody>
      </p:sp>
      <p:sp>
        <p:nvSpPr>
          <p:cNvPr id="32776" name="Rectangle 8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latin typeface="Tahoma" pitchFamily="34" charset="0"/>
              </a:defRPr>
            </a:lvl1pPr>
          </a:lstStyle>
          <a:p>
            <a:r>
              <a:rPr lang="en-US" altLang="en-US"/>
              <a:t>2-</a:t>
            </a:r>
            <a:fld id="{C3D166AD-D484-436A-8323-D40B1A8CE8A9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37" r:id="rId1"/>
    <p:sldLayoutId id="2147484338" r:id="rId2"/>
    <p:sldLayoutId id="2147484339" r:id="rId3"/>
    <p:sldLayoutId id="2147484340" r:id="rId4"/>
    <p:sldLayoutId id="2147484341" r:id="rId5"/>
    <p:sldLayoutId id="2147484342" r:id="rId6"/>
    <p:sldLayoutId id="2147484343" r:id="rId7"/>
    <p:sldLayoutId id="2147484344" r:id="rId8"/>
    <p:sldLayoutId id="2147484345" r:id="rId9"/>
    <p:sldLayoutId id="2147484346" r:id="rId10"/>
    <p:sldLayoutId id="2147484347" r:id="rId11"/>
    <p:sldLayoutId id="2147484348" r:id="rId12"/>
    <p:sldLayoutId id="2147484349" r:id="rId13"/>
    <p:sldLayoutId id="2147484350" r:id="rId14"/>
    <p:sldLayoutId id="2147484351" r:id="rId15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ＭＳ Ｐゴシック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4000" u="sng">
          <a:solidFill>
            <a:schemeClr val="accent2"/>
          </a:solidFill>
          <a:latin typeface="Comic Sans MS" pitchFamily="66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100000"/>
        <a:buFont typeface="Wingdings" pitchFamily="2" charset="2"/>
        <a:buChar char="§"/>
        <a:defRPr sz="2800">
          <a:solidFill>
            <a:schemeClr val="tx1"/>
          </a:solidFill>
          <a:latin typeface="Gill Sans MT" pitchFamily="34" charset="0"/>
          <a:ea typeface="ＭＳ Ｐゴシック" charset="0"/>
          <a:cs typeface="ＭＳ Ｐゴシック" charset="0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Arial" pitchFamily="34" charset="0"/>
        <a:buChar char="•"/>
        <a:defRPr sz="2400">
          <a:solidFill>
            <a:schemeClr val="tx1"/>
          </a:solidFill>
          <a:latin typeface="Gill Sans MT" pitchFamily="34" charset="0"/>
          <a:ea typeface="ＭＳ Ｐゴシック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+mn-lt"/>
          <a:ea typeface="ＭＳ Ｐゴシック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ＭＳ Ｐゴシック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400">
                <a:solidFill>
                  <a:srgbClr val="000000"/>
                </a:solidFill>
                <a:latin typeface="Times New Roman" pitchFamily="18" charset="0"/>
              </a:defRPr>
            </a:lvl1pPr>
          </a:lstStyle>
          <a:p>
            <a:fld id="{5A9CB113-E8AC-4277-8D19-4CC77E6F7D89}" type="datetime1">
              <a:rPr lang="en-US" altLang="en-US"/>
              <a:pPr/>
              <a:t>9/24/2017</a:t>
            </a:fld>
            <a:endParaRPr lang="en-US" altLang="en-US"/>
          </a:p>
        </p:txBody>
      </p:sp>
      <p:sp>
        <p:nvSpPr>
          <p:cNvPr id="19558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  <a:ea typeface="+mn-ea"/>
                <a:cs typeface="Arial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buClrTx/>
              <a:buSzTx/>
              <a:buFontTx/>
              <a:buNone/>
              <a:defRPr sz="1200">
                <a:solidFill>
                  <a:srgbClr val="000000"/>
                </a:solidFill>
                <a:latin typeface="Tahoma" pitchFamily="34" charset="0"/>
              </a:defRPr>
            </a:lvl1pPr>
          </a:lstStyle>
          <a:p>
            <a:r>
              <a:rPr lang="en-US" altLang="en-US"/>
              <a:t>2-</a:t>
            </a:r>
            <a:fld id="{7B644F03-2D09-4F1A-BF29-BB34E94450B6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2" r:id="rId1"/>
    <p:sldLayoutId id="2147484353" r:id="rId2"/>
    <p:sldLayoutId id="2147484354" r:id="rId3"/>
    <p:sldLayoutId id="2147484355" r:id="rId4"/>
    <p:sldLayoutId id="2147484356" r:id="rId5"/>
    <p:sldLayoutId id="2147484357" r:id="rId6"/>
    <p:sldLayoutId id="2147484358" r:id="rId7"/>
    <p:sldLayoutId id="2147484359" r:id="rId8"/>
    <p:sldLayoutId id="2147484360" r:id="rId9"/>
    <p:sldLayoutId id="2147484361" r:id="rId10"/>
    <p:sldLayoutId id="2147484362" r:id="rId11"/>
    <p:sldLayoutId id="2147484363" r:id="rId12"/>
  </p:sldLayoutIdLst>
  <p:timing>
    <p:tnLst>
      <p:par>
        <p:cTn id="1" dur="indefinite" restart="never" nodeType="tmRoot"/>
      </p:par>
    </p:tnLst>
  </p:timing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ＭＳ Ｐゴシック" charset="0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ＭＳ Ｐゴシック" charset="0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SzPct val="65000"/>
        <a:buFont typeface="Wingdings" pitchFamily="2" charset="2"/>
        <a:buChar char="v"/>
        <a:defRPr sz="2800">
          <a:solidFill>
            <a:schemeClr val="tx1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9"/>
        </a:buClr>
        <a:buFont typeface="Wingdings" pitchFamily="2" charset="2"/>
        <a:buChar char="§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23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3.png"/><Relationship Id="rId4" Type="http://schemas.openxmlformats.org/officeDocument/2006/relationships/image" Target="../media/image2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5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3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3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3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3.xml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png"/><Relationship Id="rId5" Type="http://schemas.openxmlformats.org/officeDocument/2006/relationships/image" Target="../media/image30.emf"/><Relationship Id="rId4" Type="http://schemas.openxmlformats.org/officeDocument/2006/relationships/oleObject" Target="../embeddings/oleObject1.bin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png"/><Relationship Id="rId5" Type="http://schemas.openxmlformats.org/officeDocument/2006/relationships/image" Target="../media/image23.png"/><Relationship Id="rId4" Type="http://schemas.openxmlformats.org/officeDocument/2006/relationships/image" Target="../media/image2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27.png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3.png"/><Relationship Id="rId5" Type="http://schemas.openxmlformats.org/officeDocument/2006/relationships/image" Target="../media/image2.png"/><Relationship Id="rId4" Type="http://schemas.openxmlformats.org/officeDocument/2006/relationships/image" Target="../media/image28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34.pn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2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9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9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.png"/><Relationship Id="rId4" Type="http://schemas.openxmlformats.org/officeDocument/2006/relationships/image" Target="../media/image41.jpe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audio" Target="../media/audio1.bin"/><Relationship Id="rId7" Type="http://schemas.openxmlformats.org/officeDocument/2006/relationships/image" Target="../media/image44.jpe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3.png"/><Relationship Id="rId5" Type="http://schemas.openxmlformats.org/officeDocument/2006/relationships/image" Target="../media/image2.png"/><Relationship Id="rId10" Type="http://schemas.openxmlformats.org/officeDocument/2006/relationships/image" Target="../media/image47.jpeg"/><Relationship Id="rId4" Type="http://schemas.openxmlformats.org/officeDocument/2006/relationships/image" Target="../media/image42.png"/><Relationship Id="rId9" Type="http://schemas.openxmlformats.org/officeDocument/2006/relationships/image" Target="../media/image46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2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4" Type="http://schemas.openxmlformats.org/officeDocument/2006/relationships/image" Target="../media/image44.jpe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8.png"/><Relationship Id="rId4" Type="http://schemas.openxmlformats.org/officeDocument/2006/relationships/image" Target="../media/image23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28.png"/><Relationship Id="rId4" Type="http://schemas.openxmlformats.org/officeDocument/2006/relationships/image" Target="../media/image23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4"/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ts val="3063"/>
              </a:lnSpc>
            </a:pPr>
            <a:r>
              <a:rPr lang="en-US" altLang="en-US" sz="2800" i="1">
                <a:solidFill>
                  <a:srgbClr val="008000"/>
                </a:solidFill>
                <a:cs typeface="Arial" pitchFamily="34" charset="0"/>
              </a:rPr>
              <a:t>Computer Networking: A Top Down Approach </a:t>
            </a:r>
            <a:r>
              <a:rPr lang="en-US" altLang="en-US" sz="2800">
                <a:solidFill>
                  <a:srgbClr val="008000"/>
                </a:solidFill>
                <a:cs typeface="Arial" pitchFamily="34" charset="0"/>
              </a:rPr>
              <a:t/>
            </a:r>
            <a:br>
              <a:rPr lang="en-US" altLang="en-US" sz="2800">
                <a:solidFill>
                  <a:srgbClr val="008000"/>
                </a:solidFill>
                <a:cs typeface="Arial" pitchFamily="34" charset="0"/>
              </a:rPr>
            </a:br>
            <a:endParaRPr lang="en-US" altLang="en-US">
              <a:solidFill>
                <a:srgbClr val="008000"/>
              </a:solidFill>
              <a:cs typeface="Arial" pitchFamily="34" charset="0"/>
            </a:endParaRPr>
          </a:p>
        </p:txBody>
      </p:sp>
      <p:pic>
        <p:nvPicPr>
          <p:cNvPr id="32773" name="Picture 1" descr="kurose7e_cover_small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4" name="Rectangle 4"/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8000"/>
                </a:solidFill>
                <a:cs typeface="Arial" pitchFamily="34" charset="0"/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  <a:cs typeface="Arial" pitchFamily="34" charset="0"/>
              </a:rPr>
              <a:t>th</a:t>
            </a:r>
            <a:r>
              <a:rPr lang="en-US" altLang="en-US" sz="1800">
                <a:solidFill>
                  <a:srgbClr val="008000"/>
                </a:solidFill>
                <a:cs typeface="Arial" pitchFamily="34" charset="0"/>
              </a:rPr>
              <a:t> edition </a:t>
            </a:r>
            <a:br>
              <a:rPr lang="en-US" altLang="en-US" sz="1800">
                <a:solidFill>
                  <a:srgbClr val="008000"/>
                </a:solidFill>
                <a:cs typeface="Arial" pitchFamily="34" charset="0"/>
              </a:rPr>
            </a:br>
            <a:r>
              <a:rPr lang="en-US" altLang="en-US" sz="1800">
                <a:solidFill>
                  <a:srgbClr val="008000"/>
                </a:solidFill>
                <a:cs typeface="Arial" pitchFamily="34" charset="0"/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  <a:cs typeface="Arial" pitchFamily="34" charset="0"/>
              </a:rPr>
            </a:br>
            <a:r>
              <a:rPr lang="en-US" altLang="en-US" sz="1400">
                <a:solidFill>
                  <a:srgbClr val="008000"/>
                </a:solidFill>
                <a:cs typeface="Arial" pitchFamily="34" charset="0"/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  <a:cs typeface="Arial" pitchFamily="34" charset="0"/>
              </a:rPr>
            </a:br>
            <a:r>
              <a:rPr lang="en-US" altLang="en-US" sz="1400">
                <a:solidFill>
                  <a:srgbClr val="008000"/>
                </a:solidFill>
                <a:cs typeface="Arial" pitchFamily="34" charset="0"/>
              </a:rPr>
              <a:t>April 2016</a:t>
            </a:r>
          </a:p>
        </p:txBody>
      </p:sp>
      <p:sp>
        <p:nvSpPr>
          <p:cNvPr id="32775" name="Rectangle 3"/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  <a:cs typeface="Arial" pitchFamily="34" charset="0"/>
              </a:rPr>
              <a:t>Chapter 2</a:t>
            </a:r>
            <a:r>
              <a:rPr lang="en-US" altLang="en-US" sz="4800">
                <a:solidFill>
                  <a:srgbClr val="000099"/>
                </a:solidFill>
                <a:latin typeface="Gill Sans MT" pitchFamily="34" charset="0"/>
                <a:cs typeface="Arial" pitchFamily="34" charset="0"/>
              </a:rPr>
              <a:t/>
            </a:r>
            <a:br>
              <a:rPr lang="en-US" altLang="en-US" sz="4800">
                <a:solidFill>
                  <a:srgbClr val="000099"/>
                </a:solidFill>
                <a:latin typeface="Gill Sans MT" pitchFamily="34" charset="0"/>
                <a:cs typeface="Arial" pitchFamily="34" charset="0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  <a:cs typeface="Arial" pitchFamily="34" charset="0"/>
              </a:rPr>
              <a:t>Application Layer</a:t>
            </a:r>
          </a:p>
        </p:txBody>
      </p:sp>
      <p:pic>
        <p:nvPicPr>
          <p:cNvPr id="32776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890962" cy="23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5562600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  <a:cs typeface="Arial" pitchFamily="34" charset="0"/>
              </a:rPr>
              <a:t>Application Layer</a:t>
            </a:r>
          </a:p>
        </p:txBody>
      </p:sp>
      <p:sp>
        <p:nvSpPr>
          <p:cNvPr id="32778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  <a:cs typeface="Arial" pitchFamily="34" charset="0"/>
              </a:rPr>
              <a:t>2-</a:t>
            </a:r>
            <a:fld id="{70866C2A-B489-41C7-B918-D349924B9258}" type="slidenum">
              <a:rPr lang="en-US" altLang="en-US" sz="1200">
                <a:solidFill>
                  <a:srgbClr val="000000"/>
                </a:solidFill>
                <a:latin typeface="Tahoma" pitchFamily="34" charset="0"/>
                <a:cs typeface="Arial" pitchFamily="34" charset="0"/>
              </a:rPr>
              <a:pPr/>
              <a:t>1</a:t>
            </a:fld>
            <a:endParaRPr lang="en-US" altLang="en-US" sz="1200">
              <a:solidFill>
                <a:srgbClr val="000000"/>
              </a:solidFill>
              <a:latin typeface="Tahoma" pitchFamily="34" charset="0"/>
              <a:cs typeface="Arial" pitchFamily="34" charset="0"/>
            </a:endParaRPr>
          </a:p>
        </p:txBody>
      </p:sp>
      <p:sp>
        <p:nvSpPr>
          <p:cNvPr id="12" name="Text Box 6"/>
          <p:cNvSpPr txBox="1">
            <a:spLocks noChangeArrowheads="1"/>
          </p:cNvSpPr>
          <p:nvPr/>
        </p:nvSpPr>
        <p:spPr bwMode="auto">
          <a:xfrm>
            <a:off x="369888" y="3241675"/>
            <a:ext cx="5378450" cy="1475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dirty="0"/>
              <a:t>A note on </a:t>
            </a:r>
            <a:r>
              <a:rPr lang="en-US" altLang="en-US" sz="1800" dirty="0" smtClean="0"/>
              <a:t>these slides</a:t>
            </a:r>
            <a:r>
              <a:rPr lang="en-US" altLang="en-US" sz="1800" dirty="0"/>
              <a:t>:</a:t>
            </a:r>
          </a:p>
          <a:p>
            <a:r>
              <a:rPr lang="en-US" altLang="en-US" sz="1200" dirty="0" smtClean="0"/>
              <a:t>The slides used in this class were derived from ones provided by Jim Kurose and Keith Ross, authors of the textbook for the course.</a:t>
            </a:r>
          </a:p>
          <a:p>
            <a:endParaRPr lang="en-US" altLang="ja-JP" sz="1200" dirty="0"/>
          </a:p>
          <a:p>
            <a:r>
              <a:rPr lang="en-US" altLang="ja-JP" sz="1200" dirty="0" smtClean="0"/>
              <a:t>I would like to thank the authors for making the slides available.  They retain copyright in all of the original material.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13" name="Text Box 7"/>
          <p:cNvSpPr txBox="1">
            <a:spLocks noChangeArrowheads="1"/>
          </p:cNvSpPr>
          <p:nvPr/>
        </p:nvSpPr>
        <p:spPr bwMode="auto">
          <a:xfrm>
            <a:off x="373063" y="4267200"/>
            <a:ext cx="5378450" cy="834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1400" dirty="0">
              <a:latin typeface="Gill Sans MT" pitchFamily="34" charset="0"/>
            </a:endParaRPr>
          </a:p>
          <a:p>
            <a:pPr>
              <a:lnSpc>
                <a:spcPct val="85000"/>
              </a:lnSpc>
            </a:pPr>
            <a:endParaRPr lang="en-US" altLang="en-US" sz="1200" dirty="0"/>
          </a:p>
          <a:p>
            <a:r>
              <a:rPr lang="en-US" altLang="en-US" sz="1200" dirty="0"/>
              <a:t>     </a:t>
            </a:r>
            <a:r>
              <a:rPr lang="en-US" altLang="en-US" sz="1200" dirty="0" smtClean="0"/>
              <a:t>Copyright </a:t>
            </a:r>
            <a:r>
              <a:rPr lang="en-US" altLang="en-US" sz="1200" dirty="0"/>
              <a:t>1996-2016</a:t>
            </a:r>
          </a:p>
          <a:p>
            <a:r>
              <a:rPr lang="en-US" altLang="en-US" sz="1200" dirty="0"/>
              <a:t>     </a:t>
            </a:r>
            <a:r>
              <a:rPr lang="en-US" altLang="en-US" sz="1200" dirty="0" err="1"/>
              <a:t>J.F</a:t>
            </a:r>
            <a:r>
              <a:rPr lang="en-US" altLang="en-US" sz="1200" dirty="0"/>
              <a:t> Kurose and </a:t>
            </a:r>
            <a:r>
              <a:rPr lang="en-US" altLang="en-US" sz="1200" dirty="0" err="1"/>
              <a:t>K.W</a:t>
            </a:r>
            <a:r>
              <a:rPr lang="en-US" altLang="en-US" sz="1200" dirty="0"/>
              <a:t>. Ross, All Rights Reserved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501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39EA72E9-6770-45F7-9EA2-697A91C1BED7}" type="slidenum">
              <a:rPr lang="en-US" altLang="en-US" sz="1200">
                <a:latin typeface="Tahoma" pitchFamily="34" charset="0"/>
              </a:rPr>
              <a:pPr/>
              <a:t>10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50179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23825"/>
            <a:ext cx="8077200" cy="896938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Sockets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49250" y="1208088"/>
            <a:ext cx="8232775" cy="2328862"/>
          </a:xfrm>
        </p:spPr>
        <p:txBody>
          <a:bodyPr/>
          <a:lstStyle/>
          <a:p>
            <a:r>
              <a:rPr lang="en-US" altLang="en-US" sz="2400" smtClean="0">
                <a:ea typeface="ＭＳ Ｐゴシック" charset="-128"/>
              </a:rPr>
              <a:t>process sends/receives messages to/from its </a:t>
            </a: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socket</a:t>
            </a:r>
          </a:p>
          <a:p>
            <a:r>
              <a:rPr lang="en-US" altLang="en-US" sz="2400" smtClean="0">
                <a:ea typeface="ＭＳ Ｐゴシック" charset="-128"/>
              </a:rPr>
              <a:t>socket analogous to door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sending process shoves message out door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sending process relies on transport infrastructure on other side of door to deliver message to socket at receiving process</a:t>
            </a:r>
          </a:p>
        </p:txBody>
      </p:sp>
      <p:pic>
        <p:nvPicPr>
          <p:cNvPr id="50181" name="Picture 43" descr="underline_base"/>
          <p:cNvPicPr>
            <a:picLocks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613" y="800100"/>
            <a:ext cx="19161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Freeform 66"/>
          <p:cNvSpPr>
            <a:spLocks/>
          </p:cNvSpPr>
          <p:nvPr/>
        </p:nvSpPr>
        <p:spPr bwMode="auto">
          <a:xfrm>
            <a:off x="6948488" y="3751263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3" name="Freeform 7"/>
          <p:cNvSpPr>
            <a:spLocks/>
          </p:cNvSpPr>
          <p:nvPr/>
        </p:nvSpPr>
        <p:spPr bwMode="auto">
          <a:xfrm>
            <a:off x="3633788" y="5048250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4" name="Text Box 51"/>
          <p:cNvSpPr txBox="1">
            <a:spLocks noChangeArrowheads="1"/>
          </p:cNvSpPr>
          <p:nvPr/>
        </p:nvSpPr>
        <p:spPr bwMode="auto">
          <a:xfrm>
            <a:off x="4071938" y="518001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Internet</a:t>
            </a:r>
          </a:p>
        </p:txBody>
      </p:sp>
      <p:sp>
        <p:nvSpPr>
          <p:cNvPr id="50185" name="Line 52"/>
          <p:cNvSpPr>
            <a:spLocks noChangeShapeType="1"/>
          </p:cNvSpPr>
          <p:nvPr/>
        </p:nvSpPr>
        <p:spPr bwMode="auto">
          <a:xfrm>
            <a:off x="3392488" y="5591175"/>
            <a:ext cx="22113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86" name="Text Box 53"/>
          <p:cNvSpPr txBox="1">
            <a:spLocks noChangeArrowheads="1"/>
          </p:cNvSpPr>
          <p:nvPr/>
        </p:nvSpPr>
        <p:spPr bwMode="auto">
          <a:xfrm>
            <a:off x="7413625" y="481647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by OS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600">
              <a:solidFill>
                <a:srgbClr val="CC0000"/>
              </a:solidFill>
              <a:latin typeface="Times New Roman" pitchFamily="18" charset="0"/>
            </a:endParaRPr>
          </a:p>
        </p:txBody>
      </p:sp>
      <p:sp>
        <p:nvSpPr>
          <p:cNvPr id="50187" name="Text Box 56"/>
          <p:cNvSpPr txBox="1">
            <a:spLocks noChangeArrowheads="1"/>
          </p:cNvSpPr>
          <p:nvPr/>
        </p:nvSpPr>
        <p:spPr bwMode="auto">
          <a:xfrm>
            <a:off x="7391400" y="391636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controlled by</a:t>
            </a:r>
          </a:p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app developer</a:t>
            </a:r>
          </a:p>
        </p:txBody>
      </p:sp>
      <p:sp>
        <p:nvSpPr>
          <p:cNvPr id="50188" name="Freeform 45"/>
          <p:cNvSpPr>
            <a:spLocks/>
          </p:cNvSpPr>
          <p:nvPr/>
        </p:nvSpPr>
        <p:spPr bwMode="auto">
          <a:xfrm>
            <a:off x="1208088" y="3814763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folHlink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0189" name="Rectangle 23"/>
          <p:cNvSpPr>
            <a:spLocks noChangeArrowheads="1"/>
          </p:cNvSpPr>
          <p:nvPr/>
        </p:nvSpPr>
        <p:spPr bwMode="auto">
          <a:xfrm>
            <a:off x="2011363" y="377031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0190" name="Rectangle 24"/>
          <p:cNvSpPr>
            <a:spLocks noChangeArrowheads="1"/>
          </p:cNvSpPr>
          <p:nvPr/>
        </p:nvSpPr>
        <p:spPr bwMode="auto">
          <a:xfrm>
            <a:off x="1973263" y="3824288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0191" name="Line 25"/>
          <p:cNvSpPr>
            <a:spLocks noChangeShapeType="1"/>
          </p:cNvSpPr>
          <p:nvPr/>
        </p:nvSpPr>
        <p:spPr bwMode="auto">
          <a:xfrm>
            <a:off x="1982788" y="45847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2" name="Text Box 26"/>
          <p:cNvSpPr txBox="1">
            <a:spLocks noChangeArrowheads="1"/>
          </p:cNvSpPr>
          <p:nvPr/>
        </p:nvSpPr>
        <p:spPr bwMode="auto">
          <a:xfrm>
            <a:off x="1939925" y="45672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transport</a:t>
            </a:r>
          </a:p>
        </p:txBody>
      </p:sp>
      <p:sp>
        <p:nvSpPr>
          <p:cNvPr id="50193" name="Line 27"/>
          <p:cNvSpPr>
            <a:spLocks noChangeShapeType="1"/>
          </p:cNvSpPr>
          <p:nvPr/>
        </p:nvSpPr>
        <p:spPr bwMode="auto">
          <a:xfrm>
            <a:off x="1990725" y="490537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4" name="Line 28"/>
          <p:cNvSpPr>
            <a:spLocks noChangeShapeType="1"/>
          </p:cNvSpPr>
          <p:nvPr/>
        </p:nvSpPr>
        <p:spPr bwMode="auto">
          <a:xfrm>
            <a:off x="1976438" y="52149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5" name="Line 29"/>
          <p:cNvSpPr>
            <a:spLocks noChangeShapeType="1"/>
          </p:cNvSpPr>
          <p:nvPr/>
        </p:nvSpPr>
        <p:spPr bwMode="auto">
          <a:xfrm>
            <a:off x="1976438" y="550068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196" name="Text Box 26"/>
          <p:cNvSpPr txBox="1">
            <a:spLocks noChangeArrowheads="1"/>
          </p:cNvSpPr>
          <p:nvPr/>
        </p:nvSpPr>
        <p:spPr bwMode="auto">
          <a:xfrm>
            <a:off x="1974850" y="38147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itchFamily="34" charset="0"/>
              </a:rPr>
              <a:t>application</a:t>
            </a:r>
          </a:p>
        </p:txBody>
      </p:sp>
      <p:sp>
        <p:nvSpPr>
          <p:cNvPr id="50197" name="Text Box 26"/>
          <p:cNvSpPr txBox="1">
            <a:spLocks noChangeArrowheads="1"/>
          </p:cNvSpPr>
          <p:nvPr/>
        </p:nvSpPr>
        <p:spPr bwMode="auto">
          <a:xfrm>
            <a:off x="1930400" y="54721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physical</a:t>
            </a:r>
          </a:p>
        </p:txBody>
      </p:sp>
      <p:sp>
        <p:nvSpPr>
          <p:cNvPr id="50198" name="Text Box 26"/>
          <p:cNvSpPr txBox="1">
            <a:spLocks noChangeArrowheads="1"/>
          </p:cNvSpPr>
          <p:nvPr/>
        </p:nvSpPr>
        <p:spPr bwMode="auto">
          <a:xfrm>
            <a:off x="1949450" y="51863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link</a:t>
            </a:r>
          </a:p>
        </p:txBody>
      </p:sp>
      <p:sp>
        <p:nvSpPr>
          <p:cNvPr id="50199" name="Text Box 26"/>
          <p:cNvSpPr txBox="1">
            <a:spLocks noChangeArrowheads="1"/>
          </p:cNvSpPr>
          <p:nvPr/>
        </p:nvSpPr>
        <p:spPr bwMode="auto">
          <a:xfrm>
            <a:off x="1939925" y="48910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network</a:t>
            </a:r>
          </a:p>
        </p:txBody>
      </p:sp>
      <p:sp>
        <p:nvSpPr>
          <p:cNvPr id="50200" name="Oval 57"/>
          <p:cNvSpPr>
            <a:spLocks noChangeArrowheads="1"/>
          </p:cNvSpPr>
          <p:nvPr/>
        </p:nvSpPr>
        <p:spPr bwMode="auto">
          <a:xfrm>
            <a:off x="2108200" y="408940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process</a:t>
            </a:r>
          </a:p>
        </p:txBody>
      </p:sp>
      <p:grpSp>
        <p:nvGrpSpPr>
          <p:cNvPr id="50201" name="Group 58"/>
          <p:cNvGrpSpPr>
            <a:grpSpLocks/>
          </p:cNvGrpSpPr>
          <p:nvPr/>
        </p:nvGrpSpPr>
        <p:grpSpPr bwMode="auto">
          <a:xfrm>
            <a:off x="2355850" y="4449763"/>
            <a:ext cx="546100" cy="225425"/>
            <a:chOff x="1287" y="2524"/>
            <a:chExt cx="260" cy="100"/>
          </a:xfrm>
        </p:grpSpPr>
        <p:sp>
          <p:nvSpPr>
            <p:cNvPr id="50231" name="Rectangle 59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2" name="Rectangle 60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3" name="Rectangle 61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4" name="Rectangle 62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02" name="Rectangle 23"/>
          <p:cNvSpPr>
            <a:spLocks noChangeArrowheads="1"/>
          </p:cNvSpPr>
          <p:nvPr/>
        </p:nvSpPr>
        <p:spPr bwMode="auto">
          <a:xfrm>
            <a:off x="5673725" y="374173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0203" name="Rectangle 24"/>
          <p:cNvSpPr>
            <a:spLocks noChangeArrowheads="1"/>
          </p:cNvSpPr>
          <p:nvPr/>
        </p:nvSpPr>
        <p:spPr bwMode="auto">
          <a:xfrm>
            <a:off x="5635625" y="3795713"/>
            <a:ext cx="1273175" cy="1979612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0204" name="Line 25"/>
          <p:cNvSpPr>
            <a:spLocks noChangeShapeType="1"/>
          </p:cNvSpPr>
          <p:nvPr/>
        </p:nvSpPr>
        <p:spPr bwMode="auto">
          <a:xfrm>
            <a:off x="5645150" y="45561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5" name="Text Box 26"/>
          <p:cNvSpPr txBox="1">
            <a:spLocks noChangeArrowheads="1"/>
          </p:cNvSpPr>
          <p:nvPr/>
        </p:nvSpPr>
        <p:spPr bwMode="auto">
          <a:xfrm>
            <a:off x="5602288" y="453866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transport</a:t>
            </a:r>
          </a:p>
        </p:txBody>
      </p:sp>
      <p:sp>
        <p:nvSpPr>
          <p:cNvPr id="50206" name="Line 27"/>
          <p:cNvSpPr>
            <a:spLocks noChangeShapeType="1"/>
          </p:cNvSpPr>
          <p:nvPr/>
        </p:nvSpPr>
        <p:spPr bwMode="auto">
          <a:xfrm>
            <a:off x="5653088" y="48768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7" name="Line 28"/>
          <p:cNvSpPr>
            <a:spLocks noChangeShapeType="1"/>
          </p:cNvSpPr>
          <p:nvPr/>
        </p:nvSpPr>
        <p:spPr bwMode="auto">
          <a:xfrm>
            <a:off x="5638800" y="518636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8" name="Line 29"/>
          <p:cNvSpPr>
            <a:spLocks noChangeShapeType="1"/>
          </p:cNvSpPr>
          <p:nvPr/>
        </p:nvSpPr>
        <p:spPr bwMode="auto">
          <a:xfrm>
            <a:off x="5638800" y="54721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0209" name="Text Box 26"/>
          <p:cNvSpPr txBox="1">
            <a:spLocks noChangeArrowheads="1"/>
          </p:cNvSpPr>
          <p:nvPr/>
        </p:nvSpPr>
        <p:spPr bwMode="auto">
          <a:xfrm>
            <a:off x="5637213" y="37861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latin typeface="Tahoma" pitchFamily="34" charset="0"/>
              </a:rPr>
              <a:t>application</a:t>
            </a:r>
          </a:p>
        </p:txBody>
      </p:sp>
      <p:sp>
        <p:nvSpPr>
          <p:cNvPr id="50210" name="Text Box 26"/>
          <p:cNvSpPr txBox="1">
            <a:spLocks noChangeArrowheads="1"/>
          </p:cNvSpPr>
          <p:nvPr/>
        </p:nvSpPr>
        <p:spPr bwMode="auto">
          <a:xfrm>
            <a:off x="5592763" y="544353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physical</a:t>
            </a:r>
          </a:p>
        </p:txBody>
      </p:sp>
      <p:sp>
        <p:nvSpPr>
          <p:cNvPr id="50211" name="Text Box 26"/>
          <p:cNvSpPr txBox="1">
            <a:spLocks noChangeArrowheads="1"/>
          </p:cNvSpPr>
          <p:nvPr/>
        </p:nvSpPr>
        <p:spPr bwMode="auto">
          <a:xfrm>
            <a:off x="5611813" y="515778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link</a:t>
            </a:r>
          </a:p>
        </p:txBody>
      </p:sp>
      <p:sp>
        <p:nvSpPr>
          <p:cNvPr id="50212" name="Text Box 26"/>
          <p:cNvSpPr txBox="1">
            <a:spLocks noChangeArrowheads="1"/>
          </p:cNvSpPr>
          <p:nvPr/>
        </p:nvSpPr>
        <p:spPr bwMode="auto">
          <a:xfrm>
            <a:off x="5602288" y="486251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11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>
                <a:solidFill>
                  <a:srgbClr val="969696"/>
                </a:solidFill>
                <a:latin typeface="Tahoma" pitchFamily="34" charset="0"/>
              </a:rPr>
              <a:t>network</a:t>
            </a:r>
          </a:p>
        </p:txBody>
      </p:sp>
      <p:sp>
        <p:nvSpPr>
          <p:cNvPr id="50213" name="Oval 78"/>
          <p:cNvSpPr>
            <a:spLocks noChangeArrowheads="1"/>
          </p:cNvSpPr>
          <p:nvPr/>
        </p:nvSpPr>
        <p:spPr bwMode="auto">
          <a:xfrm>
            <a:off x="5770563" y="406082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process</a:t>
            </a:r>
          </a:p>
        </p:txBody>
      </p:sp>
      <p:grpSp>
        <p:nvGrpSpPr>
          <p:cNvPr id="50214" name="Group 79"/>
          <p:cNvGrpSpPr>
            <a:grpSpLocks/>
          </p:cNvGrpSpPr>
          <p:nvPr/>
        </p:nvGrpSpPr>
        <p:grpSpPr bwMode="auto">
          <a:xfrm>
            <a:off x="6018213" y="4421188"/>
            <a:ext cx="546100" cy="225425"/>
            <a:chOff x="1287" y="2524"/>
            <a:chExt cx="260" cy="100"/>
          </a:xfrm>
        </p:grpSpPr>
        <p:sp>
          <p:nvSpPr>
            <p:cNvPr id="50227" name="Rectangle 80"/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8" name="Rectangle 81"/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29" name="Rectangle 82"/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0230" name="Rectangle 83"/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C9900"/>
            </a:solidFill>
            <a:ln w="9525">
              <a:solidFill>
                <a:srgbClr val="CC99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50215" name="Line 88"/>
          <p:cNvSpPr>
            <a:spLocks noChangeShapeType="1"/>
          </p:cNvSpPr>
          <p:nvPr/>
        </p:nvSpPr>
        <p:spPr bwMode="auto">
          <a:xfrm flipH="1">
            <a:off x="6827838" y="419258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6" name="Line 89"/>
          <p:cNvSpPr>
            <a:spLocks noChangeShapeType="1"/>
          </p:cNvSpPr>
          <p:nvPr/>
        </p:nvSpPr>
        <p:spPr bwMode="auto">
          <a:xfrm>
            <a:off x="7053263" y="461803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7" name="Line 90"/>
          <p:cNvSpPr>
            <a:spLocks noChangeShapeType="1"/>
          </p:cNvSpPr>
          <p:nvPr/>
        </p:nvSpPr>
        <p:spPr bwMode="auto">
          <a:xfrm flipH="1">
            <a:off x="7077075" y="511810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8" name="Text Box 56"/>
          <p:cNvSpPr txBox="1">
            <a:spLocks noChangeArrowheads="1"/>
          </p:cNvSpPr>
          <p:nvPr/>
        </p:nvSpPr>
        <p:spPr bwMode="auto">
          <a:xfrm>
            <a:off x="3990975" y="3873500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socket</a:t>
            </a:r>
          </a:p>
        </p:txBody>
      </p:sp>
      <p:sp>
        <p:nvSpPr>
          <p:cNvPr id="50219" name="Line 92"/>
          <p:cNvSpPr>
            <a:spLocks noChangeShapeType="1"/>
          </p:cNvSpPr>
          <p:nvPr/>
        </p:nvSpPr>
        <p:spPr bwMode="auto">
          <a:xfrm flipV="1">
            <a:off x="2994025" y="4073525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0" name="Line 93"/>
          <p:cNvSpPr>
            <a:spLocks noChangeShapeType="1"/>
          </p:cNvSpPr>
          <p:nvPr/>
        </p:nvSpPr>
        <p:spPr bwMode="auto">
          <a:xfrm flipH="1" flipV="1">
            <a:off x="4929188" y="4062413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0221" name="Group 96"/>
          <p:cNvGrpSpPr>
            <a:grpSpLocks/>
          </p:cNvGrpSpPr>
          <p:nvPr/>
        </p:nvGrpSpPr>
        <p:grpSpPr bwMode="auto">
          <a:xfrm>
            <a:off x="784225" y="5127625"/>
            <a:ext cx="719138" cy="773113"/>
            <a:chOff x="-44" y="1473"/>
            <a:chExt cx="981" cy="1105"/>
          </a:xfrm>
        </p:grpSpPr>
        <p:pic>
          <p:nvPicPr>
            <p:cNvPr id="50225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6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50222" name="Group 99"/>
          <p:cNvGrpSpPr>
            <a:grpSpLocks/>
          </p:cNvGrpSpPr>
          <p:nvPr/>
        </p:nvGrpSpPr>
        <p:grpSpPr bwMode="auto">
          <a:xfrm flipH="1">
            <a:off x="7480300" y="5322888"/>
            <a:ext cx="719138" cy="773112"/>
            <a:chOff x="-44" y="1473"/>
            <a:chExt cx="981" cy="1105"/>
          </a:xfrm>
        </p:grpSpPr>
        <p:pic>
          <p:nvPicPr>
            <p:cNvPr id="50223" name="Picture 10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224" name="Freeform 10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273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CD3C68C6-8F83-4CB6-94B6-9B70F498E1F8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100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227331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Example app: UDP server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227332" name="TextBox 1"/>
          <p:cNvSpPr txBox="1">
            <a:spLocks noChangeArrowheads="1"/>
          </p:cNvSpPr>
          <p:nvPr/>
        </p:nvSpPr>
        <p:spPr bwMode="auto">
          <a:xfrm>
            <a:off x="2717800" y="1651000"/>
            <a:ext cx="6143625" cy="400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 dirty="0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serverPort</a:t>
            </a:r>
            <a:r>
              <a:rPr lang="en-US" altLang="en-US" dirty="0"/>
              <a:t> = 12000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serverSocket</a:t>
            </a:r>
            <a:r>
              <a:rPr lang="en-US" altLang="en-US" dirty="0"/>
              <a:t> = socket(</a:t>
            </a:r>
            <a:r>
              <a:rPr lang="en-US" altLang="en-US" dirty="0" err="1"/>
              <a:t>AF_INET</a:t>
            </a:r>
            <a:r>
              <a:rPr lang="en-US" altLang="en-US" dirty="0"/>
              <a:t>, </a:t>
            </a:r>
            <a:r>
              <a:rPr lang="en-US" altLang="en-US" dirty="0" err="1"/>
              <a:t>SOCK_DGRAM</a:t>
            </a:r>
            <a:r>
              <a:rPr lang="en-US" altLang="en-US" dirty="0"/>
              <a:t>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serverSocket.bind</a:t>
            </a:r>
            <a:r>
              <a:rPr lang="en-US" altLang="en-US" dirty="0"/>
              <a:t>((</a:t>
            </a:r>
            <a:r>
              <a:rPr lang="fr-FR" altLang="en-US" dirty="0"/>
              <a:t>''</a:t>
            </a:r>
            <a:r>
              <a:rPr lang="en-US" altLang="en-US" dirty="0"/>
              <a:t>, </a:t>
            </a:r>
            <a:r>
              <a:rPr lang="en-US" altLang="en-US" dirty="0" err="1"/>
              <a:t>serverPort</a:t>
            </a:r>
            <a:r>
              <a:rPr lang="en-US" altLang="en-US" dirty="0"/>
              <a:t>))</a:t>
            </a:r>
          </a:p>
          <a:p>
            <a:pPr>
              <a:lnSpc>
                <a:spcPts val="2800"/>
              </a:lnSpc>
            </a:pPr>
            <a:r>
              <a:rPr lang="en-US" altLang="en-US" dirty="0" smtClean="0"/>
              <a:t>print("</a:t>
            </a:r>
            <a:r>
              <a:rPr lang="en-US" altLang="ja-JP" dirty="0" smtClean="0"/>
              <a:t>The </a:t>
            </a:r>
            <a:r>
              <a:rPr lang="en-US" altLang="ja-JP" dirty="0"/>
              <a:t>server is ready to </a:t>
            </a:r>
            <a:r>
              <a:rPr lang="en-US" altLang="ja-JP" dirty="0" smtClean="0"/>
              <a:t>receive")</a:t>
            </a:r>
            <a:endParaRPr lang="en-US" altLang="ja-JP" dirty="0"/>
          </a:p>
          <a:p>
            <a:pPr>
              <a:lnSpc>
                <a:spcPts val="2800"/>
              </a:lnSpc>
            </a:pPr>
            <a:r>
              <a:rPr lang="en-US" altLang="en-US" dirty="0"/>
              <a:t>while True:</a:t>
            </a:r>
          </a:p>
          <a:p>
            <a:pPr>
              <a:lnSpc>
                <a:spcPts val="2400"/>
              </a:lnSpc>
            </a:pPr>
            <a:r>
              <a:rPr lang="en-US" altLang="en-US" sz="1800" dirty="0"/>
              <a:t>    message, </a:t>
            </a:r>
            <a:r>
              <a:rPr lang="en-US" altLang="en-US" sz="1800" dirty="0" err="1"/>
              <a:t>clientAddress</a:t>
            </a:r>
            <a:r>
              <a:rPr lang="en-US" altLang="en-US" sz="1800" dirty="0"/>
              <a:t> = </a:t>
            </a:r>
            <a:r>
              <a:rPr lang="en-US" altLang="en-US" sz="1800" dirty="0" err="1"/>
              <a:t>serverSocket.recvfrom</a:t>
            </a:r>
            <a:r>
              <a:rPr lang="en-US" altLang="en-US" sz="1800" dirty="0"/>
              <a:t>(2048)</a:t>
            </a:r>
          </a:p>
          <a:p>
            <a:pPr>
              <a:lnSpc>
                <a:spcPts val="2400"/>
              </a:lnSpc>
            </a:pPr>
            <a:r>
              <a:rPr lang="en-US" altLang="en-US" sz="1800" dirty="0"/>
              <a:t>    </a:t>
            </a:r>
            <a:r>
              <a:rPr lang="en-US" altLang="en-US" sz="1800" dirty="0" err="1"/>
              <a:t>modifiedMessage</a:t>
            </a:r>
            <a:r>
              <a:rPr lang="en-US" altLang="en-US" sz="1800" dirty="0"/>
              <a:t> = </a:t>
            </a:r>
            <a:r>
              <a:rPr lang="en-US" altLang="en-US" sz="1800" dirty="0" err="1"/>
              <a:t>message.decode</a:t>
            </a:r>
            <a:r>
              <a:rPr lang="en-US" altLang="en-US" sz="1800" dirty="0"/>
              <a:t>().upper()</a:t>
            </a:r>
          </a:p>
          <a:p>
            <a:pPr>
              <a:lnSpc>
                <a:spcPts val="2400"/>
              </a:lnSpc>
            </a:pPr>
            <a:r>
              <a:rPr lang="en-US" altLang="en-US" sz="1800" dirty="0"/>
              <a:t>    </a:t>
            </a:r>
            <a:r>
              <a:rPr lang="en-US" altLang="en-US" sz="1800" dirty="0" err="1"/>
              <a:t>serverSocket.sendto</a:t>
            </a:r>
            <a:r>
              <a:rPr lang="en-US" altLang="en-US" sz="1800" dirty="0"/>
              <a:t>(</a:t>
            </a:r>
            <a:r>
              <a:rPr lang="en-US" altLang="en-US" sz="1800" dirty="0" err="1"/>
              <a:t>modifiedMessage.encode</a:t>
            </a:r>
            <a:r>
              <a:rPr lang="en-US" altLang="en-US" sz="1800" dirty="0"/>
              <a:t>(),</a:t>
            </a:r>
          </a:p>
          <a:p>
            <a:pPr>
              <a:lnSpc>
                <a:spcPts val="2400"/>
              </a:lnSpc>
            </a:pPr>
            <a:r>
              <a:rPr lang="en-US" altLang="en-US" sz="1800" dirty="0"/>
              <a:t>                                      </a:t>
            </a:r>
            <a:r>
              <a:rPr lang="en-US" altLang="en-US" sz="1800" dirty="0" err="1"/>
              <a:t>clientAddress</a:t>
            </a:r>
            <a:r>
              <a:rPr lang="en-US" altLang="en-US" sz="1800" dirty="0"/>
              <a:t>)</a:t>
            </a:r>
          </a:p>
        </p:txBody>
      </p:sp>
      <p:sp>
        <p:nvSpPr>
          <p:cNvPr id="227333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303140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 i="1" dirty="0" smtClean="0">
                <a:solidFill>
                  <a:srgbClr val="CC0000"/>
                </a:solidFill>
              </a:rPr>
              <a:t>Python3 </a:t>
            </a:r>
            <a:r>
              <a:rPr lang="en-US" altLang="en-US" sz="2400" i="1" dirty="0" err="1" smtClean="0">
                <a:solidFill>
                  <a:srgbClr val="CC0000"/>
                </a:solidFill>
              </a:rPr>
              <a:t>UDP</a:t>
            </a:r>
            <a:r>
              <a:rPr lang="en-US" altLang="en-US" sz="2400" i="1" dirty="0" smtClean="0">
                <a:solidFill>
                  <a:srgbClr val="CC0000"/>
                </a:solidFill>
              </a:rPr>
              <a:t> Server</a:t>
            </a:r>
            <a:endParaRPr lang="en-US" altLang="en-US" sz="2400" i="1" dirty="0">
              <a:solidFill>
                <a:srgbClr val="CC0000"/>
              </a:solidFill>
            </a:endParaRP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65100" y="2554288"/>
            <a:ext cx="2587625" cy="307975"/>
            <a:chOff x="164314" y="2554972"/>
            <a:chExt cx="2587958" cy="307777"/>
          </a:xfrm>
        </p:grpSpPr>
        <p:sp>
          <p:nvSpPr>
            <p:cNvPr id="227348" name="TextBox 31"/>
            <p:cNvSpPr txBox="1">
              <a:spLocks noChangeArrowheads="1"/>
            </p:cNvSpPr>
            <p:nvPr/>
          </p:nvSpPr>
          <p:spPr bwMode="auto">
            <a:xfrm>
              <a:off x="164314" y="2554972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UDP socket</a:t>
              </a:r>
            </a:p>
          </p:txBody>
        </p:sp>
        <p:cxnSp>
          <p:nvCxnSpPr>
            <p:cNvPr id="227349" name="Straight Connector 32"/>
            <p:cNvCxnSpPr>
              <a:cxnSpLocks noChangeShapeType="1"/>
            </p:cNvCxnSpPr>
            <p:nvPr/>
          </p:nvCxnSpPr>
          <p:spPr bwMode="auto">
            <a:xfrm>
              <a:off x="1822045" y="27484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69863" y="2884488"/>
            <a:ext cx="2540000" cy="523875"/>
            <a:chOff x="169076" y="2884812"/>
            <a:chExt cx="2541127" cy="523220"/>
          </a:xfrm>
        </p:grpSpPr>
        <p:sp>
          <p:nvSpPr>
            <p:cNvPr id="227346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bind socket to local port number 12000</a:t>
              </a:r>
            </a:p>
          </p:txBody>
        </p:sp>
        <p:cxnSp>
          <p:nvCxnSpPr>
            <p:cNvPr id="227347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82563" y="3789363"/>
            <a:ext cx="2527300" cy="298450"/>
            <a:chOff x="182564" y="3788573"/>
            <a:chExt cx="2528092" cy="299227"/>
          </a:xfrm>
        </p:grpSpPr>
        <p:sp>
          <p:nvSpPr>
            <p:cNvPr id="227344" name="TextBox 34"/>
            <p:cNvSpPr txBox="1">
              <a:spLocks noChangeArrowheads="1"/>
            </p:cNvSpPr>
            <p:nvPr/>
          </p:nvSpPr>
          <p:spPr bwMode="auto">
            <a:xfrm>
              <a:off x="182564" y="378857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27345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76213" y="4151313"/>
            <a:ext cx="2743200" cy="708025"/>
            <a:chOff x="176621" y="4151971"/>
            <a:chExt cx="2743174" cy="707869"/>
          </a:xfrm>
        </p:grpSpPr>
        <p:sp>
          <p:nvSpPr>
            <p:cNvPr id="227342" name="TextBox 36"/>
            <p:cNvSpPr txBox="1">
              <a:spLocks noChangeArrowheads="1"/>
            </p:cNvSpPr>
            <p:nvPr/>
          </p:nvSpPr>
          <p:spPr bwMode="auto">
            <a:xfrm>
              <a:off x="176621" y="4151971"/>
              <a:ext cx="2349500" cy="7078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227343" name="Straight Connector 39"/>
            <p:cNvCxnSpPr>
              <a:cxnSpLocks noChangeShapeType="1"/>
            </p:cNvCxnSpPr>
            <p:nvPr/>
          </p:nvCxnSpPr>
          <p:spPr bwMode="auto">
            <a:xfrm flipV="1">
              <a:off x="1981317" y="4399595"/>
              <a:ext cx="938478" cy="126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312738" y="4948238"/>
            <a:ext cx="2695575" cy="523875"/>
            <a:chOff x="212916" y="4997129"/>
            <a:chExt cx="2696483" cy="523220"/>
          </a:xfrm>
        </p:grpSpPr>
        <p:sp>
          <p:nvSpPr>
            <p:cNvPr id="227340" name="TextBox 61"/>
            <p:cNvSpPr txBox="1">
              <a:spLocks noChangeArrowheads="1"/>
            </p:cNvSpPr>
            <p:nvPr/>
          </p:nvSpPr>
          <p:spPr bwMode="auto">
            <a:xfrm>
              <a:off x="212916" y="4997129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send </a:t>
              </a:r>
              <a:r>
                <a:rPr lang="en-US" altLang="en-US" sz="1400" dirty="0" smtClean="0">
                  <a:solidFill>
                    <a:srgbClr val="000099"/>
                  </a:solidFill>
                </a:rPr>
                <a:t>uppercase </a:t>
              </a:r>
              <a:r>
                <a:rPr lang="en-US" altLang="en-US" sz="1400" dirty="0">
                  <a:solidFill>
                    <a:srgbClr val="000099"/>
                  </a:solidFill>
                </a:rPr>
                <a:t>string back to this client</a:t>
              </a:r>
            </a:p>
          </p:txBody>
        </p:sp>
        <p:cxnSp>
          <p:nvCxnSpPr>
            <p:cNvPr id="227341" name="Straight Connector 62"/>
            <p:cNvCxnSpPr>
              <a:cxnSpLocks noChangeShapeType="1"/>
            </p:cNvCxnSpPr>
            <p:nvPr/>
          </p:nvCxnSpPr>
          <p:spPr bwMode="auto">
            <a:xfrm>
              <a:off x="2147293" y="5106673"/>
              <a:ext cx="762106" cy="120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27339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7826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3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196850"/>
            <a:ext cx="7772400" cy="903288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Socket programming </a:t>
            </a:r>
            <a:r>
              <a:rPr lang="en-US" altLang="en-US" sz="4000" i="1" smtClean="0">
                <a:solidFill>
                  <a:srgbClr val="CC0000"/>
                </a:solidFill>
                <a:ea typeface="ＭＳ Ｐゴシック" charset="-128"/>
              </a:rPr>
              <a:t>with TCP</a:t>
            </a:r>
            <a:endParaRPr lang="en-US" altLang="en-US" smtClean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228354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14350" y="1352550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client must contact server</a:t>
            </a:r>
          </a:p>
          <a:p>
            <a:r>
              <a:rPr lang="en-US" altLang="en-US" sz="2200" smtClean="0">
                <a:ea typeface="ＭＳ Ｐゴシック" charset="-128"/>
              </a:rPr>
              <a:t>server process must first be running</a:t>
            </a:r>
          </a:p>
          <a:p>
            <a:r>
              <a:rPr lang="en-US" altLang="en-US" sz="2200" smtClean="0">
                <a:ea typeface="ＭＳ Ｐゴシック" charset="-128"/>
              </a:rPr>
              <a:t>server must have created socket (door) that welcomes client</a:t>
            </a:r>
            <a:r>
              <a:rPr lang="ja-JP" altLang="en-US" sz="2200" smtClean="0">
                <a:ea typeface="ＭＳ Ｐゴシック" charset="-128"/>
              </a:rPr>
              <a:t>’</a:t>
            </a:r>
            <a:r>
              <a:rPr lang="en-US" altLang="ja-JP" sz="2200" smtClean="0">
                <a:ea typeface="ＭＳ Ｐゴシック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client contacts server by:</a:t>
            </a:r>
          </a:p>
          <a:p>
            <a:r>
              <a:rPr lang="en-US" altLang="en-US" sz="2200" smtClean="0">
                <a:ea typeface="ＭＳ Ｐゴシック" charset="-128"/>
              </a:rPr>
              <a:t>Creating TCP socket, specifying IP address, port number of server process</a:t>
            </a:r>
          </a:p>
          <a:p>
            <a:r>
              <a:rPr lang="en-US" altLang="en-US" sz="2200" i="1" smtClean="0">
                <a:solidFill>
                  <a:srgbClr val="CC0000"/>
                </a:solidFill>
                <a:ea typeface="ＭＳ Ｐゴシック" charset="-128"/>
              </a:rPr>
              <a:t>when client creates socket:</a:t>
            </a:r>
            <a:r>
              <a:rPr lang="en-US" altLang="en-US" sz="2200" smtClean="0">
                <a:ea typeface="ＭＳ Ｐゴシック" charset="-128"/>
              </a:rPr>
              <a:t> client TCP establishes connection to server TCP</a:t>
            </a:r>
          </a:p>
          <a:p>
            <a:endParaRPr lang="en-US" altLang="en-US" sz="2000" smtClean="0">
              <a:ea typeface="ＭＳ Ｐゴシック" charset="-128"/>
            </a:endParaRPr>
          </a:p>
        </p:txBody>
      </p:sp>
      <p:sp>
        <p:nvSpPr>
          <p:cNvPr id="228355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4495800" y="1390650"/>
            <a:ext cx="3962400" cy="3000375"/>
          </a:xfrm>
        </p:spPr>
        <p:txBody>
          <a:bodyPr/>
          <a:lstStyle/>
          <a:p>
            <a:r>
              <a:rPr lang="en-US" altLang="en-US" sz="2200" smtClean="0">
                <a:ea typeface="ＭＳ Ｐゴシック" charset="-128"/>
              </a:rPr>
              <a:t>when contacted by client, </a:t>
            </a:r>
            <a:r>
              <a:rPr lang="en-US" altLang="en-US" sz="2200" i="1" smtClean="0">
                <a:solidFill>
                  <a:srgbClr val="CC0000"/>
                </a:solidFill>
                <a:ea typeface="ＭＳ Ｐゴシック" charset="-128"/>
              </a:rPr>
              <a:t>server TCP creates new socket</a:t>
            </a:r>
            <a:r>
              <a:rPr lang="en-US" altLang="en-US" sz="2200" smtClean="0">
                <a:ea typeface="ＭＳ Ｐゴシック" charset="-128"/>
              </a:rPr>
              <a:t> for server process to communicate with that particular client</a:t>
            </a:r>
          </a:p>
          <a:p>
            <a:pPr lvl="1"/>
            <a:r>
              <a:rPr lang="en-US" altLang="en-US" sz="2200" smtClean="0">
                <a:ea typeface="ＭＳ Ｐゴシック" charset="-128"/>
              </a:rPr>
              <a:t>allows server to talk with multiple clients</a:t>
            </a:r>
          </a:p>
          <a:p>
            <a:pPr lvl="1"/>
            <a:r>
              <a:rPr lang="en-US" altLang="en-US" sz="2200" smtClean="0">
                <a:ea typeface="ＭＳ Ｐゴシック" charset="-128"/>
              </a:rPr>
              <a:t>source port numbers used to distinguish clients (more in Chap 3)</a:t>
            </a:r>
            <a:endParaRPr lang="en-US" altLang="en-US" sz="2200" i="1" smtClean="0">
              <a:ea typeface="ＭＳ Ｐゴシック" charset="-128"/>
            </a:endParaRPr>
          </a:p>
        </p:txBody>
      </p:sp>
      <p:sp>
        <p:nvSpPr>
          <p:cNvPr id="228356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28357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E43A7E3D-A65A-483C-9F3C-D5524B96DE2B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101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pic>
        <p:nvPicPr>
          <p:cNvPr id="228358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683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8359" name="Text Box 6"/>
          <p:cNvSpPr txBox="1">
            <a:spLocks noChangeArrowheads="1"/>
          </p:cNvSpPr>
          <p:nvPr/>
        </p:nvSpPr>
        <p:spPr bwMode="auto">
          <a:xfrm>
            <a:off x="4733925" y="4964113"/>
            <a:ext cx="4043363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99"/>
                </a:solidFill>
                <a:latin typeface="Gill Sans MT" pitchFamily="34" charset="0"/>
              </a:rPr>
              <a:t>TCP provides reliable, in-order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99"/>
                </a:solidFill>
                <a:latin typeface="Gill Sans MT" pitchFamily="34" charset="0"/>
              </a:rPr>
              <a:t>byte-stream transfer (</a:t>
            </a:r>
            <a:r>
              <a:rPr lang="ja-JP" altLang="en-US" sz="2400" dirty="0">
                <a:solidFill>
                  <a:srgbClr val="000099"/>
                </a:solidFill>
                <a:latin typeface="Gill Sans MT" pitchFamily="34" charset="0"/>
              </a:rPr>
              <a:t>“</a:t>
            </a:r>
            <a:r>
              <a:rPr lang="en-US" altLang="ja-JP" sz="2400" dirty="0">
                <a:solidFill>
                  <a:srgbClr val="000099"/>
                </a:solidFill>
                <a:latin typeface="Gill Sans MT" pitchFamily="34" charset="0"/>
              </a:rPr>
              <a:t>pipe</a:t>
            </a:r>
            <a:r>
              <a:rPr lang="ja-JP" altLang="en-US" sz="2400" dirty="0">
                <a:solidFill>
                  <a:srgbClr val="000099"/>
                </a:solidFill>
                <a:latin typeface="Gill Sans MT" pitchFamily="34" charset="0"/>
              </a:rPr>
              <a:t>”</a:t>
            </a:r>
            <a:r>
              <a:rPr lang="en-US" altLang="ja-JP" sz="2400" dirty="0">
                <a:solidFill>
                  <a:srgbClr val="000099"/>
                </a:solidFill>
                <a:latin typeface="Gill Sans MT" pitchFamily="34" charset="0"/>
              </a:rPr>
              <a:t>)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99"/>
                </a:solidFill>
                <a:latin typeface="Gill Sans MT" pitchFamily="34" charset="0"/>
              </a:rPr>
              <a:t>between client and server</a:t>
            </a:r>
          </a:p>
        </p:txBody>
      </p:sp>
      <p:grpSp>
        <p:nvGrpSpPr>
          <p:cNvPr id="228360" name="Group 8"/>
          <p:cNvGrpSpPr>
            <a:grpSpLocks/>
          </p:cNvGrpSpPr>
          <p:nvPr/>
        </p:nvGrpSpPr>
        <p:grpSpPr bwMode="auto">
          <a:xfrm>
            <a:off x="4605338" y="4521200"/>
            <a:ext cx="2862262" cy="460375"/>
            <a:chOff x="-9" y="3823"/>
            <a:chExt cx="1803" cy="290"/>
          </a:xfrm>
        </p:grpSpPr>
        <p:sp>
          <p:nvSpPr>
            <p:cNvPr id="228361" name="Rectangle 9"/>
            <p:cNvSpPr>
              <a:spLocks noChangeArrowheads="1"/>
            </p:cNvSpPr>
            <p:nvPr/>
          </p:nvSpPr>
          <p:spPr bwMode="auto">
            <a:xfrm>
              <a:off x="96" y="3825"/>
              <a:ext cx="116" cy="2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buClr>
                  <a:srgbClr val="3333CC"/>
                </a:buClr>
              </a:pPr>
              <a:endParaRPr lang="en-US" altLang="en-US" sz="2400">
                <a:solidFill>
                  <a:srgbClr val="000000"/>
                </a:solidFill>
                <a:latin typeface="Comic Sans MS" pitchFamily="66" charset="0"/>
              </a:endParaRPr>
            </a:p>
          </p:txBody>
        </p:sp>
        <p:sp>
          <p:nvSpPr>
            <p:cNvPr id="228362" name="Text Box 10"/>
            <p:cNvSpPr txBox="1">
              <a:spLocks noChangeArrowheads="1"/>
            </p:cNvSpPr>
            <p:nvPr/>
          </p:nvSpPr>
          <p:spPr bwMode="auto">
            <a:xfrm>
              <a:off x="-9" y="3823"/>
              <a:ext cx="180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  <a:latin typeface="Gill Sans MT" pitchFamily="34" charset="0"/>
                </a:rPr>
                <a:t>application viewpoint: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7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88900"/>
            <a:ext cx="7772400" cy="947738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Client/server socket interaction: TCP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229378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2937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2165B03E-1A98-4716-9724-C6B41BBF4312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102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357313" y="3016250"/>
            <a:ext cx="1931987" cy="930275"/>
            <a:chOff x="827" y="2027"/>
            <a:chExt cx="1217" cy="586"/>
          </a:xfrm>
        </p:grpSpPr>
        <p:sp>
          <p:nvSpPr>
            <p:cNvPr id="229417" name="Text Box 4"/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wait for incoming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connection request</a:t>
              </a: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9418" name="Text Box 5"/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 =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serverSocket.accept()</a:t>
              </a:r>
              <a:endParaRPr lang="en-US" altLang="en-US" sz="24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1338263" y="1671638"/>
            <a:ext cx="2357437" cy="1422400"/>
            <a:chOff x="821" y="1180"/>
            <a:chExt cx="1485" cy="896"/>
          </a:xfrm>
        </p:grpSpPr>
        <p:grpSp>
          <p:nvGrpSpPr>
            <p:cNvPr id="229413" name="Group 7"/>
            <p:cNvGrpSpPr>
              <a:grpSpLocks/>
            </p:cNvGrpSpPr>
            <p:nvPr/>
          </p:nvGrpSpPr>
          <p:grpSpPr bwMode="auto">
            <a:xfrm>
              <a:off x="821" y="1180"/>
              <a:ext cx="1485" cy="733"/>
              <a:chOff x="329" y="1204"/>
              <a:chExt cx="1485" cy="733"/>
            </a:xfrm>
          </p:grpSpPr>
          <p:sp>
            <p:nvSpPr>
              <p:cNvPr id="229415" name="Text Box 8"/>
              <p:cNvSpPr txBox="1">
                <a:spLocks noChangeArrowheads="1"/>
              </p:cNvSpPr>
              <p:nvPr/>
            </p:nvSpPr>
            <p:spPr bwMode="auto">
              <a:xfrm>
                <a:off x="329" y="1204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dirty="0">
                    <a:solidFill>
                      <a:srgbClr val="000000"/>
                    </a:solidFill>
                  </a:rPr>
                  <a:t>create socket,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dirty="0" smtClean="0">
                    <a:solidFill>
                      <a:srgbClr val="000000"/>
                    </a:solidFill>
                  </a:rPr>
                  <a:t>port = </a:t>
                </a:r>
                <a:r>
                  <a:rPr lang="en-US" altLang="en-US" sz="1400" b="1" dirty="0" smtClean="0">
                    <a:solidFill>
                      <a:srgbClr val="000000"/>
                    </a:solidFill>
                    <a:latin typeface="Courier New" pitchFamily="49" charset="0"/>
                  </a:rPr>
                  <a:t>x</a:t>
                </a:r>
                <a:r>
                  <a:rPr lang="en-US" altLang="en-US" sz="1400" dirty="0">
                    <a:solidFill>
                      <a:srgbClr val="000000"/>
                    </a:solidFill>
                  </a:rPr>
                  <a:t>, for incoming request:</a:t>
                </a:r>
                <a:endParaRPr lang="en-US" altLang="en-US" sz="2400" dirty="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9416" name="Text Box 9"/>
              <p:cNvSpPr txBox="1">
                <a:spLocks noChangeArrowheads="1"/>
              </p:cNvSpPr>
              <p:nvPr/>
            </p:nvSpPr>
            <p:spPr bwMode="auto">
              <a:xfrm>
                <a:off x="333" y="1580"/>
                <a:ext cx="1481" cy="3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400" dirty="0" err="1">
                    <a:solidFill>
                      <a:srgbClr val="CC0000"/>
                    </a:solidFill>
                  </a:rPr>
                  <a:t>serverSocket</a:t>
                </a:r>
                <a:r>
                  <a:rPr lang="en-US" altLang="en-US" sz="1400" dirty="0">
                    <a:solidFill>
                      <a:srgbClr val="CC0000"/>
                    </a:solidFill>
                  </a:rPr>
                  <a:t> = socket</a:t>
                </a:r>
                <a:r>
                  <a:rPr lang="en-US" altLang="en-US" sz="1400" dirty="0" smtClean="0">
                    <a:solidFill>
                      <a:srgbClr val="CC0000"/>
                    </a:solidFill>
                  </a:rPr>
                  <a:t>()</a:t>
                </a:r>
              </a:p>
              <a:p>
                <a:r>
                  <a:rPr lang="en-US" altLang="en-US" sz="1400" dirty="0" err="1" smtClean="0">
                    <a:solidFill>
                      <a:srgbClr val="CC0000"/>
                    </a:solidFill>
                    <a:cs typeface="Arial" panose="020B0604020202020204" pitchFamily="34" charset="0"/>
                  </a:rPr>
                  <a:t>serverSocket.listen</a:t>
                </a:r>
                <a:r>
                  <a:rPr lang="en-US" altLang="en-US" sz="1400" dirty="0" smtClean="0">
                    <a:solidFill>
                      <a:srgbClr val="CC0000"/>
                    </a:solidFill>
                    <a:cs typeface="Arial" panose="020B0604020202020204" pitchFamily="34" charset="0"/>
                  </a:rPr>
                  <a:t>()</a:t>
                </a:r>
                <a:endParaRPr lang="en-US" altLang="en-US" sz="2400" dirty="0">
                  <a:solidFill>
                    <a:srgbClr val="CC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9414" name="Line 10"/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11"/>
          <p:cNvGrpSpPr>
            <a:grpSpLocks/>
          </p:cNvGrpSpPr>
          <p:nvPr/>
        </p:nvGrpSpPr>
        <p:grpSpPr bwMode="auto">
          <a:xfrm>
            <a:off x="5135563" y="2944812"/>
            <a:ext cx="2357437" cy="917574"/>
            <a:chOff x="3333" y="1154"/>
            <a:chExt cx="1485" cy="578"/>
          </a:xfrm>
        </p:grpSpPr>
        <p:sp>
          <p:nvSpPr>
            <p:cNvPr id="229411" name="Text Box 12"/>
            <p:cNvSpPr txBox="1">
              <a:spLocks noChangeArrowheads="1"/>
            </p:cNvSpPr>
            <p:nvPr/>
          </p:nvSpPr>
          <p:spPr bwMode="auto">
            <a:xfrm>
              <a:off x="3335" y="1154"/>
              <a:ext cx="146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solidFill>
                    <a:srgbClr val="000000"/>
                  </a:solidFill>
                </a:rPr>
                <a:t>create socket,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solidFill>
                    <a:srgbClr val="000000"/>
                  </a:solidFill>
                </a:rPr>
                <a:t>connect to </a:t>
              </a:r>
              <a:r>
                <a:rPr lang="en-US" altLang="en-US" sz="1400" b="1" dirty="0" err="1" smtClean="0">
                  <a:solidFill>
                    <a:srgbClr val="000000"/>
                  </a:solidFill>
                  <a:latin typeface="Courier New" pitchFamily="49" charset="0"/>
                </a:rPr>
                <a:t>hostip</a:t>
              </a:r>
              <a:r>
                <a:rPr lang="en-US" altLang="en-US" sz="1400" dirty="0" smtClean="0">
                  <a:solidFill>
                    <a:srgbClr val="000000"/>
                  </a:solidFill>
                </a:rPr>
                <a:t>, </a:t>
              </a:r>
              <a:r>
                <a:rPr lang="en-US" altLang="en-US" sz="1400" dirty="0">
                  <a:solidFill>
                    <a:srgbClr val="000000"/>
                  </a:solidFill>
                </a:rPr>
                <a:t>port=</a:t>
              </a:r>
              <a:r>
                <a:rPr lang="en-US" altLang="en-US" sz="1400" b="1" dirty="0">
                  <a:solidFill>
                    <a:srgbClr val="000000"/>
                  </a:solidFill>
                  <a:latin typeface="Courier New" pitchFamily="49" charset="0"/>
                </a:rPr>
                <a:t>x</a:t>
              </a:r>
              <a:endParaRPr lang="en-US" altLang="en-US" sz="2400" dirty="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9412" name="Text Box 13"/>
            <p:cNvSpPr txBox="1">
              <a:spLocks noChangeArrowheads="1"/>
            </p:cNvSpPr>
            <p:nvPr/>
          </p:nvSpPr>
          <p:spPr bwMode="auto">
            <a:xfrm>
              <a:off x="3333" y="1402"/>
              <a:ext cx="1485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 err="1">
                  <a:solidFill>
                    <a:srgbClr val="CC0000"/>
                  </a:solidFill>
                </a:rPr>
                <a:t>clientSocket</a:t>
              </a:r>
              <a:r>
                <a:rPr lang="en-US" altLang="en-US" sz="1400" dirty="0">
                  <a:solidFill>
                    <a:srgbClr val="CC0000"/>
                  </a:solidFill>
                </a:rPr>
                <a:t> = socket</a:t>
              </a:r>
              <a:r>
                <a:rPr lang="en-US" altLang="en-US" sz="1400" dirty="0" smtClean="0">
                  <a:solidFill>
                    <a:srgbClr val="CC0000"/>
                  </a:solidFill>
                </a:rPr>
                <a:t>()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 err="1" smtClean="0">
                  <a:solidFill>
                    <a:srgbClr val="CC0000"/>
                  </a:solidFill>
                  <a:cs typeface="Arial" panose="020B0604020202020204" pitchFamily="34" charset="0"/>
                </a:rPr>
                <a:t>clientSocket.connect</a:t>
              </a:r>
              <a:r>
                <a:rPr lang="en-US" altLang="en-US" sz="1400" dirty="0" smtClean="0">
                  <a:solidFill>
                    <a:srgbClr val="CC0000"/>
                  </a:solidFill>
                  <a:cs typeface="Arial" panose="020B0604020202020204" pitchFamily="34" charset="0"/>
                </a:rPr>
                <a:t>()</a:t>
              </a:r>
              <a:endParaRPr lang="en-US" altLang="en-US" sz="2400" dirty="0">
                <a:solidFill>
                  <a:srgbClr val="CC0000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29383" name="Text Box 22"/>
          <p:cNvSpPr txBox="1">
            <a:spLocks noChangeArrowheads="1"/>
          </p:cNvSpPr>
          <p:nvPr/>
        </p:nvSpPr>
        <p:spPr bwMode="auto">
          <a:xfrm>
            <a:off x="707127" y="1137772"/>
            <a:ext cx="35673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 dirty="0">
                <a:solidFill>
                  <a:srgbClr val="000000"/>
                </a:solidFill>
                <a:latin typeface="Gill Sans MT" pitchFamily="34" charset="0"/>
              </a:rPr>
              <a:t>server</a:t>
            </a:r>
            <a:r>
              <a:rPr lang="en-US" altLang="en-US" sz="2400" dirty="0">
                <a:solidFill>
                  <a:srgbClr val="000000"/>
                </a:solidFill>
                <a:latin typeface="Gill Sans MT" pitchFamily="34" charset="0"/>
              </a:rPr>
              <a:t> (running</a:t>
            </a:r>
            <a:r>
              <a:rPr lang="en-US" altLang="en-US" dirty="0">
                <a:solidFill>
                  <a:srgbClr val="000000"/>
                </a:solidFill>
                <a:latin typeface="Gill Sans MT" pitchFamily="34" charset="0"/>
              </a:rPr>
              <a:t> on</a:t>
            </a:r>
            <a:r>
              <a:rPr lang="en-US" altLang="en-US" sz="1800" dirty="0">
                <a:solidFill>
                  <a:srgbClr val="000000"/>
                </a:solidFill>
                <a:latin typeface="Comic Sans MS" pitchFamily="66" charset="0"/>
              </a:rPr>
              <a:t> </a:t>
            </a:r>
            <a:r>
              <a:rPr lang="en-US" altLang="en-US" sz="1800" b="1" dirty="0" err="1" smtClean="0">
                <a:solidFill>
                  <a:srgbClr val="000000"/>
                </a:solidFill>
                <a:latin typeface="Courier New" pitchFamily="49" charset="0"/>
              </a:rPr>
              <a:t>hostip</a:t>
            </a:r>
            <a:r>
              <a:rPr lang="en-US" altLang="en-US" sz="2400" dirty="0" smtClean="0">
                <a:solidFill>
                  <a:srgbClr val="000000"/>
                </a:solidFill>
                <a:latin typeface="Gill Sans MT" pitchFamily="34" charset="0"/>
              </a:rPr>
              <a:t>)</a:t>
            </a:r>
            <a:endParaRPr lang="en-US" altLang="en-US" sz="2400" dirty="0">
              <a:solidFill>
                <a:srgbClr val="000000"/>
              </a:solidFill>
              <a:latin typeface="Gill Sans MT" pitchFamily="34" charset="0"/>
            </a:endParaRPr>
          </a:p>
        </p:txBody>
      </p:sp>
      <p:sp>
        <p:nvSpPr>
          <p:cNvPr id="229384" name="Text Box 23"/>
          <p:cNvSpPr txBox="1">
            <a:spLocks noChangeArrowheads="1"/>
          </p:cNvSpPr>
          <p:nvPr/>
        </p:nvSpPr>
        <p:spPr bwMode="auto">
          <a:xfrm>
            <a:off x="5411788" y="1135063"/>
            <a:ext cx="9620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itchFamily="34" charset="0"/>
              </a:rPr>
              <a:t>client</a:t>
            </a:r>
          </a:p>
        </p:txBody>
      </p:sp>
      <p:grpSp>
        <p:nvGrpSpPr>
          <p:cNvPr id="6" name="Group 24"/>
          <p:cNvGrpSpPr>
            <a:grpSpLocks/>
          </p:cNvGrpSpPr>
          <p:nvPr/>
        </p:nvGrpSpPr>
        <p:grpSpPr bwMode="auto">
          <a:xfrm>
            <a:off x="2978150" y="3808413"/>
            <a:ext cx="4062413" cy="1371600"/>
            <a:chOff x="1848" y="2526"/>
            <a:chExt cx="2559" cy="864"/>
          </a:xfrm>
        </p:grpSpPr>
        <p:sp>
          <p:nvSpPr>
            <p:cNvPr id="229406" name="Line 25"/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407" name="Group 26"/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229408" name="Text Box 27"/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send request using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9409" name="Line 28"/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9410" name="Line 29"/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1347788" y="3903663"/>
            <a:ext cx="4097337" cy="1490662"/>
            <a:chOff x="821" y="2586"/>
            <a:chExt cx="2581" cy="939"/>
          </a:xfrm>
        </p:grpSpPr>
        <p:sp>
          <p:nvSpPr>
            <p:cNvPr id="229401" name="Text Box 31"/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read request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</a:t>
              </a:r>
              <a:r>
                <a:rPr lang="en-US" altLang="en-US" sz="1400">
                  <a:solidFill>
                    <a:srgbClr val="FF0000"/>
                  </a:solidFill>
                </a:rPr>
                <a:t>t</a:t>
              </a: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9402" name="Text Box 32"/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  <p:sp>
          <p:nvSpPr>
            <p:cNvPr id="229403" name="Line 33"/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4" name="Line 34"/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405" name="Line 35"/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pic>
        <p:nvPicPr>
          <p:cNvPr id="229387" name="Picture 4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758825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9388" name="Line 49"/>
          <p:cNvSpPr>
            <a:spLocks noChangeShapeType="1"/>
          </p:cNvSpPr>
          <p:nvPr/>
        </p:nvSpPr>
        <p:spPr bwMode="auto">
          <a:xfrm>
            <a:off x="804863" y="1589088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" name="Group 52"/>
          <p:cNvGrpSpPr>
            <a:grpSpLocks/>
          </p:cNvGrpSpPr>
          <p:nvPr/>
        </p:nvGrpSpPr>
        <p:grpSpPr bwMode="auto">
          <a:xfrm>
            <a:off x="2967038" y="3103563"/>
            <a:ext cx="2200275" cy="587375"/>
            <a:chOff x="3043" y="1189"/>
            <a:chExt cx="1386" cy="370"/>
          </a:xfrm>
        </p:grpSpPr>
        <p:sp>
          <p:nvSpPr>
            <p:cNvPr id="229399" name="Line 37"/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229400" name="Text Box 38"/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TCP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connection setup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sp>
        <p:nvSpPr>
          <p:cNvPr id="229390" name="Line 50"/>
          <p:cNvSpPr>
            <a:spLocks noChangeShapeType="1"/>
          </p:cNvSpPr>
          <p:nvPr/>
        </p:nvSpPr>
        <p:spPr bwMode="auto">
          <a:xfrm>
            <a:off x="5545138" y="1600200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" name="Group 53"/>
          <p:cNvGrpSpPr>
            <a:grpSpLocks/>
          </p:cNvGrpSpPr>
          <p:nvPr/>
        </p:nvGrpSpPr>
        <p:grpSpPr bwMode="auto">
          <a:xfrm>
            <a:off x="1298575" y="4251325"/>
            <a:ext cx="5457825" cy="1954213"/>
            <a:chOff x="832" y="2713"/>
            <a:chExt cx="3438" cy="1231"/>
          </a:xfrm>
        </p:grpSpPr>
        <p:sp>
          <p:nvSpPr>
            <p:cNvPr id="229392" name="Text Box 15"/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close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CC0000"/>
                  </a:solidFill>
                </a:rPr>
                <a:t>connectionSocket</a:t>
              </a:r>
              <a:endParaRPr lang="en-US" altLang="en-US" sz="24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  <p:sp>
          <p:nvSpPr>
            <p:cNvPr id="229393" name="Line 16"/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9394" name="Freeform 17"/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grpSp>
          <p:nvGrpSpPr>
            <p:cNvPr id="229395" name="Group 18"/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229396" name="Text Box 19"/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read reply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9397" name="Text Box 20"/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>
                    <a:solidFill>
                      <a:srgbClr val="CC0000"/>
                    </a:solidFill>
                  </a:rPr>
                  <a:t>clientSocket</a:t>
                </a:r>
                <a:endParaRPr lang="en-US" altLang="en-US" sz="24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9398" name="Line 21"/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304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7C714C18-EEF3-43BC-A446-B3DD27FFEDDD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103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230403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Example app: TCP client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230404" name="TextBox 1"/>
          <p:cNvSpPr txBox="1">
            <a:spLocks noChangeArrowheads="1"/>
          </p:cNvSpPr>
          <p:nvPr/>
        </p:nvSpPr>
        <p:spPr bwMode="auto">
          <a:xfrm>
            <a:off x="2705100" y="1651000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 dirty="0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serverName</a:t>
            </a:r>
            <a:r>
              <a:rPr lang="en-US" altLang="en-US" dirty="0"/>
              <a:t> = ’</a:t>
            </a:r>
            <a:r>
              <a:rPr lang="en-US" altLang="ja-JP" dirty="0" err="1"/>
              <a:t>servername</a:t>
            </a:r>
            <a:r>
              <a:rPr lang="en-US" altLang="en-US" dirty="0"/>
              <a:t>’</a:t>
            </a:r>
            <a:endParaRPr lang="en-US" altLang="ja-JP" dirty="0"/>
          </a:p>
          <a:p>
            <a:pPr>
              <a:lnSpc>
                <a:spcPts val="2800"/>
              </a:lnSpc>
            </a:pPr>
            <a:r>
              <a:rPr lang="en-US" altLang="en-US" dirty="0" err="1"/>
              <a:t>serverPort</a:t>
            </a:r>
            <a:r>
              <a:rPr lang="en-US" altLang="en-US" dirty="0"/>
              <a:t> = 12000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</a:t>
            </a:r>
            <a:r>
              <a:rPr lang="en-US" altLang="en-US" dirty="0"/>
              <a:t> = socket(</a:t>
            </a:r>
            <a:r>
              <a:rPr lang="en-US" altLang="en-US" dirty="0" err="1"/>
              <a:t>AF_INET</a:t>
            </a:r>
            <a:r>
              <a:rPr lang="en-US" altLang="en-US" dirty="0"/>
              <a:t>, </a:t>
            </a:r>
            <a:r>
              <a:rPr lang="en-US" altLang="en-US" dirty="0" err="1"/>
              <a:t>SOCK_STREAM</a:t>
            </a:r>
            <a:r>
              <a:rPr lang="en-US" altLang="en-US" dirty="0"/>
              <a:t>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clientSocket.connect</a:t>
            </a:r>
            <a:r>
              <a:rPr lang="en-US" altLang="en-US" dirty="0"/>
              <a:t>((</a:t>
            </a:r>
            <a:r>
              <a:rPr lang="en-US" altLang="en-US" dirty="0" err="1"/>
              <a:t>serverName</a:t>
            </a:r>
            <a:r>
              <a:rPr lang="en-US" altLang="en-US" dirty="0" smtClean="0"/>
              <a:t>, </a:t>
            </a:r>
            <a:r>
              <a:rPr lang="en-US" altLang="en-US" dirty="0" err="1" smtClean="0"/>
              <a:t>serverPort</a:t>
            </a:r>
            <a:r>
              <a:rPr lang="en-US" altLang="en-US" dirty="0"/>
              <a:t>))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sentence = </a:t>
            </a:r>
            <a:r>
              <a:rPr lang="en-US" altLang="en-US" dirty="0" smtClean="0"/>
              <a:t>input('Type </a:t>
            </a:r>
            <a:r>
              <a:rPr lang="en-US" altLang="en-US" dirty="0"/>
              <a:t>lowercase sentence</a:t>
            </a:r>
            <a:r>
              <a:rPr lang="en-US" altLang="en-US" dirty="0" smtClean="0"/>
              <a:t>: ')</a:t>
            </a:r>
            <a:endParaRPr lang="en-US" altLang="en-US" dirty="0"/>
          </a:p>
          <a:p>
            <a:pPr>
              <a:lnSpc>
                <a:spcPts val="2800"/>
              </a:lnSpc>
            </a:pPr>
            <a:r>
              <a:rPr lang="en-US" altLang="en-US" dirty="0" err="1" smtClean="0"/>
              <a:t>clientSocket.sendall</a:t>
            </a:r>
            <a:r>
              <a:rPr lang="en-US" altLang="en-US" dirty="0" smtClean="0"/>
              <a:t>(</a:t>
            </a:r>
            <a:r>
              <a:rPr lang="en-US" altLang="en-US" dirty="0" err="1" smtClean="0"/>
              <a:t>sentence.encode</a:t>
            </a:r>
            <a:r>
              <a:rPr lang="en-US" altLang="en-US" dirty="0"/>
              <a:t>())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modifiedSentence</a:t>
            </a:r>
            <a:r>
              <a:rPr lang="en-US" altLang="en-US" dirty="0"/>
              <a:t> = </a:t>
            </a:r>
            <a:r>
              <a:rPr lang="en-US" altLang="en-US" dirty="0" err="1"/>
              <a:t>clientSocket.recv</a:t>
            </a:r>
            <a:r>
              <a:rPr lang="en-US" altLang="en-US" dirty="0"/>
              <a:t>(1024)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print </a:t>
            </a:r>
            <a:r>
              <a:rPr lang="en-US" altLang="en-US" dirty="0" smtClean="0"/>
              <a:t>('From server:', </a:t>
            </a:r>
            <a:r>
              <a:rPr lang="en-US" altLang="en-US" dirty="0" err="1"/>
              <a:t>modifiedSentence.decode</a:t>
            </a:r>
            <a:r>
              <a:rPr lang="en-US" altLang="en-US" dirty="0"/>
              <a:t>())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clientSocket.close</a:t>
            </a:r>
            <a:r>
              <a:rPr lang="en-US" altLang="en-US" dirty="0"/>
              <a:t>()</a:t>
            </a:r>
          </a:p>
        </p:txBody>
      </p:sp>
      <p:sp>
        <p:nvSpPr>
          <p:cNvPr id="230405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8775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 i="1" dirty="0" smtClean="0">
                <a:solidFill>
                  <a:srgbClr val="CC0000"/>
                </a:solidFill>
              </a:rPr>
              <a:t>Python3 TCP Client</a:t>
            </a:r>
            <a:endParaRPr lang="en-US" altLang="en-US" sz="2400" i="1" dirty="0">
              <a:solidFill>
                <a:srgbClr val="CC0000"/>
              </a:solidFill>
            </a:endParaRPr>
          </a:p>
        </p:txBody>
      </p:sp>
      <p:grpSp>
        <p:nvGrpSpPr>
          <p:cNvPr id="2" name="Group 47"/>
          <p:cNvGrpSpPr>
            <a:grpSpLocks/>
          </p:cNvGrpSpPr>
          <p:nvPr/>
        </p:nvGrpSpPr>
        <p:grpSpPr bwMode="auto">
          <a:xfrm>
            <a:off x="0" y="2670175"/>
            <a:ext cx="2778125" cy="523875"/>
            <a:chOff x="-811" y="2671324"/>
            <a:chExt cx="2778483" cy="523220"/>
          </a:xfrm>
        </p:grpSpPr>
        <p:sp>
          <p:nvSpPr>
            <p:cNvPr id="230412" name="TextBox 31"/>
            <p:cNvSpPr txBox="1">
              <a:spLocks noChangeArrowheads="1"/>
            </p:cNvSpPr>
            <p:nvPr/>
          </p:nvSpPr>
          <p:spPr bwMode="auto">
            <a:xfrm>
              <a:off x="-811" y="2671324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TCP socket for server, remote port 12000</a:t>
              </a:r>
            </a:p>
          </p:txBody>
        </p:sp>
        <p:cxnSp>
          <p:nvCxnSpPr>
            <p:cNvPr id="230413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" name="Oval 4"/>
          <p:cNvSpPr>
            <a:spLocks noChangeArrowheads="1"/>
          </p:cNvSpPr>
          <p:nvPr/>
        </p:nvSpPr>
        <p:spPr bwMode="auto">
          <a:xfrm>
            <a:off x="6286500" y="2895600"/>
            <a:ext cx="2247900" cy="508000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230408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7953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0" y="4157663"/>
            <a:ext cx="2794000" cy="523875"/>
            <a:chOff x="-17288" y="2918148"/>
            <a:chExt cx="2794960" cy="522566"/>
          </a:xfrm>
        </p:grpSpPr>
        <p:sp>
          <p:nvSpPr>
            <p:cNvPr id="230410" name="TextBox 31"/>
            <p:cNvSpPr txBox="1">
              <a:spLocks noChangeArrowheads="1"/>
            </p:cNvSpPr>
            <p:nvPr/>
          </p:nvSpPr>
          <p:spPr bwMode="auto">
            <a:xfrm>
              <a:off x="-17288" y="2918148"/>
              <a:ext cx="2271818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No need to attach server name, port </a:t>
              </a:r>
            </a:p>
          </p:txBody>
        </p:sp>
        <p:cxnSp>
          <p:nvCxnSpPr>
            <p:cNvPr id="230411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314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FE7F4E10-2CAB-4DA7-80E2-D2C5CF488AFE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104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231427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Example app: TCP server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231428" name="TextBox 1"/>
          <p:cNvSpPr txBox="1">
            <a:spLocks noChangeArrowheads="1"/>
          </p:cNvSpPr>
          <p:nvPr/>
        </p:nvSpPr>
        <p:spPr bwMode="auto">
          <a:xfrm>
            <a:off x="2717800" y="1439863"/>
            <a:ext cx="6292850" cy="520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dirty="0"/>
              <a:t> from socket import *</a:t>
            </a:r>
          </a:p>
          <a:p>
            <a:r>
              <a:rPr lang="en-US" altLang="en-US" dirty="0" err="1"/>
              <a:t>serverPort</a:t>
            </a:r>
            <a:r>
              <a:rPr lang="en-US" altLang="en-US" dirty="0"/>
              <a:t> = 12000</a:t>
            </a:r>
          </a:p>
          <a:p>
            <a:r>
              <a:rPr lang="en-US" altLang="en-US" dirty="0" err="1"/>
              <a:t>serverSocket</a:t>
            </a:r>
            <a:r>
              <a:rPr lang="en-US" altLang="en-US" dirty="0"/>
              <a:t> = socket(</a:t>
            </a:r>
            <a:r>
              <a:rPr lang="en-US" altLang="en-US" dirty="0" err="1"/>
              <a:t>AF_INET</a:t>
            </a:r>
            <a:r>
              <a:rPr lang="en-US" altLang="en-US" dirty="0" smtClean="0"/>
              <a:t>, </a:t>
            </a:r>
            <a:r>
              <a:rPr lang="en-US" altLang="en-US" dirty="0" err="1" smtClean="0"/>
              <a:t>SOCK_STREAM</a:t>
            </a:r>
            <a:r>
              <a:rPr lang="en-US" altLang="en-US" dirty="0"/>
              <a:t>)</a:t>
            </a:r>
          </a:p>
          <a:p>
            <a:r>
              <a:rPr lang="en-US" altLang="en-US" dirty="0" err="1"/>
              <a:t>serverSocket.bind</a:t>
            </a:r>
            <a:r>
              <a:rPr lang="en-US" altLang="en-US" dirty="0" smtClean="0"/>
              <a:t>(('', </a:t>
            </a:r>
            <a:r>
              <a:rPr lang="en-US" altLang="en-US" dirty="0" err="1" smtClean="0"/>
              <a:t>serverPort</a:t>
            </a:r>
            <a:r>
              <a:rPr lang="en-US" altLang="en-US" dirty="0"/>
              <a:t>))</a:t>
            </a:r>
          </a:p>
          <a:p>
            <a:r>
              <a:rPr lang="en-US" altLang="en-US" dirty="0" err="1"/>
              <a:t>serverSocket.listen</a:t>
            </a:r>
            <a:r>
              <a:rPr lang="en-US" altLang="en-US" dirty="0"/>
              <a:t>(1)</a:t>
            </a:r>
          </a:p>
          <a:p>
            <a:r>
              <a:rPr lang="en-US" altLang="en-US" dirty="0" smtClean="0"/>
              <a:t>print("The </a:t>
            </a:r>
            <a:r>
              <a:rPr lang="en-US" altLang="en-US" dirty="0"/>
              <a:t>server is ready to </a:t>
            </a:r>
            <a:r>
              <a:rPr lang="en-US" altLang="en-US" dirty="0" smtClean="0"/>
              <a:t>receive")</a:t>
            </a:r>
            <a:endParaRPr lang="en-US" altLang="en-US" dirty="0"/>
          </a:p>
          <a:p>
            <a:r>
              <a:rPr lang="en-US" altLang="en-US" dirty="0"/>
              <a:t>while True: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connectionSocket</a:t>
            </a:r>
            <a:r>
              <a:rPr lang="en-US" altLang="en-US" dirty="0"/>
              <a:t>, </a:t>
            </a:r>
            <a:r>
              <a:rPr lang="en-US" altLang="en-US" dirty="0" err="1"/>
              <a:t>addr</a:t>
            </a:r>
            <a:r>
              <a:rPr lang="en-US" altLang="en-US" dirty="0"/>
              <a:t> = </a:t>
            </a:r>
            <a:r>
              <a:rPr lang="en-US" altLang="en-US" dirty="0" err="1"/>
              <a:t>serverSocket.accept</a:t>
            </a:r>
            <a:r>
              <a:rPr lang="en-US" altLang="en-US" dirty="0"/>
              <a:t>()</a:t>
            </a:r>
          </a:p>
          <a:p>
            <a:r>
              <a:rPr lang="en-US" altLang="en-US" dirty="0"/>
              <a:t>     </a:t>
            </a:r>
          </a:p>
          <a:p>
            <a:r>
              <a:rPr lang="en-US" altLang="en-US" dirty="0"/>
              <a:t>     sentence = </a:t>
            </a:r>
            <a:r>
              <a:rPr lang="en-US" altLang="en-US" dirty="0" err="1"/>
              <a:t>connectionSocket.recv</a:t>
            </a:r>
            <a:r>
              <a:rPr lang="en-US" altLang="en-US" dirty="0"/>
              <a:t>(1024).decode()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capitalizedSentence</a:t>
            </a:r>
            <a:r>
              <a:rPr lang="en-US" altLang="en-US" dirty="0"/>
              <a:t> = </a:t>
            </a:r>
            <a:r>
              <a:rPr lang="en-US" altLang="en-US" dirty="0" err="1"/>
              <a:t>sentence.upper</a:t>
            </a:r>
            <a:r>
              <a:rPr lang="en-US" altLang="en-US" dirty="0"/>
              <a:t>()</a:t>
            </a:r>
          </a:p>
          <a:p>
            <a:r>
              <a:rPr lang="en-US" altLang="en-US" dirty="0"/>
              <a:t>     </a:t>
            </a:r>
            <a:r>
              <a:rPr lang="en-US" altLang="en-US" dirty="0" err="1" smtClean="0"/>
              <a:t>connectionSocket.sendall</a:t>
            </a:r>
            <a:r>
              <a:rPr lang="en-US" altLang="en-US" dirty="0" smtClean="0"/>
              <a:t>(</a:t>
            </a:r>
            <a:r>
              <a:rPr lang="en-US" altLang="en-US" dirty="0" err="1" smtClean="0"/>
              <a:t>capitalizedSentence</a:t>
            </a:r>
            <a:r>
              <a:rPr lang="en-US" altLang="en-US" dirty="0"/>
              <a:t>.</a:t>
            </a:r>
          </a:p>
          <a:p>
            <a:r>
              <a:rPr lang="en-US" altLang="en-US" dirty="0"/>
              <a:t>                                                            encode())</a:t>
            </a:r>
          </a:p>
          <a:p>
            <a:r>
              <a:rPr lang="en-US" altLang="en-US" dirty="0"/>
              <a:t>     </a:t>
            </a:r>
            <a:r>
              <a:rPr lang="en-US" altLang="en-US" dirty="0" err="1"/>
              <a:t>connectionSocket.close</a:t>
            </a:r>
            <a:r>
              <a:rPr lang="en-US" altLang="en-US" dirty="0"/>
              <a:t>()</a:t>
            </a:r>
            <a:endParaRPr lang="en-US" altLang="en-US" sz="1800" dirty="0"/>
          </a:p>
        </p:txBody>
      </p:sp>
      <p:sp>
        <p:nvSpPr>
          <p:cNvPr id="231429" name="TextBox 2"/>
          <p:cNvSpPr txBox="1">
            <a:spLocks noChangeArrowheads="1"/>
          </p:cNvSpPr>
          <p:nvPr/>
        </p:nvSpPr>
        <p:spPr bwMode="auto">
          <a:xfrm>
            <a:off x="2717800" y="957263"/>
            <a:ext cx="299614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 i="1" dirty="0" smtClean="0">
                <a:solidFill>
                  <a:srgbClr val="CC0000"/>
                </a:solidFill>
              </a:rPr>
              <a:t>Python3 TCP Server</a:t>
            </a:r>
            <a:endParaRPr lang="en-US" altLang="en-US" sz="2400" i="1" dirty="0">
              <a:solidFill>
                <a:srgbClr val="CC0000"/>
              </a:solidFill>
            </a:endParaRPr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152400" y="1962150"/>
            <a:ext cx="2559050" cy="566738"/>
            <a:chOff x="151614" y="2173972"/>
            <a:chExt cx="2559082" cy="566309"/>
          </a:xfrm>
        </p:grpSpPr>
        <p:sp>
          <p:nvSpPr>
            <p:cNvPr id="231447" name="TextBox 31"/>
            <p:cNvSpPr txBox="1">
              <a:spLocks noChangeArrowheads="1"/>
            </p:cNvSpPr>
            <p:nvPr/>
          </p:nvSpPr>
          <p:spPr bwMode="auto">
            <a:xfrm>
              <a:off x="151614" y="2173972"/>
              <a:ext cx="2559082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TCP welcoming</a:t>
              </a:r>
            </a:p>
            <a:p>
              <a:r>
                <a:rPr lang="en-US" altLang="en-US" sz="1400">
                  <a:solidFill>
                    <a:srgbClr val="000099"/>
                  </a:solidFill>
                </a:rPr>
                <a:t>socket</a:t>
              </a:r>
            </a:p>
          </p:txBody>
        </p:sp>
        <p:cxnSp>
          <p:nvCxnSpPr>
            <p:cNvPr id="231448" name="Straight Connector 32"/>
            <p:cNvCxnSpPr>
              <a:cxnSpLocks noChangeShapeType="1"/>
            </p:cNvCxnSpPr>
            <p:nvPr/>
          </p:nvCxnSpPr>
          <p:spPr bwMode="auto">
            <a:xfrm>
              <a:off x="1695045" y="2596011"/>
              <a:ext cx="930227" cy="1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31763" y="2825750"/>
            <a:ext cx="2540000" cy="523875"/>
            <a:chOff x="169076" y="2884812"/>
            <a:chExt cx="2541127" cy="523220"/>
          </a:xfrm>
        </p:grpSpPr>
        <p:sp>
          <p:nvSpPr>
            <p:cNvPr id="231445" name="TextBox 26"/>
            <p:cNvSpPr txBox="1">
              <a:spLocks noChangeArrowheads="1"/>
            </p:cNvSpPr>
            <p:nvPr/>
          </p:nvSpPr>
          <p:spPr bwMode="auto">
            <a:xfrm>
              <a:off x="169076" y="2884812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server begins listening for  incoming TCP requests</a:t>
              </a:r>
            </a:p>
          </p:txBody>
        </p:sp>
        <p:cxnSp>
          <p:nvCxnSpPr>
            <p:cNvPr id="231446" name="Straight Connector 30"/>
            <p:cNvCxnSpPr>
              <a:cxnSpLocks noChangeShapeType="1"/>
            </p:cNvCxnSpPr>
            <p:nvPr/>
          </p:nvCxnSpPr>
          <p:spPr bwMode="auto">
            <a:xfrm>
              <a:off x="1982674" y="3169104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528638" y="3605213"/>
            <a:ext cx="2155825" cy="298450"/>
            <a:chOff x="553383" y="3714241"/>
            <a:chExt cx="2157273" cy="299227"/>
          </a:xfrm>
        </p:grpSpPr>
        <p:sp>
          <p:nvSpPr>
            <p:cNvPr id="231443" name="TextBox 34"/>
            <p:cNvSpPr txBox="1">
              <a:spLocks noChangeArrowheads="1"/>
            </p:cNvSpPr>
            <p:nvPr/>
          </p:nvSpPr>
          <p:spPr bwMode="auto">
            <a:xfrm>
              <a:off x="553383" y="3714241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loop forever</a:t>
              </a:r>
            </a:p>
          </p:txBody>
        </p:sp>
        <p:cxnSp>
          <p:nvCxnSpPr>
            <p:cNvPr id="231444" name="Straight Connector 35"/>
            <p:cNvCxnSpPr>
              <a:cxnSpLocks noChangeShapeType="1"/>
            </p:cNvCxnSpPr>
            <p:nvPr/>
          </p:nvCxnSpPr>
          <p:spPr bwMode="auto">
            <a:xfrm flipV="1">
              <a:off x="1266031" y="3964781"/>
              <a:ext cx="1444625" cy="39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198438" y="3965575"/>
            <a:ext cx="2813050" cy="752475"/>
            <a:chOff x="380319" y="3965998"/>
            <a:chExt cx="2392469" cy="752685"/>
          </a:xfrm>
        </p:grpSpPr>
        <p:sp>
          <p:nvSpPr>
            <p:cNvPr id="231441" name="TextBox 36"/>
            <p:cNvSpPr txBox="1">
              <a:spLocks noChangeArrowheads="1"/>
            </p:cNvSpPr>
            <p:nvPr/>
          </p:nvSpPr>
          <p:spPr bwMode="auto">
            <a:xfrm>
              <a:off x="380319" y="3965998"/>
              <a:ext cx="2184910" cy="752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server waits on accept()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for incoming requests, new socket created on return</a:t>
              </a:r>
            </a:p>
          </p:txBody>
        </p:sp>
        <p:cxnSp>
          <p:nvCxnSpPr>
            <p:cNvPr id="231442" name="Straight Connector 39"/>
            <p:cNvCxnSpPr>
              <a:cxnSpLocks noChangeShapeType="1"/>
            </p:cNvCxnSpPr>
            <p:nvPr/>
          </p:nvCxnSpPr>
          <p:spPr bwMode="auto">
            <a:xfrm flipV="1">
              <a:off x="2231565" y="4229808"/>
              <a:ext cx="541223" cy="586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258763" y="4938713"/>
            <a:ext cx="2860675" cy="523875"/>
            <a:chOff x="316741" y="4661874"/>
            <a:chExt cx="2859521" cy="524153"/>
          </a:xfrm>
        </p:grpSpPr>
        <p:sp>
          <p:nvSpPr>
            <p:cNvPr id="231439" name="TextBox 61"/>
            <p:cNvSpPr txBox="1">
              <a:spLocks noChangeArrowheads="1"/>
            </p:cNvSpPr>
            <p:nvPr/>
          </p:nvSpPr>
          <p:spPr bwMode="auto">
            <a:xfrm>
              <a:off x="316741" y="4661874"/>
              <a:ext cx="2349500" cy="524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read bytes from socket (but not address as in UDP)</a:t>
              </a:r>
            </a:p>
          </p:txBody>
        </p:sp>
        <p:cxnSp>
          <p:nvCxnSpPr>
            <p:cNvPr id="231440" name="Straight Connector 62"/>
            <p:cNvCxnSpPr>
              <a:cxnSpLocks noChangeShapeType="1"/>
            </p:cNvCxnSpPr>
            <p:nvPr/>
          </p:nvCxnSpPr>
          <p:spPr bwMode="auto">
            <a:xfrm>
              <a:off x="1875609" y="4682209"/>
              <a:ext cx="1300653" cy="49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28"/>
          <p:cNvGrpSpPr>
            <a:grpSpLocks/>
          </p:cNvGrpSpPr>
          <p:nvPr/>
        </p:nvGrpSpPr>
        <p:grpSpPr bwMode="auto">
          <a:xfrm>
            <a:off x="127000" y="5548313"/>
            <a:ext cx="2878138" cy="738187"/>
            <a:chOff x="162014" y="4686636"/>
            <a:chExt cx="2878315" cy="738664"/>
          </a:xfrm>
        </p:grpSpPr>
        <p:sp>
          <p:nvSpPr>
            <p:cNvPr id="231437" name="TextBox 29"/>
            <p:cNvSpPr txBox="1">
              <a:spLocks noChangeArrowheads="1"/>
            </p:cNvSpPr>
            <p:nvPr/>
          </p:nvSpPr>
          <p:spPr bwMode="auto">
            <a:xfrm>
              <a:off x="162014" y="4686636"/>
              <a:ext cx="2349500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 dirty="0">
                  <a:solidFill>
                    <a:srgbClr val="000099"/>
                  </a:solidFill>
                </a:rPr>
                <a:t>close connection to this client (but </a:t>
              </a:r>
              <a:r>
                <a:rPr lang="en-US" altLang="en-US" sz="1400" i="1" dirty="0">
                  <a:solidFill>
                    <a:srgbClr val="000099"/>
                  </a:solidFill>
                </a:rPr>
                <a:t>not</a:t>
              </a:r>
              <a:r>
                <a:rPr lang="en-US" altLang="en-US" sz="1400" dirty="0">
                  <a:solidFill>
                    <a:srgbClr val="000099"/>
                  </a:solidFill>
                </a:rPr>
                <a:t> </a:t>
              </a:r>
              <a:r>
                <a:rPr lang="en-US" altLang="en-US" sz="1400" dirty="0" smtClean="0">
                  <a:solidFill>
                    <a:srgbClr val="000099"/>
                  </a:solidFill>
                </a:rPr>
                <a:t>the welcoming </a:t>
              </a:r>
              <a:r>
                <a:rPr lang="en-US" altLang="en-US" sz="1400" dirty="0">
                  <a:solidFill>
                    <a:srgbClr val="000099"/>
                  </a:solidFill>
                </a:rPr>
                <a:t>socket)</a:t>
              </a:r>
            </a:p>
          </p:txBody>
        </p:sp>
        <p:cxnSp>
          <p:nvCxnSpPr>
            <p:cNvPr id="231438" name="Straight Connector 33"/>
            <p:cNvCxnSpPr>
              <a:cxnSpLocks noChangeShapeType="1"/>
            </p:cNvCxnSpPr>
            <p:nvPr/>
          </p:nvCxnSpPr>
          <p:spPr bwMode="auto">
            <a:xfrm>
              <a:off x="2079689" y="5055967"/>
              <a:ext cx="960640" cy="369333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23143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769938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49" name="Rectangle 2"/>
          <p:cNvSpPr>
            <a:spLocks noGrp="1" noChangeArrowheads="1"/>
          </p:cNvSpPr>
          <p:nvPr>
            <p:ph type="title"/>
          </p:nvPr>
        </p:nvSpPr>
        <p:spPr>
          <a:xfrm>
            <a:off x="506413" y="195263"/>
            <a:ext cx="5746750" cy="81915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Chapter 2: summary</a:t>
            </a:r>
          </a:p>
        </p:txBody>
      </p:sp>
      <p:sp>
        <p:nvSpPr>
          <p:cNvPr id="245765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14350" y="1854200"/>
            <a:ext cx="4313238" cy="3676650"/>
          </a:xfrm>
        </p:spPr>
        <p:txBody>
          <a:bodyPr/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application architectures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client-server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application service requirements: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reliability, bandwidth, delay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Internet transport service model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connection-oriented, reliable: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unreliable, datagrams: UDP</a:t>
            </a:r>
          </a:p>
        </p:txBody>
      </p:sp>
      <p:sp>
        <p:nvSpPr>
          <p:cNvPr id="232451" name="Rectangle 4"/>
          <p:cNvSpPr>
            <a:spLocks noGrp="1" noChangeArrowheads="1"/>
          </p:cNvSpPr>
          <p:nvPr>
            <p:ph sz="half" idx="2"/>
          </p:nvPr>
        </p:nvSpPr>
        <p:spPr>
          <a:xfrm>
            <a:off x="531813" y="1201738"/>
            <a:ext cx="7581900" cy="67627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our study of network apps now complete!</a:t>
            </a:r>
          </a:p>
        </p:txBody>
      </p:sp>
      <p:sp>
        <p:nvSpPr>
          <p:cNvPr id="232452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3245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8AB057C9-E194-4B12-BFDE-883F075344E7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105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pic>
        <p:nvPicPr>
          <p:cNvPr id="232454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67" name="Rectangle 5"/>
          <p:cNvSpPr>
            <a:spLocks noChangeArrowheads="1"/>
          </p:cNvSpPr>
          <p:nvPr/>
        </p:nvSpPr>
        <p:spPr bwMode="auto">
          <a:xfrm>
            <a:off x="4967288" y="1809750"/>
            <a:ext cx="396240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specific protocols: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SMTP, POP, IMAP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lvl="1" indent="-223838"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video streaming, CDNs</a:t>
            </a:r>
          </a:p>
          <a:p>
            <a:pPr marL="287338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socket programming: </a:t>
            </a:r>
          </a:p>
          <a:p>
            <a:pPr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sz="24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   TCP, UDP sockets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3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533400" y="1992313"/>
            <a:ext cx="3810000" cy="3657600"/>
          </a:xfrm>
        </p:spPr>
        <p:txBody>
          <a:bodyPr/>
          <a:lstStyle/>
          <a:p>
            <a:pPr marL="287338" indent="-287338"/>
            <a:r>
              <a:rPr lang="en-US" altLang="en-US" sz="2400" smtClean="0">
                <a:ea typeface="ＭＳ Ｐゴシック" charset="-128"/>
              </a:rPr>
              <a:t>typical request/reply message exchange:</a:t>
            </a:r>
          </a:p>
          <a:p>
            <a:pPr marL="681038" lvl="1" indent="-223838"/>
            <a:r>
              <a:rPr lang="en-US" altLang="en-US" smtClean="0">
                <a:ea typeface="ＭＳ Ｐゴシック" charset="-128"/>
              </a:rPr>
              <a:t>client requests info or service</a:t>
            </a:r>
          </a:p>
          <a:p>
            <a:pPr marL="681038" lvl="1" indent="-223838"/>
            <a:r>
              <a:rPr lang="en-US" altLang="en-US" smtClean="0">
                <a:ea typeface="ＭＳ Ｐゴシック" charset="-128"/>
              </a:rPr>
              <a:t>server responds with data, status code</a:t>
            </a:r>
          </a:p>
          <a:p>
            <a:pPr marL="287338" indent="-287338"/>
            <a:r>
              <a:rPr lang="en-US" altLang="en-US" sz="2400" smtClean="0">
                <a:ea typeface="ＭＳ Ｐゴシック" charset="-128"/>
              </a:rPr>
              <a:t>message formats:</a:t>
            </a:r>
          </a:p>
          <a:p>
            <a:pPr marL="681038" lvl="1" indent="-223838"/>
            <a:r>
              <a:rPr lang="en-US" altLang="en-US" i="1" smtClean="0">
                <a:solidFill>
                  <a:srgbClr val="000090"/>
                </a:solidFill>
                <a:ea typeface="ＭＳ Ｐゴシック" charset="-128"/>
              </a:rPr>
              <a:t>headers</a:t>
            </a:r>
            <a:r>
              <a:rPr lang="en-US" altLang="en-US" smtClean="0">
                <a:ea typeface="ＭＳ Ｐゴシック" charset="-128"/>
              </a:rPr>
              <a:t>: fields giving info about data</a:t>
            </a:r>
          </a:p>
          <a:p>
            <a:pPr marL="681038" lvl="1" indent="-223838"/>
            <a:r>
              <a:rPr lang="en-US" altLang="en-US" i="1" smtClean="0">
                <a:solidFill>
                  <a:srgbClr val="000090"/>
                </a:solidFill>
                <a:ea typeface="ＭＳ Ｐゴシック" charset="-128"/>
              </a:rPr>
              <a:t>data: </a:t>
            </a:r>
            <a:r>
              <a:rPr lang="en-US" altLang="en-US" smtClean="0">
                <a:ea typeface="ＭＳ Ｐゴシック" charset="-128"/>
              </a:rPr>
              <a:t>info(payload)  being communicated</a:t>
            </a:r>
          </a:p>
        </p:txBody>
      </p:sp>
      <p:sp>
        <p:nvSpPr>
          <p:cNvPr id="233474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33475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EC24DF7A-64CB-446D-85E0-EB6E2861E5F9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106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246788" name="Rectangle 5"/>
          <p:cNvSpPr>
            <a:spLocks noChangeArrowheads="1"/>
          </p:cNvSpPr>
          <p:nvPr/>
        </p:nvSpPr>
        <p:spPr bwMode="auto">
          <a:xfrm>
            <a:off x="4603750" y="1976438"/>
            <a:ext cx="4081463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buClr>
                <a:srgbClr val="3333CC"/>
              </a:buClr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important themes:</a:t>
            </a:r>
            <a:r>
              <a:rPr lang="en-US" altLang="en-US" sz="2400" i="1">
                <a:solidFill>
                  <a:srgbClr val="FF3300"/>
                </a:solidFill>
                <a:latin typeface="Gill Sans MT" pitchFamily="34" charset="0"/>
              </a:rPr>
              <a:t> 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control vs. messages</a:t>
            </a:r>
          </a:p>
          <a:p>
            <a:pPr lvl="1"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in-band, out-of-band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centralized vs. decentralized 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stateless vs. stateful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solidFill>
                  <a:srgbClr val="000000"/>
                </a:solidFill>
                <a:latin typeface="Gill Sans MT" pitchFamily="34" charset="0"/>
              </a:rPr>
              <a:t>reliable vs. unreliable message transfer 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ja-JP" altLang="en-US" sz="2400">
                <a:solidFill>
                  <a:srgbClr val="000000"/>
                </a:solidFill>
                <a:latin typeface="Gill Sans MT" pitchFamily="34" charset="0"/>
              </a:rPr>
              <a:t>“</a:t>
            </a:r>
            <a:r>
              <a:rPr lang="en-US" altLang="ja-JP" sz="2400">
                <a:solidFill>
                  <a:srgbClr val="000000"/>
                </a:solidFill>
                <a:latin typeface="Gill Sans MT" pitchFamily="34" charset="0"/>
              </a:rPr>
              <a:t>complexity at network edge</a:t>
            </a:r>
            <a:r>
              <a:rPr lang="ja-JP" altLang="en-US" sz="2400">
                <a:solidFill>
                  <a:srgbClr val="000000"/>
                </a:solidFill>
                <a:latin typeface="Gill Sans MT" pitchFamily="34" charset="0"/>
              </a:rPr>
              <a:t>”</a:t>
            </a:r>
            <a:endParaRPr lang="en-US" altLang="en-US" sz="2400">
              <a:solidFill>
                <a:srgbClr val="000000"/>
              </a:solidFill>
              <a:latin typeface="Gill Sans MT" pitchFamily="34" charset="0"/>
            </a:endParaRPr>
          </a:p>
        </p:txBody>
      </p:sp>
      <p:pic>
        <p:nvPicPr>
          <p:cNvPr id="233477" name="Picture 1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088" y="83343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3478" name="Rectangle 2"/>
          <p:cNvSpPr>
            <a:spLocks noChangeArrowheads="1"/>
          </p:cNvSpPr>
          <p:nvPr/>
        </p:nvSpPr>
        <p:spPr bwMode="auto">
          <a:xfrm>
            <a:off x="506413" y="195263"/>
            <a:ext cx="5746750" cy="819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>
                <a:solidFill>
                  <a:srgbClr val="000099"/>
                </a:solidFill>
                <a:latin typeface="Gill Sans MT" pitchFamily="34" charset="0"/>
              </a:rPr>
              <a:t>Chapter 2:  summary</a:t>
            </a:r>
          </a:p>
        </p:txBody>
      </p:sp>
      <p:sp>
        <p:nvSpPr>
          <p:cNvPr id="233479" name="Rectangle 4"/>
          <p:cNvSpPr>
            <a:spLocks noChangeArrowheads="1"/>
          </p:cNvSpPr>
          <p:nvPr/>
        </p:nvSpPr>
        <p:spPr bwMode="auto">
          <a:xfrm>
            <a:off x="531813" y="1201738"/>
            <a:ext cx="75819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most importantly: learned about protocols!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522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BA87CC56-653A-4091-A767-7C114D8F158B}" type="slidenum">
              <a:rPr lang="en-US" altLang="en-US" sz="1200">
                <a:latin typeface="Tahoma" pitchFamily="34" charset="0"/>
              </a:rPr>
              <a:pPr/>
              <a:t>11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5222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871538"/>
            <a:ext cx="42052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Rectangle 2"/>
          <p:cNvSpPr>
            <a:spLocks noGrp="1" noChangeArrowheads="1"/>
          </p:cNvSpPr>
          <p:nvPr>
            <p:ph type="title"/>
          </p:nvPr>
        </p:nvSpPr>
        <p:spPr>
          <a:xfrm>
            <a:off x="273050" y="238125"/>
            <a:ext cx="7772400" cy="871538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Addressing processes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52229" name="Rectangle 3"/>
          <p:cNvSpPr>
            <a:spLocks noGrp="1" noChangeArrowheads="1"/>
          </p:cNvSpPr>
          <p:nvPr>
            <p:ph type="body" sz="half" idx="2"/>
          </p:nvPr>
        </p:nvSpPr>
        <p:spPr>
          <a:xfrm>
            <a:off x="498475" y="1365250"/>
            <a:ext cx="4021138" cy="4648200"/>
          </a:xfrm>
        </p:spPr>
        <p:txBody>
          <a:bodyPr/>
          <a:lstStyle/>
          <a:p>
            <a:r>
              <a:rPr lang="en-US" altLang="en-US" sz="2400" smtClean="0">
                <a:ea typeface="ＭＳ Ｐゴシック" charset="-128"/>
              </a:rPr>
              <a:t>to receive messages, process  must have </a:t>
            </a: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identifier</a:t>
            </a:r>
          </a:p>
          <a:p>
            <a:r>
              <a:rPr lang="en-US" altLang="en-US" sz="2400" smtClean="0">
                <a:ea typeface="ＭＳ Ｐゴシック" charset="-128"/>
              </a:rPr>
              <a:t>host device has unique 32-bit IP address</a:t>
            </a:r>
          </a:p>
          <a:p>
            <a:r>
              <a:rPr lang="en-US" altLang="en-US" sz="2400" i="1" u="sng" smtClean="0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en-US" sz="2400" smtClean="0">
                <a:ea typeface="ＭＳ Ｐゴシック" charset="-128"/>
              </a:rPr>
              <a:t> does  IP address of host on which process runs suffice for identifying the process?</a:t>
            </a:r>
          </a:p>
        </p:txBody>
      </p:sp>
      <p:sp>
        <p:nvSpPr>
          <p:cNvPr id="237572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4719638" y="1357313"/>
            <a:ext cx="4125912" cy="5218112"/>
          </a:xfrm>
          <a:noFill/>
        </p:spPr>
        <p:txBody>
          <a:bodyPr/>
          <a:lstStyle/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identifier</a:t>
            </a:r>
            <a:r>
              <a:rPr lang="en-US" altLang="en-US" sz="2400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includes both </a:t>
            </a: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IP address</a:t>
            </a:r>
            <a:r>
              <a:rPr lang="en-US" altLang="en-US" sz="2400" smtClean="0">
                <a:ea typeface="ＭＳ Ｐゴシック" charset="-128"/>
              </a:rPr>
              <a:t> and </a:t>
            </a: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port numbers</a:t>
            </a:r>
            <a:r>
              <a:rPr lang="en-US" altLang="en-US" sz="2400" smtClean="0">
                <a:ea typeface="ＭＳ Ｐゴシック" charset="-128"/>
              </a:rPr>
              <a:t> associated with process on host.</a:t>
            </a:r>
          </a:p>
          <a:p>
            <a:r>
              <a:rPr lang="en-US" altLang="en-US" sz="2400" smtClean="0">
                <a:ea typeface="ＭＳ Ｐゴシック" charset="-128"/>
              </a:rPr>
              <a:t>example port numbers:</a:t>
            </a:r>
          </a:p>
          <a:p>
            <a:pPr lvl="1"/>
            <a:r>
              <a:rPr lang="en-US" altLang="en-US" sz="2000" smtClean="0">
                <a:ea typeface="ＭＳ Ｐゴシック" charset="-128"/>
              </a:rPr>
              <a:t>HTTP server: 80</a:t>
            </a:r>
          </a:p>
          <a:p>
            <a:pPr lvl="1"/>
            <a:r>
              <a:rPr lang="en-US" altLang="en-US" sz="2000" smtClean="0">
                <a:ea typeface="ＭＳ Ｐゴシック" charset="-128"/>
              </a:rPr>
              <a:t>mail server: 25</a:t>
            </a:r>
          </a:p>
          <a:p>
            <a:r>
              <a:rPr lang="en-US" altLang="en-US" sz="2400" smtClean="0">
                <a:ea typeface="ＭＳ Ｐゴシック" charset="-128"/>
              </a:rPr>
              <a:t>to send HTTP message to gaia.cs.umass.edu web server:</a:t>
            </a:r>
          </a:p>
          <a:p>
            <a:pPr lvl="1"/>
            <a:r>
              <a:rPr lang="en-US" altLang="en-US" sz="2000" smtClean="0">
                <a:solidFill>
                  <a:srgbClr val="CC0000"/>
                </a:solidFill>
                <a:ea typeface="ＭＳ Ｐゴシック" charset="-128"/>
              </a:rPr>
              <a:t>IP address:</a:t>
            </a:r>
            <a:r>
              <a:rPr lang="en-US" altLang="en-US" sz="2000" smtClean="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en-US" sz="2000" smtClean="0">
                <a:ea typeface="ＭＳ Ｐゴシック" charset="-128"/>
              </a:rPr>
              <a:t>128.119.245.12</a:t>
            </a:r>
          </a:p>
          <a:p>
            <a:pPr lvl="1"/>
            <a:r>
              <a:rPr lang="en-US" altLang="en-US" sz="2000" smtClean="0">
                <a:solidFill>
                  <a:srgbClr val="CC0000"/>
                </a:solidFill>
                <a:ea typeface="ＭＳ Ｐゴシック" charset="-128"/>
              </a:rPr>
              <a:t>port number:</a:t>
            </a:r>
            <a:r>
              <a:rPr lang="en-US" altLang="en-US" sz="2000" smtClean="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en-US" sz="2000" smtClean="0">
                <a:ea typeface="ＭＳ Ｐゴシック" charset="-128"/>
              </a:rPr>
              <a:t>80</a:t>
            </a:r>
          </a:p>
          <a:p>
            <a:r>
              <a:rPr lang="en-US" altLang="en-US" sz="2400" smtClean="0">
                <a:ea typeface="ＭＳ Ｐゴシック" charset="-128"/>
              </a:rPr>
              <a:t>more shortly…</a:t>
            </a:r>
          </a:p>
        </p:txBody>
      </p:sp>
      <p:sp>
        <p:nvSpPr>
          <p:cNvPr id="43020" name="Rectangle 3"/>
          <p:cNvSpPr>
            <a:spLocks noChangeArrowheads="1"/>
          </p:cNvSpPr>
          <p:nvPr/>
        </p:nvSpPr>
        <p:spPr bwMode="auto">
          <a:xfrm>
            <a:off x="549275" y="4021138"/>
            <a:ext cx="40211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2400" i="1" u="sng">
                <a:solidFill>
                  <a:srgbClr val="CC0000"/>
                </a:solidFill>
                <a:latin typeface="Gill Sans MT" pitchFamily="34" charset="0"/>
              </a:rPr>
              <a:t>A:</a:t>
            </a:r>
            <a:r>
              <a:rPr lang="en-US" altLang="en-US" sz="2400">
                <a:latin typeface="Gill Sans MT" pitchFamily="34" charset="0"/>
              </a:rPr>
              <a:t> no, </a:t>
            </a:r>
            <a:r>
              <a:rPr lang="en-US" altLang="en-US" sz="2400" i="1">
                <a:latin typeface="Gill Sans MT" pitchFamily="34" charset="0"/>
              </a:rPr>
              <a:t>many</a:t>
            </a:r>
            <a:r>
              <a:rPr lang="en-US" altLang="en-US" sz="2400">
                <a:latin typeface="Gill Sans MT" pitchFamily="34" charset="0"/>
              </a:rPr>
              <a:t> processes can be running on same host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0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7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542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F32BD4C7-6CFA-4731-87B6-D3ACBF7923AA}" type="slidenum">
              <a:rPr lang="en-US" altLang="en-US" sz="1200">
                <a:latin typeface="Tahoma" pitchFamily="34" charset="0"/>
              </a:rPr>
              <a:pPr/>
              <a:t>12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5427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91122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Rectangle 2"/>
          <p:cNvSpPr>
            <a:spLocks noGrp="1" noChangeArrowheads="1"/>
          </p:cNvSpPr>
          <p:nvPr>
            <p:ph type="title"/>
          </p:nvPr>
        </p:nvSpPr>
        <p:spPr>
          <a:xfrm>
            <a:off x="336550" y="239713"/>
            <a:ext cx="7772400" cy="860425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App-layer protocol defines</a:t>
            </a:r>
          </a:p>
        </p:txBody>
      </p:sp>
      <p:sp>
        <p:nvSpPr>
          <p:cNvPr id="542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393825"/>
            <a:ext cx="3973513" cy="4648200"/>
          </a:xfrm>
        </p:spPr>
        <p:txBody>
          <a:bodyPr/>
          <a:lstStyle/>
          <a:p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types of messages exchanged,</a:t>
            </a:r>
            <a:r>
              <a:rPr lang="en-US" altLang="en-US" sz="2400" smtClean="0">
                <a:ea typeface="ＭＳ Ｐゴシック" charset="-128"/>
              </a:rPr>
              <a:t> 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e.g., request, response </a:t>
            </a:r>
          </a:p>
          <a:p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message syntax: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what fields in messages &amp; how fields are delineated</a:t>
            </a:r>
          </a:p>
          <a:p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message semantics</a:t>
            </a:r>
            <a:r>
              <a:rPr lang="en-US" altLang="en-US" sz="2400" smtClean="0">
                <a:ea typeface="ＭＳ Ｐゴシック" charset="-128"/>
              </a:rPr>
              <a:t> 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meaning of information in fields</a:t>
            </a:r>
          </a:p>
          <a:p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rules</a:t>
            </a:r>
            <a:r>
              <a:rPr lang="en-US" altLang="en-US" sz="2400" smtClean="0">
                <a:ea typeface="ＭＳ Ｐゴシック" charset="-128"/>
              </a:rPr>
              <a:t> for when and how processes send &amp; respond to messages</a:t>
            </a:r>
          </a:p>
        </p:txBody>
      </p:sp>
      <p:sp>
        <p:nvSpPr>
          <p:cNvPr id="4403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857750" y="1408113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smtClean="0">
                <a:solidFill>
                  <a:srgbClr val="FF0000"/>
                </a:solidFill>
                <a:ea typeface="ＭＳ Ｐゴシック" charset="-128"/>
              </a:rPr>
              <a:t>open protocols:</a:t>
            </a:r>
          </a:p>
          <a:p>
            <a:r>
              <a:rPr lang="en-US" altLang="en-US" sz="2400" smtClean="0">
                <a:ea typeface="ＭＳ Ｐゴシック" charset="-128"/>
              </a:rPr>
              <a:t>defined in RFCs</a:t>
            </a:r>
          </a:p>
          <a:p>
            <a:r>
              <a:rPr lang="en-US" altLang="en-US" sz="2400" smtClean="0">
                <a:ea typeface="ＭＳ Ｐゴシック" charset="-128"/>
              </a:rPr>
              <a:t>allows for interoperability</a:t>
            </a:r>
          </a:p>
          <a:p>
            <a:r>
              <a:rPr lang="en-US" altLang="en-US" sz="2400" smtClean="0">
                <a:ea typeface="ＭＳ Ｐゴシック" charset="-128"/>
              </a:rPr>
              <a:t>e.g., HTTP, SMTP</a:t>
            </a:r>
          </a:p>
          <a:p>
            <a:pPr>
              <a:buFont typeface="Wingdings" pitchFamily="2" charset="2"/>
              <a:buNone/>
            </a:pPr>
            <a:r>
              <a:rPr lang="en-US" altLang="en-US" sz="2400" smtClean="0">
                <a:solidFill>
                  <a:srgbClr val="FF0000"/>
                </a:solidFill>
                <a:ea typeface="ＭＳ Ｐゴシック" charset="-128"/>
              </a:rPr>
              <a:t>proprietary protocols:</a:t>
            </a:r>
          </a:p>
          <a:p>
            <a:r>
              <a:rPr lang="en-US" altLang="en-US" sz="2400" smtClean="0">
                <a:ea typeface="ＭＳ Ｐゴシック" charset="-128"/>
              </a:rPr>
              <a:t>e.g., Skype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0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563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9F069340-6B65-4D97-8B6D-4CAC78820A40}" type="slidenum">
              <a:rPr lang="en-US" altLang="en-US" sz="1200">
                <a:latin typeface="Tahoma" pitchFamily="34" charset="0"/>
              </a:rPr>
              <a:pPr/>
              <a:t>13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56323" name="Rectangle 2"/>
          <p:cNvSpPr>
            <a:spLocks noGrp="1" noChangeArrowheads="1"/>
          </p:cNvSpPr>
          <p:nvPr>
            <p:ph type="title"/>
          </p:nvPr>
        </p:nvSpPr>
        <p:spPr>
          <a:xfrm>
            <a:off x="377825" y="-11113"/>
            <a:ext cx="8305800" cy="1143001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What transport service does an app need?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727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66750" y="1141413"/>
            <a:ext cx="4316413" cy="2797175"/>
          </a:xfrm>
        </p:spPr>
        <p:txBody>
          <a:bodyPr/>
          <a:lstStyle/>
          <a:p>
            <a:pPr>
              <a:lnSpc>
                <a:spcPct val="9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some apps (e.g., file transfer, web transactions) require 100% reliable data transfer</a:t>
            </a:r>
            <a:r>
              <a:rPr lang="en-US" dirty="0">
                <a:latin typeface="Gill Sans MT" charset="0"/>
              </a:rPr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other apps (e.g., audio) can tolerate some loss</a:t>
            </a:r>
          </a:p>
          <a:p>
            <a:pPr>
              <a:lnSpc>
                <a:spcPct val="90000"/>
              </a:lnSpc>
              <a:buFont typeface="Wingdings" charset="2"/>
              <a:buChar char="§"/>
              <a:defRPr/>
            </a:pPr>
            <a:endParaRPr lang="en-US" dirty="0">
              <a:latin typeface="Gill Sans MT" charset="0"/>
            </a:endParaRPr>
          </a:p>
        </p:txBody>
      </p:sp>
      <p:sp>
        <p:nvSpPr>
          <p:cNvPr id="4506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692150" y="3724275"/>
            <a:ext cx="3810000" cy="2443163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timing</a:t>
            </a:r>
          </a:p>
          <a:p>
            <a:pPr>
              <a:lnSpc>
                <a:spcPct val="100000"/>
              </a:lnSpc>
            </a:pPr>
            <a:r>
              <a:rPr lang="en-US" altLang="en-US" sz="2400" smtClean="0">
                <a:ea typeface="ＭＳ Ｐゴシック" charset="-128"/>
              </a:rPr>
              <a:t>some apps (e.g., Internet telephony, interactive games) require low delay to be </a:t>
            </a:r>
            <a:r>
              <a:rPr lang="ja-JP" altLang="en-US" sz="2400" smtClean="0">
                <a:ea typeface="ＭＳ Ｐゴシック" charset="-128"/>
              </a:rPr>
              <a:t>“</a:t>
            </a:r>
            <a:r>
              <a:rPr lang="en-US" altLang="ja-JP" sz="2400" smtClean="0">
                <a:ea typeface="ＭＳ Ｐゴシック" charset="-128"/>
              </a:rPr>
              <a:t>effective</a:t>
            </a:r>
            <a:r>
              <a:rPr lang="ja-JP" altLang="en-US" sz="2400" smtClean="0">
                <a:ea typeface="ＭＳ Ｐゴシック" charset="-128"/>
              </a:rPr>
              <a:t>”</a:t>
            </a:r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45063" name="Rectangle 5"/>
          <p:cNvSpPr>
            <a:spLocks noChangeArrowheads="1"/>
          </p:cNvSpPr>
          <p:nvPr/>
        </p:nvSpPr>
        <p:spPr bwMode="auto">
          <a:xfrm>
            <a:off x="4905375" y="1101725"/>
            <a:ext cx="3935413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solidFill>
                  <a:srgbClr val="CC0000"/>
                </a:solidFill>
                <a:latin typeface="Gill Sans MT" pitchFamily="34" charset="0"/>
              </a:rPr>
              <a:t>throughput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some apps (e.g., multimedia) require minimum amount of throughput to be </a:t>
            </a:r>
            <a:r>
              <a:rPr lang="ja-JP" altLang="en-US" sz="2400">
                <a:latin typeface="Gill Sans MT" pitchFamily="34" charset="0"/>
              </a:rPr>
              <a:t>“</a:t>
            </a:r>
            <a:r>
              <a:rPr lang="en-US" altLang="ja-JP" sz="2400">
                <a:latin typeface="Gill Sans MT" pitchFamily="34" charset="0"/>
              </a:rPr>
              <a:t>effective</a:t>
            </a:r>
            <a:r>
              <a:rPr lang="ja-JP" altLang="en-US" sz="2400">
                <a:latin typeface="Gill Sans MT" pitchFamily="34" charset="0"/>
              </a:rPr>
              <a:t>”</a:t>
            </a:r>
            <a:endParaRPr lang="en-US" altLang="ja-JP" sz="2400">
              <a:latin typeface="Gill Sans MT" pitchFamily="34" charset="0"/>
            </a:endParaRP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other apps (</a:t>
            </a:r>
            <a:r>
              <a:rPr lang="ja-JP" altLang="en-US" sz="2400">
                <a:latin typeface="Gill Sans MT" pitchFamily="34" charset="0"/>
              </a:rPr>
              <a:t>“</a:t>
            </a:r>
            <a:r>
              <a:rPr lang="en-US" altLang="ja-JP" sz="2400">
                <a:latin typeface="Gill Sans MT" pitchFamily="34" charset="0"/>
              </a:rPr>
              <a:t>elastic apps</a:t>
            </a:r>
            <a:r>
              <a:rPr lang="ja-JP" altLang="en-US" sz="2400">
                <a:latin typeface="Gill Sans MT" pitchFamily="34" charset="0"/>
              </a:rPr>
              <a:t>”</a:t>
            </a:r>
            <a:r>
              <a:rPr lang="en-US" altLang="ja-JP" sz="2400">
                <a:latin typeface="Gill Sans MT" pitchFamily="34" charset="0"/>
              </a:rPr>
              <a:t>) make use of whatever throughput they get </a:t>
            </a:r>
            <a:endParaRPr lang="en-US" altLang="en-US" sz="2400">
              <a:latin typeface="Gill Sans MT" pitchFamily="34" charset="0"/>
            </a:endParaRPr>
          </a:p>
        </p:txBody>
      </p:sp>
      <p:pic>
        <p:nvPicPr>
          <p:cNvPr id="56327" name="Picture 13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763588"/>
            <a:ext cx="8228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0" name="Rectangle 5"/>
          <p:cNvSpPr>
            <a:spLocks noChangeArrowheads="1"/>
          </p:cNvSpPr>
          <p:nvPr/>
        </p:nvSpPr>
        <p:spPr bwMode="auto">
          <a:xfrm>
            <a:off x="4959350" y="4554538"/>
            <a:ext cx="393541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dirty="0">
                <a:solidFill>
                  <a:srgbClr val="CC0000"/>
                </a:solidFill>
                <a:latin typeface="Gill Sans MT" pitchFamily="34" charset="0"/>
              </a:rPr>
              <a:t>security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encryption, data </a:t>
            </a:r>
            <a:r>
              <a:rPr lang="en-US" altLang="en-US" sz="2400" dirty="0" smtClean="0">
                <a:latin typeface="Gill Sans MT" pitchFamily="34" charset="0"/>
              </a:rPr>
              <a:t>integrity, authentication, </a:t>
            </a:r>
            <a:r>
              <a:rPr lang="en-US" altLang="en-US" sz="2400" dirty="0">
                <a:latin typeface="Gill Sans MT" pitchFamily="34" charset="0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0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0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50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507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6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583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A19186A4-614A-431E-BDE5-E0B62B591B7A}" type="slidenum">
              <a:rPr lang="en-US" altLang="en-US" sz="1200">
                <a:latin typeface="Tahoma" pitchFamily="34" charset="0"/>
              </a:rPr>
              <a:pPr/>
              <a:t>14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58371" name="Picture 20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806450"/>
            <a:ext cx="8228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Rectangle 2"/>
          <p:cNvSpPr>
            <a:spLocks noGrp="1" noChangeArrowheads="1"/>
          </p:cNvSpPr>
          <p:nvPr>
            <p:ph type="title"/>
          </p:nvPr>
        </p:nvSpPr>
        <p:spPr>
          <a:xfrm>
            <a:off x="315913" y="227013"/>
            <a:ext cx="8201025" cy="815975"/>
          </a:xfrm>
        </p:spPr>
        <p:txBody>
          <a:bodyPr/>
          <a:lstStyle/>
          <a:p>
            <a:r>
              <a:rPr lang="en-US" altLang="en-US" sz="3200" smtClean="0">
                <a:ea typeface="ＭＳ Ｐゴシック" charset="-128"/>
              </a:rPr>
              <a:t>Transport service requirements: common apps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58373" name="Text Box 3"/>
          <p:cNvSpPr txBox="1">
            <a:spLocks noChangeArrowheads="1"/>
          </p:cNvSpPr>
          <p:nvPr/>
        </p:nvSpPr>
        <p:spPr bwMode="auto">
          <a:xfrm>
            <a:off x="171450" y="1749425"/>
            <a:ext cx="2541588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application</a:t>
            </a: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Web documents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real-time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stored audio/video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interactive games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text messaging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8374" name="Text Box 4"/>
          <p:cNvSpPr txBox="1">
            <a:spLocks noChangeArrowheads="1"/>
          </p:cNvSpPr>
          <p:nvPr/>
        </p:nvSpPr>
        <p:spPr bwMode="auto">
          <a:xfrm>
            <a:off x="2816225" y="1752600"/>
            <a:ext cx="1566863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data loss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loss-tolerant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no loss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58375" name="Text Box 5"/>
          <p:cNvSpPr txBox="1">
            <a:spLocks noChangeArrowheads="1"/>
          </p:cNvSpPr>
          <p:nvPr/>
        </p:nvSpPr>
        <p:spPr bwMode="auto">
          <a:xfrm>
            <a:off x="4535488" y="1751013"/>
            <a:ext cx="2574925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throughput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audio: 5kbps-1Mbps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video:10kbps-5Mbps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same as above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few kbps up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elastic</a:t>
            </a:r>
          </a:p>
        </p:txBody>
      </p:sp>
      <p:sp>
        <p:nvSpPr>
          <p:cNvPr id="58376" name="Text Box 6"/>
          <p:cNvSpPr txBox="1">
            <a:spLocks noChangeArrowheads="1"/>
          </p:cNvSpPr>
          <p:nvPr/>
        </p:nvSpPr>
        <p:spPr bwMode="auto">
          <a:xfrm>
            <a:off x="6935788" y="1752600"/>
            <a:ext cx="2062162" cy="314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/>
              <a:t>time sensitive</a:t>
            </a: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no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 smtClean="0"/>
              <a:t>yes, few secs</a:t>
            </a: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yes, </a:t>
            </a:r>
            <a:r>
              <a:rPr lang="en-US" altLang="en-US" dirty="0" smtClean="0"/>
              <a:t>100</a:t>
            </a:r>
            <a:r>
              <a:rPr lang="en-US" altLang="ja-JP" dirty="0" smtClean="0"/>
              <a:t>s </a:t>
            </a:r>
            <a:r>
              <a:rPr lang="en-US" altLang="ja-JP" dirty="0" err="1"/>
              <a:t>msec</a:t>
            </a:r>
            <a:endParaRPr lang="en-US" altLang="ja-JP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yes, few secs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yes, </a:t>
            </a:r>
            <a:r>
              <a:rPr lang="en-US" altLang="en-US" dirty="0" smtClean="0"/>
              <a:t>100</a:t>
            </a:r>
            <a:r>
              <a:rPr lang="en-US" altLang="ja-JP" dirty="0" smtClean="0"/>
              <a:t>s </a:t>
            </a:r>
            <a:r>
              <a:rPr lang="en-US" altLang="ja-JP" dirty="0" err="1"/>
              <a:t>msec</a:t>
            </a:r>
            <a:endParaRPr lang="en-US" altLang="ja-JP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yes and no</a:t>
            </a:r>
          </a:p>
        </p:txBody>
      </p:sp>
      <p:sp>
        <p:nvSpPr>
          <p:cNvPr id="58377" name="Line 7"/>
          <p:cNvSpPr>
            <a:spLocks noChangeShapeType="1"/>
          </p:cNvSpPr>
          <p:nvPr/>
        </p:nvSpPr>
        <p:spPr bwMode="auto">
          <a:xfrm flipV="1">
            <a:off x="884238" y="2133600"/>
            <a:ext cx="75628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Line 8"/>
          <p:cNvSpPr>
            <a:spLocks noChangeShapeType="1"/>
          </p:cNvSpPr>
          <p:nvPr/>
        </p:nvSpPr>
        <p:spPr bwMode="auto">
          <a:xfrm flipV="1">
            <a:off x="847725" y="273367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Line 9"/>
          <p:cNvSpPr>
            <a:spLocks noChangeShapeType="1"/>
          </p:cNvSpPr>
          <p:nvPr/>
        </p:nvSpPr>
        <p:spPr bwMode="auto">
          <a:xfrm flipV="1">
            <a:off x="857250" y="30289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Line 10"/>
          <p:cNvSpPr>
            <a:spLocks noChangeShapeType="1"/>
          </p:cNvSpPr>
          <p:nvPr/>
        </p:nvSpPr>
        <p:spPr bwMode="auto">
          <a:xfrm flipV="1">
            <a:off x="866775" y="33242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Line 11"/>
          <p:cNvSpPr>
            <a:spLocks noChangeShapeType="1"/>
          </p:cNvSpPr>
          <p:nvPr/>
        </p:nvSpPr>
        <p:spPr bwMode="auto">
          <a:xfrm flipV="1">
            <a:off x="885825" y="3933825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Line 12"/>
          <p:cNvSpPr>
            <a:spLocks noChangeShapeType="1"/>
          </p:cNvSpPr>
          <p:nvPr/>
        </p:nvSpPr>
        <p:spPr bwMode="auto">
          <a:xfrm flipV="1">
            <a:off x="838200" y="4248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Line 13"/>
          <p:cNvSpPr>
            <a:spLocks noChangeShapeType="1"/>
          </p:cNvSpPr>
          <p:nvPr/>
        </p:nvSpPr>
        <p:spPr bwMode="auto">
          <a:xfrm flipV="1">
            <a:off x="838200" y="457200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Line 14"/>
          <p:cNvSpPr>
            <a:spLocks noChangeShapeType="1"/>
          </p:cNvSpPr>
          <p:nvPr/>
        </p:nvSpPr>
        <p:spPr bwMode="auto">
          <a:xfrm flipV="1">
            <a:off x="800100" y="4883150"/>
            <a:ext cx="76295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604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B1064807-1539-4087-997B-4E53EEA7AF97}" type="slidenum">
              <a:rPr lang="en-US" altLang="en-US" sz="1200">
                <a:latin typeface="Tahoma" pitchFamily="34" charset="0"/>
              </a:rPr>
              <a:pPr/>
              <a:t>15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60419" name="Rectangle 2"/>
          <p:cNvSpPr>
            <a:spLocks noGrp="1" noChangeArrowheads="1"/>
          </p:cNvSpPr>
          <p:nvPr>
            <p:ph type="title"/>
          </p:nvPr>
        </p:nvSpPr>
        <p:spPr>
          <a:xfrm>
            <a:off x="344488" y="268288"/>
            <a:ext cx="7772400" cy="858837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Internet transport protocols services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7680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66838"/>
            <a:ext cx="4095750" cy="49530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smtClean="0">
                <a:solidFill>
                  <a:srgbClr val="000099"/>
                </a:solidFill>
                <a:ea typeface="ＭＳ Ｐゴシック" charset="-128"/>
              </a:rPr>
              <a:t>TCP service:</a:t>
            </a:r>
          </a:p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reliable transport</a:t>
            </a:r>
            <a:r>
              <a:rPr lang="en-US" altLang="en-US" sz="2400" i="1" smtClean="0">
                <a:solidFill>
                  <a:schemeClr val="accent2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between sending and receiving process</a:t>
            </a:r>
            <a:endParaRPr lang="en-US" altLang="en-US" sz="2400" smtClean="0">
              <a:solidFill>
                <a:schemeClr val="accent2"/>
              </a:solidFill>
              <a:ea typeface="ＭＳ Ｐゴシック" charset="-128"/>
            </a:endParaRPr>
          </a:p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flow control:</a:t>
            </a:r>
            <a:r>
              <a:rPr lang="en-US" altLang="en-US" sz="2400" smtClean="0">
                <a:ea typeface="ＭＳ Ｐゴシック" charset="-128"/>
              </a:rPr>
              <a:t> sender won</a:t>
            </a:r>
            <a:r>
              <a:rPr lang="ja-JP" altLang="en-US" sz="2400" smtClean="0">
                <a:ea typeface="ＭＳ Ｐゴシック" charset="-128"/>
              </a:rPr>
              <a:t>’</a:t>
            </a:r>
            <a:r>
              <a:rPr lang="en-US" altLang="ja-JP" sz="2400" smtClean="0">
                <a:ea typeface="ＭＳ Ｐゴシック" charset="-128"/>
              </a:rPr>
              <a:t>t overwhelm receiver </a:t>
            </a:r>
          </a:p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congestion control:</a:t>
            </a:r>
            <a:r>
              <a:rPr lang="en-US" altLang="en-US" sz="2400" smtClean="0">
                <a:ea typeface="ＭＳ Ｐゴシック" charset="-128"/>
              </a:rPr>
              <a:t> throttle sender when network overloaded</a:t>
            </a:r>
          </a:p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does not provide:</a:t>
            </a:r>
            <a:r>
              <a:rPr lang="en-US" altLang="en-US" sz="2400" smtClean="0">
                <a:ea typeface="ＭＳ Ｐゴシック" charset="-128"/>
              </a:rPr>
              <a:t> timing, minimum throughput guarantee, security</a:t>
            </a:r>
          </a:p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connection-oriented:</a:t>
            </a:r>
            <a:r>
              <a:rPr lang="en-US" altLang="en-US" sz="2400" smtClean="0">
                <a:ea typeface="ＭＳ Ｐゴシック" charset="-128"/>
              </a:rPr>
              <a:t> setup required between client and server processes</a:t>
            </a:r>
          </a:p>
          <a:p>
            <a:pPr>
              <a:lnSpc>
                <a:spcPct val="75000"/>
              </a:lnSpc>
            </a:pPr>
            <a:endParaRPr lang="en-US" altLang="en-US" smtClean="0">
              <a:ea typeface="ＭＳ Ｐゴシック" charset="-128"/>
            </a:endParaRPr>
          </a:p>
        </p:txBody>
      </p:sp>
      <p:sp>
        <p:nvSpPr>
          <p:cNvPr id="7680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733925" y="1484313"/>
            <a:ext cx="36671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000099"/>
                </a:solidFill>
                <a:latin typeface="Gill Sans MT" charset="0"/>
              </a:rPr>
              <a:t>UDP service: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unreliable data transfer</a:t>
            </a:r>
            <a:r>
              <a:rPr lang="en-US" sz="2400" dirty="0">
                <a:latin typeface="Gill Sans MT" charset="0"/>
              </a:rPr>
              <a:t> between sending and receiving process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</a:rPr>
              <a:t>does not provide:</a:t>
            </a:r>
            <a:r>
              <a:rPr lang="en-US" sz="2400" dirty="0">
                <a:latin typeface="Gill Sans MT" charset="0"/>
              </a:rPr>
              <a:t> reliability, flow control, congestion control, timing, throughput guarantee, security, </a:t>
            </a:r>
            <a:r>
              <a:rPr lang="en-US" sz="2400" dirty="0" smtClean="0">
                <a:latin typeface="Gill Sans MT" charset="0"/>
              </a:rPr>
              <a:t>or connection </a:t>
            </a:r>
            <a:r>
              <a:rPr lang="en-US" sz="2400" dirty="0">
                <a:latin typeface="Gill Sans MT" charset="0"/>
              </a:rPr>
              <a:t>setup, </a:t>
            </a:r>
          </a:p>
          <a:p>
            <a:pPr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  <a:p>
            <a:pPr>
              <a:buFont typeface="Wingdings" charset="0"/>
              <a:buNone/>
              <a:defRPr/>
            </a:pPr>
            <a:r>
              <a:rPr lang="en-US" sz="2400" u="sng" dirty="0">
                <a:solidFill>
                  <a:srgbClr val="CC0000"/>
                </a:solidFill>
                <a:latin typeface="Gill Sans MT" charset="0"/>
              </a:rPr>
              <a:t>Q:</a:t>
            </a:r>
            <a:r>
              <a:rPr lang="en-US" sz="2400" dirty="0">
                <a:latin typeface="Gill Sans MT" charset="0"/>
              </a:rPr>
              <a:t> why bother?  Why is there a UDP?</a:t>
            </a:r>
          </a:p>
        </p:txBody>
      </p:sp>
      <p:pic>
        <p:nvPicPr>
          <p:cNvPr id="60422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638" y="94456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624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F95006A3-B4DA-42F5-910F-AEF202F173DA}" type="slidenum">
              <a:rPr lang="en-US" altLang="en-US" sz="1200">
                <a:latin typeface="Tahoma" pitchFamily="34" charset="0"/>
              </a:rPr>
              <a:pPr/>
              <a:t>16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62467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75" y="8763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68" name="Rectangle 2"/>
          <p:cNvSpPr>
            <a:spLocks noGrp="1" noChangeArrowheads="1"/>
          </p:cNvSpPr>
          <p:nvPr>
            <p:ph type="title"/>
          </p:nvPr>
        </p:nvSpPr>
        <p:spPr>
          <a:xfrm>
            <a:off x="215900" y="261938"/>
            <a:ext cx="8747125" cy="838200"/>
          </a:xfrm>
        </p:spPr>
        <p:txBody>
          <a:bodyPr/>
          <a:lstStyle/>
          <a:p>
            <a:r>
              <a:rPr lang="en-US" altLang="en-US" sz="3200" smtClean="0">
                <a:ea typeface="ＭＳ Ｐゴシック" charset="-128"/>
              </a:rPr>
              <a:t>Internet apps:  application, transport protocols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62469" name="Text Box 3"/>
          <p:cNvSpPr txBox="1">
            <a:spLocks noChangeArrowheads="1"/>
          </p:cNvSpPr>
          <p:nvPr/>
        </p:nvSpPr>
        <p:spPr bwMode="auto">
          <a:xfrm>
            <a:off x="215900" y="1773238"/>
            <a:ext cx="280670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application</a:t>
            </a: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e-mail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remote terminal access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Web 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file transfer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streaming multimedia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Internet telephony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62470" name="Text Box 4"/>
          <p:cNvSpPr txBox="1">
            <a:spLocks noChangeArrowheads="1"/>
          </p:cNvSpPr>
          <p:nvPr/>
        </p:nvSpPr>
        <p:spPr bwMode="auto">
          <a:xfrm>
            <a:off x="3201988" y="1458913"/>
            <a:ext cx="282098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/>
              <a:t>application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/>
              <a:t>layer protocol</a:t>
            </a: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SMTP [RFC </a:t>
            </a:r>
            <a:r>
              <a:rPr lang="en-US" altLang="en-US" dirty="0" smtClean="0"/>
              <a:t>5321</a:t>
            </a:r>
            <a:r>
              <a:rPr lang="en-US" altLang="en-US" dirty="0"/>
              <a:t>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Telnet [RFC 854]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HTTP [RFC 2616]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FTP [RFC 959]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HTTP (e.g., YouTube), </a:t>
            </a:r>
            <a:br>
              <a:rPr lang="en-US" altLang="en-US" dirty="0"/>
            </a:br>
            <a:r>
              <a:rPr lang="en-US" altLang="en-US" dirty="0" err="1"/>
              <a:t>RTP</a:t>
            </a:r>
            <a:r>
              <a:rPr lang="en-US" altLang="en-US" dirty="0"/>
              <a:t> [RFC 1889]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SIP, </a:t>
            </a:r>
            <a:r>
              <a:rPr lang="en-US" altLang="en-US" dirty="0" err="1"/>
              <a:t>RTP</a:t>
            </a:r>
            <a:r>
              <a:rPr lang="en-US" altLang="en-US" dirty="0"/>
              <a:t>, proprietary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/>
              <a:t>(e.g., Skype)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62471" name="Text Box 5"/>
          <p:cNvSpPr txBox="1">
            <a:spLocks noChangeArrowheads="1"/>
          </p:cNvSpPr>
          <p:nvPr/>
        </p:nvSpPr>
        <p:spPr bwMode="auto">
          <a:xfrm>
            <a:off x="6030913" y="1477963"/>
            <a:ext cx="2624137" cy="344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underlying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transport protocol</a:t>
            </a: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 or UDP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TCP or UDP</a:t>
            </a:r>
          </a:p>
        </p:txBody>
      </p:sp>
      <p:sp>
        <p:nvSpPr>
          <p:cNvPr id="62472" name="Line 7"/>
          <p:cNvSpPr>
            <a:spLocks noChangeShapeType="1"/>
          </p:cNvSpPr>
          <p:nvPr/>
        </p:nvSpPr>
        <p:spPr bwMode="auto">
          <a:xfrm>
            <a:off x="1071563" y="2152650"/>
            <a:ext cx="7334250" cy="9525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3" name="Line 8"/>
          <p:cNvSpPr>
            <a:spLocks noChangeShapeType="1"/>
          </p:cNvSpPr>
          <p:nvPr/>
        </p:nvSpPr>
        <p:spPr bwMode="auto">
          <a:xfrm flipV="1">
            <a:off x="1023938" y="2743200"/>
            <a:ext cx="732472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4" name="Line 9"/>
          <p:cNvSpPr>
            <a:spLocks noChangeShapeType="1"/>
          </p:cNvSpPr>
          <p:nvPr/>
        </p:nvSpPr>
        <p:spPr bwMode="auto">
          <a:xfrm flipV="1">
            <a:off x="1044575" y="3038475"/>
            <a:ext cx="729615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5" name="Line 10"/>
          <p:cNvSpPr>
            <a:spLocks noChangeShapeType="1"/>
          </p:cNvSpPr>
          <p:nvPr/>
        </p:nvSpPr>
        <p:spPr bwMode="auto">
          <a:xfrm flipV="1">
            <a:off x="1042988" y="3333750"/>
            <a:ext cx="72771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Line 11"/>
          <p:cNvSpPr>
            <a:spLocks noChangeShapeType="1"/>
          </p:cNvSpPr>
          <p:nvPr/>
        </p:nvSpPr>
        <p:spPr bwMode="auto">
          <a:xfrm flipV="1">
            <a:off x="1073150" y="3657600"/>
            <a:ext cx="7258050" cy="95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2"/>
          <p:cNvSpPr>
            <a:spLocks noChangeShapeType="1"/>
          </p:cNvSpPr>
          <p:nvPr/>
        </p:nvSpPr>
        <p:spPr bwMode="auto">
          <a:xfrm flipV="1">
            <a:off x="1014413" y="4257675"/>
            <a:ext cx="7315200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478" name="Line 14"/>
          <p:cNvSpPr>
            <a:spLocks noChangeShapeType="1"/>
          </p:cNvSpPr>
          <p:nvPr/>
        </p:nvSpPr>
        <p:spPr bwMode="auto">
          <a:xfrm flipV="1">
            <a:off x="839788" y="4881563"/>
            <a:ext cx="7343775" cy="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Securing TCP</a:t>
            </a:r>
          </a:p>
        </p:txBody>
      </p:sp>
      <p:sp>
        <p:nvSpPr>
          <p:cNvPr id="7" name="Content Placeholder 6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TCP &amp; UDP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 smtClean="0"/>
              <a:t>no encryption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 err="1" smtClean="0"/>
              <a:t>cleartext</a:t>
            </a:r>
            <a:r>
              <a:rPr lang="en-US" sz="2400" dirty="0" smtClean="0"/>
              <a:t> info sent into socket traverses Internet  in cleartext</a:t>
            </a:r>
          </a:p>
          <a:p>
            <a:pPr marL="0" indent="0">
              <a:buFont typeface="Wingdings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SSL</a:t>
            </a:r>
            <a:r>
              <a:rPr lang="en-US" dirty="0" smtClean="0"/>
              <a:t> 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 smtClean="0"/>
              <a:t>provides encrypted TCP connection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 smtClean="0"/>
              <a:t>data integrity</a:t>
            </a:r>
          </a:p>
          <a:p>
            <a:pPr marL="233363" indent="-233363">
              <a:lnSpc>
                <a:spcPct val="100000"/>
              </a:lnSpc>
              <a:buFont typeface="Wingdings" charset="2"/>
              <a:buChar char="§"/>
              <a:defRPr/>
            </a:pPr>
            <a:r>
              <a:rPr lang="en-US" sz="2400" dirty="0" smtClean="0"/>
              <a:t>end-point authentication</a:t>
            </a:r>
            <a:endParaRPr lang="en-US" sz="2400" dirty="0"/>
          </a:p>
        </p:txBody>
      </p:sp>
      <p:sp>
        <p:nvSpPr>
          <p:cNvPr id="80899" name="Content Placeholder 7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mtClean="0">
                <a:solidFill>
                  <a:srgbClr val="22228B"/>
                </a:solidFill>
                <a:ea typeface="ＭＳ Ｐゴシック" charset="-128"/>
              </a:rPr>
              <a:t>SSL is at app layer</a:t>
            </a:r>
          </a:p>
          <a:p>
            <a:pPr>
              <a:lnSpc>
                <a:spcPct val="100000"/>
              </a:lnSpc>
            </a:pPr>
            <a:r>
              <a:rPr lang="en-US" altLang="en-US" sz="2400" smtClean="0">
                <a:ea typeface="ＭＳ Ｐゴシック" charset="-128"/>
              </a:rPr>
              <a:t>apps use SSL libraries, that </a:t>
            </a:r>
            <a:r>
              <a:rPr lang="ja-JP" altLang="en-US" sz="2400" smtClean="0">
                <a:ea typeface="ＭＳ Ｐゴシック" charset="-128"/>
              </a:rPr>
              <a:t>“</a:t>
            </a:r>
            <a:r>
              <a:rPr lang="en-US" altLang="ja-JP" sz="2400" smtClean="0">
                <a:ea typeface="ＭＳ Ｐゴシック" charset="-128"/>
              </a:rPr>
              <a:t>talk</a:t>
            </a:r>
            <a:r>
              <a:rPr lang="ja-JP" altLang="en-US" sz="2400" smtClean="0">
                <a:ea typeface="ＭＳ Ｐゴシック" charset="-128"/>
              </a:rPr>
              <a:t>”</a:t>
            </a:r>
            <a:r>
              <a:rPr lang="en-US" altLang="ja-JP" sz="2400" smtClean="0">
                <a:ea typeface="ＭＳ Ｐゴシック" charset="-128"/>
              </a:rPr>
              <a:t> to TCP</a:t>
            </a:r>
          </a:p>
          <a:p>
            <a:pPr>
              <a:buFont typeface="Wingdings" pitchFamily="2" charset="2"/>
              <a:buNone/>
            </a:pPr>
            <a:r>
              <a:rPr lang="en-US" altLang="en-US" smtClean="0">
                <a:solidFill>
                  <a:srgbClr val="22228B"/>
                </a:solidFill>
                <a:ea typeface="ＭＳ Ｐゴシック" charset="-128"/>
              </a:rPr>
              <a:t>SSL socket API</a:t>
            </a:r>
          </a:p>
          <a:p>
            <a:pPr marL="233363" lvl="1" indent="-233363">
              <a:lnSpc>
                <a:spcPct val="100000"/>
              </a:lnSpc>
              <a:buFont typeface="Wingdings" pitchFamily="2" charset="2"/>
              <a:buChar char="§"/>
            </a:pPr>
            <a:r>
              <a:rPr lang="en-US" altLang="en-US" smtClean="0">
                <a:ea typeface="ＭＳ Ｐゴシック" charset="-128"/>
              </a:rPr>
              <a:t>cleartext passwords sent into socket traverse Internet  encrypted </a:t>
            </a:r>
          </a:p>
          <a:p>
            <a:pPr marL="233363" lvl="1" indent="-233363">
              <a:lnSpc>
                <a:spcPct val="100000"/>
              </a:lnSpc>
              <a:buFont typeface="Wingdings" pitchFamily="2" charset="2"/>
              <a:buChar char="§"/>
            </a:pPr>
            <a:r>
              <a:rPr lang="en-US" altLang="en-US" smtClean="0">
                <a:ea typeface="ＭＳ Ｐゴシック" charset="-128"/>
              </a:rPr>
              <a:t>see Chapter 8</a:t>
            </a:r>
          </a:p>
          <a:p>
            <a:pPr marL="233363" lvl="1" indent="-233363"/>
            <a:endParaRPr lang="en-US" altLang="en-US" smtClean="0">
              <a:ea typeface="ＭＳ Ｐゴシック" charset="-128"/>
            </a:endParaRPr>
          </a:p>
          <a:p>
            <a:endParaRPr lang="en-US" altLang="en-US" smtClean="0">
              <a:ea typeface="ＭＳ Ｐゴシック" charset="-128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Application Layer</a:t>
            </a:r>
            <a:endParaRPr lang="en-US"/>
          </a:p>
        </p:txBody>
      </p:sp>
      <p:sp>
        <p:nvSpPr>
          <p:cNvPr id="64517" name="Slide Number Placeholder 3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D741BB45-3BF8-43CA-8795-DD182CE96350}" type="slidenum">
              <a:rPr lang="en-US" altLang="en-US" sz="1200">
                <a:latin typeface="Tahoma" pitchFamily="34" charset="0"/>
              </a:rPr>
              <a:pPr/>
              <a:t>17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64518" name="Picture 351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6738" y="1030288"/>
            <a:ext cx="28257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38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6553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0F069522-65CC-4D48-B3A2-B9A7E7D50F6E}" type="slidenum">
              <a:rPr lang="en-US" altLang="en-US" sz="1200">
                <a:latin typeface="Tahoma" pitchFamily="34" charset="0"/>
              </a:rPr>
              <a:pPr/>
              <a:t>18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655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6554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675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8ED32628-7F83-4149-8CBA-1A7F8A9E6FFA}" type="slidenum">
              <a:rPr lang="en-US" altLang="en-US" sz="1200">
                <a:latin typeface="Tahoma" pitchFamily="34" charset="0"/>
              </a:rPr>
              <a:pPr/>
              <a:t>19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67587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201613"/>
            <a:ext cx="7772400" cy="892175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Web and HTTP</a:t>
            </a:r>
          </a:p>
        </p:txBody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360488"/>
            <a:ext cx="77724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3200" i="1" dirty="0" smtClean="0">
                <a:ea typeface="ＭＳ Ｐゴシック" charset="-128"/>
              </a:rPr>
              <a:t>First, a review…</a:t>
            </a:r>
          </a:p>
          <a:p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web page</a:t>
            </a:r>
            <a:r>
              <a:rPr lang="en-US" altLang="en-US" dirty="0" smtClean="0">
                <a:ea typeface="ＭＳ Ｐゴシック" charset="-128"/>
              </a:rPr>
              <a:t> consists of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objects</a:t>
            </a:r>
          </a:p>
          <a:p>
            <a:r>
              <a:rPr lang="en-US" altLang="en-US" dirty="0" smtClean="0">
                <a:ea typeface="ＭＳ Ｐゴシック" charset="-128"/>
              </a:rPr>
              <a:t>object can be HTML file, JPEG image, Java applet, audio file, …</a:t>
            </a:r>
          </a:p>
          <a:p>
            <a:r>
              <a:rPr lang="en-US" altLang="en-US" dirty="0" smtClean="0">
                <a:ea typeface="ＭＳ Ｐゴシック" charset="-128"/>
              </a:rPr>
              <a:t>web page built from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base HTML file</a:t>
            </a:r>
            <a:r>
              <a:rPr lang="en-US" altLang="en-US" dirty="0" smtClean="0">
                <a:ea typeface="ＭＳ Ｐゴシック" charset="-128"/>
              </a:rPr>
              <a:t>, which includes several</a:t>
            </a:r>
            <a:r>
              <a:rPr lang="en-US" altLang="en-US" i="1" dirty="0" smtClean="0">
                <a:ea typeface="ＭＳ Ｐゴシック" charset="-128"/>
              </a:rPr>
              <a:t>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referenced objects</a:t>
            </a:r>
          </a:p>
          <a:p>
            <a:r>
              <a:rPr lang="en-US" altLang="en-US" dirty="0" smtClean="0">
                <a:ea typeface="ＭＳ Ｐゴシック" charset="-128"/>
              </a:rPr>
              <a:t>each object is addressable by a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URL, </a:t>
            </a:r>
            <a:r>
              <a:rPr lang="en-US" altLang="en-US" dirty="0" smtClean="0">
                <a:ea typeface="ＭＳ Ｐゴシック" charset="-128"/>
              </a:rPr>
              <a:t>e.g.,</a:t>
            </a:r>
          </a:p>
          <a:p>
            <a:pPr>
              <a:buFont typeface="Wingdings" pitchFamily="2" charset="2"/>
              <a:buNone/>
            </a:pPr>
            <a:endParaRPr lang="en-US" altLang="en-US" dirty="0" smtClean="0">
              <a:ea typeface="ＭＳ Ｐゴシック" charset="-128"/>
            </a:endParaRPr>
          </a:p>
        </p:txBody>
      </p:sp>
      <p:grpSp>
        <p:nvGrpSpPr>
          <p:cNvPr id="67589" name="Group 10"/>
          <p:cNvGrpSpPr>
            <a:grpSpLocks/>
          </p:cNvGrpSpPr>
          <p:nvPr/>
        </p:nvGrpSpPr>
        <p:grpSpPr bwMode="auto">
          <a:xfrm>
            <a:off x="1201738" y="4486275"/>
            <a:ext cx="6835775" cy="1144588"/>
            <a:chOff x="788" y="2955"/>
            <a:chExt cx="4306" cy="721"/>
          </a:xfrm>
        </p:grpSpPr>
        <p:sp>
          <p:nvSpPr>
            <p:cNvPr id="67591" name="Text Box 5"/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latin typeface="Courier New" pitchFamily="49" charset="0"/>
                </a:rPr>
                <a:t>www.someschool.edu/someDept/pic.gif</a:t>
              </a:r>
            </a:p>
          </p:txBody>
        </p:sp>
        <p:sp>
          <p:nvSpPr>
            <p:cNvPr id="67592" name="AutoShape 6"/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67593" name="AutoShape 7"/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67594" name="Text Box 8"/>
            <p:cNvSpPr txBox="1">
              <a:spLocks noChangeArrowheads="1"/>
            </p:cNvSpPr>
            <p:nvPr/>
          </p:nvSpPr>
          <p:spPr bwMode="auto">
            <a:xfrm>
              <a:off x="1389" y="3388"/>
              <a:ext cx="101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host name</a:t>
              </a:r>
            </a:p>
          </p:txBody>
        </p:sp>
        <p:sp>
          <p:nvSpPr>
            <p:cNvPr id="67595" name="Text Box 9"/>
            <p:cNvSpPr txBox="1">
              <a:spLocks noChangeArrowheads="1"/>
            </p:cNvSpPr>
            <p:nvPr/>
          </p:nvSpPr>
          <p:spPr bwMode="auto">
            <a:xfrm>
              <a:off x="3485" y="3338"/>
              <a:ext cx="1028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/>
                <a:t>path</a:t>
              </a:r>
              <a:r>
                <a:rPr lang="en-US" altLang="en-US" sz="2400">
                  <a:latin typeface="Comic Sans MS" pitchFamily="66" charset="0"/>
                </a:rPr>
                <a:t> </a:t>
              </a:r>
              <a:r>
                <a:rPr lang="en-US" altLang="en-US" sz="2400"/>
                <a:t>name</a:t>
              </a:r>
            </a:p>
          </p:txBody>
        </p:sp>
      </p:grpSp>
      <p:pic>
        <p:nvPicPr>
          <p:cNvPr id="67590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95350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3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4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33795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E098479D-F6AB-4823-B352-716AAC4748D0}" type="slidenum">
              <a:rPr lang="en-US" altLang="en-US" sz="1200">
                <a:latin typeface="Tahoma" pitchFamily="34" charset="0"/>
              </a:rPr>
              <a:pPr/>
              <a:t>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337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3379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696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CBA016D4-589A-441B-80E9-DD0AF56B7E89}" type="slidenum">
              <a:rPr lang="en-US" altLang="en-US" sz="1200">
                <a:latin typeface="Tahoma" pitchFamily="34" charset="0"/>
              </a:rPr>
              <a:pPr/>
              <a:t>20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6963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9563"/>
            <a:ext cx="7772400" cy="795337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HTTP overview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8602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489075"/>
            <a:ext cx="3810000" cy="46482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HTTP: hypertext transfer protocol</a:t>
            </a:r>
          </a:p>
          <a:p>
            <a:pPr>
              <a:lnSpc>
                <a:spcPct val="75000"/>
              </a:lnSpc>
            </a:pPr>
            <a:r>
              <a:rPr lang="en-US" altLang="en-US" sz="2400" dirty="0" smtClean="0">
                <a:ea typeface="ＭＳ Ｐゴシック" charset="-128"/>
              </a:rPr>
              <a:t>Web</a:t>
            </a:r>
            <a:r>
              <a:rPr lang="ja-JP" altLang="en-US" sz="2400" dirty="0" smtClean="0">
                <a:ea typeface="ＭＳ Ｐゴシック" charset="-128"/>
              </a:rPr>
              <a:t>’</a:t>
            </a:r>
            <a:r>
              <a:rPr lang="en-US" altLang="ja-JP" sz="2400" dirty="0" smtClean="0">
                <a:ea typeface="ＭＳ Ｐゴシック" charset="-128"/>
              </a:rPr>
              <a:t>s application-layer protocol</a:t>
            </a:r>
          </a:p>
          <a:p>
            <a:pPr>
              <a:lnSpc>
                <a:spcPct val="75000"/>
              </a:lnSpc>
            </a:pPr>
            <a:r>
              <a:rPr lang="en-US" altLang="en-US" sz="2400" dirty="0" smtClean="0">
                <a:ea typeface="ＭＳ Ｐゴシック" charset="-128"/>
              </a:rPr>
              <a:t>client/server model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client</a:t>
            </a:r>
            <a:r>
              <a:rPr lang="en-US" altLang="en-US" i="1" dirty="0" smtClean="0">
                <a:solidFill>
                  <a:srgbClr val="FF0000"/>
                </a:solidFill>
                <a:ea typeface="ＭＳ Ｐゴシック" charset="-128"/>
              </a:rPr>
              <a:t>:</a:t>
            </a:r>
            <a:r>
              <a:rPr lang="en-US" altLang="en-US" dirty="0" smtClean="0">
                <a:ea typeface="ＭＳ Ｐゴシック" charset="-128"/>
              </a:rPr>
              <a:t> browser that requests, receives, (using HTTP protocol) and </a:t>
            </a:r>
            <a:r>
              <a:rPr lang="ja-JP" altLang="en-US" dirty="0" smtClean="0">
                <a:ea typeface="ＭＳ Ｐゴシック" charset="-128"/>
              </a:rPr>
              <a:t>“</a:t>
            </a:r>
            <a:r>
              <a:rPr lang="en-US" altLang="ja-JP" dirty="0" smtClean="0">
                <a:ea typeface="ＭＳ Ｐゴシック" charset="-128"/>
              </a:rPr>
              <a:t>displays</a:t>
            </a:r>
            <a:r>
              <a:rPr lang="ja-JP" altLang="en-US" dirty="0" smtClean="0">
                <a:ea typeface="ＭＳ Ｐゴシック" charset="-128"/>
              </a:rPr>
              <a:t>”</a:t>
            </a:r>
            <a:r>
              <a:rPr lang="en-US" altLang="ja-JP" dirty="0" smtClean="0">
                <a:ea typeface="ＭＳ Ｐゴシック" charset="-128"/>
              </a:rPr>
              <a:t> Web objects </a:t>
            </a:r>
          </a:p>
          <a:p>
            <a:pPr marL="685800" lvl="1" indent="-228600">
              <a:lnSpc>
                <a:spcPct val="75000"/>
              </a:lnSpc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server:</a:t>
            </a:r>
            <a:r>
              <a:rPr lang="en-US" altLang="en-US" dirty="0" smtClean="0">
                <a:ea typeface="ＭＳ Ｐゴシック" charset="-128"/>
              </a:rPr>
              <a:t> Web server sends (using HTTP protocol) objects in response to requests</a:t>
            </a:r>
          </a:p>
          <a:p>
            <a:pPr>
              <a:lnSpc>
                <a:spcPct val="75000"/>
              </a:lnSpc>
              <a:buFont typeface="Wingdings" pitchFamily="2" charset="2"/>
              <a:buNone/>
            </a:pPr>
            <a:endParaRPr lang="en-US" altLang="en-US" sz="2400" dirty="0" smtClean="0">
              <a:ea typeface="ＭＳ Ｐゴシック" charset="-128"/>
            </a:endParaRPr>
          </a:p>
        </p:txBody>
      </p:sp>
      <p:sp>
        <p:nvSpPr>
          <p:cNvPr id="69637" name="Text Box 7"/>
          <p:cNvSpPr txBox="1">
            <a:spLocks noChangeArrowheads="1"/>
          </p:cNvSpPr>
          <p:nvPr/>
        </p:nvSpPr>
        <p:spPr bwMode="auto">
          <a:xfrm>
            <a:off x="4565650" y="2455863"/>
            <a:ext cx="15843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PC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Firefox browser</a:t>
            </a:r>
            <a:endParaRPr lang="en-US" altLang="en-US" sz="2400"/>
          </a:p>
        </p:txBody>
      </p:sp>
      <p:sp>
        <p:nvSpPr>
          <p:cNvPr id="69638" name="Text Box 9"/>
          <p:cNvSpPr txBox="1">
            <a:spLocks noChangeArrowheads="1"/>
          </p:cNvSpPr>
          <p:nvPr/>
        </p:nvSpPr>
        <p:spPr bwMode="auto">
          <a:xfrm>
            <a:off x="7508875" y="3836988"/>
            <a:ext cx="1346200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Apache Web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69639" name="Text Box 23"/>
          <p:cNvSpPr txBox="1">
            <a:spLocks noChangeArrowheads="1"/>
          </p:cNvSpPr>
          <p:nvPr/>
        </p:nvSpPr>
        <p:spPr bwMode="auto">
          <a:xfrm>
            <a:off x="4800600" y="5218113"/>
            <a:ext cx="15636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iPhone running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Safari browser</a:t>
            </a:r>
            <a:endParaRPr lang="en-US" altLang="en-US" sz="2400"/>
          </a:p>
        </p:txBody>
      </p:sp>
      <p:grpSp>
        <p:nvGrpSpPr>
          <p:cNvPr id="2" name="Group 35"/>
          <p:cNvGrpSpPr>
            <a:grpSpLocks/>
          </p:cNvGrpSpPr>
          <p:nvPr/>
        </p:nvGrpSpPr>
        <p:grpSpPr bwMode="auto">
          <a:xfrm>
            <a:off x="5778500" y="2136775"/>
            <a:ext cx="2101850" cy="946150"/>
            <a:chOff x="3640" y="1346"/>
            <a:chExt cx="1324" cy="596"/>
          </a:xfrm>
        </p:grpSpPr>
        <p:sp>
          <p:nvSpPr>
            <p:cNvPr id="69688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9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3" name="Group 36"/>
          <p:cNvGrpSpPr>
            <a:grpSpLocks/>
          </p:cNvGrpSpPr>
          <p:nvPr/>
        </p:nvGrpSpPr>
        <p:grpSpPr bwMode="auto">
          <a:xfrm>
            <a:off x="5889625" y="2344738"/>
            <a:ext cx="1971675" cy="904875"/>
            <a:chOff x="4141" y="394"/>
            <a:chExt cx="1242" cy="570"/>
          </a:xfrm>
        </p:grpSpPr>
        <p:sp>
          <p:nvSpPr>
            <p:cNvPr id="69686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7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pic>
        <p:nvPicPr>
          <p:cNvPr id="69642" name="Picture 3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713" y="919163"/>
            <a:ext cx="33401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oup 37"/>
          <p:cNvGrpSpPr>
            <a:grpSpLocks/>
          </p:cNvGrpSpPr>
          <p:nvPr/>
        </p:nvGrpSpPr>
        <p:grpSpPr bwMode="auto">
          <a:xfrm rot="-3183056">
            <a:off x="5754688" y="3630613"/>
            <a:ext cx="2101850" cy="946150"/>
            <a:chOff x="3640" y="1346"/>
            <a:chExt cx="1324" cy="596"/>
          </a:xfrm>
        </p:grpSpPr>
        <p:sp>
          <p:nvSpPr>
            <p:cNvPr id="69684" name="Line 19"/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5" name="Text Box 24"/>
            <p:cNvSpPr txBox="1">
              <a:spLocks noChangeArrowheads="1"/>
            </p:cNvSpPr>
            <p:nvPr/>
          </p:nvSpPr>
          <p:spPr bwMode="auto">
            <a:xfrm rot="1422049">
              <a:off x="3860" y="1445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5" name="Group 40"/>
          <p:cNvGrpSpPr>
            <a:grpSpLocks/>
          </p:cNvGrpSpPr>
          <p:nvPr/>
        </p:nvGrpSpPr>
        <p:grpSpPr bwMode="auto">
          <a:xfrm rot="-3264937">
            <a:off x="5800725" y="3870325"/>
            <a:ext cx="1971675" cy="904875"/>
            <a:chOff x="4141" y="394"/>
            <a:chExt cx="1242" cy="570"/>
          </a:xfrm>
        </p:grpSpPr>
        <p:sp>
          <p:nvSpPr>
            <p:cNvPr id="69682" name="Line 20"/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9683" name="Text Box 26"/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pic>
        <p:nvPicPr>
          <p:cNvPr id="69645" name="Picture 43" descr="iphone_stylized_smal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25" y="4286250"/>
            <a:ext cx="382588" cy="91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646" name="Group 44"/>
          <p:cNvGrpSpPr>
            <a:grpSpLocks/>
          </p:cNvGrpSpPr>
          <p:nvPr/>
        </p:nvGrpSpPr>
        <p:grpSpPr bwMode="auto">
          <a:xfrm>
            <a:off x="4757738" y="1468438"/>
            <a:ext cx="1066800" cy="1079500"/>
            <a:chOff x="-44" y="1473"/>
            <a:chExt cx="981" cy="1105"/>
          </a:xfrm>
        </p:grpSpPr>
        <p:pic>
          <p:nvPicPr>
            <p:cNvPr id="69680" name="Picture 4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681" name="Freeform 4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9647" name="Group 47"/>
          <p:cNvGrpSpPr>
            <a:grpSpLocks/>
          </p:cNvGrpSpPr>
          <p:nvPr/>
        </p:nvGrpSpPr>
        <p:grpSpPr bwMode="auto">
          <a:xfrm>
            <a:off x="7878763" y="2633663"/>
            <a:ext cx="695325" cy="1282700"/>
            <a:chOff x="4140" y="429"/>
            <a:chExt cx="1425" cy="2396"/>
          </a:xfrm>
        </p:grpSpPr>
        <p:sp>
          <p:nvSpPr>
            <p:cNvPr id="69648" name="Freeform 4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9" name="Rectangle 49"/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0" name="Freeform 5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1" name="Freeform 5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52" name="Rectangle 52"/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3" name="Group 5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678" name="AutoShape 54"/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9" name="AutoShape 55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4" name="Rectangle 56"/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5" name="Group 5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676" name="AutoShape 58"/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7" name="AutoShape 59"/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6" name="Rectangle 60"/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57" name="Rectangle 61"/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69658" name="Group 6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9674" name="AutoShape 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5" name="AutoShape 64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59" name="Freeform 6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660" name="Group 6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9672" name="AutoShape 6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69673" name="AutoShape 68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69661" name="Rectangle 69"/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2" name="Freeform 7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3" name="Freeform 7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4" name="Oval 72"/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5" name="Freeform 7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66" name="AutoShape 74"/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7" name="AutoShape 75"/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8" name="Oval 76"/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69" name="Oval 77"/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69670" name="Oval 78"/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9671" name="Rectangle 79"/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716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B349D95F-4E59-4738-BBBA-FA13E7BAD509}" type="slidenum">
              <a:rPr lang="en-US" altLang="en-US" sz="1200">
                <a:latin typeface="Tahoma" pitchFamily="34" charset="0"/>
              </a:rPr>
              <a:pPr/>
              <a:t>21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71683" name="Rectangle 7"/>
          <p:cNvSpPr>
            <a:spLocks noChangeArrowheads="1"/>
          </p:cNvSpPr>
          <p:nvPr/>
        </p:nvSpPr>
        <p:spPr bwMode="auto">
          <a:xfrm>
            <a:off x="4781550" y="3400425"/>
            <a:ext cx="3838575" cy="2711450"/>
          </a:xfrm>
          <a:prstGeom prst="rect">
            <a:avLst/>
          </a:prstGeom>
          <a:solidFill>
            <a:srgbClr val="FFFFFF"/>
          </a:solidFill>
          <a:ln w="19050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71684" name="Rectangle 9"/>
          <p:cNvSpPr>
            <a:spLocks noChangeArrowheads="1"/>
          </p:cNvSpPr>
          <p:nvPr/>
        </p:nvSpPr>
        <p:spPr bwMode="auto">
          <a:xfrm>
            <a:off x="7667625" y="3238500"/>
            <a:ext cx="828675" cy="29527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71685" name="Rectangle 2"/>
          <p:cNvSpPr>
            <a:spLocks noGrp="1" noChangeArrowheads="1"/>
          </p:cNvSpPr>
          <p:nvPr>
            <p:ph type="title"/>
          </p:nvPr>
        </p:nvSpPr>
        <p:spPr>
          <a:xfrm>
            <a:off x="423863" y="347663"/>
            <a:ext cx="7772400" cy="795337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HTTP overview (continued)</a:t>
            </a:r>
          </a:p>
        </p:txBody>
      </p:sp>
      <p:sp>
        <p:nvSpPr>
          <p:cNvPr id="8807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511300"/>
            <a:ext cx="39719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uses TCP: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client initiates TCP connection (creates socket) to server</a:t>
            </a:r>
            <a:r>
              <a:rPr lang="en-US" sz="2400" dirty="0" smtClean="0">
                <a:latin typeface="Gill Sans MT" charset="0"/>
              </a:rPr>
              <a:t>, </a:t>
            </a:r>
            <a:r>
              <a:rPr lang="en-US" sz="2400" dirty="0">
                <a:latin typeface="Gill Sans MT" charset="0"/>
              </a:rPr>
              <a:t>port 80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server accepts TCP connection from client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HTTP messages (application-layer protocol messages) exchanged between browser (HTTP client) and Web server (HTTP server)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TCP connection closed</a:t>
            </a:r>
            <a:endParaRPr lang="en-US" dirty="0">
              <a:latin typeface="Gill Sans MT" charset="0"/>
            </a:endParaRPr>
          </a:p>
        </p:txBody>
      </p:sp>
      <p:sp>
        <p:nvSpPr>
          <p:cNvPr id="88071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029200" y="1566863"/>
            <a:ext cx="3200400" cy="14478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HTTP is </a:t>
            </a:r>
            <a:r>
              <a:rPr lang="ja-JP" altLang="en-US" i="1" smtClean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i="1" smtClean="0">
                <a:solidFill>
                  <a:srgbClr val="CC0000"/>
                </a:solidFill>
                <a:ea typeface="ＭＳ Ｐゴシック" charset="-128"/>
              </a:rPr>
              <a:t>stateless</a:t>
            </a:r>
            <a:r>
              <a:rPr lang="ja-JP" altLang="en-US" i="1" smtClean="0">
                <a:solidFill>
                  <a:srgbClr val="CC0000"/>
                </a:solidFill>
                <a:ea typeface="ＭＳ Ｐゴシック" charset="-128"/>
              </a:rPr>
              <a:t>”</a:t>
            </a:r>
            <a:endParaRPr lang="en-US" altLang="ja-JP" i="1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lnSpc>
                <a:spcPct val="75000"/>
              </a:lnSpc>
            </a:pPr>
            <a:r>
              <a:rPr lang="en-US" altLang="en-US" sz="2400" smtClean="0">
                <a:ea typeface="ＭＳ Ｐゴシック" charset="-128"/>
              </a:rPr>
              <a:t>server maintains no information about past client requests</a:t>
            </a:r>
          </a:p>
        </p:txBody>
      </p:sp>
      <p:sp>
        <p:nvSpPr>
          <p:cNvPr id="88072" name="Rectangle 6"/>
          <p:cNvSpPr>
            <a:spLocks noChangeArrowheads="1"/>
          </p:cNvSpPr>
          <p:nvPr/>
        </p:nvSpPr>
        <p:spPr bwMode="auto">
          <a:xfrm>
            <a:off x="4852988" y="3614738"/>
            <a:ext cx="3752850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 dirty="0">
                <a:solidFill>
                  <a:srgbClr val="000099"/>
                </a:solidFill>
                <a:latin typeface="Gill Sans MT" pitchFamily="34" charset="0"/>
              </a:rPr>
              <a:t>protocols that maintain </a:t>
            </a:r>
            <a:r>
              <a:rPr lang="ja-JP" altLang="en-US" sz="2400" dirty="0">
                <a:solidFill>
                  <a:srgbClr val="000099"/>
                </a:solidFill>
                <a:latin typeface="Gill Sans MT" pitchFamily="34" charset="0"/>
              </a:rPr>
              <a:t>“</a:t>
            </a:r>
            <a:r>
              <a:rPr lang="en-US" altLang="ja-JP" sz="2400" dirty="0">
                <a:solidFill>
                  <a:srgbClr val="000099"/>
                </a:solidFill>
                <a:latin typeface="Gill Sans MT" pitchFamily="34" charset="0"/>
              </a:rPr>
              <a:t>state</a:t>
            </a:r>
            <a:r>
              <a:rPr lang="ja-JP" altLang="en-US" sz="2400" dirty="0">
                <a:solidFill>
                  <a:srgbClr val="000099"/>
                </a:solidFill>
                <a:latin typeface="Gill Sans MT" pitchFamily="34" charset="0"/>
              </a:rPr>
              <a:t>”</a:t>
            </a:r>
            <a:r>
              <a:rPr lang="en-US" altLang="ja-JP" sz="2400" dirty="0">
                <a:solidFill>
                  <a:srgbClr val="000099"/>
                </a:solidFill>
                <a:latin typeface="Gill Sans MT" pitchFamily="34" charset="0"/>
              </a:rPr>
              <a:t> are complex!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past history (state) must be maintained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Gill Sans MT" pitchFamily="34" charset="0"/>
              </a:rPr>
              <a:t>if </a:t>
            </a:r>
            <a:r>
              <a:rPr lang="en-US" altLang="en-US" dirty="0" smtClean="0">
                <a:latin typeface="Gill Sans MT" pitchFamily="34" charset="0"/>
              </a:rPr>
              <a:t>server or client </a:t>
            </a:r>
            <a:r>
              <a:rPr lang="en-US" altLang="en-US" dirty="0">
                <a:latin typeface="Gill Sans MT" pitchFamily="34" charset="0"/>
              </a:rPr>
              <a:t>crashes, their views of </a:t>
            </a:r>
            <a:r>
              <a:rPr lang="ja-JP" altLang="en-US" dirty="0">
                <a:latin typeface="Gill Sans MT" pitchFamily="34" charset="0"/>
              </a:rPr>
              <a:t>“</a:t>
            </a:r>
            <a:r>
              <a:rPr lang="en-US" altLang="ja-JP" dirty="0">
                <a:latin typeface="Gill Sans MT" pitchFamily="34" charset="0"/>
              </a:rPr>
              <a:t>state</a:t>
            </a:r>
            <a:r>
              <a:rPr lang="ja-JP" altLang="en-US" dirty="0">
                <a:latin typeface="Gill Sans MT" pitchFamily="34" charset="0"/>
              </a:rPr>
              <a:t>”</a:t>
            </a:r>
            <a:r>
              <a:rPr lang="en-US" altLang="ja-JP" dirty="0">
                <a:latin typeface="Gill Sans MT" pitchFamily="34" charset="0"/>
              </a:rPr>
              <a:t> may be inconsistent, must be reconciled</a:t>
            </a:r>
          </a:p>
          <a:p>
            <a:pPr>
              <a:buFont typeface="ZapfDingbats" charset="2"/>
              <a:buChar char="r"/>
            </a:pPr>
            <a:endParaRPr lang="en-US" altLang="en-US" dirty="0">
              <a:latin typeface="Gill Sans MT" pitchFamily="34" charset="0"/>
            </a:endParaRPr>
          </a:p>
        </p:txBody>
      </p:sp>
      <p:sp>
        <p:nvSpPr>
          <p:cNvPr id="71689" name="Text Box 8"/>
          <p:cNvSpPr txBox="1">
            <a:spLocks noChangeArrowheads="1"/>
          </p:cNvSpPr>
          <p:nvPr/>
        </p:nvSpPr>
        <p:spPr bwMode="auto">
          <a:xfrm>
            <a:off x="7677150" y="3160713"/>
            <a:ext cx="768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aside</a:t>
            </a:r>
          </a:p>
        </p:txBody>
      </p:sp>
      <p:pic>
        <p:nvPicPr>
          <p:cNvPr id="71690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1020763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737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7CB6B9D1-8165-4728-8561-B29AEC2CA0CD}" type="slidenum">
              <a:rPr lang="en-US" altLang="en-US" sz="1200">
                <a:latin typeface="Tahoma" pitchFamily="34" charset="0"/>
              </a:rPr>
              <a:pPr/>
              <a:t>22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7373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HTTP connections</a:t>
            </a:r>
          </a:p>
        </p:txBody>
      </p:sp>
      <p:sp>
        <p:nvSpPr>
          <p:cNvPr id="73732" name="Rectangle 3"/>
          <p:cNvSpPr>
            <a:spLocks noGrp="1" noChangeArrowheads="1"/>
          </p:cNvSpPr>
          <p:nvPr>
            <p:ph type="body" sz="half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non-persistent HTTP</a:t>
            </a:r>
          </a:p>
          <a:p>
            <a:r>
              <a:rPr lang="en-US" altLang="en-US" smtClean="0">
                <a:ea typeface="ＭＳ Ｐゴシック" charset="-128"/>
              </a:rPr>
              <a:t>at most one object sent over TCP connection</a:t>
            </a:r>
          </a:p>
          <a:p>
            <a:pPr lvl="1"/>
            <a:r>
              <a:rPr lang="en-US" altLang="en-US" sz="2800" smtClean="0">
                <a:ea typeface="ＭＳ Ｐゴシック" charset="-128"/>
              </a:rPr>
              <a:t>connection then closed</a:t>
            </a:r>
          </a:p>
          <a:p>
            <a:r>
              <a:rPr lang="en-US" altLang="en-US" smtClean="0">
                <a:ea typeface="ＭＳ Ｐゴシック" charset="-128"/>
              </a:rPr>
              <a:t>downloading multiple objects required multiple connections</a:t>
            </a:r>
          </a:p>
          <a:p>
            <a:pPr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7373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persistent HTTP</a:t>
            </a:r>
          </a:p>
          <a:p>
            <a:r>
              <a:rPr lang="en-US" altLang="en-US" smtClean="0">
                <a:ea typeface="ＭＳ Ｐゴシック" charset="-128"/>
              </a:rPr>
              <a:t>multiple objects can be sent over single TCP connection between client, server</a:t>
            </a:r>
          </a:p>
          <a:p>
            <a:pPr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</p:txBody>
      </p:sp>
      <p:pic>
        <p:nvPicPr>
          <p:cNvPr id="73734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675" y="1031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757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5DCF2667-6AAE-4171-B191-C873D0573F53}" type="slidenum">
              <a:rPr lang="en-US" altLang="en-US" sz="1200">
                <a:latin typeface="Tahoma" pitchFamily="34" charset="0"/>
              </a:rPr>
              <a:pPr/>
              <a:t>23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75779" name="Picture 2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" y="84296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Line 11"/>
          <p:cNvSpPr>
            <a:spLocks noChangeShapeType="1"/>
          </p:cNvSpPr>
          <p:nvPr/>
        </p:nvSpPr>
        <p:spPr bwMode="auto">
          <a:xfrm>
            <a:off x="476250" y="2095500"/>
            <a:ext cx="0" cy="44958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1" name="Rectangle 13"/>
          <p:cNvSpPr>
            <a:spLocks noChangeArrowheads="1"/>
          </p:cNvSpPr>
          <p:nvPr/>
        </p:nvSpPr>
        <p:spPr bwMode="auto">
          <a:xfrm>
            <a:off x="238125" y="6019800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75782" name="Rectangle 2"/>
          <p:cNvSpPr>
            <a:spLocks noGrp="1" noChangeArrowheads="1"/>
          </p:cNvSpPr>
          <p:nvPr>
            <p:ph type="title"/>
          </p:nvPr>
        </p:nvSpPr>
        <p:spPr>
          <a:xfrm>
            <a:off x="498475" y="190500"/>
            <a:ext cx="7772400" cy="86677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Non-persistent HTTP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7578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01638" y="1114425"/>
            <a:ext cx="7942262" cy="4667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smtClean="0">
                <a:ea typeface="ＭＳ Ｐゴシック" charset="-128"/>
              </a:rPr>
              <a:t>suppose user enters URL:</a:t>
            </a:r>
          </a:p>
        </p:txBody>
      </p:sp>
      <p:sp>
        <p:nvSpPr>
          <p:cNvPr id="5325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657225" y="2106613"/>
            <a:ext cx="3943350" cy="19050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000" smtClean="0">
                <a:solidFill>
                  <a:srgbClr val="CC0000"/>
                </a:solidFill>
                <a:ea typeface="ＭＳ Ｐゴシック" charset="-128"/>
              </a:rPr>
              <a:t>1a</a:t>
            </a:r>
            <a:r>
              <a:rPr lang="en-US" altLang="en-US" sz="2000" smtClean="0">
                <a:solidFill>
                  <a:srgbClr val="FF0000"/>
                </a:solidFill>
                <a:ea typeface="ＭＳ Ｐゴシック" charset="-128"/>
              </a:rPr>
              <a:t>.</a:t>
            </a:r>
            <a:r>
              <a:rPr lang="en-US" altLang="en-US" sz="2000" smtClean="0">
                <a:ea typeface="ＭＳ Ｐゴシック" charset="-128"/>
              </a:rPr>
              <a:t> HTTP client initiates TCP connection to HTTP server (process) at www.someSchool.edu on port 80</a:t>
            </a:r>
          </a:p>
        </p:txBody>
      </p:sp>
      <p:sp>
        <p:nvSpPr>
          <p:cNvPr id="53257" name="Rectangle 5"/>
          <p:cNvSpPr>
            <a:spLocks noChangeArrowheads="1"/>
          </p:cNvSpPr>
          <p:nvPr/>
        </p:nvSpPr>
        <p:spPr bwMode="auto">
          <a:xfrm>
            <a:off x="704850" y="3829050"/>
            <a:ext cx="3810000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Gill Sans MT" pitchFamily="34" charset="0"/>
              </a:rPr>
              <a:t>.</a:t>
            </a:r>
            <a:r>
              <a:rPr lang="en-US" altLang="en-US">
                <a:latin typeface="Gill Sans MT" pitchFamily="34" charset="0"/>
              </a:rPr>
              <a:t> HTTP client sends HTTP </a:t>
            </a:r>
            <a:r>
              <a:rPr lang="en-US" altLang="en-US" i="1">
                <a:solidFill>
                  <a:srgbClr val="000099"/>
                </a:solidFill>
                <a:latin typeface="Gill Sans MT" pitchFamily="34" charset="0"/>
              </a:rPr>
              <a:t>request message</a:t>
            </a:r>
            <a:r>
              <a:rPr lang="en-US" altLang="en-US">
                <a:latin typeface="Gill Sans MT" pitchFamily="34" charset="0"/>
              </a:rPr>
              <a:t> (containing URL) into TCP connection socket. Message indicates that client wants object someDepartment/home.index</a:t>
            </a:r>
          </a:p>
        </p:txBody>
      </p:sp>
      <p:sp>
        <p:nvSpPr>
          <p:cNvPr id="53258" name="Rectangle 6"/>
          <p:cNvSpPr>
            <a:spLocks noChangeArrowheads="1"/>
          </p:cNvSpPr>
          <p:nvPr/>
        </p:nvSpPr>
        <p:spPr bwMode="auto">
          <a:xfrm>
            <a:off x="4781550" y="2524125"/>
            <a:ext cx="381000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1b</a:t>
            </a:r>
            <a:r>
              <a:rPr lang="en-US" altLang="en-US">
                <a:solidFill>
                  <a:srgbClr val="FF0000"/>
                </a:solidFill>
                <a:latin typeface="Gill Sans MT" pitchFamily="34" charset="0"/>
              </a:rPr>
              <a:t>.</a:t>
            </a:r>
            <a:r>
              <a:rPr lang="en-US" altLang="en-US">
                <a:latin typeface="Gill Sans MT" pitchFamily="34" charset="0"/>
              </a:rPr>
              <a:t> HTTP server at host www.someSchool.edu waiting for TCP connection at port 80.  </a:t>
            </a:r>
            <a:r>
              <a:rPr lang="ja-JP" altLang="en-US">
                <a:latin typeface="Gill Sans MT" pitchFamily="34" charset="0"/>
              </a:rPr>
              <a:t>“</a:t>
            </a:r>
            <a:r>
              <a:rPr lang="en-US" altLang="ja-JP">
                <a:latin typeface="Gill Sans MT" pitchFamily="34" charset="0"/>
              </a:rPr>
              <a:t>accepts</a:t>
            </a:r>
            <a:r>
              <a:rPr lang="ja-JP" altLang="en-US">
                <a:latin typeface="Gill Sans MT" pitchFamily="34" charset="0"/>
              </a:rPr>
              <a:t>”</a:t>
            </a:r>
            <a:r>
              <a:rPr lang="en-US" altLang="ja-JP">
                <a:latin typeface="Gill Sans MT" pitchFamily="34" charset="0"/>
              </a:rPr>
              <a:t> connection, notifying client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53259" name="Rectangle 7"/>
          <p:cNvSpPr>
            <a:spLocks noChangeArrowheads="1"/>
          </p:cNvSpPr>
          <p:nvPr/>
        </p:nvSpPr>
        <p:spPr bwMode="auto">
          <a:xfrm>
            <a:off x="4724400" y="4381500"/>
            <a:ext cx="38100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Gill Sans MT" pitchFamily="34" charset="0"/>
              </a:rPr>
              <a:t>.</a:t>
            </a:r>
            <a:r>
              <a:rPr lang="en-US" altLang="en-US">
                <a:latin typeface="Gill Sans MT" pitchFamily="34" charset="0"/>
              </a:rPr>
              <a:t> HTTP server receives request message, forms </a:t>
            </a:r>
            <a:r>
              <a:rPr lang="en-US" altLang="en-US" i="1">
                <a:solidFill>
                  <a:srgbClr val="000099"/>
                </a:solidFill>
                <a:latin typeface="Gill Sans MT" pitchFamily="34" charset="0"/>
              </a:rPr>
              <a:t>response message</a:t>
            </a:r>
            <a:r>
              <a:rPr lang="en-US" altLang="en-US">
                <a:latin typeface="Gill Sans MT" pitchFamily="34" charset="0"/>
              </a:rPr>
              <a:t> containing requested object, and sends message into its socket</a:t>
            </a:r>
          </a:p>
        </p:txBody>
      </p:sp>
      <p:sp>
        <p:nvSpPr>
          <p:cNvPr id="53261" name="Line 9"/>
          <p:cNvSpPr>
            <a:spLocks noChangeShapeType="1"/>
          </p:cNvSpPr>
          <p:nvPr/>
        </p:nvSpPr>
        <p:spPr bwMode="auto">
          <a:xfrm>
            <a:off x="3895725" y="45910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10"/>
          <p:cNvSpPr>
            <a:spLocks noChangeShapeType="1"/>
          </p:cNvSpPr>
          <p:nvPr/>
        </p:nvSpPr>
        <p:spPr bwMode="auto">
          <a:xfrm flipH="1">
            <a:off x="3943350" y="5200650"/>
            <a:ext cx="1008063" cy="10255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0" name="Text Box 12"/>
          <p:cNvSpPr txBox="1">
            <a:spLocks noChangeArrowheads="1"/>
          </p:cNvSpPr>
          <p:nvPr/>
        </p:nvSpPr>
        <p:spPr bwMode="auto">
          <a:xfrm>
            <a:off x="247650" y="5942013"/>
            <a:ext cx="673100" cy="40640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chemeClr val="bg2"/>
                </a:solidFill>
              </a:rPr>
              <a:t>time</a:t>
            </a:r>
          </a:p>
        </p:txBody>
      </p:sp>
      <p:sp>
        <p:nvSpPr>
          <p:cNvPr id="53260" name="Line 8"/>
          <p:cNvSpPr>
            <a:spLocks noChangeShapeType="1"/>
          </p:cNvSpPr>
          <p:nvPr/>
        </p:nvSpPr>
        <p:spPr bwMode="auto">
          <a:xfrm>
            <a:off x="4048125" y="2647950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14"/>
          <p:cNvSpPr>
            <a:spLocks noChangeShapeType="1"/>
          </p:cNvSpPr>
          <p:nvPr/>
        </p:nvSpPr>
        <p:spPr bwMode="auto">
          <a:xfrm flipH="1">
            <a:off x="3954463" y="325913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3" name="Text Box 15"/>
          <p:cNvSpPr txBox="1">
            <a:spLocks noChangeArrowheads="1"/>
          </p:cNvSpPr>
          <p:nvPr/>
        </p:nvSpPr>
        <p:spPr bwMode="auto">
          <a:xfrm>
            <a:off x="6680200" y="1123950"/>
            <a:ext cx="189865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(contains text,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references to 10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jpeg images)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75794" name="Rectangle 3"/>
          <p:cNvSpPr>
            <a:spLocks noChangeArrowheads="1"/>
          </p:cNvSpPr>
          <p:nvPr/>
        </p:nvSpPr>
        <p:spPr bwMode="auto">
          <a:xfrm>
            <a:off x="409575" y="1450975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1800" b="1" dirty="0" smtClean="0">
                <a:latin typeface="Courier New" pitchFamily="49" charset="0"/>
              </a:rPr>
              <a:t>www.someSchool.edu/someDepartment/index.html</a:t>
            </a:r>
            <a:endParaRPr lang="en-US" altLang="en-US" sz="1800" b="1" dirty="0">
              <a:latin typeface="Courier New" pitchFamily="49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3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3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3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3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3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53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3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6" grpId="0" build="p"/>
      <p:bldP spid="53257" grpId="0"/>
      <p:bldP spid="53258" grpId="0"/>
      <p:bldP spid="53259" grpId="0"/>
      <p:bldP spid="53261" grpId="0" animBg="1"/>
      <p:bldP spid="53262" grpId="0" animBg="1"/>
      <p:bldP spid="53260" grpId="0" animBg="1"/>
      <p:bldP spid="53264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778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BF213E6F-0D6D-4AF4-B227-58FD7ADDA242}" type="slidenum">
              <a:rPr lang="en-US" altLang="en-US" sz="1200">
                <a:latin typeface="Tahoma" pitchFamily="34" charset="0"/>
              </a:rPr>
              <a:pPr/>
              <a:t>24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77827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0550" y="889000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8" name="Rectangle 4"/>
          <p:cNvSpPr>
            <a:spLocks noGrp="1" noChangeArrowheads="1"/>
          </p:cNvSpPr>
          <p:nvPr>
            <p:ph type="title"/>
          </p:nvPr>
        </p:nvSpPr>
        <p:spPr>
          <a:xfrm>
            <a:off x="542925" y="257175"/>
            <a:ext cx="7772400" cy="86677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Non-persistent HTTP (cont.)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54277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1095375" y="2058988"/>
            <a:ext cx="3810000" cy="15335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000" smtClean="0">
                <a:solidFill>
                  <a:srgbClr val="CC0000"/>
                </a:solidFill>
                <a:ea typeface="ＭＳ Ｐゴシック" charset="-128"/>
              </a:rPr>
              <a:t>5</a:t>
            </a:r>
            <a:r>
              <a:rPr lang="en-US" altLang="en-US" sz="1800" smtClean="0">
                <a:solidFill>
                  <a:srgbClr val="CC0000"/>
                </a:solidFill>
                <a:ea typeface="ＭＳ Ｐゴシック" charset="-128"/>
              </a:rPr>
              <a:t>.</a:t>
            </a:r>
            <a:r>
              <a:rPr lang="en-US" altLang="en-US" sz="1800" smtClean="0">
                <a:ea typeface="ＭＳ Ｐゴシック" charset="-128"/>
              </a:rPr>
              <a:t> HTTP client receives response message containing html file, displays html.  Parsing html file, finds 10 referenced jpeg  objects</a:t>
            </a:r>
            <a:endParaRPr lang="en-US" altLang="en-US" sz="2000" smtClean="0">
              <a:ea typeface="ＭＳ Ｐゴシック" charset="-128"/>
            </a:endParaRPr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085850" y="3568700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6.</a:t>
            </a:r>
            <a:r>
              <a:rPr lang="en-US" altLang="en-US">
                <a:latin typeface="Gill Sans MT" pitchFamily="34" charset="0"/>
              </a:rPr>
              <a:t> Steps 1-5 repeated for each of 10 jpeg objects</a:t>
            </a: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5032375" y="149225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  <a:latin typeface="Gill Sans MT" pitchFamily="34" charset="0"/>
              </a:rPr>
              <a:t>4.</a:t>
            </a:r>
            <a:r>
              <a:rPr lang="en-US" altLang="en-US">
                <a:latin typeface="Gill Sans MT" pitchFamily="34" charset="0"/>
              </a:rPr>
              <a:t> HTTP server closes TCP connection. </a:t>
            </a:r>
          </a:p>
        </p:txBody>
      </p:sp>
      <p:sp>
        <p:nvSpPr>
          <p:cNvPr id="77832" name="Line 2"/>
          <p:cNvSpPr>
            <a:spLocks noChangeShapeType="1"/>
          </p:cNvSpPr>
          <p:nvPr/>
        </p:nvSpPr>
        <p:spPr bwMode="auto">
          <a:xfrm>
            <a:off x="542925" y="1519238"/>
            <a:ext cx="0" cy="2571750"/>
          </a:xfrm>
          <a:prstGeom prst="line">
            <a:avLst/>
          </a:prstGeom>
          <a:noFill/>
          <a:ln w="19050">
            <a:solidFill>
              <a:srgbClr val="96969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Rectangle 3"/>
          <p:cNvSpPr>
            <a:spLocks noChangeArrowheads="1"/>
          </p:cNvSpPr>
          <p:nvPr/>
        </p:nvSpPr>
        <p:spPr bwMode="auto">
          <a:xfrm>
            <a:off x="304800" y="3519488"/>
            <a:ext cx="342900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77834" name="Text Box 13"/>
          <p:cNvSpPr txBox="1">
            <a:spLocks noChangeArrowheads="1"/>
          </p:cNvSpPr>
          <p:nvPr/>
        </p:nvSpPr>
        <p:spPr bwMode="auto">
          <a:xfrm>
            <a:off x="236538" y="3382963"/>
            <a:ext cx="6413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chemeClr val="bg2"/>
                </a:solidFill>
                <a:latin typeface="Gill Sans MT" pitchFamily="34" charset="0"/>
              </a:rPr>
              <a:t>time</a:t>
            </a:r>
          </a:p>
        </p:txBody>
      </p:sp>
      <p:sp>
        <p:nvSpPr>
          <p:cNvPr id="54283" name="Line 17"/>
          <p:cNvSpPr>
            <a:spLocks noChangeShapeType="1"/>
          </p:cNvSpPr>
          <p:nvPr/>
        </p:nvSpPr>
        <p:spPr bwMode="auto">
          <a:xfrm flipH="1">
            <a:off x="3762375" y="1449388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4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42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42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7" grpId="0" build="p"/>
      <p:bldP spid="54279" grpId="0"/>
      <p:bldP spid="5428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798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C7D96FDF-EE9E-44CE-A51E-06AF0238F70B}" type="slidenum">
              <a:rPr lang="en-US" altLang="en-US" sz="1200">
                <a:latin typeface="Tahoma" pitchFamily="34" charset="0"/>
              </a:rPr>
              <a:pPr/>
              <a:t>25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79875" name="Picture 4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2575" y="668338"/>
            <a:ext cx="7007225" cy="13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76" name="Rectangle 2"/>
          <p:cNvSpPr>
            <a:spLocks noGrp="1" noChangeArrowheads="1"/>
          </p:cNvSpPr>
          <p:nvPr>
            <p:ph type="title"/>
          </p:nvPr>
        </p:nvSpPr>
        <p:spPr>
          <a:xfrm>
            <a:off x="242888" y="0"/>
            <a:ext cx="8223250" cy="925513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Non-persistent HTTP: response time</a:t>
            </a:r>
          </a:p>
        </p:txBody>
      </p:sp>
      <p:sp>
        <p:nvSpPr>
          <p:cNvPr id="7987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258888"/>
            <a:ext cx="4090988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RTT (definition):</a:t>
            </a:r>
            <a:r>
              <a:rPr lang="en-US" altLang="en-US" sz="2400" smtClean="0">
                <a:ea typeface="ＭＳ Ｐゴシック" charset="-128"/>
              </a:rPr>
              <a:t> time for a small packet to travel from client to server and back</a:t>
            </a:r>
          </a:p>
          <a:p>
            <a:pPr>
              <a:buFont typeface="Wingdings" pitchFamily="2" charset="2"/>
              <a:buNone/>
            </a:pP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HTTP response time:</a:t>
            </a:r>
          </a:p>
          <a:p>
            <a:r>
              <a:rPr lang="en-US" altLang="en-US" sz="2400" smtClean="0">
                <a:ea typeface="ＭＳ Ｐゴシック" charset="-128"/>
              </a:rPr>
              <a:t>one RTT to initiate TCP connection</a:t>
            </a:r>
          </a:p>
          <a:p>
            <a:r>
              <a:rPr lang="en-US" altLang="en-US" sz="2400" smtClean="0">
                <a:ea typeface="ＭＳ Ｐゴシック" charset="-128"/>
              </a:rPr>
              <a:t>one RTT for HTTP request and first few bytes of HTTP response to return</a:t>
            </a:r>
          </a:p>
          <a:p>
            <a:r>
              <a:rPr lang="en-US" altLang="en-US" sz="2400" smtClean="0">
                <a:ea typeface="ＭＳ Ｐゴシック" charset="-128"/>
              </a:rPr>
              <a:t>file transmission time</a:t>
            </a:r>
          </a:p>
          <a:p>
            <a:r>
              <a:rPr lang="en-US" altLang="en-US" sz="2400" smtClean="0">
                <a:ea typeface="ＭＳ Ｐゴシック" charset="-128"/>
              </a:rPr>
              <a:t>non-persistent HTTP response time =   	</a:t>
            </a:r>
          </a:p>
          <a:p>
            <a:pPr lvl="1"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   2RTT+ file transmission  time</a:t>
            </a:r>
          </a:p>
          <a:p>
            <a:pPr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79878" name="Line 15"/>
          <p:cNvSpPr>
            <a:spLocks noChangeShapeType="1"/>
          </p:cNvSpPr>
          <p:nvPr/>
        </p:nvSpPr>
        <p:spPr bwMode="auto">
          <a:xfrm>
            <a:off x="6116638" y="2490788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79" name="Line 16"/>
          <p:cNvSpPr>
            <a:spLocks noChangeShapeType="1"/>
          </p:cNvSpPr>
          <p:nvPr/>
        </p:nvSpPr>
        <p:spPr bwMode="auto">
          <a:xfrm>
            <a:off x="7807325" y="2484438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Line 17"/>
          <p:cNvSpPr>
            <a:spLocks noChangeShapeType="1"/>
          </p:cNvSpPr>
          <p:nvPr/>
        </p:nvSpPr>
        <p:spPr bwMode="auto">
          <a:xfrm>
            <a:off x="6130925" y="272256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Line 18"/>
          <p:cNvSpPr>
            <a:spLocks noChangeShapeType="1"/>
          </p:cNvSpPr>
          <p:nvPr/>
        </p:nvSpPr>
        <p:spPr bwMode="auto">
          <a:xfrm flipH="1">
            <a:off x="6116638" y="3160713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Line 19"/>
          <p:cNvSpPr>
            <a:spLocks noChangeShapeType="1"/>
          </p:cNvSpPr>
          <p:nvPr/>
        </p:nvSpPr>
        <p:spPr bwMode="auto">
          <a:xfrm>
            <a:off x="6124575" y="3668713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Line 20"/>
          <p:cNvSpPr>
            <a:spLocks noChangeShapeType="1"/>
          </p:cNvSpPr>
          <p:nvPr/>
        </p:nvSpPr>
        <p:spPr bwMode="auto">
          <a:xfrm flipH="1">
            <a:off x="6140450" y="4151313"/>
            <a:ext cx="1673225" cy="379412"/>
          </a:xfrm>
          <a:prstGeom prst="line">
            <a:avLst/>
          </a:prstGeom>
          <a:noFill/>
          <a:ln w="1270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AutoShape 21"/>
          <p:cNvSpPr>
            <a:spLocks/>
          </p:cNvSpPr>
          <p:nvPr/>
        </p:nvSpPr>
        <p:spPr bwMode="auto">
          <a:xfrm>
            <a:off x="7886700" y="4067175"/>
            <a:ext cx="74613" cy="182563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79885" name="Text Box 22"/>
          <p:cNvSpPr txBox="1">
            <a:spLocks noChangeArrowheads="1"/>
          </p:cNvSpPr>
          <p:nvPr/>
        </p:nvSpPr>
        <p:spPr bwMode="auto">
          <a:xfrm>
            <a:off x="7916863" y="3763963"/>
            <a:ext cx="965200" cy="71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time to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transmit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9886" name="Line 23"/>
          <p:cNvSpPr>
            <a:spLocks noChangeShapeType="1"/>
          </p:cNvSpPr>
          <p:nvPr/>
        </p:nvSpPr>
        <p:spPr bwMode="auto">
          <a:xfrm>
            <a:off x="5726113" y="2697163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Text Box 24"/>
          <p:cNvSpPr txBox="1">
            <a:spLocks noChangeArrowheads="1"/>
          </p:cNvSpPr>
          <p:nvPr/>
        </p:nvSpPr>
        <p:spPr bwMode="auto">
          <a:xfrm>
            <a:off x="4595813" y="2409825"/>
            <a:ext cx="12319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initiate TCP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connection</a:t>
            </a:r>
          </a:p>
        </p:txBody>
      </p:sp>
      <p:sp>
        <p:nvSpPr>
          <p:cNvPr id="79888" name="AutoShape 25"/>
          <p:cNvSpPr>
            <a:spLocks/>
          </p:cNvSpPr>
          <p:nvPr/>
        </p:nvSpPr>
        <p:spPr bwMode="auto">
          <a:xfrm>
            <a:off x="5861050" y="2747963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89" name="Text Box 26"/>
          <p:cNvSpPr txBox="1">
            <a:spLocks noChangeArrowheads="1"/>
          </p:cNvSpPr>
          <p:nvPr/>
        </p:nvSpPr>
        <p:spPr bwMode="auto">
          <a:xfrm>
            <a:off x="5378450" y="2959100"/>
            <a:ext cx="577850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0" name="Line 27"/>
          <p:cNvSpPr>
            <a:spLocks noChangeShapeType="1"/>
          </p:cNvSpPr>
          <p:nvPr/>
        </p:nvSpPr>
        <p:spPr bwMode="auto">
          <a:xfrm>
            <a:off x="5775325" y="3602038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1" name="Text Box 28"/>
          <p:cNvSpPr txBox="1">
            <a:spLocks noChangeArrowheads="1"/>
          </p:cNvSpPr>
          <p:nvPr/>
        </p:nvSpPr>
        <p:spPr bwMode="auto">
          <a:xfrm>
            <a:off x="5024438" y="3302000"/>
            <a:ext cx="8620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</p:txBody>
      </p:sp>
      <p:sp>
        <p:nvSpPr>
          <p:cNvPr id="79892" name="AutoShape 29"/>
          <p:cNvSpPr>
            <a:spLocks/>
          </p:cNvSpPr>
          <p:nvPr/>
        </p:nvSpPr>
        <p:spPr bwMode="auto">
          <a:xfrm>
            <a:off x="5867400" y="3657600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2400"/>
          </a:p>
        </p:txBody>
      </p:sp>
      <p:sp>
        <p:nvSpPr>
          <p:cNvPr id="79893" name="Text Box 30"/>
          <p:cNvSpPr txBox="1">
            <a:spLocks noChangeArrowheads="1"/>
          </p:cNvSpPr>
          <p:nvPr/>
        </p:nvSpPr>
        <p:spPr bwMode="auto">
          <a:xfrm>
            <a:off x="5397500" y="3881438"/>
            <a:ext cx="577850" cy="30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RTT</a:t>
            </a:r>
          </a:p>
        </p:txBody>
      </p:sp>
      <p:sp>
        <p:nvSpPr>
          <p:cNvPr id="79894" name="Line 35"/>
          <p:cNvSpPr>
            <a:spLocks noChangeShapeType="1"/>
          </p:cNvSpPr>
          <p:nvPr/>
        </p:nvSpPr>
        <p:spPr bwMode="auto">
          <a:xfrm flipH="1">
            <a:off x="5786438" y="4591050"/>
            <a:ext cx="342900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95" name="Text Box 36"/>
          <p:cNvSpPr txBox="1">
            <a:spLocks noChangeArrowheads="1"/>
          </p:cNvSpPr>
          <p:nvPr/>
        </p:nvSpPr>
        <p:spPr bwMode="auto">
          <a:xfrm>
            <a:off x="5243513" y="4438650"/>
            <a:ext cx="950912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file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received</a:t>
            </a:r>
          </a:p>
        </p:txBody>
      </p:sp>
      <p:sp>
        <p:nvSpPr>
          <p:cNvPr id="79896" name="Text Box 37"/>
          <p:cNvSpPr txBox="1">
            <a:spLocks noChangeArrowheads="1"/>
          </p:cNvSpPr>
          <p:nvPr/>
        </p:nvSpPr>
        <p:spPr bwMode="auto">
          <a:xfrm>
            <a:off x="5891213" y="5337175"/>
            <a:ext cx="568325" cy="30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sp>
        <p:nvSpPr>
          <p:cNvPr id="79897" name="Text Box 38"/>
          <p:cNvSpPr txBox="1">
            <a:spLocks noChangeArrowheads="1"/>
          </p:cNvSpPr>
          <p:nvPr/>
        </p:nvSpPr>
        <p:spPr bwMode="auto">
          <a:xfrm>
            <a:off x="7569200" y="5319713"/>
            <a:ext cx="568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time</a:t>
            </a:r>
          </a:p>
        </p:txBody>
      </p:sp>
      <p:grpSp>
        <p:nvGrpSpPr>
          <p:cNvPr id="79898" name="Group 43"/>
          <p:cNvGrpSpPr>
            <a:grpSpLocks/>
          </p:cNvGrpSpPr>
          <p:nvPr/>
        </p:nvGrpSpPr>
        <p:grpSpPr bwMode="auto">
          <a:xfrm>
            <a:off x="7607300" y="1717675"/>
            <a:ext cx="423863" cy="684213"/>
            <a:chOff x="4140" y="429"/>
            <a:chExt cx="1425" cy="2396"/>
          </a:xfrm>
        </p:grpSpPr>
        <p:sp>
          <p:nvSpPr>
            <p:cNvPr id="79902" name="Freeform 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3" name="Rectangle 45"/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04" name="Freeform 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5" name="Freeform 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06" name="Rectangle 48"/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7" name="Group 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932" name="AutoShape 50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3" name="AutoShape 51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08" name="Rectangle 52"/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09" name="Group 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9930" name="AutoShape 5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31" name="AutoShape 55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0" name="Rectangle 56"/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1" name="Rectangle 57"/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79912" name="Group 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9928" name="AutoShape 59"/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9" name="AutoShape 60"/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3" name="Freeform 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9914" name="Group 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9926" name="AutoShape 63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79927" name="AutoShape 64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79915" name="Rectangle 65"/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6" name="Freeform 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Freeform 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8" name="Oval 68"/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19" name="Freeform 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20" name="AutoShape 70"/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1" name="AutoShape 71"/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2" name="Oval 72"/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3" name="Oval 73"/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79924" name="Oval 74"/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79925" name="Rectangle 75"/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79899" name="Group 76"/>
          <p:cNvGrpSpPr>
            <a:grpSpLocks/>
          </p:cNvGrpSpPr>
          <p:nvPr/>
        </p:nvGrpSpPr>
        <p:grpSpPr bwMode="auto">
          <a:xfrm>
            <a:off x="5605463" y="1739900"/>
            <a:ext cx="698500" cy="709613"/>
            <a:chOff x="-44" y="1473"/>
            <a:chExt cx="981" cy="1105"/>
          </a:xfrm>
        </p:grpSpPr>
        <p:pic>
          <p:nvPicPr>
            <p:cNvPr id="79900" name="Picture 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01" name="Freeform 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819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87140D22-CFFF-4DBD-A716-6B34B26E296D}" type="slidenum">
              <a:rPr lang="en-US" altLang="en-US" sz="1200">
                <a:latin typeface="Tahoma" pitchFamily="34" charset="0"/>
              </a:rPr>
              <a:pPr/>
              <a:t>26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81923" name="Rectangle 2"/>
          <p:cNvSpPr>
            <a:spLocks noGrp="1" noChangeArrowheads="1"/>
          </p:cNvSpPr>
          <p:nvPr>
            <p:ph type="title"/>
          </p:nvPr>
        </p:nvSpPr>
        <p:spPr>
          <a:xfrm>
            <a:off x="452438" y="173038"/>
            <a:ext cx="7772400" cy="838200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Persistent HTTP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983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34975" y="1414463"/>
            <a:ext cx="3933825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non-persistent HTTP issues: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requires 2 RTTs per 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OS overhead for </a:t>
            </a:r>
            <a:r>
              <a:rPr lang="en-US" sz="2400" i="1" dirty="0">
                <a:latin typeface="Gill Sans MT" charset="0"/>
              </a:rPr>
              <a:t>each</a:t>
            </a:r>
            <a:r>
              <a:rPr lang="en-US" sz="2400" dirty="0">
                <a:latin typeface="Gill Sans MT" charset="0"/>
              </a:rPr>
              <a:t> TCP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browsers often open parallel TCP connections to fetch referenced objects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</a:endParaRPr>
          </a:p>
          <a:p>
            <a:pPr>
              <a:buFont typeface="Wingdings" charset="2"/>
              <a:buChar char="§"/>
              <a:defRPr/>
            </a:pPr>
            <a:endParaRPr lang="en-US" sz="2000" dirty="0">
              <a:latin typeface="Gill Sans MT" charset="0"/>
            </a:endParaRPr>
          </a:p>
        </p:txBody>
      </p:sp>
      <p:sp>
        <p:nvSpPr>
          <p:cNvPr id="98309" name="Rectangle 10"/>
          <p:cNvSpPr>
            <a:spLocks noGrp="1" noChangeArrowheads="1"/>
          </p:cNvSpPr>
          <p:nvPr>
            <p:ph type="body" sz="half" idx="2"/>
          </p:nvPr>
        </p:nvSpPr>
        <p:spPr>
          <a:xfrm>
            <a:off x="4703763" y="1438275"/>
            <a:ext cx="3810000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persistent  HTTP: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server leaves connection open after sending response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subsequent HTTP messages  between same client/server sent over open connection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client sends requests as soon as it encounters </a:t>
            </a:r>
            <a:r>
              <a:rPr lang="en-US" sz="2400" dirty="0" smtClean="0">
                <a:latin typeface="Gill Sans MT" charset="0"/>
              </a:rPr>
              <a:t>each referenced </a:t>
            </a:r>
            <a:r>
              <a:rPr lang="en-US" sz="2400" dirty="0">
                <a:latin typeface="Gill Sans MT" charset="0"/>
              </a:rPr>
              <a:t>object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as little as one RTT for all the referenced objects</a:t>
            </a:r>
          </a:p>
        </p:txBody>
      </p:sp>
      <p:pic>
        <p:nvPicPr>
          <p:cNvPr id="8192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96925"/>
            <a:ext cx="3303588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839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2DF30480-BDEB-48A0-904E-65F54C7C2048}" type="slidenum">
              <a:rPr lang="en-US" altLang="en-US" sz="1200">
                <a:latin typeface="Tahoma" pitchFamily="34" charset="0"/>
              </a:rPr>
              <a:pPr/>
              <a:t>27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83971" name="Picture 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90805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2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144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HTTP request message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8397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444625"/>
            <a:ext cx="7772400" cy="4648200"/>
          </a:xfrm>
        </p:spPr>
        <p:txBody>
          <a:bodyPr/>
          <a:lstStyle/>
          <a:p>
            <a:pPr marL="233363" indent="-233363"/>
            <a:r>
              <a:rPr lang="en-US" altLang="en-US" sz="2400" smtClean="0">
                <a:ea typeface="ＭＳ Ｐゴシック" charset="-128"/>
              </a:rPr>
              <a:t>two types of HTTP messages: </a:t>
            </a: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request</a:t>
            </a: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, </a:t>
            </a: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response</a:t>
            </a:r>
          </a:p>
          <a:p>
            <a:pPr marL="233363" indent="-233363"/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HTTP request message:</a:t>
            </a:r>
          </a:p>
          <a:p>
            <a:pPr marL="685800" lvl="1" indent="-228600"/>
            <a:r>
              <a:rPr lang="en-US" altLang="en-US" sz="2000" smtClean="0">
                <a:ea typeface="ＭＳ Ｐゴシック" charset="-128"/>
              </a:rPr>
              <a:t>ASCII (human-readable format)</a:t>
            </a:r>
            <a:endParaRPr lang="en-US" altLang="en-US" smtClean="0">
              <a:solidFill>
                <a:schemeClr val="accent2"/>
              </a:solidFill>
              <a:ea typeface="ＭＳ Ｐゴシック" charset="-128"/>
            </a:endParaRPr>
          </a:p>
        </p:txBody>
      </p:sp>
      <p:sp>
        <p:nvSpPr>
          <p:cNvPr id="83974" name="Text Box 5"/>
          <p:cNvSpPr txBox="1">
            <a:spLocks noChangeArrowheads="1"/>
          </p:cNvSpPr>
          <p:nvPr/>
        </p:nvSpPr>
        <p:spPr bwMode="auto">
          <a:xfrm>
            <a:off x="222250" y="2870200"/>
            <a:ext cx="22860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request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(GET, POST,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HEAD commands</a:t>
            </a:r>
            <a:r>
              <a:rPr lang="en-US" altLang="en-US">
                <a:solidFill>
                  <a:srgbClr val="000099"/>
                </a:solidFill>
                <a:latin typeface="Gill Sans MT" pitchFamily="34" charset="0"/>
              </a:rPr>
              <a:t>)</a:t>
            </a:r>
            <a:endParaRPr lang="en-US" altLang="en-US" sz="2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83975" name="Line 6"/>
          <p:cNvSpPr>
            <a:spLocks noChangeShapeType="1"/>
          </p:cNvSpPr>
          <p:nvPr/>
        </p:nvSpPr>
        <p:spPr bwMode="auto">
          <a:xfrm>
            <a:off x="1925638" y="3201988"/>
            <a:ext cx="868362" cy="14605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Freeform 7"/>
          <p:cNvSpPr>
            <a:spLocks/>
          </p:cNvSpPr>
          <p:nvPr/>
        </p:nvSpPr>
        <p:spPr bwMode="auto">
          <a:xfrm>
            <a:off x="2776538" y="3538538"/>
            <a:ext cx="149225" cy="1957387"/>
          </a:xfrm>
          <a:custGeom>
            <a:avLst/>
            <a:gdLst>
              <a:gd name="T0" fmla="*/ 2147483647 w 150"/>
              <a:gd name="T1" fmla="*/ 2147483647 h 924"/>
              <a:gd name="T2" fmla="*/ 0 w 150"/>
              <a:gd name="T3" fmla="*/ 0 h 924"/>
              <a:gd name="T4" fmla="*/ 0 w 150"/>
              <a:gd name="T5" fmla="*/ 2147483647 h 924"/>
              <a:gd name="T6" fmla="*/ 2147483647 w 150"/>
              <a:gd name="T7" fmla="*/ 2147483647 h 924"/>
              <a:gd name="T8" fmla="*/ 0 60000 65536"/>
              <a:gd name="T9" fmla="*/ 0 60000 65536"/>
              <a:gd name="T10" fmla="*/ 0 60000 65536"/>
              <a:gd name="T11" fmla="*/ 0 60000 65536"/>
              <a:gd name="T12" fmla="*/ 0 w 150"/>
              <a:gd name="T13" fmla="*/ 0 h 924"/>
              <a:gd name="T14" fmla="*/ 150 w 150"/>
              <a:gd name="T15" fmla="*/ 924 h 92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50" h="924">
                <a:moveTo>
                  <a:pt x="122" y="6"/>
                </a:moveTo>
                <a:lnTo>
                  <a:pt x="0" y="0"/>
                </a:lnTo>
                <a:lnTo>
                  <a:pt x="0" y="924"/>
                </a:lnTo>
                <a:lnTo>
                  <a:pt x="150" y="918"/>
                </a:lnTo>
              </a:path>
            </a:pathLst>
          </a:cu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Text Box 8"/>
          <p:cNvSpPr txBox="1">
            <a:spLocks noChangeArrowheads="1"/>
          </p:cNvSpPr>
          <p:nvPr/>
        </p:nvSpPr>
        <p:spPr bwMode="auto">
          <a:xfrm>
            <a:off x="1739900" y="4056063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 lines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83978" name="Line 10"/>
          <p:cNvSpPr>
            <a:spLocks noChangeShapeType="1"/>
          </p:cNvSpPr>
          <p:nvPr/>
        </p:nvSpPr>
        <p:spPr bwMode="auto">
          <a:xfrm>
            <a:off x="2309813" y="5622925"/>
            <a:ext cx="511175" cy="0"/>
          </a:xfrm>
          <a:prstGeom prst="line">
            <a:avLst/>
          </a:prstGeom>
          <a:noFill/>
          <a:ln w="190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Text Box 11"/>
          <p:cNvSpPr txBox="1">
            <a:spLocks noChangeArrowheads="1"/>
          </p:cNvSpPr>
          <p:nvPr/>
        </p:nvSpPr>
        <p:spPr bwMode="auto">
          <a:xfrm>
            <a:off x="273050" y="4719638"/>
            <a:ext cx="2365375" cy="129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carriage return,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line feed at start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of line indicates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000099"/>
                </a:solidFill>
              </a:rPr>
              <a:t>end of header lines</a:t>
            </a:r>
            <a:endParaRPr lang="en-US" altLang="en-US" sz="2400">
              <a:solidFill>
                <a:srgbClr val="000099"/>
              </a:solidFill>
            </a:endParaRPr>
          </a:p>
        </p:txBody>
      </p:sp>
      <p:sp>
        <p:nvSpPr>
          <p:cNvPr id="83980" name="Text Box 16"/>
          <p:cNvSpPr txBox="1">
            <a:spLocks noChangeArrowheads="1"/>
          </p:cNvSpPr>
          <p:nvPr/>
        </p:nvSpPr>
        <p:spPr bwMode="auto">
          <a:xfrm>
            <a:off x="2809875" y="3236913"/>
            <a:ext cx="6140450" cy="2589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GET /index.html HTTP/1.1\r\n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Host: www-net.cs.umass.edu\r\n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User-Agent: Firefox/3.6.10\r\n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Accept: text/html,application/xhtml+xml\r\n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Accept-Language: en-us,en;q=0.5\r\n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Accept-Encoding: gzip,deflate\r\n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Accept-Charset: ISO-8859-1,utf-8;q=0.7\r\n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Keep-Alive: 115\r\n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\r\n</a:t>
            </a:r>
          </a:p>
        </p:txBody>
      </p:sp>
      <p:sp>
        <p:nvSpPr>
          <p:cNvPr id="83981" name="Line 17"/>
          <p:cNvSpPr>
            <a:spLocks noChangeShapeType="1"/>
          </p:cNvSpPr>
          <p:nvPr/>
        </p:nvSpPr>
        <p:spPr bwMode="auto">
          <a:xfrm flipH="1">
            <a:off x="6334125" y="2754313"/>
            <a:ext cx="166688" cy="514350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2" name="Text Box 18"/>
          <p:cNvSpPr txBox="1">
            <a:spLocks noChangeArrowheads="1"/>
          </p:cNvSpPr>
          <p:nvPr/>
        </p:nvSpPr>
        <p:spPr bwMode="auto">
          <a:xfrm>
            <a:off x="6384925" y="2466975"/>
            <a:ext cx="2411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carriage return character</a:t>
            </a:r>
          </a:p>
        </p:txBody>
      </p:sp>
      <p:sp>
        <p:nvSpPr>
          <p:cNvPr id="83983" name="Text Box 19"/>
          <p:cNvSpPr txBox="1">
            <a:spLocks noChangeArrowheads="1"/>
          </p:cNvSpPr>
          <p:nvPr/>
        </p:nvSpPr>
        <p:spPr bwMode="auto">
          <a:xfrm>
            <a:off x="6537325" y="2763838"/>
            <a:ext cx="18669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line-feed character</a:t>
            </a:r>
          </a:p>
        </p:txBody>
      </p:sp>
      <p:sp>
        <p:nvSpPr>
          <p:cNvPr id="83984" name="Line 20"/>
          <p:cNvSpPr>
            <a:spLocks noChangeShapeType="1"/>
          </p:cNvSpPr>
          <p:nvPr/>
        </p:nvSpPr>
        <p:spPr bwMode="auto">
          <a:xfrm flipH="1">
            <a:off x="6615113" y="3063875"/>
            <a:ext cx="80962" cy="252413"/>
          </a:xfrm>
          <a:prstGeom prst="line">
            <a:avLst/>
          </a:prstGeom>
          <a:noFill/>
          <a:ln w="952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985" name="TextBox 1"/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860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3B4400D7-22EB-40B7-9F86-293BA77B9F23}" type="slidenum">
              <a:rPr lang="en-US" altLang="en-US" sz="1200">
                <a:latin typeface="Tahoma" pitchFamily="34" charset="0"/>
              </a:rPr>
              <a:pPr/>
              <a:t>28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86019" name="Picture 1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375" y="1001713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2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HTTP request message: general format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86021" name="Text Box 9"/>
          <p:cNvSpPr txBox="1">
            <a:spLocks noChangeArrowheads="1"/>
          </p:cNvSpPr>
          <p:nvPr/>
        </p:nvSpPr>
        <p:spPr bwMode="auto">
          <a:xfrm>
            <a:off x="6967538" y="1662113"/>
            <a:ext cx="1030287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request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</a:t>
            </a:r>
          </a:p>
        </p:txBody>
      </p:sp>
      <p:sp>
        <p:nvSpPr>
          <p:cNvPr id="86022" name="Text Box 11"/>
          <p:cNvSpPr txBox="1">
            <a:spLocks noChangeArrowheads="1"/>
          </p:cNvSpPr>
          <p:nvPr/>
        </p:nvSpPr>
        <p:spPr bwMode="auto">
          <a:xfrm>
            <a:off x="6962775" y="2678113"/>
            <a:ext cx="974725" cy="6413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header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lines</a:t>
            </a:r>
          </a:p>
        </p:txBody>
      </p:sp>
      <p:sp>
        <p:nvSpPr>
          <p:cNvPr id="86023" name="Rectangle 12"/>
          <p:cNvSpPr>
            <a:spLocks noChangeArrowheads="1"/>
          </p:cNvSpPr>
          <p:nvPr/>
        </p:nvSpPr>
        <p:spPr bwMode="auto">
          <a:xfrm>
            <a:off x="6578600" y="2247900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24" name="Rectangle 13"/>
          <p:cNvSpPr>
            <a:spLocks noChangeArrowheads="1"/>
          </p:cNvSpPr>
          <p:nvPr/>
        </p:nvSpPr>
        <p:spPr bwMode="auto">
          <a:xfrm>
            <a:off x="6445250" y="2197100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25" name="Rectangle 15"/>
          <p:cNvSpPr>
            <a:spLocks noChangeArrowheads="1"/>
          </p:cNvSpPr>
          <p:nvPr/>
        </p:nvSpPr>
        <p:spPr bwMode="auto">
          <a:xfrm>
            <a:off x="6813550" y="4303713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26" name="Text Box 16"/>
          <p:cNvSpPr txBox="1">
            <a:spLocks noChangeArrowheads="1"/>
          </p:cNvSpPr>
          <p:nvPr/>
        </p:nvSpPr>
        <p:spPr bwMode="auto">
          <a:xfrm>
            <a:off x="6964363" y="4868863"/>
            <a:ext cx="735012" cy="3667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>
                <a:solidFill>
                  <a:srgbClr val="CC0000"/>
                </a:solidFill>
              </a:rPr>
              <a:t>body</a:t>
            </a:r>
          </a:p>
        </p:txBody>
      </p:sp>
      <p:sp>
        <p:nvSpPr>
          <p:cNvPr id="86027" name="Rectangle 20"/>
          <p:cNvSpPr>
            <a:spLocks noChangeArrowheads="1"/>
          </p:cNvSpPr>
          <p:nvPr/>
        </p:nvSpPr>
        <p:spPr bwMode="auto">
          <a:xfrm>
            <a:off x="1143000" y="1698625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28" name="Line 22"/>
          <p:cNvSpPr>
            <a:spLocks noChangeShapeType="1"/>
          </p:cNvSpPr>
          <p:nvPr/>
        </p:nvSpPr>
        <p:spPr bwMode="auto">
          <a:xfrm>
            <a:off x="24511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Line 23"/>
          <p:cNvSpPr>
            <a:spLocks noChangeShapeType="1"/>
          </p:cNvSpPr>
          <p:nvPr/>
        </p:nvSpPr>
        <p:spPr bwMode="auto">
          <a:xfrm>
            <a:off x="28956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Line 24"/>
          <p:cNvSpPr>
            <a:spLocks noChangeShapeType="1"/>
          </p:cNvSpPr>
          <p:nvPr/>
        </p:nvSpPr>
        <p:spPr bwMode="auto">
          <a:xfrm>
            <a:off x="42037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1" name="Line 25"/>
          <p:cNvSpPr>
            <a:spLocks noChangeShapeType="1"/>
          </p:cNvSpPr>
          <p:nvPr/>
        </p:nvSpPr>
        <p:spPr bwMode="auto">
          <a:xfrm>
            <a:off x="4629150" y="169545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2" name="Line 26"/>
          <p:cNvSpPr>
            <a:spLocks noChangeShapeType="1"/>
          </p:cNvSpPr>
          <p:nvPr/>
        </p:nvSpPr>
        <p:spPr bwMode="auto">
          <a:xfrm>
            <a:off x="593090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3" name="Line 27"/>
          <p:cNvSpPr>
            <a:spLocks noChangeShapeType="1"/>
          </p:cNvSpPr>
          <p:nvPr/>
        </p:nvSpPr>
        <p:spPr bwMode="auto">
          <a:xfrm>
            <a:off x="6369050" y="1701800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4" name="Text Box 28"/>
          <p:cNvSpPr txBox="1">
            <a:spLocks noChangeArrowheads="1"/>
          </p:cNvSpPr>
          <p:nvPr/>
        </p:nvSpPr>
        <p:spPr bwMode="auto">
          <a:xfrm>
            <a:off x="1266825" y="1725613"/>
            <a:ext cx="1030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method</a:t>
            </a:r>
          </a:p>
        </p:txBody>
      </p:sp>
      <p:sp>
        <p:nvSpPr>
          <p:cNvPr id="86035" name="Text Box 29"/>
          <p:cNvSpPr txBox="1">
            <a:spLocks noChangeArrowheads="1"/>
          </p:cNvSpPr>
          <p:nvPr/>
        </p:nvSpPr>
        <p:spPr bwMode="auto">
          <a:xfrm>
            <a:off x="2428875" y="170656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dirty="0" err="1"/>
              <a:t>sp</a:t>
            </a:r>
            <a:endParaRPr lang="en-US" altLang="en-US" dirty="0"/>
          </a:p>
        </p:txBody>
      </p:sp>
      <p:sp>
        <p:nvSpPr>
          <p:cNvPr id="86036" name="Text Box 30"/>
          <p:cNvSpPr txBox="1">
            <a:spLocks noChangeArrowheads="1"/>
          </p:cNvSpPr>
          <p:nvPr/>
        </p:nvSpPr>
        <p:spPr bwMode="auto">
          <a:xfrm>
            <a:off x="4194175" y="1712913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sp</a:t>
            </a:r>
          </a:p>
        </p:txBody>
      </p:sp>
      <p:sp>
        <p:nvSpPr>
          <p:cNvPr id="86037" name="Text Box 31"/>
          <p:cNvSpPr txBox="1">
            <a:spLocks noChangeArrowheads="1"/>
          </p:cNvSpPr>
          <p:nvPr/>
        </p:nvSpPr>
        <p:spPr bwMode="auto">
          <a:xfrm>
            <a:off x="5946775" y="1719263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cr</a:t>
            </a:r>
          </a:p>
        </p:txBody>
      </p:sp>
      <p:sp>
        <p:nvSpPr>
          <p:cNvPr id="86038" name="Text Box 32"/>
          <p:cNvSpPr txBox="1">
            <a:spLocks noChangeArrowheads="1"/>
          </p:cNvSpPr>
          <p:nvPr/>
        </p:nvSpPr>
        <p:spPr bwMode="auto">
          <a:xfrm>
            <a:off x="6416675" y="1730375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lf</a:t>
            </a:r>
          </a:p>
        </p:txBody>
      </p:sp>
      <p:sp>
        <p:nvSpPr>
          <p:cNvPr id="86039" name="Text Box 33"/>
          <p:cNvSpPr txBox="1">
            <a:spLocks noChangeArrowheads="1"/>
          </p:cNvSpPr>
          <p:nvPr/>
        </p:nvSpPr>
        <p:spPr bwMode="auto">
          <a:xfrm>
            <a:off x="4784725" y="1712913"/>
            <a:ext cx="10033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version</a:t>
            </a:r>
          </a:p>
        </p:txBody>
      </p:sp>
      <p:sp>
        <p:nvSpPr>
          <p:cNvPr id="86040" name="Text Box 34"/>
          <p:cNvSpPr txBox="1">
            <a:spLocks noChangeArrowheads="1"/>
          </p:cNvSpPr>
          <p:nvPr/>
        </p:nvSpPr>
        <p:spPr bwMode="auto">
          <a:xfrm>
            <a:off x="3159125" y="1725613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URL</a:t>
            </a:r>
          </a:p>
        </p:txBody>
      </p:sp>
      <p:grpSp>
        <p:nvGrpSpPr>
          <p:cNvPr id="86041" name="Group 45"/>
          <p:cNvGrpSpPr>
            <a:grpSpLocks/>
          </p:cNvGrpSpPr>
          <p:nvPr/>
        </p:nvGrpSpPr>
        <p:grpSpPr bwMode="auto">
          <a:xfrm>
            <a:off x="1143000" y="2143125"/>
            <a:ext cx="4565650" cy="446088"/>
            <a:chOff x="192" y="1894"/>
            <a:chExt cx="2876" cy="281"/>
          </a:xfrm>
        </p:grpSpPr>
        <p:sp>
          <p:nvSpPr>
            <p:cNvPr id="86077" name="Rectangle 35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78" name="Line 36"/>
            <p:cNvSpPr>
              <a:spLocks noChangeShapeType="1"/>
            </p:cNvSpPr>
            <p:nvPr/>
          </p:nvSpPr>
          <p:spPr bwMode="auto">
            <a:xfrm>
              <a:off x="163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9" name="Line 37"/>
            <p:cNvSpPr>
              <a:spLocks noChangeShapeType="1"/>
            </p:cNvSpPr>
            <p:nvPr/>
          </p:nvSpPr>
          <p:spPr bwMode="auto">
            <a:xfrm>
              <a:off x="187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0" name="Line 39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1" name="Line 40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82" name="Text Box 41"/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83" name="Text Box 42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86084" name="Text Box 43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85" name="Text Box 44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dirty="0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grpSp>
        <p:nvGrpSpPr>
          <p:cNvPr id="86042" name="Group 46"/>
          <p:cNvGrpSpPr>
            <a:grpSpLocks/>
          </p:cNvGrpSpPr>
          <p:nvPr/>
        </p:nvGrpSpPr>
        <p:grpSpPr bwMode="auto">
          <a:xfrm>
            <a:off x="1139825" y="3619500"/>
            <a:ext cx="4565650" cy="446088"/>
            <a:chOff x="192" y="1894"/>
            <a:chExt cx="2876" cy="281"/>
          </a:xfrm>
        </p:grpSpPr>
        <p:sp>
          <p:nvSpPr>
            <p:cNvPr id="86068" name="Rectangle 47"/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9" name="Line 48"/>
            <p:cNvSpPr>
              <a:spLocks noChangeShapeType="1"/>
            </p:cNvSpPr>
            <p:nvPr/>
          </p:nvSpPr>
          <p:spPr bwMode="auto">
            <a:xfrm>
              <a:off x="1645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0" name="Line 49"/>
            <p:cNvSpPr>
              <a:spLocks noChangeShapeType="1"/>
            </p:cNvSpPr>
            <p:nvPr/>
          </p:nvSpPr>
          <p:spPr bwMode="auto">
            <a:xfrm>
              <a:off x="187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1" name="Line 50"/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2" name="Line 51"/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73" name="Text Box 52"/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74" name="Text Box 53"/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  <p:sp>
          <p:nvSpPr>
            <p:cNvPr id="86075" name="Text Box 54"/>
            <p:cNvSpPr txBox="1">
              <a:spLocks noChangeArrowheads="1"/>
            </p:cNvSpPr>
            <p:nvPr/>
          </p:nvSpPr>
          <p:spPr bwMode="auto">
            <a:xfrm>
              <a:off x="1922" y="1895"/>
              <a:ext cx="4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value</a:t>
              </a:r>
            </a:p>
          </p:txBody>
        </p:sp>
        <p:sp>
          <p:nvSpPr>
            <p:cNvPr id="86076" name="Text Box 55"/>
            <p:cNvSpPr txBox="1">
              <a:spLocks noChangeArrowheads="1"/>
            </p:cNvSpPr>
            <p:nvPr/>
          </p:nvSpPr>
          <p:spPr bwMode="auto">
            <a:xfrm>
              <a:off x="246" y="1903"/>
              <a:ext cx="13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>
                  <a:solidFill>
                    <a:srgbClr val="000099"/>
                  </a:solidFill>
                </a:rPr>
                <a:t>header field name</a:t>
              </a:r>
            </a:p>
          </p:txBody>
        </p:sp>
      </p:grpSp>
      <p:sp>
        <p:nvSpPr>
          <p:cNvPr id="86043" name="Line 56"/>
          <p:cNvSpPr>
            <a:spLocks noChangeShapeType="1"/>
          </p:cNvSpPr>
          <p:nvPr/>
        </p:nvSpPr>
        <p:spPr bwMode="auto">
          <a:xfrm>
            <a:off x="1143000" y="25908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4" name="Group 61"/>
          <p:cNvGrpSpPr>
            <a:grpSpLocks/>
          </p:cNvGrpSpPr>
          <p:nvPr/>
        </p:nvGrpSpPr>
        <p:grpSpPr bwMode="auto">
          <a:xfrm>
            <a:off x="974725" y="2814638"/>
            <a:ext cx="331788" cy="461962"/>
            <a:chOff x="462" y="1727"/>
            <a:chExt cx="209" cy="291"/>
          </a:xfrm>
        </p:grpSpPr>
        <p:sp>
          <p:nvSpPr>
            <p:cNvPr id="86065" name="Rectangle 59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6" name="Text Box 5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7" name="Text Box 5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86045" name="Line 62"/>
          <p:cNvSpPr>
            <a:spLocks noChangeShapeType="1"/>
          </p:cNvSpPr>
          <p:nvPr/>
        </p:nvSpPr>
        <p:spPr bwMode="auto">
          <a:xfrm>
            <a:off x="5707063" y="2578100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86046" name="Group 63"/>
          <p:cNvGrpSpPr>
            <a:grpSpLocks/>
          </p:cNvGrpSpPr>
          <p:nvPr/>
        </p:nvGrpSpPr>
        <p:grpSpPr bwMode="auto">
          <a:xfrm>
            <a:off x="5538788" y="2801938"/>
            <a:ext cx="331787" cy="461962"/>
            <a:chOff x="462" y="1727"/>
            <a:chExt cx="209" cy="291"/>
          </a:xfrm>
        </p:grpSpPr>
        <p:sp>
          <p:nvSpPr>
            <p:cNvPr id="86062" name="Rectangle 64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63" name="Text Box 65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64" name="Text Box 66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47" name="Group 77"/>
          <p:cNvGrpSpPr>
            <a:grpSpLocks/>
          </p:cNvGrpSpPr>
          <p:nvPr/>
        </p:nvGrpSpPr>
        <p:grpSpPr bwMode="auto">
          <a:xfrm>
            <a:off x="1138238" y="4065588"/>
            <a:ext cx="963612" cy="446087"/>
            <a:chOff x="3105" y="2650"/>
            <a:chExt cx="607" cy="281"/>
          </a:xfrm>
        </p:grpSpPr>
        <p:sp>
          <p:nvSpPr>
            <p:cNvPr id="86058" name="Rectangle 68"/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9" name="Line 72"/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0" name="Text Box 73"/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cr</a:t>
              </a:r>
            </a:p>
          </p:txBody>
        </p:sp>
        <p:sp>
          <p:nvSpPr>
            <p:cNvPr id="86061" name="Text Box 74"/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lf</a:t>
              </a:r>
            </a:p>
          </p:txBody>
        </p:sp>
      </p:grpSp>
      <p:sp>
        <p:nvSpPr>
          <p:cNvPr id="86048" name="Rectangle 78"/>
          <p:cNvSpPr>
            <a:spLocks noChangeArrowheads="1"/>
          </p:cNvSpPr>
          <p:nvPr/>
        </p:nvSpPr>
        <p:spPr bwMode="auto">
          <a:xfrm>
            <a:off x="1138238" y="4513263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6049" name="Text Box 80"/>
          <p:cNvSpPr txBox="1">
            <a:spLocks noChangeArrowheads="1"/>
          </p:cNvSpPr>
          <p:nvPr/>
        </p:nvSpPr>
        <p:spPr bwMode="auto">
          <a:xfrm>
            <a:off x="3074988" y="4837113"/>
            <a:ext cx="14112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entity body</a:t>
            </a:r>
          </a:p>
        </p:txBody>
      </p:sp>
      <p:grpSp>
        <p:nvGrpSpPr>
          <p:cNvPr id="86050" name="Group 81"/>
          <p:cNvGrpSpPr>
            <a:grpSpLocks/>
          </p:cNvGrpSpPr>
          <p:nvPr/>
        </p:nvGrpSpPr>
        <p:grpSpPr bwMode="auto">
          <a:xfrm>
            <a:off x="974725" y="4851400"/>
            <a:ext cx="331788" cy="461963"/>
            <a:chOff x="462" y="1727"/>
            <a:chExt cx="209" cy="291"/>
          </a:xfrm>
        </p:grpSpPr>
        <p:sp>
          <p:nvSpPr>
            <p:cNvPr id="86055" name="Rectangle 82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6" name="Text Box 83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7" name="Text Box 84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grpSp>
        <p:nvGrpSpPr>
          <p:cNvPr id="86051" name="Group 85"/>
          <p:cNvGrpSpPr>
            <a:grpSpLocks/>
          </p:cNvGrpSpPr>
          <p:nvPr/>
        </p:nvGrpSpPr>
        <p:grpSpPr bwMode="auto">
          <a:xfrm>
            <a:off x="6134100" y="4841875"/>
            <a:ext cx="331788" cy="461963"/>
            <a:chOff x="462" y="1727"/>
            <a:chExt cx="209" cy="291"/>
          </a:xfrm>
        </p:grpSpPr>
        <p:sp>
          <p:nvSpPr>
            <p:cNvPr id="86052" name="Rectangle 86"/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86053" name="Text Box 87"/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  <p:sp>
          <p:nvSpPr>
            <p:cNvPr id="86054" name="Text Box 88"/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/>
                <a:t>~</a:t>
              </a:r>
            </a:p>
          </p:txBody>
        </p:sp>
      </p:grpSp>
      <p:sp>
        <p:nvSpPr>
          <p:cNvPr id="71" name="Text Box 29"/>
          <p:cNvSpPr txBox="1">
            <a:spLocks noChangeArrowheads="1"/>
          </p:cNvSpPr>
          <p:nvPr/>
        </p:nvSpPr>
        <p:spPr bwMode="auto">
          <a:xfrm>
            <a:off x="3406212" y="2156574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dirty="0" err="1"/>
              <a:t>sp</a:t>
            </a:r>
            <a:endParaRPr lang="en-US" altLang="en-US" dirty="0"/>
          </a:p>
        </p:txBody>
      </p:sp>
      <p:sp>
        <p:nvSpPr>
          <p:cNvPr id="72" name="Text Box 29"/>
          <p:cNvSpPr txBox="1">
            <a:spLocks noChangeArrowheads="1"/>
          </p:cNvSpPr>
          <p:nvPr/>
        </p:nvSpPr>
        <p:spPr bwMode="auto">
          <a:xfrm>
            <a:off x="3403572" y="3637244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dirty="0" err="1"/>
              <a:t>sp</a:t>
            </a:r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880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ECFBB1D0-BD2B-4E19-B064-5AD033B92B0F}" type="slidenum">
              <a:rPr lang="en-US" altLang="en-US" sz="1200">
                <a:latin typeface="Tahoma" pitchFamily="34" charset="0"/>
              </a:rPr>
              <a:pPr/>
              <a:t>29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88067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8475" y="9048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8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23838"/>
            <a:ext cx="8186737" cy="903287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Uploading form input</a:t>
            </a:r>
          </a:p>
        </p:txBody>
      </p:sp>
      <p:sp>
        <p:nvSpPr>
          <p:cNvPr id="10445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700087" y="1343025"/>
            <a:ext cx="7611705" cy="2662238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>
                <a:solidFill>
                  <a:srgbClr val="CC0000"/>
                </a:solidFill>
                <a:latin typeface="Gill Sans MT" charset="0"/>
              </a:rPr>
              <a:t>POST method:</a:t>
            </a:r>
            <a:endParaRPr lang="en-US" dirty="0">
              <a:solidFill>
                <a:srgbClr val="CC0000"/>
              </a:solidFill>
              <a:latin typeface="Gill Sans MT" charset="0"/>
            </a:endParaRP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web page often </a:t>
            </a:r>
            <a:r>
              <a:rPr lang="en-US" sz="2400" dirty="0" smtClean="0">
                <a:latin typeface="Gill Sans MT" charset="0"/>
              </a:rPr>
              <a:t>includes form </a:t>
            </a:r>
            <a:r>
              <a:rPr lang="en-US" sz="2400" dirty="0">
                <a:latin typeface="Gill Sans MT" charset="0"/>
              </a:rPr>
              <a:t>input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input is uploaded to server in entity </a:t>
            </a:r>
            <a:r>
              <a:rPr lang="en-US" sz="2400" dirty="0" smtClean="0">
                <a:latin typeface="Gill Sans MT" charset="0"/>
              </a:rPr>
              <a:t>body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 smtClean="0">
                <a:latin typeface="Gill Sans MT" charset="0"/>
              </a:rPr>
              <a:t>suited to large inputs or inputs with binary content</a:t>
            </a:r>
          </a:p>
        </p:txBody>
      </p:sp>
      <p:sp>
        <p:nvSpPr>
          <p:cNvPr id="104454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703262" y="3235292"/>
            <a:ext cx="7375525" cy="22066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u="sng" dirty="0" smtClean="0">
                <a:solidFill>
                  <a:srgbClr val="CC0000"/>
                </a:solidFill>
                <a:latin typeface="Gill Sans MT" charset="0"/>
              </a:rPr>
              <a:t>URL method</a:t>
            </a:r>
            <a:r>
              <a:rPr lang="en-US" u="sng" dirty="0">
                <a:solidFill>
                  <a:srgbClr val="CC0000"/>
                </a:solidFill>
                <a:latin typeface="Gill Sans MT" charset="0"/>
              </a:rPr>
              <a:t>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uses GET method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input is uploaded in URL field of request line:</a:t>
            </a:r>
          </a:p>
          <a:p>
            <a:pPr>
              <a:buFont typeface="Wingdings" charset="0"/>
              <a:buNone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88071" name="Text Box 5"/>
          <p:cNvSpPr txBox="1">
            <a:spLocks noChangeArrowheads="1"/>
          </p:cNvSpPr>
          <p:nvPr/>
        </p:nvSpPr>
        <p:spPr bwMode="auto">
          <a:xfrm>
            <a:off x="1315760" y="4566300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latin typeface="Courier New" pitchFamily="49" charset="0"/>
              </a:rPr>
              <a:t>www.somesite.com/animalsearch?monkeys&amp;banana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358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16B264C5-ED1A-4577-B0EA-BE5B02046024}" type="slidenum">
              <a:rPr lang="en-US" altLang="en-US" sz="1200">
                <a:latin typeface="Tahoma" pitchFamily="34" charset="0"/>
              </a:rPr>
              <a:pPr/>
              <a:t>3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35843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82073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0"/>
            <a:ext cx="7772400" cy="11430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Chapter 2: application layer</a:t>
            </a:r>
          </a:p>
        </p:txBody>
      </p:sp>
      <p:sp>
        <p:nvSpPr>
          <p:cNvPr id="3584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u="sng" smtClean="0">
                <a:solidFill>
                  <a:srgbClr val="CC0000"/>
                </a:solidFill>
                <a:ea typeface="ＭＳ Ｐゴシック" charset="-128"/>
              </a:rPr>
              <a:t>our goals:</a:t>
            </a: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 </a:t>
            </a:r>
          </a:p>
          <a:p>
            <a:r>
              <a:rPr lang="en-US" altLang="en-US" sz="2400" smtClean="0">
                <a:ea typeface="ＭＳ Ｐゴシック" charset="-128"/>
              </a:rPr>
              <a:t>conceptual, implementation aspects of network application protocols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transport-layer service models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client-server paradigm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peer-to-peer paradigm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content distribution networks</a:t>
            </a:r>
          </a:p>
        </p:txBody>
      </p:sp>
      <p:sp>
        <p:nvSpPr>
          <p:cNvPr id="3584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19600" y="1441450"/>
            <a:ext cx="3667125" cy="4648200"/>
          </a:xfrm>
        </p:spPr>
        <p:txBody>
          <a:bodyPr/>
          <a:lstStyle/>
          <a:p>
            <a:r>
              <a:rPr lang="en-US" altLang="en-US" sz="2400" dirty="0" smtClean="0">
                <a:ea typeface="ＭＳ Ｐゴシック" charset="-128"/>
              </a:rPr>
              <a:t>learn about protocols by examining popular application-level protocols</a:t>
            </a: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HTTP</a:t>
            </a:r>
            <a:endParaRPr lang="en-US" altLang="en-US" sz="2000" dirty="0" smtClean="0">
              <a:ea typeface="ＭＳ Ｐゴシック" charset="-128"/>
            </a:endParaRP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SMTP / POP3 / IMAP</a:t>
            </a: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DNS</a:t>
            </a:r>
          </a:p>
          <a:p>
            <a:r>
              <a:rPr lang="en-US" altLang="en-US" sz="2400" dirty="0" smtClean="0">
                <a:ea typeface="ＭＳ Ｐゴシック" charset="-128"/>
              </a:rPr>
              <a:t>creating network applications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socket API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901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8CD352CD-7D03-4AA2-AA94-E08224157BF4}" type="slidenum">
              <a:rPr lang="en-US" altLang="en-US" sz="1200">
                <a:latin typeface="Tahoma" pitchFamily="34" charset="0"/>
              </a:rPr>
              <a:pPr/>
              <a:t>30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9011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1023938"/>
            <a:ext cx="3240087" cy="16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8600"/>
            <a:ext cx="3479800" cy="11430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Method types</a:t>
            </a:r>
          </a:p>
        </p:txBody>
      </p:sp>
      <p:sp>
        <p:nvSpPr>
          <p:cNvPr id="901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HTTP/1.0:</a:t>
            </a:r>
          </a:p>
          <a:p>
            <a:r>
              <a:rPr lang="en-US" altLang="en-US" sz="2400" smtClean="0">
                <a:ea typeface="ＭＳ Ｐゴシック" charset="-128"/>
              </a:rPr>
              <a:t>GET</a:t>
            </a:r>
          </a:p>
          <a:p>
            <a:r>
              <a:rPr lang="en-US" altLang="en-US" sz="2400" smtClean="0">
                <a:ea typeface="ＭＳ Ｐゴシック" charset="-128"/>
              </a:rPr>
              <a:t>POST</a:t>
            </a:r>
          </a:p>
          <a:p>
            <a:r>
              <a:rPr lang="en-US" altLang="en-US" sz="2400" smtClean="0">
                <a:ea typeface="ＭＳ Ｐゴシック" charset="-128"/>
              </a:rPr>
              <a:t>HEAD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asks server to leave requested object out of response</a:t>
            </a:r>
          </a:p>
        </p:txBody>
      </p:sp>
      <p:sp>
        <p:nvSpPr>
          <p:cNvPr id="901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HTTP/1.1:</a:t>
            </a:r>
          </a:p>
          <a:p>
            <a:r>
              <a:rPr lang="en-US" altLang="en-US" sz="2400" smtClean="0">
                <a:ea typeface="ＭＳ Ｐゴシック" charset="-128"/>
              </a:rPr>
              <a:t>GET, POST, HEAD</a:t>
            </a:r>
          </a:p>
          <a:p>
            <a:r>
              <a:rPr lang="en-US" altLang="en-US" sz="2400" smtClean="0">
                <a:ea typeface="ＭＳ Ｐゴシック" charset="-128"/>
              </a:rPr>
              <a:t>PUT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uploads file in entity body to path specified in URL field</a:t>
            </a:r>
          </a:p>
          <a:p>
            <a:r>
              <a:rPr lang="en-US" altLang="en-US" sz="2400" smtClean="0">
                <a:ea typeface="ＭＳ Ｐゴシック" charset="-128"/>
              </a:rPr>
              <a:t>DELETE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deletes file specified in the URL field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9216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36BA8296-B6A2-45B9-A3A1-ECCDAC4EA0F2}" type="slidenum">
              <a:rPr lang="en-US" altLang="en-US" sz="1200">
                <a:latin typeface="Tahoma" pitchFamily="34" charset="0"/>
              </a:rPr>
              <a:pPr/>
              <a:t>31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92163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388" y="8953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58750"/>
            <a:ext cx="7772400" cy="979488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HTTP response message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92165" name="Text Box 5"/>
          <p:cNvSpPr txBox="1">
            <a:spLocks noChangeArrowheads="1"/>
          </p:cNvSpPr>
          <p:nvPr/>
        </p:nvSpPr>
        <p:spPr bwMode="auto">
          <a:xfrm>
            <a:off x="139700" y="1397000"/>
            <a:ext cx="17907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</a:rPr>
              <a:t>status line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</a:rPr>
              <a:t>(</a:t>
            </a:r>
            <a:r>
              <a:rPr lang="en-US" altLang="en-US" dirty="0" smtClean="0">
                <a:solidFill>
                  <a:srgbClr val="CC0000"/>
                </a:solidFill>
              </a:rPr>
              <a:t>protocol,</a:t>
            </a:r>
            <a:endParaRPr lang="en-US" altLang="en-US" dirty="0">
              <a:solidFill>
                <a:srgbClr val="CC0000"/>
              </a:solidFill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</a:rPr>
              <a:t>status </a:t>
            </a:r>
            <a:r>
              <a:rPr lang="en-US" altLang="en-US" dirty="0" smtClean="0">
                <a:solidFill>
                  <a:srgbClr val="CC0000"/>
                </a:solidFill>
              </a:rPr>
              <a:t>code,</a:t>
            </a:r>
            <a:endParaRPr lang="en-US" altLang="en-US" dirty="0">
              <a:solidFill>
                <a:srgbClr val="CC0000"/>
              </a:solidFill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solidFill>
                  <a:srgbClr val="CC0000"/>
                </a:solidFill>
              </a:rPr>
              <a:t>status phrase)</a:t>
            </a:r>
            <a:endParaRPr lang="en-US" altLang="en-US" sz="2400" dirty="0">
              <a:solidFill>
                <a:srgbClr val="CC0000"/>
              </a:solidFill>
            </a:endParaRPr>
          </a:p>
        </p:txBody>
      </p:sp>
      <p:sp>
        <p:nvSpPr>
          <p:cNvPr id="92166" name="Line 6"/>
          <p:cNvSpPr>
            <a:spLocks noChangeShapeType="1"/>
          </p:cNvSpPr>
          <p:nvPr/>
        </p:nvSpPr>
        <p:spPr bwMode="auto">
          <a:xfrm>
            <a:off x="1358900" y="1914525"/>
            <a:ext cx="923925" cy="257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7" name="Freeform 7"/>
          <p:cNvSpPr>
            <a:spLocks/>
          </p:cNvSpPr>
          <p:nvPr/>
        </p:nvSpPr>
        <p:spPr bwMode="auto">
          <a:xfrm>
            <a:off x="2057400" y="2305050"/>
            <a:ext cx="257175" cy="2941638"/>
          </a:xfrm>
          <a:custGeom>
            <a:avLst/>
            <a:gdLst>
              <a:gd name="T0" fmla="*/ 2147483647 w 162"/>
              <a:gd name="T1" fmla="*/ 2147483647 h 1428"/>
              <a:gd name="T2" fmla="*/ 0 w 162"/>
              <a:gd name="T3" fmla="*/ 0 h 1428"/>
              <a:gd name="T4" fmla="*/ 0 w 162"/>
              <a:gd name="T5" fmla="*/ 2147483647 h 1428"/>
              <a:gd name="T6" fmla="*/ 2147483647 w 162"/>
              <a:gd name="T7" fmla="*/ 2147483647 h 1428"/>
              <a:gd name="T8" fmla="*/ 0 60000 65536"/>
              <a:gd name="T9" fmla="*/ 0 60000 65536"/>
              <a:gd name="T10" fmla="*/ 0 60000 65536"/>
              <a:gd name="T11" fmla="*/ 0 60000 65536"/>
              <a:gd name="T12" fmla="*/ 0 w 162"/>
              <a:gd name="T13" fmla="*/ 0 h 1428"/>
              <a:gd name="T14" fmla="*/ 162 w 162"/>
              <a:gd name="T15" fmla="*/ 1428 h 14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62" h="1428">
                <a:moveTo>
                  <a:pt x="132" y="9"/>
                </a:moveTo>
                <a:lnTo>
                  <a:pt x="0" y="0"/>
                </a:lnTo>
                <a:lnTo>
                  <a:pt x="0" y="1428"/>
                </a:lnTo>
                <a:lnTo>
                  <a:pt x="162" y="1425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68" name="Text Box 8"/>
          <p:cNvSpPr txBox="1">
            <a:spLocks noChangeArrowheads="1"/>
          </p:cNvSpPr>
          <p:nvPr/>
        </p:nvSpPr>
        <p:spPr bwMode="auto">
          <a:xfrm>
            <a:off x="893763" y="3286125"/>
            <a:ext cx="974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header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 lines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69" name="Line 9"/>
          <p:cNvSpPr>
            <a:spLocks noChangeShapeType="1"/>
          </p:cNvSpPr>
          <p:nvPr/>
        </p:nvSpPr>
        <p:spPr bwMode="auto">
          <a:xfrm flipV="1">
            <a:off x="1543050" y="5418138"/>
            <a:ext cx="757238" cy="2127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70" name="Text Box 10"/>
          <p:cNvSpPr txBox="1">
            <a:spLocks noChangeArrowheads="1"/>
          </p:cNvSpPr>
          <p:nvPr/>
        </p:nvSpPr>
        <p:spPr bwMode="auto">
          <a:xfrm>
            <a:off x="242888" y="4846638"/>
            <a:ext cx="13795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data, e.g.,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requested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HTML file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92171" name="Rectangle 15"/>
          <p:cNvSpPr>
            <a:spLocks noChangeArrowheads="1"/>
          </p:cNvSpPr>
          <p:nvPr/>
        </p:nvSpPr>
        <p:spPr bwMode="auto">
          <a:xfrm>
            <a:off x="2243138" y="2044700"/>
            <a:ext cx="6311900" cy="355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HTTP/1.1 200 OK\r\n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Date: Sun, 26 Sep 2010 20:09:20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Server: Apache/2.0.52 (CentOS)\r\n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Last-Modified: Tue, 30 Oct 2007 17:00:02 GMT\r\n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ETag: "17dc6-a5c-bf716880"\r\n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Accept-Ranges: bytes\r\n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Content-Length: 2652\r\n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Keep-Alive: timeout=10, max=100\r\n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Connection: Keep-Alive\r\n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Content-Type: text/html; charset=ISO-8859-1\r\n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en-US" altLang="en-US" sz="1800" b="1">
                <a:latin typeface="Courier New" pitchFamily="49" charset="0"/>
              </a:rPr>
              <a:t>\r\n</a:t>
            </a:r>
          </a:p>
          <a:p>
            <a:pPr>
              <a:lnSpc>
                <a:spcPct val="90000"/>
              </a:lnSpc>
              <a:spcBef>
                <a:spcPct val="0"/>
              </a:spcBef>
            </a:pPr>
            <a:r>
              <a:rPr lang="it-IT" altLang="en-US" sz="1800" b="1">
                <a:latin typeface="Courier New" pitchFamily="49" charset="0"/>
              </a:rPr>
              <a:t>data data data data data ... </a:t>
            </a:r>
            <a:endParaRPr lang="en-US" altLang="en-US" sz="1800" b="1">
              <a:latin typeface="Courier New" pitchFamily="49" charset="0"/>
            </a:endParaRPr>
          </a:p>
        </p:txBody>
      </p:sp>
      <p:sp>
        <p:nvSpPr>
          <p:cNvPr id="92172" name="TextBox 1"/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942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928C6A58-5FC4-471E-9814-AA879942F680}" type="slidenum">
              <a:rPr lang="en-US" altLang="en-US" sz="1200">
                <a:latin typeface="Tahoma" pitchFamily="34" charset="0"/>
              </a:rPr>
              <a:pPr/>
              <a:t>32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942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688" y="835025"/>
            <a:ext cx="60563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2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147638"/>
            <a:ext cx="7772400" cy="979487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HTTP response status codes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942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889000" y="2554288"/>
            <a:ext cx="8075613" cy="4168775"/>
          </a:xfrm>
        </p:spPr>
        <p:txBody>
          <a:bodyPr/>
          <a:lstStyle/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 dirty="0" smtClean="0">
                <a:solidFill>
                  <a:srgbClr val="CC0000"/>
                </a:solidFill>
                <a:latin typeface="Courier New" pitchFamily="49" charset="0"/>
                <a:ea typeface="ＭＳ Ｐゴシック" charset="-128"/>
              </a:rPr>
              <a:t>200 OK</a:t>
            </a:r>
            <a:endParaRPr lang="en-US" altLang="en-US" sz="2400" dirty="0" smtClean="0">
              <a:solidFill>
                <a:srgbClr val="CC0000"/>
              </a:solidFill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 dirty="0" smtClean="0">
                <a:ea typeface="ＭＳ Ｐゴシック" charset="-128"/>
              </a:rPr>
              <a:t>request succeeded, requested object later in this </a:t>
            </a:r>
            <a:r>
              <a:rPr lang="en-US" altLang="en-US" sz="2000" dirty="0" err="1" smtClean="0">
                <a:ea typeface="ＭＳ Ｐゴシック" charset="-128"/>
              </a:rPr>
              <a:t>msg</a:t>
            </a:r>
            <a:endParaRPr lang="en-US" altLang="en-US" sz="2000" dirty="0" smtClean="0">
              <a:ea typeface="ＭＳ Ｐゴシック" charset="-128"/>
            </a:endParaRP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 dirty="0" smtClean="0">
                <a:solidFill>
                  <a:srgbClr val="CC0000"/>
                </a:solidFill>
                <a:latin typeface="Courier New" pitchFamily="49" charset="0"/>
                <a:ea typeface="ＭＳ Ｐゴシック" charset="-128"/>
              </a:rPr>
              <a:t>301 Moved Permanently</a:t>
            </a:r>
            <a:endParaRPr lang="en-US" altLang="en-US" sz="2400" dirty="0" smtClean="0">
              <a:solidFill>
                <a:srgbClr val="CC0000"/>
              </a:solidFill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 dirty="0" smtClean="0">
                <a:ea typeface="ＭＳ Ｐゴシック" charset="-128"/>
              </a:rPr>
              <a:t>requested object moved, new location specified later in this </a:t>
            </a:r>
            <a:r>
              <a:rPr lang="en-US" altLang="en-US" sz="2000" dirty="0" err="1" smtClean="0">
                <a:ea typeface="ＭＳ Ｐゴシック" charset="-128"/>
              </a:rPr>
              <a:t>msg</a:t>
            </a:r>
            <a:r>
              <a:rPr lang="en-US" altLang="en-US" sz="2000" dirty="0" smtClean="0">
                <a:ea typeface="ＭＳ Ｐゴシック" charset="-128"/>
              </a:rPr>
              <a:t> (Location:)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 dirty="0" smtClean="0">
                <a:solidFill>
                  <a:srgbClr val="CC0000"/>
                </a:solidFill>
                <a:latin typeface="Courier New" pitchFamily="49" charset="0"/>
                <a:ea typeface="ＭＳ Ｐゴシック" charset="-128"/>
              </a:rPr>
              <a:t>400 Bad Request</a:t>
            </a:r>
            <a:endParaRPr lang="en-US" altLang="en-US" sz="2400" dirty="0" smtClean="0">
              <a:solidFill>
                <a:srgbClr val="CC0000"/>
              </a:solidFill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 dirty="0" smtClean="0">
                <a:ea typeface="ＭＳ Ｐゴシック" charset="-128"/>
              </a:rPr>
              <a:t>request </a:t>
            </a:r>
            <a:r>
              <a:rPr lang="en-US" altLang="en-US" sz="2000" dirty="0" err="1" smtClean="0">
                <a:ea typeface="ＭＳ Ｐゴシック" charset="-128"/>
              </a:rPr>
              <a:t>msg</a:t>
            </a:r>
            <a:r>
              <a:rPr lang="en-US" altLang="en-US" sz="2000" dirty="0" smtClean="0">
                <a:ea typeface="ＭＳ Ｐゴシック" charset="-128"/>
              </a:rPr>
              <a:t> not understood by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 dirty="0" smtClean="0">
                <a:solidFill>
                  <a:srgbClr val="CC0000"/>
                </a:solidFill>
                <a:latin typeface="Courier New" pitchFamily="49" charset="0"/>
                <a:ea typeface="ＭＳ Ｐゴシック" charset="-128"/>
              </a:rPr>
              <a:t>404 Not Found</a:t>
            </a:r>
            <a:endParaRPr lang="en-US" altLang="en-US" sz="2400" dirty="0" smtClean="0">
              <a:solidFill>
                <a:srgbClr val="CC0000"/>
              </a:solidFill>
              <a:ea typeface="ＭＳ Ｐゴシック" charset="-128"/>
            </a:endParaRPr>
          </a:p>
          <a:p>
            <a:pPr lvl="1">
              <a:lnSpc>
                <a:spcPct val="95000"/>
              </a:lnSpc>
              <a:spcBef>
                <a:spcPct val="15000"/>
              </a:spcBef>
            </a:pPr>
            <a:r>
              <a:rPr lang="en-US" altLang="en-US" sz="2000" dirty="0" smtClean="0">
                <a:ea typeface="ＭＳ Ｐゴシック" charset="-128"/>
              </a:rPr>
              <a:t>requested document not found on this server</a:t>
            </a:r>
          </a:p>
          <a:p>
            <a:pPr>
              <a:lnSpc>
                <a:spcPct val="95000"/>
              </a:lnSpc>
              <a:spcBef>
                <a:spcPct val="15000"/>
              </a:spcBef>
              <a:buFont typeface="Wingdings" pitchFamily="2" charset="2"/>
              <a:buNone/>
            </a:pPr>
            <a:r>
              <a:rPr lang="en-US" altLang="en-US" sz="2400" b="1" dirty="0" smtClean="0">
                <a:solidFill>
                  <a:srgbClr val="CC0000"/>
                </a:solidFill>
                <a:latin typeface="Courier New" pitchFamily="49" charset="0"/>
                <a:ea typeface="ＭＳ Ｐゴシック" charset="-128"/>
              </a:rPr>
              <a:t>505 HTTP Version Not Supported</a:t>
            </a:r>
            <a:endParaRPr lang="en-US" altLang="en-US" sz="2400" dirty="0" smtClean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94214" name="Rectangle 5"/>
          <p:cNvSpPr>
            <a:spLocks noChangeArrowheads="1"/>
          </p:cNvSpPr>
          <p:nvPr/>
        </p:nvSpPr>
        <p:spPr bwMode="auto">
          <a:xfrm>
            <a:off x="488950" y="1190625"/>
            <a:ext cx="81121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/>
              <a:t>status code appears in 1st line in server-to-client response message.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/>
              <a:t>some sample codes</a:t>
            </a:r>
            <a:r>
              <a:rPr lang="en-US" altLang="en-US" sz="2400">
                <a:latin typeface="Comic Sans MS" pitchFamily="66" charset="0"/>
              </a:rPr>
              <a:t>: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67128" y="6390529"/>
            <a:ext cx="40318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rgbClr val="0070C0"/>
                </a:solidFill>
              </a:rPr>
              <a:t>Google for “http status cats” or “http status dogs”</a:t>
            </a:r>
            <a:endParaRPr lang="en-US" sz="1400" dirty="0">
              <a:solidFill>
                <a:srgbClr val="0070C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962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88022572-A985-4EC1-A15D-64E3B3C76E3B}" type="slidenum">
              <a:rPr lang="en-US" altLang="en-US" sz="1200">
                <a:latin typeface="Tahoma" pitchFamily="34" charset="0"/>
              </a:rPr>
              <a:pPr/>
              <a:t>33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96259" name="Picture 1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8" y="879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0" name="Rectangle 2"/>
          <p:cNvSpPr>
            <a:spLocks noGrp="1" noChangeArrowheads="1"/>
          </p:cNvSpPr>
          <p:nvPr>
            <p:ph type="title"/>
          </p:nvPr>
        </p:nvSpPr>
        <p:spPr>
          <a:xfrm>
            <a:off x="422275" y="192088"/>
            <a:ext cx="8455025" cy="979487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Trying out HTTP (client side) for yourself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9626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90525" y="1390650"/>
            <a:ext cx="8096250" cy="4667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smtClean="0">
                <a:ea typeface="ＭＳ Ｐゴシック" charset="-128"/>
              </a:rPr>
              <a:t>1. Telnet to your favorite Web server:</a:t>
            </a:r>
          </a:p>
          <a:p>
            <a:pPr lvl="2">
              <a:buFontTx/>
              <a:buNone/>
            </a:pPr>
            <a:endParaRPr lang="en-US" altLang="en-US" sz="1800" smtClean="0">
              <a:ea typeface="ＭＳ Ｐゴシック" charset="-128"/>
            </a:endParaRPr>
          </a:p>
        </p:txBody>
      </p:sp>
      <p:sp>
        <p:nvSpPr>
          <p:cNvPr id="96262" name="Text Box 5"/>
          <p:cNvSpPr txBox="1">
            <a:spLocks noChangeArrowheads="1"/>
          </p:cNvSpPr>
          <p:nvPr/>
        </p:nvSpPr>
        <p:spPr bwMode="auto">
          <a:xfrm>
            <a:off x="4479925" y="1884363"/>
            <a:ext cx="3725863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opens TCP connection to port 80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    (default HTTP server port)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     at gaia.cs.umass. edu.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anything typed in will be sent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     to port 80 at gaia.cs.umass.edu</a:t>
            </a:r>
            <a:endParaRPr lang="en-US" altLang="en-US" sz="2400"/>
          </a:p>
        </p:txBody>
      </p:sp>
      <p:sp>
        <p:nvSpPr>
          <p:cNvPr id="96263" name="Text Box 6"/>
          <p:cNvSpPr txBox="1">
            <a:spLocks noChangeArrowheads="1"/>
          </p:cNvSpPr>
          <p:nvPr/>
        </p:nvSpPr>
        <p:spPr bwMode="auto">
          <a:xfrm>
            <a:off x="414338" y="1933575"/>
            <a:ext cx="39243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itchFamily="49" charset="0"/>
              </a:rPr>
              <a:t>telnet gaia.cs.umass.edu 80</a:t>
            </a:r>
            <a:endParaRPr lang="en-US" altLang="en-US" sz="2800">
              <a:solidFill>
                <a:srgbClr val="CC0000"/>
              </a:solidFill>
            </a:endParaRPr>
          </a:p>
        </p:txBody>
      </p:sp>
      <p:sp>
        <p:nvSpPr>
          <p:cNvPr id="96264" name="Rectangle 7"/>
          <p:cNvSpPr>
            <a:spLocks noChangeArrowheads="1"/>
          </p:cNvSpPr>
          <p:nvPr/>
        </p:nvSpPr>
        <p:spPr bwMode="auto">
          <a:xfrm>
            <a:off x="422275" y="346392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/>
              <a:t>2. type in a GET HTTP request:</a:t>
            </a:r>
          </a:p>
          <a:p>
            <a:pPr lvl="2">
              <a:buClrTx/>
              <a:buSzTx/>
              <a:buFontTx/>
              <a:buNone/>
            </a:pPr>
            <a:endParaRPr lang="en-US" altLang="en-US" sz="1800">
              <a:latin typeface="Comic Sans MS" pitchFamily="66" charset="0"/>
            </a:endParaRPr>
          </a:p>
        </p:txBody>
      </p:sp>
      <p:sp>
        <p:nvSpPr>
          <p:cNvPr id="96265" name="Text Box 8"/>
          <p:cNvSpPr txBox="1">
            <a:spLocks noChangeArrowheads="1"/>
          </p:cNvSpPr>
          <p:nvPr/>
        </p:nvSpPr>
        <p:spPr bwMode="auto">
          <a:xfrm>
            <a:off x="671513" y="3987800"/>
            <a:ext cx="66960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itchFamily="49" charset="0"/>
              </a:rPr>
              <a:t>GET /kurose_ross/interactive/index.php HTTP/1.1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solidFill>
                  <a:srgbClr val="CC0000"/>
                </a:solidFill>
                <a:latin typeface="Courier New" pitchFamily="49" charset="0"/>
              </a:rPr>
              <a:t>Host: gaia.cs.umass.edu</a:t>
            </a:r>
            <a:endParaRPr lang="en-US" altLang="en-US" sz="1800">
              <a:solidFill>
                <a:srgbClr val="CC0000"/>
              </a:solidFill>
              <a:latin typeface="Courier New" pitchFamily="49" charset="0"/>
            </a:endParaRPr>
          </a:p>
        </p:txBody>
      </p:sp>
      <p:sp>
        <p:nvSpPr>
          <p:cNvPr id="96266" name="Text Box 11"/>
          <p:cNvSpPr txBox="1">
            <a:spLocks noChangeArrowheads="1"/>
          </p:cNvSpPr>
          <p:nvPr/>
        </p:nvSpPr>
        <p:spPr bwMode="auto">
          <a:xfrm>
            <a:off x="4848225" y="4340225"/>
            <a:ext cx="3497752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 smtClean="0"/>
              <a:t>after </a:t>
            </a:r>
            <a:r>
              <a:rPr lang="en-US" altLang="en-US" sz="1800" dirty="0"/>
              <a:t>typing this </a:t>
            </a:r>
            <a:r>
              <a:rPr lang="en-US" altLang="en-US" sz="1800" dirty="0" smtClean="0"/>
              <a:t>in, hit </a:t>
            </a:r>
            <a:r>
              <a:rPr lang="en-US" altLang="en-US" sz="1800" dirty="0"/>
              <a:t>carriage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return </a:t>
            </a:r>
            <a:r>
              <a:rPr lang="en-US" altLang="en-US" sz="1800" dirty="0" smtClean="0"/>
              <a:t>twice</a:t>
            </a:r>
            <a:r>
              <a:rPr lang="en-US" altLang="en-US" sz="1800" dirty="0"/>
              <a:t>.</a:t>
            </a:r>
            <a:r>
              <a:rPr lang="en-US" altLang="en-US" sz="1800" dirty="0" smtClean="0"/>
              <a:t> You have sent</a:t>
            </a:r>
            <a:endParaRPr lang="en-US" altLang="en-US" sz="1800" dirty="0"/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a</a:t>
            </a:r>
            <a:r>
              <a:rPr lang="en-US" altLang="en-US" sz="1800" dirty="0" smtClean="0"/>
              <a:t> </a:t>
            </a:r>
            <a:r>
              <a:rPr lang="en-US" altLang="en-US" sz="1800" dirty="0"/>
              <a:t>minimal (but complete)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GET request to </a:t>
            </a:r>
            <a:r>
              <a:rPr lang="en-US" altLang="en-US" sz="1800" dirty="0" smtClean="0"/>
              <a:t>the HTTP </a:t>
            </a:r>
            <a:r>
              <a:rPr lang="en-US" altLang="en-US" sz="1800" dirty="0"/>
              <a:t>server</a:t>
            </a:r>
            <a:endParaRPr lang="en-US" altLang="en-US" sz="2400" dirty="0"/>
          </a:p>
        </p:txBody>
      </p:sp>
      <p:sp>
        <p:nvSpPr>
          <p:cNvPr id="96267" name="Rectangle 14"/>
          <p:cNvSpPr>
            <a:spLocks noChangeArrowheads="1"/>
          </p:cNvSpPr>
          <p:nvPr/>
        </p:nvSpPr>
        <p:spPr bwMode="auto">
          <a:xfrm>
            <a:off x="407988" y="5565775"/>
            <a:ext cx="8096250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/>
              <a:t>3. look at response message sent by HTTP server!</a:t>
            </a:r>
          </a:p>
        </p:txBody>
      </p:sp>
      <p:sp>
        <p:nvSpPr>
          <p:cNvPr id="96268" name="Text Box 17"/>
          <p:cNvSpPr txBox="1">
            <a:spLocks noChangeArrowheads="1"/>
          </p:cNvSpPr>
          <p:nvPr/>
        </p:nvSpPr>
        <p:spPr bwMode="auto">
          <a:xfrm>
            <a:off x="711200" y="5953125"/>
            <a:ext cx="68008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latin typeface="Gill Sans MT" pitchFamily="34" charset="0"/>
              </a:rPr>
              <a:t>(or use Wireshark to look at captured HTTP request/response)</a:t>
            </a:r>
          </a:p>
        </p:txBody>
      </p:sp>
      <p:sp>
        <p:nvSpPr>
          <p:cNvPr id="96269" name="Left Brace 2"/>
          <p:cNvSpPr>
            <a:spLocks/>
          </p:cNvSpPr>
          <p:nvPr/>
        </p:nvSpPr>
        <p:spPr bwMode="auto">
          <a:xfrm>
            <a:off x="4264025" y="2055813"/>
            <a:ext cx="257175" cy="1179512"/>
          </a:xfrm>
          <a:prstGeom prst="leftBrace">
            <a:avLst>
              <a:gd name="adj1" fmla="val 8323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/>
          </a:p>
        </p:txBody>
      </p:sp>
      <p:sp>
        <p:nvSpPr>
          <p:cNvPr id="96270" name="Left Brace 17"/>
          <p:cNvSpPr>
            <a:spLocks/>
          </p:cNvSpPr>
          <p:nvPr/>
        </p:nvSpPr>
        <p:spPr bwMode="auto">
          <a:xfrm>
            <a:off x="4627563" y="4476750"/>
            <a:ext cx="285750" cy="950913"/>
          </a:xfrm>
          <a:prstGeom prst="leftBrace">
            <a:avLst>
              <a:gd name="adj1" fmla="val 8335"/>
              <a:gd name="adj2" fmla="val 50000"/>
            </a:avLst>
          </a:prstGeom>
          <a:noFill/>
          <a:ln w="25400">
            <a:solidFill>
              <a:srgbClr val="00009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983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800AFDC1-714F-4004-96EC-03AC29BCBBC7}" type="slidenum">
              <a:rPr lang="en-US" altLang="en-US" sz="1200">
                <a:latin typeface="Tahoma" pitchFamily="34" charset="0"/>
              </a:rPr>
              <a:pPr/>
              <a:t>34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9830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User-server state: cookies</a:t>
            </a:r>
          </a:p>
        </p:txBody>
      </p:sp>
      <p:sp>
        <p:nvSpPr>
          <p:cNvPr id="98308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887912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smtClean="0">
                <a:ea typeface="ＭＳ Ｐゴシック" charset="-128"/>
              </a:rPr>
              <a:t>many Web sites use cookies</a:t>
            </a: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four components: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z="2000" smtClean="0">
                <a:ea typeface="ＭＳ Ｐゴシック" charset="-128"/>
              </a:rPr>
              <a:t>1) </a:t>
            </a:r>
            <a:r>
              <a:rPr lang="en-US" altLang="en-US" smtClean="0">
                <a:ea typeface="ＭＳ Ｐゴシック" charset="-128"/>
              </a:rPr>
              <a:t>cookie header line of HTTP </a:t>
            </a:r>
            <a:r>
              <a:rPr lang="en-US" altLang="en-US" i="1" smtClean="0">
                <a:ea typeface="ＭＳ Ｐゴシック" charset="-128"/>
              </a:rPr>
              <a:t>response</a:t>
            </a:r>
            <a:r>
              <a:rPr lang="en-US" altLang="en-US" smtClean="0">
                <a:ea typeface="ＭＳ Ｐゴシック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2) cookie header line in next HTTP </a:t>
            </a:r>
            <a:r>
              <a:rPr lang="en-US" altLang="en-US" i="1" smtClean="0">
                <a:ea typeface="ＭＳ Ｐゴシック" charset="-128"/>
              </a:rPr>
              <a:t>request</a:t>
            </a:r>
            <a:r>
              <a:rPr lang="en-US" altLang="en-US" smtClean="0">
                <a:ea typeface="ＭＳ Ｐゴシック" charset="-128"/>
              </a:rPr>
              <a:t> message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3) cookie file kept on user</a:t>
            </a:r>
            <a:r>
              <a:rPr lang="ja-JP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s host, managed by user</a:t>
            </a:r>
            <a:r>
              <a:rPr lang="ja-JP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s browser</a:t>
            </a:r>
          </a:p>
          <a:p>
            <a:pPr lvl="1"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4) back-end database at Web site</a:t>
            </a:r>
          </a:p>
        </p:txBody>
      </p:sp>
      <p:sp>
        <p:nvSpPr>
          <p:cNvPr id="11469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25950" y="1392238"/>
            <a:ext cx="4059238" cy="4648200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sz="2400" dirty="0">
                <a:solidFill>
                  <a:srgbClr val="CC0000"/>
                </a:solidFill>
                <a:latin typeface="Gill Sans MT" charset="0"/>
              </a:rPr>
              <a:t>example: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 smtClean="0">
                <a:latin typeface="Gill Sans MT" charset="0"/>
              </a:rPr>
              <a:t>Ming always accesses </a:t>
            </a:r>
            <a:r>
              <a:rPr lang="en-US" sz="2400" dirty="0">
                <a:latin typeface="Gill Sans MT" charset="0"/>
              </a:rPr>
              <a:t>Internet from PC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visits specific e-commerce site for first time</a:t>
            </a:r>
          </a:p>
          <a:p>
            <a:pPr marL="233363" indent="-233363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when initial HTTP requests arrives at site, site creates: 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unique ID</a:t>
            </a:r>
          </a:p>
          <a:p>
            <a:pPr marL="685800" lvl="1" indent="-228600"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entry in backend database for ID</a:t>
            </a:r>
          </a:p>
        </p:txBody>
      </p:sp>
      <p:pic>
        <p:nvPicPr>
          <p:cNvPr id="98310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046163"/>
            <a:ext cx="612616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003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DB950E9C-8885-48AF-9CCA-149FD134DC7A}" type="slidenum">
              <a:rPr lang="en-US" altLang="en-US" sz="1200">
                <a:latin typeface="Tahoma" pitchFamily="34" charset="0"/>
              </a:rPr>
              <a:pPr/>
              <a:t>35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00355" name="Picture 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788988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56" name="Rectangle 2"/>
          <p:cNvSpPr>
            <a:spLocks noGrp="1" noChangeArrowheads="1"/>
          </p:cNvSpPr>
          <p:nvPr>
            <p:ph type="title"/>
          </p:nvPr>
        </p:nvSpPr>
        <p:spPr>
          <a:xfrm>
            <a:off x="431800" y="153988"/>
            <a:ext cx="7772400" cy="773112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Cookies: keeping </a:t>
            </a:r>
            <a:r>
              <a:rPr lang="ja-JP" altLang="en-US" sz="3600" smtClean="0">
                <a:ea typeface="ＭＳ Ｐゴシック" charset="-128"/>
              </a:rPr>
              <a:t>“</a:t>
            </a:r>
            <a:r>
              <a:rPr lang="en-US" altLang="ja-JP" sz="3600" smtClean="0">
                <a:ea typeface="ＭＳ Ｐゴシック" charset="-128"/>
              </a:rPr>
              <a:t>state</a:t>
            </a:r>
            <a:r>
              <a:rPr lang="ja-JP" altLang="en-US" sz="3600" smtClean="0">
                <a:ea typeface="ＭＳ Ｐゴシック" charset="-128"/>
              </a:rPr>
              <a:t>”</a:t>
            </a:r>
            <a:r>
              <a:rPr lang="en-US" altLang="ja-JP" sz="3600" smtClean="0">
                <a:ea typeface="ＭＳ Ｐゴシック" charset="-128"/>
              </a:rPr>
              <a:t> (cont.)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00357" name="Text Box 5"/>
          <p:cNvSpPr txBox="1">
            <a:spLocks noChangeArrowheads="1"/>
          </p:cNvSpPr>
          <p:nvPr/>
        </p:nvSpPr>
        <p:spPr bwMode="auto">
          <a:xfrm>
            <a:off x="1052513" y="12271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00358" name="Text Box 6"/>
          <p:cNvSpPr txBox="1">
            <a:spLocks noChangeArrowheads="1"/>
          </p:cNvSpPr>
          <p:nvPr/>
        </p:nvSpPr>
        <p:spPr bwMode="auto">
          <a:xfrm>
            <a:off x="5973763" y="12731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2200275" y="4227513"/>
            <a:ext cx="3305175" cy="425450"/>
            <a:chOff x="1386" y="2663"/>
            <a:chExt cx="2082" cy="268"/>
          </a:xfrm>
        </p:grpSpPr>
        <p:sp>
          <p:nvSpPr>
            <p:cNvPr id="100439" name="Line 16"/>
            <p:cNvSpPr>
              <a:spLocks noChangeShapeType="1"/>
            </p:cNvSpPr>
            <p:nvPr/>
          </p:nvSpPr>
          <p:spPr bwMode="auto">
            <a:xfrm flipH="1">
              <a:off x="1386" y="266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40" name="Group 17"/>
            <p:cNvGrpSpPr>
              <a:grpSpLocks/>
            </p:cNvGrpSpPr>
            <p:nvPr/>
          </p:nvGrpSpPr>
          <p:grpSpPr bwMode="auto">
            <a:xfrm>
              <a:off x="1553" y="2694"/>
              <a:ext cx="1743" cy="237"/>
              <a:chOff x="3268" y="2846"/>
              <a:chExt cx="1743" cy="237"/>
            </a:xfrm>
          </p:grpSpPr>
          <p:sp>
            <p:nvSpPr>
              <p:cNvPr id="100441" name="Rectangle 18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42" name="Text Box 19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usual http response msg</a:t>
                </a:r>
                <a:endParaRPr lang="en-US" altLang="en-US" sz="2400"/>
              </a:p>
            </p:txBody>
          </p:sp>
        </p:grpSp>
      </p:grpSp>
      <p:grpSp>
        <p:nvGrpSpPr>
          <p:cNvPr id="4" name="Group 94"/>
          <p:cNvGrpSpPr>
            <a:grpSpLocks/>
          </p:cNvGrpSpPr>
          <p:nvPr/>
        </p:nvGrpSpPr>
        <p:grpSpPr bwMode="auto">
          <a:xfrm>
            <a:off x="2209800" y="6145213"/>
            <a:ext cx="3305175" cy="407987"/>
            <a:chOff x="1392" y="3605"/>
            <a:chExt cx="2082" cy="257"/>
          </a:xfrm>
        </p:grpSpPr>
        <p:sp>
          <p:nvSpPr>
            <p:cNvPr id="100435" name="Line 24"/>
            <p:cNvSpPr>
              <a:spLocks noChangeShapeType="1"/>
            </p:cNvSpPr>
            <p:nvPr/>
          </p:nvSpPr>
          <p:spPr bwMode="auto">
            <a:xfrm flipH="1">
              <a:off x="1392" y="360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6" name="Group 25"/>
            <p:cNvGrpSpPr>
              <a:grpSpLocks/>
            </p:cNvGrpSpPr>
            <p:nvPr/>
          </p:nvGrpSpPr>
          <p:grpSpPr bwMode="auto">
            <a:xfrm>
              <a:off x="1552" y="3625"/>
              <a:ext cx="1743" cy="237"/>
              <a:chOff x="3268" y="2846"/>
              <a:chExt cx="1743" cy="237"/>
            </a:xfrm>
          </p:grpSpPr>
          <p:sp>
            <p:nvSpPr>
              <p:cNvPr id="100437" name="Rectangle 26"/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38" name="Text Box 27"/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1743" cy="237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usual http response msg</a:t>
                </a:r>
                <a:endParaRPr lang="en-US" altLang="en-US" sz="2400"/>
              </a:p>
            </p:txBody>
          </p:sp>
        </p:grpSp>
      </p:grpSp>
      <p:sp>
        <p:nvSpPr>
          <p:cNvPr id="50235" name="Text Box 59"/>
          <p:cNvSpPr txBox="1">
            <a:spLocks noChangeArrowheads="1"/>
          </p:cNvSpPr>
          <p:nvPr/>
        </p:nvSpPr>
        <p:spPr bwMode="auto">
          <a:xfrm>
            <a:off x="981075" y="2454275"/>
            <a:ext cx="17875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cookie file</a:t>
            </a:r>
          </a:p>
        </p:txBody>
      </p:sp>
      <p:sp>
        <p:nvSpPr>
          <p:cNvPr id="50242" name="Text Box 66"/>
          <p:cNvSpPr txBox="1">
            <a:spLocks noChangeArrowheads="1"/>
          </p:cNvSpPr>
          <p:nvPr/>
        </p:nvSpPr>
        <p:spPr bwMode="auto">
          <a:xfrm>
            <a:off x="0" y="4878388"/>
            <a:ext cx="1733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one week later:</a:t>
            </a:r>
          </a:p>
        </p:txBody>
      </p:sp>
      <p:grpSp>
        <p:nvGrpSpPr>
          <p:cNvPr id="6" name="Group 89"/>
          <p:cNvGrpSpPr>
            <a:grpSpLocks/>
          </p:cNvGrpSpPr>
          <p:nvPr/>
        </p:nvGrpSpPr>
        <p:grpSpPr bwMode="auto">
          <a:xfrm>
            <a:off x="2209800" y="3589338"/>
            <a:ext cx="5638800" cy="1028700"/>
            <a:chOff x="1392" y="2261"/>
            <a:chExt cx="3552" cy="648"/>
          </a:xfrm>
        </p:grpSpPr>
        <p:sp>
          <p:nvSpPr>
            <p:cNvPr id="100428" name="Line 12"/>
            <p:cNvSpPr>
              <a:spLocks noChangeShapeType="1"/>
            </p:cNvSpPr>
            <p:nvPr/>
          </p:nvSpPr>
          <p:spPr bwMode="auto">
            <a:xfrm>
              <a:off x="1392" y="235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9" name="Text Box 15"/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usual http request </a:t>
              </a:r>
              <a:r>
                <a:rPr lang="en-US" altLang="en-US" sz="1800" dirty="0" err="1"/>
                <a:t>msg</a:t>
              </a:r>
              <a:endParaRPr lang="en-US" altLang="en-US" sz="1800" dirty="0"/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 dirty="0"/>
                <a:t>cookie: </a:t>
              </a:r>
              <a:r>
                <a:rPr lang="en-US" altLang="en-US" b="1" dirty="0" smtClean="0"/>
                <a:t>id=1678</a:t>
              </a:r>
              <a:endParaRPr lang="en-US" altLang="en-US" b="1" dirty="0"/>
            </a:p>
          </p:txBody>
        </p:sp>
        <p:sp>
          <p:nvSpPr>
            <p:cNvPr id="100430" name="Text Box 28"/>
            <p:cNvSpPr txBox="1">
              <a:spLocks noChangeArrowheads="1"/>
            </p:cNvSpPr>
            <p:nvPr/>
          </p:nvSpPr>
          <p:spPr bwMode="auto">
            <a:xfrm>
              <a:off x="3554" y="233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31" name="Line 42"/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00432" name="Group 83"/>
            <p:cNvGrpSpPr>
              <a:grpSpLocks/>
            </p:cNvGrpSpPr>
            <p:nvPr/>
          </p:nvGrpSpPr>
          <p:grpSpPr bwMode="auto">
            <a:xfrm>
              <a:off x="4306" y="2363"/>
              <a:ext cx="564" cy="231"/>
              <a:chOff x="4306" y="2273"/>
              <a:chExt cx="564" cy="231"/>
            </a:xfrm>
          </p:grpSpPr>
          <p:sp>
            <p:nvSpPr>
              <p:cNvPr id="100433" name="Rectangle 72"/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34" name="Text Box 43"/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564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access</a:t>
                </a:r>
              </a:p>
            </p:txBody>
          </p:sp>
        </p:grpSp>
      </p:grpSp>
      <p:grpSp>
        <p:nvGrpSpPr>
          <p:cNvPr id="100364" name="Group 81"/>
          <p:cNvGrpSpPr>
            <a:grpSpLocks/>
          </p:cNvGrpSpPr>
          <p:nvPr/>
        </p:nvGrpSpPr>
        <p:grpSpPr bwMode="auto">
          <a:xfrm>
            <a:off x="936625" y="1922463"/>
            <a:ext cx="1068388" cy="565150"/>
            <a:chOff x="476" y="1047"/>
            <a:chExt cx="906" cy="486"/>
          </a:xfrm>
        </p:grpSpPr>
        <p:sp>
          <p:nvSpPr>
            <p:cNvPr id="100426" name="AutoShape 67"/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00427" name="Text Box 60"/>
            <p:cNvSpPr txBox="1">
              <a:spLocks noChangeArrowheads="1"/>
            </p:cNvSpPr>
            <p:nvPr/>
          </p:nvSpPr>
          <p:spPr bwMode="auto">
            <a:xfrm>
              <a:off x="476" y="1134"/>
              <a:ext cx="885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ebay 8734</a:t>
              </a:r>
            </a:p>
          </p:txBody>
        </p:sp>
      </p:grpSp>
      <p:grpSp>
        <p:nvGrpSpPr>
          <p:cNvPr id="9" name="Group 95"/>
          <p:cNvGrpSpPr>
            <a:grpSpLocks/>
          </p:cNvGrpSpPr>
          <p:nvPr/>
        </p:nvGrpSpPr>
        <p:grpSpPr bwMode="auto">
          <a:xfrm>
            <a:off x="2200275" y="2106613"/>
            <a:ext cx="5921375" cy="1296987"/>
            <a:chOff x="1386" y="1327"/>
            <a:chExt cx="3730" cy="817"/>
          </a:xfrm>
        </p:grpSpPr>
        <p:sp>
          <p:nvSpPr>
            <p:cNvPr id="100419" name="Line 4"/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0" name="Text Box 8"/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37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usual http request msg</a:t>
              </a:r>
            </a:p>
          </p:txBody>
        </p:sp>
        <p:sp>
          <p:nvSpPr>
            <p:cNvPr id="100421" name="Text Box 31"/>
            <p:cNvSpPr txBox="1">
              <a:spLocks noChangeArrowheads="1"/>
            </p:cNvSpPr>
            <p:nvPr/>
          </p:nvSpPr>
          <p:spPr bwMode="auto">
            <a:xfrm>
              <a:off x="3341" y="1390"/>
              <a:ext cx="1084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Amazon server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creates ID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1678 for user</a:t>
              </a:r>
            </a:p>
          </p:txBody>
        </p:sp>
        <p:grpSp>
          <p:nvGrpSpPr>
            <p:cNvPr id="100422" name="Group 82"/>
            <p:cNvGrpSpPr>
              <a:grpSpLocks/>
            </p:cNvGrpSpPr>
            <p:nvPr/>
          </p:nvGrpSpPr>
          <p:grpSpPr bwMode="auto">
            <a:xfrm>
              <a:off x="4377" y="1730"/>
              <a:ext cx="739" cy="414"/>
              <a:chOff x="4377" y="1640"/>
              <a:chExt cx="739" cy="414"/>
            </a:xfrm>
          </p:grpSpPr>
          <p:sp>
            <p:nvSpPr>
              <p:cNvPr id="100423" name="Line 40"/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0424" name="Rectangle 73"/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25" name="Text Box 41"/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create</a:t>
                </a:r>
              </a:p>
              <a:p>
                <a:pPr>
                  <a:lnSpc>
                    <a:spcPct val="75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/>
                  <a:t>    entry</a:t>
                </a:r>
              </a:p>
            </p:txBody>
          </p:sp>
        </p:grpSp>
      </p:grpSp>
      <p:grpSp>
        <p:nvGrpSpPr>
          <p:cNvPr id="11" name="Group 88"/>
          <p:cNvGrpSpPr>
            <a:grpSpLocks/>
          </p:cNvGrpSpPr>
          <p:nvPr/>
        </p:nvGrpSpPr>
        <p:grpSpPr bwMode="auto">
          <a:xfrm>
            <a:off x="919163" y="2676525"/>
            <a:ext cx="4392612" cy="877888"/>
            <a:chOff x="459" y="1637"/>
            <a:chExt cx="3027" cy="709"/>
          </a:xfrm>
        </p:grpSpPr>
        <p:sp>
          <p:nvSpPr>
            <p:cNvPr id="100414" name="Line 9"/>
            <p:cNvSpPr>
              <a:spLocks noChangeShapeType="1"/>
            </p:cNvSpPr>
            <p:nvPr/>
          </p:nvSpPr>
          <p:spPr bwMode="auto">
            <a:xfrm flipH="1">
              <a:off x="1404" y="1637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5" name="Text Box 11"/>
            <p:cNvSpPr txBox="1">
              <a:spLocks noChangeArrowheads="1"/>
            </p:cNvSpPr>
            <p:nvPr/>
          </p:nvSpPr>
          <p:spPr bwMode="auto">
            <a:xfrm>
              <a:off x="1552" y="1650"/>
              <a:ext cx="1757" cy="45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usual http response </a:t>
              </a:r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 dirty="0"/>
                <a:t>set-cookie: </a:t>
              </a:r>
              <a:r>
                <a:rPr lang="en-US" altLang="en-US" b="1" dirty="0" smtClean="0"/>
                <a:t>id=1678</a:t>
              </a:r>
              <a:r>
                <a:rPr lang="en-US" altLang="en-US" b="1" dirty="0" smtClean="0">
                  <a:latin typeface="Courier New" pitchFamily="49" charset="0"/>
                </a:rPr>
                <a:t> </a:t>
              </a:r>
              <a:endParaRPr lang="en-US" altLang="en-US" b="1" dirty="0">
                <a:latin typeface="Courier New" pitchFamily="49" charset="0"/>
              </a:endParaRPr>
            </a:p>
          </p:txBody>
        </p:sp>
        <p:grpSp>
          <p:nvGrpSpPr>
            <p:cNvPr id="100416" name="Group 76"/>
            <p:cNvGrpSpPr>
              <a:grpSpLocks/>
            </p:cNvGrpSpPr>
            <p:nvPr/>
          </p:nvGrpSpPr>
          <p:grpSpPr bwMode="auto">
            <a:xfrm>
              <a:off x="459" y="1836"/>
              <a:ext cx="1004" cy="510"/>
              <a:chOff x="684" y="1746"/>
              <a:chExt cx="1004" cy="510"/>
            </a:xfrm>
          </p:grpSpPr>
          <p:sp>
            <p:nvSpPr>
              <p:cNvPr id="100417" name="AutoShape 74"/>
              <p:cNvSpPr>
                <a:spLocks noChangeArrowheads="1"/>
              </p:cNvSpPr>
              <p:nvPr/>
            </p:nvSpPr>
            <p:spPr bwMode="auto">
              <a:xfrm>
                <a:off x="735" y="1746"/>
                <a:ext cx="829" cy="486"/>
              </a:xfrm>
              <a:prstGeom prst="can">
                <a:avLst>
                  <a:gd name="adj" fmla="val 25000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00418" name="Text Box 75"/>
              <p:cNvSpPr txBox="1">
                <a:spLocks noChangeArrowheads="1"/>
              </p:cNvSpPr>
              <p:nvPr/>
            </p:nvSpPr>
            <p:spPr bwMode="auto">
              <a:xfrm>
                <a:off x="684" y="1833"/>
                <a:ext cx="1004" cy="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ebay 8734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400" b="1">
                    <a:solidFill>
                      <a:schemeClr val="bg1"/>
                    </a:solidFill>
                  </a:rPr>
                  <a:t>amazon 1678</a:t>
                </a:r>
              </a:p>
            </p:txBody>
          </p:sp>
        </p:grpSp>
      </p:grpSp>
      <p:grpSp>
        <p:nvGrpSpPr>
          <p:cNvPr id="13" name="Group 93"/>
          <p:cNvGrpSpPr>
            <a:grpSpLocks/>
          </p:cNvGrpSpPr>
          <p:nvPr/>
        </p:nvGrpSpPr>
        <p:grpSpPr bwMode="auto">
          <a:xfrm>
            <a:off x="2181225" y="4603750"/>
            <a:ext cx="5705475" cy="1901825"/>
            <a:chOff x="1374" y="2641"/>
            <a:chExt cx="3594" cy="1198"/>
          </a:xfrm>
        </p:grpSpPr>
        <p:sp>
          <p:nvSpPr>
            <p:cNvPr id="100409" name="Line 20"/>
            <p:cNvSpPr>
              <a:spLocks noChangeShapeType="1"/>
            </p:cNvSpPr>
            <p:nvPr/>
          </p:nvSpPr>
          <p:spPr bwMode="auto">
            <a:xfrm>
              <a:off x="1374" y="3293"/>
              <a:ext cx="2082" cy="24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0" name="Text Box 23"/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35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dirty="0"/>
                <a:t>usual http request </a:t>
              </a:r>
              <a:r>
                <a:rPr lang="en-US" altLang="en-US" sz="1800" dirty="0" err="1"/>
                <a:t>msg</a:t>
              </a:r>
              <a:endParaRPr lang="en-US" altLang="en-US" sz="1800" dirty="0"/>
            </a:p>
            <a:p>
              <a:pPr algn="ctr"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 dirty="0"/>
                <a:t>cookie: </a:t>
              </a:r>
              <a:r>
                <a:rPr lang="en-US" altLang="en-US" b="1" dirty="0" smtClean="0"/>
                <a:t>id=1678</a:t>
              </a:r>
              <a:endParaRPr lang="en-US" altLang="en-US" b="1" dirty="0"/>
            </a:p>
          </p:txBody>
        </p:sp>
        <p:sp>
          <p:nvSpPr>
            <p:cNvPr id="100411" name="Text Box 29"/>
            <p:cNvSpPr txBox="1">
              <a:spLocks noChangeArrowheads="1"/>
            </p:cNvSpPr>
            <p:nvPr/>
          </p:nvSpPr>
          <p:spPr bwMode="auto">
            <a:xfrm>
              <a:off x="3584" y="3262"/>
              <a:ext cx="596" cy="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cookie-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specific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99"/>
                  </a:solidFill>
                </a:rPr>
                <a:t>action</a:t>
              </a:r>
            </a:p>
          </p:txBody>
        </p:sp>
        <p:sp>
          <p:nvSpPr>
            <p:cNvPr id="100412" name="Line 44"/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3" name="Text Box 71"/>
            <p:cNvSpPr txBox="1">
              <a:spLocks noChangeArrowheads="1"/>
            </p:cNvSpPr>
            <p:nvPr/>
          </p:nvSpPr>
          <p:spPr bwMode="auto">
            <a:xfrm>
              <a:off x="4287" y="2939"/>
              <a:ext cx="564" cy="23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access</a:t>
              </a:r>
            </a:p>
          </p:txBody>
        </p:sp>
      </p:grpSp>
      <p:grpSp>
        <p:nvGrpSpPr>
          <p:cNvPr id="14" name="Group 77"/>
          <p:cNvGrpSpPr>
            <a:grpSpLocks/>
          </p:cNvGrpSpPr>
          <p:nvPr/>
        </p:nvGrpSpPr>
        <p:grpSpPr bwMode="auto">
          <a:xfrm>
            <a:off x="865188" y="5351463"/>
            <a:ext cx="1389062" cy="636587"/>
            <a:chOff x="684" y="1746"/>
            <a:chExt cx="1004" cy="488"/>
          </a:xfrm>
        </p:grpSpPr>
        <p:sp>
          <p:nvSpPr>
            <p:cNvPr id="100407" name="AutoShape 78"/>
            <p:cNvSpPr>
              <a:spLocks noChangeArrowheads="1"/>
            </p:cNvSpPr>
            <p:nvPr/>
          </p:nvSpPr>
          <p:spPr bwMode="auto">
            <a:xfrm>
              <a:off x="735" y="1746"/>
              <a:ext cx="829" cy="486"/>
            </a:xfrm>
            <a:prstGeom prst="can">
              <a:avLst>
                <a:gd name="adj" fmla="val 25000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00408" name="Text Box 79"/>
            <p:cNvSpPr txBox="1">
              <a:spLocks noChangeArrowheads="1"/>
            </p:cNvSpPr>
            <p:nvPr/>
          </p:nvSpPr>
          <p:spPr bwMode="auto">
            <a:xfrm>
              <a:off x="684" y="1833"/>
              <a:ext cx="1004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ebay 8734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solidFill>
                    <a:schemeClr val="bg1"/>
                  </a:solidFill>
                </a:rPr>
                <a:t>amazon 1678</a:t>
              </a:r>
            </a:p>
          </p:txBody>
        </p:sp>
      </p:grpSp>
      <p:sp>
        <p:nvSpPr>
          <p:cNvPr id="100369" name="Text Box 80"/>
          <p:cNvSpPr txBox="1">
            <a:spLocks noChangeArrowheads="1"/>
          </p:cNvSpPr>
          <p:nvPr/>
        </p:nvSpPr>
        <p:spPr bwMode="auto">
          <a:xfrm>
            <a:off x="7842250" y="2692400"/>
            <a:ext cx="11239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backend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database</a:t>
            </a:r>
          </a:p>
        </p:txBody>
      </p:sp>
      <p:sp>
        <p:nvSpPr>
          <p:cNvPr id="100370" name="AutoShape 327"/>
          <p:cNvSpPr>
            <a:spLocks noChangeArrowheads="1"/>
          </p:cNvSpPr>
          <p:nvPr/>
        </p:nvSpPr>
        <p:spPr bwMode="auto">
          <a:xfrm>
            <a:off x="8112125" y="3313113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  <a:cs typeface="Arial" pitchFamily="34" charset="0"/>
            </a:endParaRPr>
          </a:p>
        </p:txBody>
      </p:sp>
      <p:grpSp>
        <p:nvGrpSpPr>
          <p:cNvPr id="100371" name="Group 63"/>
          <p:cNvGrpSpPr>
            <a:grpSpLocks/>
          </p:cNvGrpSpPr>
          <p:nvPr/>
        </p:nvGrpSpPr>
        <p:grpSpPr bwMode="auto">
          <a:xfrm>
            <a:off x="5475288" y="1119188"/>
            <a:ext cx="411162" cy="771525"/>
            <a:chOff x="4140" y="429"/>
            <a:chExt cx="1425" cy="2396"/>
          </a:xfrm>
        </p:grpSpPr>
        <p:sp>
          <p:nvSpPr>
            <p:cNvPr id="100375" name="Freeform 6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6" name="Rectangle 65"/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77" name="Freeform 6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8" name="Freeform 6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9" name="Rectangle 68"/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0" name="Group 6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0405" name="AutoShape 70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6" name="AutoShape 71"/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1" name="Rectangle 72"/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2" name="Group 7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0403" name="AutoShape 7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4" name="AutoShape 75"/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3" name="Rectangle 76"/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4" name="Rectangle 77"/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0385" name="Group 7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0401" name="AutoShape 79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2" name="AutoShape 80"/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6" name="Freeform 8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0387" name="Group 8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0399" name="AutoShape 83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0400" name="AutoShape 84"/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0388" name="Rectangle 85"/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89" name="Freeform 8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Freeform 8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1" name="Oval 88"/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2" name="Freeform 8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3" name="AutoShape 9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4" name="AutoShape 91"/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5" name="Oval 92"/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6" name="Oval 93"/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0397" name="Oval 94"/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0398" name="Rectangle 95"/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0372" name="Group 96"/>
          <p:cNvGrpSpPr>
            <a:grpSpLocks/>
          </p:cNvGrpSpPr>
          <p:nvPr/>
        </p:nvGrpSpPr>
        <p:grpSpPr bwMode="auto">
          <a:xfrm>
            <a:off x="1806575" y="1117600"/>
            <a:ext cx="687388" cy="731838"/>
            <a:chOff x="-44" y="1473"/>
            <a:chExt cx="981" cy="1105"/>
          </a:xfrm>
        </p:grpSpPr>
        <p:pic>
          <p:nvPicPr>
            <p:cNvPr id="100373" name="Picture 9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0374" name="Freeform 9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235" grpId="0"/>
      <p:bldP spid="5024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024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85712AA3-8A46-4DC2-91E1-403CEB3CC08D}" type="slidenum">
              <a:rPr lang="en-US" altLang="en-US" sz="1200">
                <a:latin typeface="Tahoma" pitchFamily="34" charset="0"/>
              </a:rPr>
              <a:pPr/>
              <a:t>36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02403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7825" y="898525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4" name="Rectangle 2"/>
          <p:cNvSpPr>
            <a:spLocks noGrp="1" noChangeArrowheads="1"/>
          </p:cNvSpPr>
          <p:nvPr>
            <p:ph type="title"/>
          </p:nvPr>
        </p:nvSpPr>
        <p:spPr>
          <a:xfrm>
            <a:off x="373063" y="207963"/>
            <a:ext cx="7772400" cy="925512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Cookies (continued)</a:t>
            </a:r>
          </a:p>
        </p:txBody>
      </p:sp>
      <p:sp>
        <p:nvSpPr>
          <p:cNvPr id="10240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89063"/>
            <a:ext cx="3810000" cy="2641600"/>
          </a:xfrm>
        </p:spPr>
        <p:txBody>
          <a:bodyPr/>
          <a:lstStyle/>
          <a:p>
            <a:pPr>
              <a:lnSpc>
                <a:spcPct val="75000"/>
              </a:lnSpc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what cookies can be used for:</a:t>
            </a:r>
          </a:p>
          <a:p>
            <a:pPr>
              <a:lnSpc>
                <a:spcPct val="75000"/>
              </a:lnSpc>
            </a:pPr>
            <a:r>
              <a:rPr lang="en-US" altLang="en-US" sz="2400" smtClean="0">
                <a:ea typeface="ＭＳ Ｐゴシック" charset="-128"/>
              </a:rPr>
              <a:t>authorization</a:t>
            </a:r>
          </a:p>
          <a:p>
            <a:pPr>
              <a:lnSpc>
                <a:spcPct val="75000"/>
              </a:lnSpc>
            </a:pPr>
            <a:r>
              <a:rPr lang="en-US" altLang="en-US" sz="2400" smtClean="0">
                <a:ea typeface="ＭＳ Ｐゴシック" charset="-128"/>
              </a:rPr>
              <a:t>shopping carts</a:t>
            </a:r>
          </a:p>
          <a:p>
            <a:pPr>
              <a:lnSpc>
                <a:spcPct val="75000"/>
              </a:lnSpc>
            </a:pPr>
            <a:r>
              <a:rPr lang="en-US" altLang="en-US" sz="2400" smtClean="0">
                <a:ea typeface="ＭＳ Ｐゴシック" charset="-128"/>
              </a:rPr>
              <a:t>recommendations</a:t>
            </a:r>
          </a:p>
          <a:p>
            <a:pPr>
              <a:lnSpc>
                <a:spcPct val="75000"/>
              </a:lnSpc>
            </a:pPr>
            <a:r>
              <a:rPr lang="en-US" altLang="en-US" sz="2400" smtClean="0">
                <a:ea typeface="ＭＳ Ｐゴシック" charset="-128"/>
              </a:rPr>
              <a:t>user session state (Web e-mail)</a:t>
            </a:r>
          </a:p>
        </p:txBody>
      </p:sp>
      <p:sp>
        <p:nvSpPr>
          <p:cNvPr id="102406" name="Rectangle 13"/>
          <p:cNvSpPr>
            <a:spLocks noChangeArrowheads="1"/>
          </p:cNvSpPr>
          <p:nvPr/>
        </p:nvSpPr>
        <p:spPr bwMode="auto">
          <a:xfrm>
            <a:off x="4670425" y="1471613"/>
            <a:ext cx="3810000" cy="2065337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cookies and privacy: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cookies permit sites to learn a lot about you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you may supply name and e-mail to sites</a:t>
            </a:r>
          </a:p>
        </p:txBody>
      </p:sp>
      <p:sp>
        <p:nvSpPr>
          <p:cNvPr id="102407" name="Text Box 14"/>
          <p:cNvSpPr txBox="1">
            <a:spLocks noChangeArrowheads="1"/>
          </p:cNvSpPr>
          <p:nvPr/>
        </p:nvSpPr>
        <p:spPr bwMode="auto">
          <a:xfrm>
            <a:off x="7321550" y="1177925"/>
            <a:ext cx="8001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rgbClr val="000099"/>
                </a:solidFill>
                <a:latin typeface="Gill Sans MT" pitchFamily="34" charset="0"/>
              </a:rPr>
              <a:t>aside</a:t>
            </a:r>
          </a:p>
        </p:txBody>
      </p:sp>
      <p:sp>
        <p:nvSpPr>
          <p:cNvPr id="102408" name="Rectangle 15"/>
          <p:cNvSpPr>
            <a:spLocks noChangeArrowheads="1"/>
          </p:cNvSpPr>
          <p:nvPr/>
        </p:nvSpPr>
        <p:spPr bwMode="auto">
          <a:xfrm>
            <a:off x="547688" y="3946525"/>
            <a:ext cx="5702300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how to keep </a:t>
            </a:r>
            <a:r>
              <a:rPr lang="ja-JP" altLang="en-US" sz="2800" i="1" dirty="0">
                <a:solidFill>
                  <a:srgbClr val="CC0000"/>
                </a:solidFill>
                <a:latin typeface="Gill Sans MT" pitchFamily="34" charset="0"/>
              </a:rPr>
              <a:t>“</a:t>
            </a:r>
            <a:r>
              <a:rPr lang="en-US" altLang="ja-JP" sz="2800" i="1" dirty="0">
                <a:solidFill>
                  <a:srgbClr val="CC0000"/>
                </a:solidFill>
                <a:latin typeface="Gill Sans MT" pitchFamily="34" charset="0"/>
              </a:rPr>
              <a:t>state</a:t>
            </a:r>
            <a:r>
              <a:rPr lang="ja-JP" altLang="en-US" sz="2800" i="1" dirty="0">
                <a:solidFill>
                  <a:srgbClr val="CC0000"/>
                </a:solidFill>
                <a:latin typeface="Gill Sans MT" pitchFamily="34" charset="0"/>
              </a:rPr>
              <a:t>”</a:t>
            </a:r>
            <a:r>
              <a:rPr lang="en-US" altLang="ja-JP" sz="2800" i="1" dirty="0">
                <a:solidFill>
                  <a:srgbClr val="CC0000"/>
                </a:solidFill>
                <a:latin typeface="Gill Sans MT" pitchFamily="34" charset="0"/>
              </a:rPr>
              <a:t>: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protocol </a:t>
            </a:r>
            <a:r>
              <a:rPr lang="en-US" altLang="en-US" sz="2400" dirty="0" smtClean="0">
                <a:latin typeface="Gill Sans MT" pitchFamily="34" charset="0"/>
              </a:rPr>
              <a:t>endpoints: </a:t>
            </a:r>
            <a:r>
              <a:rPr lang="en-US" altLang="en-US" sz="2400" dirty="0">
                <a:latin typeface="Gill Sans MT" pitchFamily="34" charset="0"/>
              </a:rPr>
              <a:t>maintain state at </a:t>
            </a:r>
            <a:r>
              <a:rPr lang="en-US" altLang="en-US" sz="2400" dirty="0" smtClean="0">
                <a:latin typeface="Gill Sans MT" pitchFamily="34" charset="0"/>
              </a:rPr>
              <a:t>sender and receiver </a:t>
            </a:r>
            <a:r>
              <a:rPr lang="en-US" altLang="en-US" sz="2400" dirty="0">
                <a:latin typeface="Gill Sans MT" pitchFamily="34" charset="0"/>
              </a:rPr>
              <a:t>over multiple transactions</a:t>
            </a:r>
          </a:p>
          <a:p>
            <a:pPr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cookies: http messages carry state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044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B1BF0448-734D-4E63-AD6F-BB374839EC3A}" type="slidenum">
              <a:rPr lang="en-US" altLang="en-US" sz="1200">
                <a:latin typeface="Tahoma" pitchFamily="34" charset="0"/>
              </a:rPr>
              <a:pPr/>
              <a:t>37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04451" name="Group 171"/>
          <p:cNvGrpSpPr>
            <a:grpSpLocks/>
          </p:cNvGrpSpPr>
          <p:nvPr/>
        </p:nvGrpSpPr>
        <p:grpSpPr bwMode="auto">
          <a:xfrm>
            <a:off x="4027488" y="2695575"/>
            <a:ext cx="687387" cy="763588"/>
            <a:chOff x="-44" y="1473"/>
            <a:chExt cx="981" cy="1105"/>
          </a:xfrm>
        </p:grpSpPr>
        <p:pic>
          <p:nvPicPr>
            <p:cNvPr id="104582" name="Picture 172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3" name="Freeform 17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2" name="Group 102"/>
          <p:cNvGrpSpPr>
            <a:grpSpLocks/>
          </p:cNvGrpSpPr>
          <p:nvPr/>
        </p:nvGrpSpPr>
        <p:grpSpPr bwMode="auto">
          <a:xfrm>
            <a:off x="4092575" y="4568825"/>
            <a:ext cx="687388" cy="763588"/>
            <a:chOff x="-44" y="1473"/>
            <a:chExt cx="981" cy="1105"/>
          </a:xfrm>
        </p:grpSpPr>
        <p:pic>
          <p:nvPicPr>
            <p:cNvPr id="104580" name="Picture 10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581" name="Freeform 10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4453" name="Group 138"/>
          <p:cNvGrpSpPr>
            <a:grpSpLocks/>
          </p:cNvGrpSpPr>
          <p:nvPr/>
        </p:nvGrpSpPr>
        <p:grpSpPr bwMode="auto">
          <a:xfrm>
            <a:off x="6230938" y="3457575"/>
            <a:ext cx="400050" cy="715963"/>
            <a:chOff x="4140" y="429"/>
            <a:chExt cx="1425" cy="2396"/>
          </a:xfrm>
        </p:grpSpPr>
        <p:sp>
          <p:nvSpPr>
            <p:cNvPr id="104548" name="Freeform 13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49" name="Rectangle 140"/>
            <p:cNvSpPr>
              <a:spLocks noChangeArrowheads="1"/>
            </p:cNvSpPr>
            <p:nvPr/>
          </p:nvSpPr>
          <p:spPr bwMode="auto">
            <a:xfrm>
              <a:off x="4208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0" name="Freeform 14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1" name="Freeform 14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52" name="Rectangle 143"/>
            <p:cNvSpPr>
              <a:spLocks noChangeArrowheads="1"/>
            </p:cNvSpPr>
            <p:nvPr/>
          </p:nvSpPr>
          <p:spPr bwMode="auto">
            <a:xfrm>
              <a:off x="4214" y="69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3" name="Group 14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78" name="AutoShape 14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9" name="AutoShape 14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7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4" name="Rectangle 147"/>
            <p:cNvSpPr>
              <a:spLocks noChangeArrowheads="1"/>
            </p:cNvSpPr>
            <p:nvPr/>
          </p:nvSpPr>
          <p:spPr bwMode="auto">
            <a:xfrm>
              <a:off x="4225" y="101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5" name="Group 14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76" name="AutoShape 149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7" name="AutoShape 150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2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6" name="Rectangle 151"/>
            <p:cNvSpPr>
              <a:spLocks noChangeArrowheads="1"/>
            </p:cNvSpPr>
            <p:nvPr/>
          </p:nvSpPr>
          <p:spPr bwMode="auto">
            <a:xfrm>
              <a:off x="4219" y="1359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57" name="Rectangle 152"/>
            <p:cNvSpPr>
              <a:spLocks noChangeArrowheads="1"/>
            </p:cNvSpPr>
            <p:nvPr/>
          </p:nvSpPr>
          <p:spPr bwMode="auto">
            <a:xfrm>
              <a:off x="4230" y="1656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58" name="Group 15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74" name="AutoShape 154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6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5" name="AutoShape 155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59" name="Freeform 15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60" name="Group 15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72" name="AutoShape 158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73" name="AutoShape 159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0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61" name="Rectangle 160"/>
            <p:cNvSpPr>
              <a:spLocks noChangeArrowheads="1"/>
            </p:cNvSpPr>
            <p:nvPr/>
          </p:nvSpPr>
          <p:spPr bwMode="auto">
            <a:xfrm>
              <a:off x="5248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2" name="Freeform 16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3" name="Freeform 16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4" name="Oval 163"/>
            <p:cNvSpPr>
              <a:spLocks noChangeArrowheads="1"/>
            </p:cNvSpPr>
            <p:nvPr/>
          </p:nvSpPr>
          <p:spPr bwMode="auto">
            <a:xfrm>
              <a:off x="5520" y="2612"/>
              <a:ext cx="45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5" name="Freeform 16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66" name="AutoShape 165"/>
            <p:cNvSpPr>
              <a:spLocks noChangeArrowheads="1"/>
            </p:cNvSpPr>
            <p:nvPr/>
          </p:nvSpPr>
          <p:spPr bwMode="auto">
            <a:xfrm>
              <a:off x="4140" y="2676"/>
              <a:ext cx="1199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7" name="AutoShape 166"/>
            <p:cNvSpPr>
              <a:spLocks noChangeArrowheads="1"/>
            </p:cNvSpPr>
            <p:nvPr/>
          </p:nvSpPr>
          <p:spPr bwMode="auto">
            <a:xfrm>
              <a:off x="4208" y="2713"/>
              <a:ext cx="1069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8" name="Oval 167"/>
            <p:cNvSpPr>
              <a:spLocks noChangeArrowheads="1"/>
            </p:cNvSpPr>
            <p:nvPr/>
          </p:nvSpPr>
          <p:spPr bwMode="auto">
            <a:xfrm>
              <a:off x="4310" y="2384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69" name="Oval 168"/>
            <p:cNvSpPr>
              <a:spLocks noChangeArrowheads="1"/>
            </p:cNvSpPr>
            <p:nvPr/>
          </p:nvSpPr>
          <p:spPr bwMode="auto">
            <a:xfrm>
              <a:off x="4485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4570" name="Oval 169"/>
            <p:cNvSpPr>
              <a:spLocks noChangeArrowheads="1"/>
            </p:cNvSpPr>
            <p:nvPr/>
          </p:nvSpPr>
          <p:spPr bwMode="auto">
            <a:xfrm>
              <a:off x="4660" y="2379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71" name="Rectangle 170"/>
            <p:cNvSpPr>
              <a:spLocks noChangeArrowheads="1"/>
            </p:cNvSpPr>
            <p:nvPr/>
          </p:nvSpPr>
          <p:spPr bwMode="auto">
            <a:xfrm>
              <a:off x="5062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4454" name="Group 105"/>
          <p:cNvGrpSpPr>
            <a:grpSpLocks/>
          </p:cNvGrpSpPr>
          <p:nvPr/>
        </p:nvGrpSpPr>
        <p:grpSpPr bwMode="auto">
          <a:xfrm>
            <a:off x="8178800" y="2836863"/>
            <a:ext cx="433388" cy="715962"/>
            <a:chOff x="4140" y="429"/>
            <a:chExt cx="1425" cy="2396"/>
          </a:xfrm>
        </p:grpSpPr>
        <p:sp>
          <p:nvSpPr>
            <p:cNvPr id="104516" name="Freeform 10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7" name="Rectangle 107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18" name="Freeform 10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19" name="Freeform 10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20" name="Rectangle 110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1" name="Group 11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46" name="AutoShape 11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7" name="AutoShape 113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2" name="Rectangle 114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3" name="Group 11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44" name="AutoShape 116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5" name="AutoShape 117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4" name="Rectangle 118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25" name="Rectangle 119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526" name="Group 12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542" name="AutoShape 121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3" name="AutoShape 122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7" name="Freeform 12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528" name="Group 12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540" name="AutoShape 125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41" name="AutoShape 126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529" name="Rectangle 127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0" name="Freeform 12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1" name="Freeform 12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2" name="Oval 130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3" name="Freeform 13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534" name="AutoShape 132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5" name="AutoShape 133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6" name="Oval 134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7" name="Oval 135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4538" name="Oval 136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539" name="Rectangle 137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04455" name="Picture 6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893763"/>
            <a:ext cx="5942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Rectangle 2"/>
          <p:cNvSpPr>
            <a:spLocks noGrp="1" noChangeArrowheads="1"/>
          </p:cNvSpPr>
          <p:nvPr>
            <p:ph type="title"/>
          </p:nvPr>
        </p:nvSpPr>
        <p:spPr>
          <a:xfrm>
            <a:off x="333375" y="234950"/>
            <a:ext cx="7772400" cy="89217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Web caches (proxy server)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0445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46075" y="1957388"/>
            <a:ext cx="3767138" cy="3762375"/>
          </a:xfrm>
        </p:spPr>
        <p:txBody>
          <a:bodyPr/>
          <a:lstStyle/>
          <a:p>
            <a:pPr marL="233363" indent="-233363"/>
            <a:r>
              <a:rPr lang="en-US" altLang="en-US" sz="2400" smtClean="0">
                <a:ea typeface="ＭＳ Ｐゴシック" charset="-128"/>
              </a:rPr>
              <a:t>user sets browser: Web accesses via  cache</a:t>
            </a:r>
          </a:p>
          <a:p>
            <a:pPr marL="233363" indent="-233363"/>
            <a:r>
              <a:rPr lang="en-US" altLang="en-US" sz="2400" smtClean="0">
                <a:ea typeface="ＭＳ Ｐゴシック" charset="-128"/>
              </a:rPr>
              <a:t>browser sends all HTTP requests to cache</a:t>
            </a:r>
          </a:p>
          <a:p>
            <a:pPr marL="685800" lvl="1" indent="-228600"/>
            <a:r>
              <a:rPr lang="en-US" altLang="en-US" smtClean="0">
                <a:ea typeface="ＭＳ Ｐゴシック" charset="-128"/>
              </a:rPr>
              <a:t>object in cache: cache returns object </a:t>
            </a:r>
          </a:p>
          <a:p>
            <a:pPr marL="685800" lvl="1" indent="-228600"/>
            <a:r>
              <a:rPr lang="en-US" altLang="en-US" smtClean="0">
                <a:ea typeface="ＭＳ Ｐゴシック" charset="-128"/>
              </a:rPr>
              <a:t>else cache requests object from origin server, then returns object to client</a:t>
            </a:r>
          </a:p>
        </p:txBody>
      </p:sp>
      <p:sp>
        <p:nvSpPr>
          <p:cNvPr id="104458" name="Rectangle 4"/>
          <p:cNvSpPr>
            <a:spLocks noChangeArrowheads="1"/>
          </p:cNvSpPr>
          <p:nvPr/>
        </p:nvSpPr>
        <p:spPr bwMode="auto">
          <a:xfrm>
            <a:off x="393700" y="1265238"/>
            <a:ext cx="87503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goal:</a:t>
            </a:r>
            <a:r>
              <a:rPr lang="en-US" altLang="en-US" sz="2800">
                <a:latin typeface="Gill Sans MT" pitchFamily="34" charset="0"/>
              </a:rPr>
              <a:t> satisfy client request without involving origin server</a:t>
            </a:r>
          </a:p>
        </p:txBody>
      </p:sp>
      <p:sp>
        <p:nvSpPr>
          <p:cNvPr id="104459" name="Text Box 6"/>
          <p:cNvSpPr txBox="1">
            <a:spLocks noChangeArrowheads="1"/>
          </p:cNvSpPr>
          <p:nvPr/>
        </p:nvSpPr>
        <p:spPr bwMode="auto">
          <a:xfrm>
            <a:off x="4171950" y="3368675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sp>
        <p:nvSpPr>
          <p:cNvPr id="104460" name="Text Box 8"/>
          <p:cNvSpPr txBox="1">
            <a:spLocks noChangeArrowheads="1"/>
          </p:cNvSpPr>
          <p:nvPr/>
        </p:nvSpPr>
        <p:spPr bwMode="auto">
          <a:xfrm>
            <a:off x="5957888" y="2774950"/>
            <a:ext cx="88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proxy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server</a:t>
            </a:r>
            <a:endParaRPr lang="en-US" altLang="en-US" sz="2400"/>
          </a:p>
        </p:txBody>
      </p:sp>
      <p:sp>
        <p:nvSpPr>
          <p:cNvPr id="104461" name="Text Box 21"/>
          <p:cNvSpPr txBox="1">
            <a:spLocks noChangeArrowheads="1"/>
          </p:cNvSpPr>
          <p:nvPr/>
        </p:nvSpPr>
        <p:spPr bwMode="auto">
          <a:xfrm>
            <a:off x="4294188" y="5340350"/>
            <a:ext cx="6572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client</a:t>
            </a:r>
            <a:endParaRPr lang="en-US" altLang="en-US" sz="2400"/>
          </a:p>
        </p:txBody>
      </p:sp>
      <p:grpSp>
        <p:nvGrpSpPr>
          <p:cNvPr id="14" name="Group 53"/>
          <p:cNvGrpSpPr>
            <a:grpSpLocks/>
          </p:cNvGrpSpPr>
          <p:nvPr/>
        </p:nvGrpSpPr>
        <p:grpSpPr bwMode="auto">
          <a:xfrm>
            <a:off x="4597400" y="4095750"/>
            <a:ext cx="1563688" cy="760413"/>
            <a:chOff x="2896" y="2580"/>
            <a:chExt cx="985" cy="479"/>
          </a:xfrm>
        </p:grpSpPr>
        <p:sp>
          <p:nvSpPr>
            <p:cNvPr id="104514" name="Line 19"/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5" name="Text Box 23"/>
            <p:cNvSpPr txBox="1">
              <a:spLocks noChangeArrowheads="1"/>
            </p:cNvSpPr>
            <p:nvPr/>
          </p:nvSpPr>
          <p:spPr bwMode="auto">
            <a:xfrm rot="-1692639">
              <a:off x="2896" y="264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5" name="Group 54"/>
          <p:cNvGrpSpPr>
            <a:grpSpLocks/>
          </p:cNvGrpSpPr>
          <p:nvPr/>
        </p:nvGrpSpPr>
        <p:grpSpPr bwMode="auto">
          <a:xfrm>
            <a:off x="4781550" y="4183063"/>
            <a:ext cx="1604963" cy="785812"/>
            <a:chOff x="3012" y="2635"/>
            <a:chExt cx="1011" cy="495"/>
          </a:xfrm>
        </p:grpSpPr>
        <p:sp>
          <p:nvSpPr>
            <p:cNvPr id="104512" name="Line 20"/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3" name="Text Box 25"/>
            <p:cNvSpPr txBox="1">
              <a:spLocks noChangeArrowheads="1"/>
            </p:cNvSpPr>
            <p:nvPr/>
          </p:nvSpPr>
          <p:spPr bwMode="auto">
            <a:xfrm rot="-1737783">
              <a:off x="3012" y="2847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grpSp>
        <p:nvGrpSpPr>
          <p:cNvPr id="16" name="Group 49"/>
          <p:cNvGrpSpPr>
            <a:grpSpLocks/>
          </p:cNvGrpSpPr>
          <p:nvPr/>
        </p:nvGrpSpPr>
        <p:grpSpPr bwMode="auto">
          <a:xfrm>
            <a:off x="4765675" y="3124200"/>
            <a:ext cx="3251200" cy="730250"/>
            <a:chOff x="3002" y="1979"/>
            <a:chExt cx="2048" cy="460"/>
          </a:xfrm>
        </p:grpSpPr>
        <p:sp>
          <p:nvSpPr>
            <p:cNvPr id="104509" name="Freeform 18"/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10" name="Text Box 22"/>
            <p:cNvSpPr txBox="1">
              <a:spLocks noChangeArrowheads="1"/>
            </p:cNvSpPr>
            <p:nvPr/>
          </p:nvSpPr>
          <p:spPr bwMode="auto">
            <a:xfrm rot="1422049">
              <a:off x="3083" y="200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11" name="Text Box 45"/>
            <p:cNvSpPr txBox="1">
              <a:spLocks noChangeArrowheads="1"/>
            </p:cNvSpPr>
            <p:nvPr/>
          </p:nvSpPr>
          <p:spPr bwMode="auto">
            <a:xfrm rot="-1419968">
              <a:off x="4114" y="2016"/>
              <a:ext cx="912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request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</p:grpSp>
      <p:sp>
        <p:nvSpPr>
          <p:cNvPr id="104465" name="Text Box 47"/>
          <p:cNvSpPr txBox="1">
            <a:spLocks noChangeArrowheads="1"/>
          </p:cNvSpPr>
          <p:nvPr/>
        </p:nvSpPr>
        <p:spPr bwMode="auto">
          <a:xfrm>
            <a:off x="7999413" y="542131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6" name="Text Box 48"/>
          <p:cNvSpPr txBox="1">
            <a:spLocks noChangeArrowheads="1"/>
          </p:cNvSpPr>
          <p:nvPr/>
        </p:nvSpPr>
        <p:spPr bwMode="auto">
          <a:xfrm>
            <a:off x="8016875" y="3484563"/>
            <a:ext cx="7493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origin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sp>
        <p:nvSpPr>
          <p:cNvPr id="104467" name="Rectangle 55"/>
          <p:cNvSpPr>
            <a:spLocks noChangeArrowheads="1"/>
          </p:cNvSpPr>
          <p:nvPr/>
        </p:nvSpPr>
        <p:spPr bwMode="auto">
          <a:xfrm>
            <a:off x="6946900" y="4349750"/>
            <a:ext cx="4064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04468" name="Picture 5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7863" y="26320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60"/>
          <p:cNvGrpSpPr>
            <a:grpSpLocks/>
          </p:cNvGrpSpPr>
          <p:nvPr/>
        </p:nvGrpSpPr>
        <p:grpSpPr bwMode="auto">
          <a:xfrm>
            <a:off x="3992563" y="2671763"/>
            <a:ext cx="4178300" cy="1814512"/>
            <a:chOff x="2515" y="1687"/>
            <a:chExt cx="2632" cy="1143"/>
          </a:xfrm>
        </p:grpSpPr>
        <p:sp>
          <p:nvSpPr>
            <p:cNvPr id="104504" name="Freeform 44"/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5" name="Text Box 24"/>
            <p:cNvSpPr txBox="1">
              <a:spLocks noChangeArrowheads="1"/>
            </p:cNvSpPr>
            <p:nvPr/>
          </p:nvSpPr>
          <p:spPr bwMode="auto">
            <a:xfrm rot="1411598">
              <a:off x="2906" y="2244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sp>
          <p:nvSpPr>
            <p:cNvPr id="104506" name="Text Box 46"/>
            <p:cNvSpPr txBox="1">
              <a:spLocks noChangeArrowheads="1"/>
            </p:cNvSpPr>
            <p:nvPr/>
          </p:nvSpPr>
          <p:spPr bwMode="auto">
            <a:xfrm rot="-1415789">
              <a:off x="4136" y="2232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HTTP response</a:t>
              </a:r>
              <a:endParaRPr lang="en-US" altLang="en-US" sz="2400">
                <a:solidFill>
                  <a:srgbClr val="CC0000"/>
                </a:solidFill>
              </a:endParaRPr>
            </a:p>
          </p:txBody>
        </p:sp>
        <p:pic>
          <p:nvPicPr>
            <p:cNvPr id="104507" name="Picture 57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08" name="Picture 5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71069" name="Picture 61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0188" y="4613275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71" name="Group 69"/>
          <p:cNvGrpSpPr>
            <a:grpSpLocks/>
          </p:cNvGrpSpPr>
          <p:nvPr/>
        </p:nvGrpSpPr>
        <p:grpSpPr bwMode="auto">
          <a:xfrm>
            <a:off x="8112125" y="4764088"/>
            <a:ext cx="433388" cy="715962"/>
            <a:chOff x="4140" y="429"/>
            <a:chExt cx="1425" cy="2396"/>
          </a:xfrm>
        </p:grpSpPr>
        <p:sp>
          <p:nvSpPr>
            <p:cNvPr id="104472" name="Freeform 7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3" name="Rectangle 71"/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74" name="Freeform 7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Freeform 7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Rectangle 74"/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7" name="Group 7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4502" name="AutoShape 7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3" name="AutoShape 77"/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78" name="Rectangle 78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79" name="Group 7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4500" name="AutoShape 80"/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501" name="AutoShape 81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0" name="Rectangle 82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1" name="Rectangle 83"/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4482" name="Group 8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4498" name="AutoShape 85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9" name="AutoShape 86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3" name="Freeform 8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4484" name="Group 8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4496" name="AutoShape 8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4497" name="AutoShape 90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4485" name="Rectangle 91"/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6" name="Freeform 9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7" name="Freeform 9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88" name="Oval 94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89" name="Freeform 9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0" name="AutoShape 96"/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1" name="AutoShape 97"/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2" name="Oval 98"/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3" name="Oval 99"/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4494" name="Oval 100"/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4495" name="Rectangle 101"/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710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064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77E90BC4-C593-4AC0-A51D-31EF9351D998}" type="slidenum">
              <a:rPr lang="en-US" altLang="en-US" sz="1200">
                <a:latin typeface="Tahoma" pitchFamily="34" charset="0"/>
              </a:rPr>
              <a:pPr/>
              <a:t>38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06499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936625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2"/>
          <p:cNvSpPr>
            <a:spLocks noGrp="1" noChangeArrowheads="1"/>
          </p:cNvSpPr>
          <p:nvPr>
            <p:ph type="title"/>
          </p:nvPr>
        </p:nvSpPr>
        <p:spPr>
          <a:xfrm>
            <a:off x="477838" y="234950"/>
            <a:ext cx="7772400" cy="947738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More about Web caching</a:t>
            </a:r>
          </a:p>
        </p:txBody>
      </p:sp>
      <p:sp>
        <p:nvSpPr>
          <p:cNvPr id="106501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cache acts as both client and server</a:t>
            </a:r>
          </a:p>
          <a:p>
            <a:pPr lvl="1"/>
            <a:r>
              <a:rPr lang="en-US" altLang="en-US" sz="2000" smtClean="0">
                <a:ea typeface="ＭＳ Ｐゴシック" charset="-128"/>
              </a:rPr>
              <a:t>server for original requesting client</a:t>
            </a:r>
          </a:p>
          <a:p>
            <a:pPr lvl="1"/>
            <a:r>
              <a:rPr lang="en-US" altLang="en-US" sz="2000" smtClean="0">
                <a:ea typeface="ＭＳ Ｐゴシック" charset="-128"/>
              </a:rPr>
              <a:t>client to origin server</a:t>
            </a:r>
          </a:p>
          <a:p>
            <a:r>
              <a:rPr lang="en-US" altLang="en-US" smtClean="0">
                <a:ea typeface="ＭＳ Ｐゴシック" charset="-128"/>
              </a:rPr>
              <a:t>typically cache is installed by ISP (university, company, residential ISP)</a:t>
            </a:r>
          </a:p>
        </p:txBody>
      </p:sp>
      <p:sp>
        <p:nvSpPr>
          <p:cNvPr id="10650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415925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why Web caching?</a:t>
            </a:r>
          </a:p>
          <a:p>
            <a:r>
              <a:rPr lang="en-US" altLang="en-US" smtClean="0">
                <a:ea typeface="ＭＳ Ｐゴシック" charset="-128"/>
              </a:rPr>
              <a:t>reduce response time for client request</a:t>
            </a:r>
          </a:p>
          <a:p>
            <a:r>
              <a:rPr lang="en-US" altLang="en-US" smtClean="0">
                <a:ea typeface="ＭＳ Ｐゴシック" charset="-128"/>
              </a:rPr>
              <a:t>reduce traffic on an institution</a:t>
            </a:r>
            <a:r>
              <a:rPr lang="ja-JP" altLang="en-US" smtClean="0">
                <a:ea typeface="ＭＳ Ｐゴシック" charset="-128"/>
              </a:rPr>
              <a:t>’</a:t>
            </a:r>
            <a:r>
              <a:rPr lang="en-US" altLang="ja-JP" smtClean="0">
                <a:ea typeface="ＭＳ Ｐゴシック" charset="-128"/>
              </a:rPr>
              <a:t>s access link</a:t>
            </a:r>
          </a:p>
          <a:p>
            <a:r>
              <a:rPr lang="en-US" altLang="en-US" smtClean="0">
                <a:ea typeface="ＭＳ Ｐゴシック" charset="-128"/>
              </a:rPr>
              <a:t>Internet dense with caches: enables </a:t>
            </a:r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poor</a:t>
            </a:r>
            <a:r>
              <a:rPr lang="ja-JP" altLang="en-US" smtClean="0">
                <a:ea typeface="ＭＳ Ｐゴシック" charset="-128"/>
              </a:rPr>
              <a:t>”</a:t>
            </a:r>
            <a:r>
              <a:rPr lang="en-US" altLang="ja-JP" smtClean="0">
                <a:ea typeface="ＭＳ Ｐゴシック" charset="-128"/>
              </a:rPr>
              <a:t> content providers to effectively deliver content (so too does P2P file sharing)</a:t>
            </a:r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085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7835C620-486A-4B3A-AB13-64B9519C8157}" type="slidenum">
              <a:rPr lang="en-US" altLang="en-US" sz="1200">
                <a:latin typeface="Tahoma" pitchFamily="34" charset="0"/>
              </a:rPr>
              <a:pPr/>
              <a:t>39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08547" name="Picture 13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Line 2"/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49" name="Rectangle 3"/>
          <p:cNvSpPr>
            <a:spLocks noGrp="1" noChangeArrowheads="1"/>
          </p:cNvSpPr>
          <p:nvPr>
            <p:ph type="title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Caching example: 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08550" name="Text Box 50"/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08551" name="Line 51"/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2" name="Line 52"/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3" name="Line 53"/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4" name="Line 54"/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5" name="Freeform 55"/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6" name="Text Box 70"/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57" name="Freeform 71"/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8" name="Line 77"/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59" name="Line 78"/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0" name="Line 79"/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1" name="Line 80"/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2" name="Line 95"/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3" name="Text Box 97"/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8564" name="Text Box 98"/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08565" name="Text Box 99"/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08566" name="Group 111"/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08786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08787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08788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08789" name="Group 11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92" name="Freeform 11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93" name="Freeform 11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90" name="Line 11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91" name="Line 11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8567" name="Group 120"/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0877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0877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0878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0878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878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78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78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8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2" name="Rectangle 4"/>
          <p:cNvSpPr>
            <a:spLocks noChangeArrowheads="1"/>
          </p:cNvSpPr>
          <p:nvPr/>
        </p:nvSpPr>
        <p:spPr bwMode="auto">
          <a:xfrm>
            <a:off x="398463" y="1335088"/>
            <a:ext cx="4370387" cy="5170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ZapfDingbats" charset="0"/>
              <a:buNone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8329" name="Oval 137"/>
          <p:cNvSpPr>
            <a:spLocks noChangeArrowheads="1"/>
          </p:cNvSpPr>
          <p:nvPr/>
        </p:nvSpPr>
        <p:spPr bwMode="auto">
          <a:xfrm>
            <a:off x="3025775" y="4630738"/>
            <a:ext cx="838200" cy="392112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8330" name="Text Box 138"/>
          <p:cNvSpPr txBox="1">
            <a:spLocks noChangeArrowheads="1"/>
          </p:cNvSpPr>
          <p:nvPr/>
        </p:nvSpPr>
        <p:spPr bwMode="auto">
          <a:xfrm>
            <a:off x="3379788" y="4276725"/>
            <a:ext cx="1171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</a:rPr>
              <a:t>problem!</a:t>
            </a:r>
          </a:p>
        </p:txBody>
      </p:sp>
      <p:grpSp>
        <p:nvGrpSpPr>
          <p:cNvPr id="108571" name="Group 139"/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08746" name="Freeform 14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7" name="Rectangle 14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48" name="Freeform 14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49" name="Freeform 14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50" name="Rectangle 14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1" name="Group 14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76" name="AutoShape 14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7" name="AutoShape 14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2" name="Rectangle 14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3" name="Group 14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74" name="AutoShape 15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5" name="AutoShape 15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4" name="Rectangle 15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55" name="Rectangle 15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56" name="Group 15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72" name="AutoShape 15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3" name="AutoShape 15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7" name="Freeform 15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58" name="Group 15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70" name="AutoShape 15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71" name="AutoShape 16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59" name="Rectangle 16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0" name="Freeform 16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1" name="Freeform 16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2" name="Oval 16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3" name="Freeform 16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64" name="AutoShape 16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5" name="AutoShape 16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6" name="Oval 16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7" name="Oval 16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768" name="Oval 17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69" name="Rectangle 17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2" name="Group 172"/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08744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745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3" name="Group 175"/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08712" name="Freeform 17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3" name="Rectangle 177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14" name="Freeform 17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5" name="Freeform 17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16" name="Rectangle 180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7" name="Group 18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42" name="AutoShape 182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3" name="AutoShape 183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18" name="Rectangle 184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19" name="Group 18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40" name="AutoShape 18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41" name="AutoShape 187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0" name="Rectangle 188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1" name="Rectangle 189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722" name="Group 19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38" name="AutoShape 1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9" name="AutoShape 192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3" name="Freeform 19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724" name="Group 19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36" name="AutoShape 19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37" name="AutoShape 196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725" name="Rectangle 197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6" name="Freeform 19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7" name="Freeform 19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28" name="Oval 200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29" name="Freeform 20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730" name="AutoShape 202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1" name="AutoShape 203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2" name="Oval 204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3" name="Oval 205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734" name="Oval 206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35" name="Rectangle 207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4" name="Group 208"/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08680" name="Freeform 20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1" name="Rectangle 210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2" name="Freeform 21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3" name="Freeform 21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84" name="Rectangle 213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5" name="Group 21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710" name="AutoShape 215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11" name="AutoShape 216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6" name="Rectangle 217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87" name="Group 21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708" name="AutoShape 21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9" name="AutoShape 220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88" name="Rectangle 221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89" name="Rectangle 222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90" name="Group 22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706" name="AutoShape 2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7" name="AutoShape 225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1" name="Freeform 22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92" name="Group 22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704" name="AutoShape 228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705" name="AutoShape 229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93" name="Rectangle 230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4" name="Freeform 23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5" name="Freeform 23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6" name="Oval 233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7" name="Freeform 23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98" name="AutoShape 235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99" name="AutoShape 236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0" name="Oval 237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1" name="Oval 238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702" name="Oval 239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703" name="Rectangle 240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5" name="Group 241"/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08648" name="Freeform 2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9" name="Rectangle 243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0" name="Freeform 2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Freeform 2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Rectangle 246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3" name="Group 2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78" name="AutoShape 248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9" name="AutoShape 249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4" name="Rectangle 250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5" name="Group 2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76" name="AutoShape 25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7" name="AutoShape 253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6" name="Rectangle 254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57" name="Rectangle 255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58" name="Group 2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74" name="AutoShape 2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5" name="AutoShape 258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59" name="Freeform 2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60" name="Group 2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72" name="AutoShape 261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73" name="AutoShape 262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61" name="Rectangle 263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2" name="Freeform 2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3" name="Freeform 2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4" name="Oval 266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5" name="Freeform 2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66" name="AutoShape 268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7" name="AutoShape 269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8" name="Oval 270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69" name="Oval 271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670" name="Oval 272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71" name="Rectangle 273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6" name="Group 274"/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08616" name="Freeform 2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7" name="Rectangle 276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18" name="Freeform 2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19" name="Freeform 2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0" name="Rectangle 279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1" name="Group 2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46" name="AutoShape 281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7" name="AutoShape 282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2" name="Rectangle 283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3" name="Group 2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44" name="AutoShape 28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5" name="AutoShape 28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4" name="Rectangle 287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25" name="Rectangle 288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626" name="Group 2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42" name="AutoShape 2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3" name="AutoShape 291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7" name="Freeform 2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628" name="Group 2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40" name="AutoShape 294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41" name="AutoShape 295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629" name="Rectangle 296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0" name="Freeform 2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2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Oval 299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3" name="Freeform 3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AutoShape 301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5" name="AutoShape 302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6" name="Oval 303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7" name="Oval 304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638" name="Oval 305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39" name="Rectangle 306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7" name="Group 307"/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08584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86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89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8614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5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0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1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8612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3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2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3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08594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8610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11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5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6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608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8609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8597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598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99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0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1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02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3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4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5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08606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8607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08578" name="Group 340"/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08582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3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8579" name="Group 343"/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08580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81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9" grpId="0" animBg="1"/>
      <p:bldP spid="83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378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35888908-9DA5-4DC6-BAD5-7F1DCAC2D329}" type="slidenum">
              <a:rPr lang="en-US" altLang="en-US" sz="1200">
                <a:latin typeface="Tahoma" pitchFamily="34" charset="0"/>
              </a:rPr>
              <a:pPr/>
              <a:t>4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3789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1025525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4"/>
          <p:cNvSpPr>
            <a:spLocks noGrp="1" noChangeArrowheads="1"/>
          </p:cNvSpPr>
          <p:nvPr>
            <p:ph type="title"/>
          </p:nvPr>
        </p:nvSpPr>
        <p:spPr>
          <a:xfrm>
            <a:off x="533400" y="195263"/>
            <a:ext cx="7772400" cy="11430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Some network apps</a:t>
            </a:r>
          </a:p>
        </p:txBody>
      </p:sp>
      <p:sp>
        <p:nvSpPr>
          <p:cNvPr id="37893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e-mail</a:t>
            </a:r>
          </a:p>
          <a:p>
            <a:r>
              <a:rPr lang="en-US" altLang="en-US" smtClean="0">
                <a:ea typeface="ＭＳ Ｐゴシック" charset="-128"/>
              </a:rPr>
              <a:t>web</a:t>
            </a:r>
          </a:p>
          <a:p>
            <a:r>
              <a:rPr lang="en-US" altLang="en-US" smtClean="0">
                <a:ea typeface="ＭＳ Ｐゴシック" charset="-128"/>
              </a:rPr>
              <a:t>text messaging</a:t>
            </a:r>
          </a:p>
          <a:p>
            <a:r>
              <a:rPr lang="en-US" altLang="en-US" smtClean="0">
                <a:ea typeface="ＭＳ Ｐゴシック" charset="-128"/>
              </a:rPr>
              <a:t>remote login</a:t>
            </a:r>
          </a:p>
          <a:p>
            <a:r>
              <a:rPr lang="en-US" altLang="en-US" smtClean="0">
                <a:ea typeface="ＭＳ Ｐゴシック" charset="-128"/>
              </a:rPr>
              <a:t>P2P file sharing</a:t>
            </a:r>
          </a:p>
          <a:p>
            <a:r>
              <a:rPr lang="en-US" altLang="en-US" smtClean="0">
                <a:ea typeface="ＭＳ Ｐゴシック" charset="-128"/>
              </a:rPr>
              <a:t>multi-user network games</a:t>
            </a:r>
          </a:p>
          <a:p>
            <a:r>
              <a:rPr lang="en-US" altLang="en-US" smtClean="0">
                <a:ea typeface="ＭＳ Ｐゴシック" charset="-128"/>
              </a:rPr>
              <a:t>streaming stored video (YouTube, Hulu, Netflix) </a:t>
            </a:r>
          </a:p>
          <a:p>
            <a:endParaRPr lang="en-US" altLang="en-US" smtClean="0">
              <a:ea typeface="ＭＳ Ｐゴシック" charset="-128"/>
            </a:endParaRPr>
          </a:p>
          <a:p>
            <a:pPr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  <a:p>
            <a:pPr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37894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voice over IP (e.g., Skype)</a:t>
            </a:r>
          </a:p>
          <a:p>
            <a:r>
              <a:rPr lang="en-US" altLang="en-US" smtClean="0">
                <a:ea typeface="ＭＳ Ｐゴシック" charset="-128"/>
              </a:rPr>
              <a:t>real-time video conferencing</a:t>
            </a:r>
          </a:p>
          <a:p>
            <a:r>
              <a:rPr lang="en-US" altLang="en-US" smtClean="0">
                <a:ea typeface="ＭＳ Ｐゴシック" charset="-128"/>
              </a:rPr>
              <a:t>social networking</a:t>
            </a:r>
          </a:p>
          <a:p>
            <a:r>
              <a:rPr lang="en-US" altLang="en-US" smtClean="0">
                <a:ea typeface="ＭＳ Ｐゴシック" charset="-128"/>
              </a:rPr>
              <a:t>search</a:t>
            </a:r>
          </a:p>
          <a:p>
            <a:r>
              <a:rPr lang="en-US" altLang="en-US" smtClean="0">
                <a:ea typeface="ＭＳ Ｐゴシック" charset="-128"/>
              </a:rPr>
              <a:t>…</a:t>
            </a:r>
          </a:p>
          <a:p>
            <a:r>
              <a:rPr lang="en-US" altLang="en-US" smtClean="0">
                <a:ea typeface="ＭＳ Ｐゴシック" charset="-128"/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1059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FBF1E241-69AC-4C49-BBA7-04B41D2889FE}" type="slidenum">
              <a:rPr lang="en-US" altLang="en-US" sz="1200">
                <a:latin typeface="Tahoma" pitchFamily="34" charset="0"/>
              </a:rPr>
              <a:pPr/>
              <a:t>40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26979" name="Rectangle 4"/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assumptions: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object size: 100K bits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request rate from browsers to origin servers:15/sec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avg data rate to browsers: 1.50 Mbps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RTT from institutional router to any origin server: 2 sec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access link rate: 1.54 Mbps</a:t>
            </a:r>
          </a:p>
          <a:p>
            <a:pPr marL="342900" indent="-342900"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consequences: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LAN utilization: 15%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 = </a:t>
            </a:r>
            <a:r>
              <a:rPr lang="en-US" sz="1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99%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ZapfDingbats" charset="0"/>
              <a:buNone/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     =  2 sec + minutes + usecs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charset="0"/>
              <a:buChar char="v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10596" name="Picture 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0597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Caching example: </a:t>
            </a:r>
            <a:r>
              <a:rPr lang="en-US" altLang="en-US" sz="3600" smtClean="0">
                <a:ea typeface="ＭＳ Ｐゴシック" charset="-128"/>
              </a:rPr>
              <a:t>fatter access link</a:t>
            </a:r>
            <a:r>
              <a:rPr lang="en-US" altLang="en-US" sz="4000" smtClean="0">
                <a:ea typeface="ＭＳ Ｐゴシック" charset="-128"/>
              </a:rPr>
              <a:t> 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10598" name="Text Box 50"/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0599" name="Text Box 99"/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47507" name="Line 51"/>
          <p:cNvSpPr>
            <a:spLocks noChangeShapeType="1"/>
          </p:cNvSpPr>
          <p:nvPr/>
        </p:nvSpPr>
        <p:spPr bwMode="auto">
          <a:xfrm>
            <a:off x="2581275" y="3670300"/>
            <a:ext cx="990600" cy="150813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8" name="Text Box 52"/>
          <p:cNvSpPr txBox="1">
            <a:spLocks noChangeArrowheads="1"/>
          </p:cNvSpPr>
          <p:nvPr/>
        </p:nvSpPr>
        <p:spPr bwMode="auto">
          <a:xfrm>
            <a:off x="3509963" y="3659188"/>
            <a:ext cx="1200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latin typeface="Gill Sans MT" pitchFamily="34" charset="0"/>
              </a:rPr>
              <a:t>154 Mbps</a:t>
            </a:r>
          </a:p>
        </p:txBody>
      </p:sp>
      <p:sp>
        <p:nvSpPr>
          <p:cNvPr id="147509" name="Line 53"/>
          <p:cNvSpPr>
            <a:spLocks noChangeShapeType="1"/>
          </p:cNvSpPr>
          <p:nvPr/>
        </p:nvSpPr>
        <p:spPr bwMode="auto">
          <a:xfrm>
            <a:off x="6811963" y="3789363"/>
            <a:ext cx="1154112" cy="1746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0" name="Text Box 54"/>
          <p:cNvSpPr txBox="1">
            <a:spLocks noChangeArrowheads="1"/>
          </p:cNvSpPr>
          <p:nvPr/>
        </p:nvSpPr>
        <p:spPr bwMode="auto">
          <a:xfrm>
            <a:off x="7894638" y="3779838"/>
            <a:ext cx="10763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154 Mbps</a:t>
            </a:r>
          </a:p>
        </p:txBody>
      </p:sp>
      <p:sp>
        <p:nvSpPr>
          <p:cNvPr id="147511" name="Line 55"/>
          <p:cNvSpPr>
            <a:spLocks noChangeShapeType="1"/>
          </p:cNvSpPr>
          <p:nvPr/>
        </p:nvSpPr>
        <p:spPr bwMode="auto">
          <a:xfrm>
            <a:off x="1716088" y="5541963"/>
            <a:ext cx="969962" cy="23971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2" name="Text Box 56"/>
          <p:cNvSpPr txBox="1">
            <a:spLocks noChangeArrowheads="1"/>
          </p:cNvSpPr>
          <p:nvPr/>
        </p:nvSpPr>
        <p:spPr bwMode="auto">
          <a:xfrm>
            <a:off x="2616200" y="5661025"/>
            <a:ext cx="8096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latin typeface="Gill Sans MT" pitchFamily="34" charset="0"/>
              </a:rPr>
              <a:t>msecs</a:t>
            </a:r>
          </a:p>
        </p:txBody>
      </p:sp>
      <p:sp>
        <p:nvSpPr>
          <p:cNvPr id="147513" name="Text Box 57"/>
          <p:cNvSpPr txBox="1">
            <a:spLocks noChangeArrowheads="1"/>
          </p:cNvSpPr>
          <p:nvPr/>
        </p:nvSpPr>
        <p:spPr bwMode="auto">
          <a:xfrm>
            <a:off x="598488" y="6127750"/>
            <a:ext cx="6507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Cost:</a:t>
            </a:r>
            <a:r>
              <a:rPr lang="en-US" altLang="en-US" sz="2400"/>
              <a:t> increased access link speed (not cheap!)</a:t>
            </a:r>
          </a:p>
        </p:txBody>
      </p:sp>
      <p:sp>
        <p:nvSpPr>
          <p:cNvPr id="147515" name="Line 59"/>
          <p:cNvSpPr>
            <a:spLocks noChangeShapeType="1"/>
          </p:cNvSpPr>
          <p:nvPr/>
        </p:nvSpPr>
        <p:spPr bwMode="auto">
          <a:xfrm>
            <a:off x="2928938" y="4743450"/>
            <a:ext cx="706437" cy="1174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6" name="Text Box 60"/>
          <p:cNvSpPr txBox="1">
            <a:spLocks noChangeArrowheads="1"/>
          </p:cNvSpPr>
          <p:nvPr/>
        </p:nvSpPr>
        <p:spPr bwMode="auto">
          <a:xfrm>
            <a:off x="3529013" y="4600575"/>
            <a:ext cx="6651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latin typeface="Gill Sans MT" pitchFamily="34" charset="0"/>
              </a:rPr>
              <a:t>9.9%</a:t>
            </a:r>
          </a:p>
        </p:txBody>
      </p:sp>
      <p:sp>
        <p:nvSpPr>
          <p:cNvPr id="110609" name="Line 2"/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0" name="Line 51"/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1" name="Line 52"/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2" name="Line 53"/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3" name="Line 54"/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4" name="Freeform 55"/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5" name="Text Box 70"/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0616" name="Group 68"/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0841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0842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0843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0844" name="Group 72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847" name="Freeform 73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48" name="Freeform 74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845" name="Line 75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46" name="Line 76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17" name="Group 77"/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0809" name="Freeform 7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0" name="Rectangle 7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1" name="Freeform 8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2" name="Freeform 8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13" name="Rectangle 8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4" name="Group 8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39" name="AutoShape 8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40" name="AutoShape 8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15" name="Rectangle 8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6" name="Group 8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37" name="AutoShape 8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8" name="AutoShape 8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17" name="Rectangle 9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18" name="Rectangle 9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819" name="Group 9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35" name="AutoShape 9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6" name="AutoShape 9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20" name="Freeform 9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821" name="Group 9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33" name="AutoShape 9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34" name="AutoShape 9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822" name="Rectangle 9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3" name="Freeform 10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4" name="Freeform 10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5" name="Oval 10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6" name="Freeform 10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827" name="AutoShape 10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8" name="AutoShape 10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29" name="Oval 10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30" name="Oval 10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831" name="Oval 10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32" name="Rectangle 10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18" name="Group 110"/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0777" name="Freeform 11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78" name="Rectangle 11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79" name="Freeform 11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0" name="Freeform 11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81" name="Rectangle 11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2" name="Group 11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807" name="AutoShape 11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8" name="AutoShape 11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3" name="Rectangle 11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4" name="Group 12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805" name="AutoShape 12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6" name="AutoShape 12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5" name="Rectangle 12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86" name="Rectangle 12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87" name="Group 12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803" name="AutoShape 12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4" name="AutoShape 12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88" name="Freeform 12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89" name="Group 12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801" name="AutoShape 13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802" name="AutoShape 13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90" name="Rectangle 13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1" name="Freeform 13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2" name="Freeform 13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3" name="Oval 13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4" name="Freeform 13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95" name="AutoShape 13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6" name="AutoShape 13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7" name="Oval 13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98" name="Oval 14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799" name="Oval 14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800" name="Rectangle 14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19" name="Group 143"/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0745" name="Freeform 1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6" name="Rectangle 14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47" name="Freeform 1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8" name="Freeform 1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49" name="Rectangle 14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0" name="Group 1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75" name="AutoShape 15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6" name="AutoShape 15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1" name="Rectangle 15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2" name="Group 1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73" name="AutoShape 15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4" name="AutoShape 15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3" name="Rectangle 15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4" name="Rectangle 15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55" name="Group 1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71" name="AutoShape 15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2" name="AutoShape 16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6" name="Freeform 1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57" name="Group 1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69" name="AutoShape 16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70" name="AutoShape 16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58" name="Rectangle 16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59" name="Freeform 1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0" name="Freeform 1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1" name="Oval 16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2" name="Freeform 1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63" name="AutoShape 17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4" name="AutoShape 17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5" name="Oval 17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6" name="Oval 17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767" name="Oval 17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68" name="Rectangle 17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20" name="Group 176"/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0713" name="Freeform 17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4" name="Rectangle 17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15" name="Freeform 17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6" name="Freeform 18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17" name="Rectangle 18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18" name="Group 18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43" name="AutoShape 18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4" name="AutoShape 18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19" name="Rectangle 18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20" name="Group 18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41" name="AutoShape 18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2" name="AutoShape 18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1" name="Rectangle 18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2" name="Rectangle 19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723" name="Group 19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39" name="AutoShape 19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40" name="AutoShape 19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4" name="Freeform 19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725" name="Group 19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37" name="AutoShape 19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38" name="AutoShape 19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726" name="Rectangle 19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27" name="Freeform 19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8" name="Freeform 20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29" name="Oval 20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0" name="Freeform 20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731" name="AutoShape 20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2" name="AutoShape 20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3" name="Oval 20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4" name="Oval 20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735" name="Oval 20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36" name="Rectangle 20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21" name="Group 209"/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0681" name="Freeform 21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2" name="Rectangle 21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83" name="Freeform 21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4" name="Freeform 21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85" name="Rectangle 21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86" name="Group 21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711" name="AutoShape 21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12" name="AutoShape 21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87" name="Rectangle 21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88" name="Group 21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709" name="AutoShape 22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10" name="AutoShape 22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89" name="Rectangle 22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0" name="Rectangle 22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91" name="Group 22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707" name="AutoShape 22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08" name="AutoShape 22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92" name="Freeform 22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93" name="Group 22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705" name="AutoShape 22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706" name="AutoShape 23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94" name="Rectangle 23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5" name="Freeform 23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6" name="Freeform 23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7" name="Oval 23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98" name="Freeform 23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99" name="AutoShape 23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0" name="AutoShape 23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1" name="Oval 23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2" name="Oval 23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703" name="Oval 24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704" name="Rectangle 24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0622" name="Freeform 71"/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3" name="Line 77"/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4" name="Line 78"/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5" name="Line 79"/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6" name="Line 80"/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7" name="Text Box 97"/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0628" name="Text Box 98"/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0629" name="Group 120"/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0673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0674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0675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0676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0679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80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0677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8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630" name="Group 172"/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0671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72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1" name="Group 307"/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0639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0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41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2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3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4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0669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70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45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6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0667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8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47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48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0649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665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6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50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51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0663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0664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0652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3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4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5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6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7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8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59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60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0661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0662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0632" name="Group 340"/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0637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8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0633" name="Group 343"/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0635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0636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0634" name="Line 95"/>
          <p:cNvSpPr>
            <a:spLocks noChangeShapeType="1"/>
          </p:cNvSpPr>
          <p:nvPr/>
        </p:nvSpPr>
        <p:spPr bwMode="auto">
          <a:xfrm>
            <a:off x="6697663" y="3467100"/>
            <a:ext cx="19050" cy="9890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47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147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1000"/>
                                        <p:tgtEl>
                                          <p:spTgt spid="147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7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147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147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1000"/>
                                        <p:tgtEl>
                                          <p:spTgt spid="147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1000"/>
                                        <p:tgtEl>
                                          <p:spTgt spid="1475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475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07" grpId="0" animBg="1"/>
      <p:bldP spid="147509" grpId="0" animBg="1"/>
      <p:bldP spid="147510" grpId="0"/>
      <p:bldP spid="147511" grpId="0" animBg="1"/>
      <p:bldP spid="147512" grpId="0"/>
      <p:bldP spid="147513" grpId="0"/>
      <p:bldP spid="147515" grpId="0" animBg="1"/>
      <p:bldP spid="14751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Freeform 71"/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2" name="Line 77"/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Line 78"/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Line 79"/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Line 80"/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Text Box 97"/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2647" name="Text Box 98"/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2648" name="Group 120"/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2888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2889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2890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2891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94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95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92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93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49" name="Group 172"/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2886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7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0" name="Group 340"/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2884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5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2651" name="Group 343"/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2882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883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2652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1265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99DC62CC-4D0A-4C09-8085-0C83EB771FCA}" type="slidenum">
              <a:rPr lang="en-US" altLang="en-US" sz="1200">
                <a:latin typeface="Tahoma" pitchFamily="34" charset="0"/>
              </a:rPr>
              <a:pPr/>
              <a:t>41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12654" name="Picture 2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55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Caching example: </a:t>
            </a:r>
            <a:r>
              <a:rPr lang="en-US" altLang="en-US" sz="3600" smtClean="0">
                <a:ea typeface="ＭＳ Ｐゴシック" charset="-128"/>
              </a:rPr>
              <a:t>install local cache</a:t>
            </a:r>
            <a:r>
              <a:rPr lang="en-US" altLang="en-US" sz="4000" smtClean="0">
                <a:ea typeface="ＭＳ Ｐゴシック" charset="-128"/>
              </a:rPr>
              <a:t> 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12656" name="Text Box 50"/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2657" name="Line 95"/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Text Box 99"/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7" name="Group 308"/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112880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81" name="Text Box 97"/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cache</a:t>
              </a:r>
            </a:p>
          </p:txBody>
        </p:sp>
      </p:grpSp>
      <p:sp>
        <p:nvSpPr>
          <p:cNvPr id="112660" name="Rectangle 4"/>
          <p:cNvSpPr>
            <a:spLocks noChangeArrowheads="1"/>
          </p:cNvSpPr>
          <p:nvPr/>
        </p:nvSpPr>
        <p:spPr bwMode="auto">
          <a:xfrm>
            <a:off x="398463" y="1335088"/>
            <a:ext cx="43703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assumptions: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avg object size: 100K bits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avg request rate from browsers to origin servers:15/sec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avg data rate to browsers: 1.50 Mbps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RTT from institutional router to any origin server: 2 sec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>
                <a:latin typeface="Gill Sans MT" pitchFamily="34" charset="0"/>
              </a:rPr>
              <a:t>access link rate: 1.54 Mbps</a:t>
            </a:r>
          </a:p>
          <a:p>
            <a:pPr>
              <a:lnSpc>
                <a:spcPct val="85000"/>
              </a:lnSpc>
              <a:spcBef>
                <a:spcPct val="45000"/>
              </a:spcBef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consequences: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800">
                <a:latin typeface="Gill Sans MT" pitchFamily="34" charset="0"/>
              </a:rPr>
              <a:t>LAN utilization: 15%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800">
                <a:latin typeface="Gill Sans MT" pitchFamily="34" charset="0"/>
              </a:rPr>
              <a:t>access link utilization = </a:t>
            </a:r>
            <a:r>
              <a:rPr lang="en-US" altLang="en-US" sz="1800">
                <a:solidFill>
                  <a:srgbClr val="FF0000"/>
                </a:solidFill>
                <a:latin typeface="Gill Sans MT" pitchFamily="34" charset="0"/>
              </a:rPr>
              <a:t>100%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1800">
                <a:latin typeface="Gill Sans MT" pitchFamily="34" charset="0"/>
              </a:rPr>
              <a:t>total delay   = Internet delay + access delay + LAN delay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</a:pPr>
            <a:r>
              <a:rPr lang="en-US" altLang="en-US" sz="1800">
                <a:latin typeface="Gill Sans MT" pitchFamily="34" charset="0"/>
              </a:rPr>
              <a:t>     =  2 sec + minutes + usecs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>
              <a:latin typeface="Gill Sans MT" pitchFamily="34" charset="0"/>
            </a:endParaRP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Char char="v"/>
            </a:pPr>
            <a:endParaRPr lang="en-US" altLang="en-US">
              <a:latin typeface="Gill Sans MT" pitchFamily="34" charset="0"/>
            </a:endParaRPr>
          </a:p>
        </p:txBody>
      </p:sp>
      <p:sp>
        <p:nvSpPr>
          <p:cNvPr id="112661" name="Freeform 82"/>
          <p:cNvSpPr>
            <a:spLocks/>
          </p:cNvSpPr>
          <p:nvPr/>
        </p:nvSpPr>
        <p:spPr bwMode="auto">
          <a:xfrm>
            <a:off x="663575" y="4605338"/>
            <a:ext cx="3973513" cy="1163637"/>
          </a:xfrm>
          <a:custGeom>
            <a:avLst/>
            <a:gdLst>
              <a:gd name="T0" fmla="*/ 2147483647 w 2503"/>
              <a:gd name="T1" fmla="*/ 0 h 733"/>
              <a:gd name="T2" fmla="*/ 2147483647 w 2503"/>
              <a:gd name="T3" fmla="*/ 2147483647 h 733"/>
              <a:gd name="T4" fmla="*/ 2147483647 w 2503"/>
              <a:gd name="T5" fmla="*/ 2147483647 h 733"/>
              <a:gd name="T6" fmla="*/ 2147483647 w 2503"/>
              <a:gd name="T7" fmla="*/ 2147483647 h 733"/>
              <a:gd name="T8" fmla="*/ 0 w 2503"/>
              <a:gd name="T9" fmla="*/ 2147483647 h 733"/>
              <a:gd name="T10" fmla="*/ 2147483647 w 2503"/>
              <a:gd name="T11" fmla="*/ 2147483647 h 733"/>
              <a:gd name="T12" fmla="*/ 2147483647 w 2503"/>
              <a:gd name="T13" fmla="*/ 2147483647 h 733"/>
              <a:gd name="T14" fmla="*/ 2147483647 w 2503"/>
              <a:gd name="T15" fmla="*/ 2147483647 h 733"/>
              <a:gd name="T16" fmla="*/ 2147483647 w 2503"/>
              <a:gd name="T17" fmla="*/ 0 h 7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503"/>
              <a:gd name="T28" fmla="*/ 0 h 733"/>
              <a:gd name="T29" fmla="*/ 2503 w 2503"/>
              <a:gd name="T30" fmla="*/ 733 h 73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503" h="733">
                <a:moveTo>
                  <a:pt x="1481" y="0"/>
                </a:moveTo>
                <a:lnTo>
                  <a:pt x="1481" y="198"/>
                </a:lnTo>
                <a:lnTo>
                  <a:pt x="953" y="198"/>
                </a:lnTo>
                <a:lnTo>
                  <a:pt x="953" y="370"/>
                </a:lnTo>
                <a:lnTo>
                  <a:pt x="0" y="370"/>
                </a:lnTo>
                <a:lnTo>
                  <a:pt x="14" y="733"/>
                </a:lnTo>
                <a:lnTo>
                  <a:pt x="2503" y="713"/>
                </a:lnTo>
                <a:lnTo>
                  <a:pt x="2455" y="6"/>
                </a:lnTo>
                <a:lnTo>
                  <a:pt x="148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9" name="Text Box 79"/>
          <p:cNvSpPr txBox="1">
            <a:spLocks noChangeArrowheads="1"/>
          </p:cNvSpPr>
          <p:nvPr/>
        </p:nvSpPr>
        <p:spPr bwMode="auto">
          <a:xfrm>
            <a:off x="2986088" y="4589463"/>
            <a:ext cx="325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?</a:t>
            </a:r>
          </a:p>
        </p:txBody>
      </p:sp>
      <p:sp>
        <p:nvSpPr>
          <p:cNvPr id="148557" name="Text Box 77"/>
          <p:cNvSpPr txBox="1">
            <a:spLocks noChangeArrowheads="1"/>
          </p:cNvSpPr>
          <p:nvPr/>
        </p:nvSpPr>
        <p:spPr bwMode="auto">
          <a:xfrm>
            <a:off x="2149475" y="4862513"/>
            <a:ext cx="325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?</a:t>
            </a:r>
          </a:p>
        </p:txBody>
      </p:sp>
      <p:sp>
        <p:nvSpPr>
          <p:cNvPr id="148556" name="Text Box 76"/>
          <p:cNvSpPr txBox="1">
            <a:spLocks noChangeArrowheads="1"/>
          </p:cNvSpPr>
          <p:nvPr/>
        </p:nvSpPr>
        <p:spPr bwMode="auto">
          <a:xfrm>
            <a:off x="1123950" y="5262563"/>
            <a:ext cx="2667000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How to compute link </a:t>
            </a:r>
          </a:p>
          <a:p>
            <a:pPr algn="ctr">
              <a:lnSpc>
                <a:spcPct val="80000"/>
              </a:lnSpc>
              <a:spcBef>
                <a:spcPct val="0"/>
              </a:spcBef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utilization, delay?</a:t>
            </a:r>
          </a:p>
        </p:txBody>
      </p:sp>
      <p:sp>
        <p:nvSpPr>
          <p:cNvPr id="148563" name="Text Box 83"/>
          <p:cNvSpPr txBox="1">
            <a:spLocks noChangeArrowheads="1"/>
          </p:cNvSpPr>
          <p:nvPr/>
        </p:nvSpPr>
        <p:spPr bwMode="auto">
          <a:xfrm>
            <a:off x="598488" y="6051550"/>
            <a:ext cx="3641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 i="1">
                <a:solidFill>
                  <a:srgbClr val="CC0000"/>
                </a:solidFill>
              </a:rPr>
              <a:t>Cost:</a:t>
            </a:r>
            <a:r>
              <a:rPr lang="en-US" altLang="en-US" sz="2400"/>
              <a:t> web cache (cheap!)</a:t>
            </a:r>
          </a:p>
        </p:txBody>
      </p:sp>
      <p:sp>
        <p:nvSpPr>
          <p:cNvPr id="112666" name="Line 2"/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7" name="Line 51"/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8" name="Line 52"/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9" name="Line 53"/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0" name="Line 54"/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1" name="Freeform 55"/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2" name="Text Box 70"/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2673" name="Group 91"/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2872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2873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2874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2875" name="Group 9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2878" name="Freeform 9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79" name="Freeform 9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876" name="Line 9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77" name="Line 9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2674" name="Group 100"/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2840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1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42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3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4" name="Rectangle 10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45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70" name="AutoShape 10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71" name="AutoShape 10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46" name="Rectangle 10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47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68" name="AutoShape 11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9" name="AutoShape 11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48" name="Rectangle 11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49" name="Rectangle 11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50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66" name="AutoShape 11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7" name="AutoShape 11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51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52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64" name="AutoShape 12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65" name="AutoShape 12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53" name="Rectangle 12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4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5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6" name="Oval 12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7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8" name="AutoShape 12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59" name="AutoShape 12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0" name="Oval 12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1" name="Oval 13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862" name="Oval 13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63" name="Rectangle 13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5" name="Group 133"/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2808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09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10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1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12" name="Rectangle 13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3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38" name="AutoShape 14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9" name="AutoShape 14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4" name="Rectangle 14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5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36" name="AutoShape 14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7" name="AutoShape 14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6" name="Rectangle 14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17" name="Rectangle 14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818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34" name="AutoShape 14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5" name="AutoShape 15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19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20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32" name="AutoShape 15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33" name="AutoShape 15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821" name="Rectangle 15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2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3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4" name="Oval 15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5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26" name="AutoShape 16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7" name="AutoShape 16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8" name="Oval 16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29" name="Oval 16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830" name="Oval 16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831" name="Rectangle 16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6" name="Group 166"/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2776" name="Freeform 16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7" name="Rectangle 16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78" name="Freeform 16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79" name="Freeform 17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80" name="Rectangle 17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1" name="Group 17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806" name="AutoShape 17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7" name="AutoShape 17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2" name="Rectangle 17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3" name="Group 17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804" name="AutoShape 17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5" name="AutoShape 17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4" name="Rectangle 17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85" name="Rectangle 18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86" name="Group 18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802" name="AutoShape 18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3" name="AutoShape 18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7" name="Freeform 18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88" name="Group 18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800" name="AutoShape 18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801" name="AutoShape 18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89" name="Rectangle 18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0" name="Freeform 18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1" name="Freeform 19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2" name="Oval 19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3" name="Freeform 19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94" name="AutoShape 19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5" name="AutoShape 19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6" name="Oval 19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7" name="Oval 19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798" name="Oval 19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99" name="Rectangle 19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7" name="Group 199"/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2744" name="Freeform 20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5" name="Rectangle 20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46" name="Freeform 20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7" name="Freeform 20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48" name="Rectangle 20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49" name="Group 20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74" name="AutoShape 20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5" name="AutoShape 20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0" name="Rectangle 20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51" name="Group 20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72" name="AutoShape 21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3" name="AutoShape 21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2" name="Rectangle 21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53" name="Rectangle 21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54" name="Group 21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70" name="AutoShape 21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71" name="AutoShape 21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5" name="Freeform 21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56" name="Group 21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68" name="AutoShape 21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69" name="AutoShape 22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57" name="Rectangle 22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58" name="Freeform 22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59" name="Freeform 22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0" name="Oval 22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1" name="Freeform 22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62" name="AutoShape 22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3" name="AutoShape 22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4" name="Oval 22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5" name="Oval 22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766" name="Oval 23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67" name="Rectangle 23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8" name="Group 232"/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2712" name="Freeform 23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3" name="Rectangle 23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14" name="Freeform 23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5" name="Freeform 23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6" name="Rectangle 237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17" name="Group 23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42" name="AutoShape 239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43" name="AutoShape 240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18" name="Rectangle 241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19" name="Group 24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40" name="AutoShape 24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41" name="AutoShape 244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0" name="Rectangle 245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1" name="Rectangle 246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722" name="Group 24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38" name="AutoShape 24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39" name="AutoShape 249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3" name="Freeform 25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724" name="Group 25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36" name="AutoShape 252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37" name="AutoShape 253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725" name="Rectangle 254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6" name="Freeform 25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7" name="Freeform 25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8" name="Oval 257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29" name="Freeform 25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30" name="AutoShape 259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1" name="AutoShape 260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2" name="Oval 261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3" name="Oval 262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734" name="Oval 263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35" name="Rectangle 264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2679" name="Group 307"/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2680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1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82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3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4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85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2710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11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86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87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708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9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88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89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2690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2706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7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91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692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704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2705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2693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4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5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6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7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98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699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0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1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2702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2703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8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8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85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85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485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563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146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004D9A55-1D26-4247-98A1-527CDABF29D6}" type="slidenum">
              <a:rPr lang="en-US" altLang="en-US" sz="1200">
                <a:latin typeface="Tahoma" pitchFamily="34" charset="0"/>
              </a:rPr>
              <a:pPr/>
              <a:t>42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14691" name="Picture 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806450"/>
            <a:ext cx="3656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692" name="Rectangle 3"/>
          <p:cNvSpPr>
            <a:spLocks noGrp="1" noChangeArrowheads="1"/>
          </p:cNvSpPr>
          <p:nvPr>
            <p:ph type="title" idx="4294967295"/>
          </p:nvPr>
        </p:nvSpPr>
        <p:spPr>
          <a:xfrm>
            <a:off x="403225" y="269875"/>
            <a:ext cx="7772400" cy="66357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Caching example: </a:t>
            </a:r>
            <a:r>
              <a:rPr lang="en-US" altLang="en-US" sz="3600" smtClean="0">
                <a:ea typeface="ＭＳ Ｐゴシック" charset="-128"/>
              </a:rPr>
              <a:t>install local cache</a:t>
            </a:r>
            <a:r>
              <a:rPr lang="en-US" altLang="en-US" sz="4000" smtClean="0">
                <a:ea typeface="ＭＳ Ｐゴシック" charset="-128"/>
              </a:rPr>
              <a:t> 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14693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200150"/>
            <a:ext cx="4459287" cy="1882775"/>
          </a:xfrm>
        </p:spPr>
        <p:txBody>
          <a:bodyPr/>
          <a:lstStyle/>
          <a:p>
            <a:pPr marL="228600" indent="-228600">
              <a:buFont typeface="Wingdings" pitchFamily="2" charset="2"/>
              <a:buNone/>
              <a:tabLst>
                <a:tab pos="576263" algn="l"/>
              </a:tabLst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Calculating access link utilization, delay with cache:</a:t>
            </a:r>
          </a:p>
          <a:p>
            <a:pPr marL="228600" indent="-228600">
              <a:lnSpc>
                <a:spcPct val="80000"/>
              </a:lnSpc>
              <a:tabLst>
                <a:tab pos="576263" algn="l"/>
              </a:tabLst>
            </a:pPr>
            <a:r>
              <a:rPr lang="en-US" altLang="en-US" sz="2400" smtClean="0">
                <a:ea typeface="ＭＳ Ｐゴシック" charset="-128"/>
              </a:rPr>
              <a:t>suppose cache hit rate is 0.4</a:t>
            </a:r>
          </a:p>
          <a:p>
            <a:pPr marL="576263" lvl="1" indent="-233363">
              <a:tabLst>
                <a:tab pos="576263" algn="l"/>
              </a:tabLst>
            </a:pPr>
            <a:r>
              <a:rPr lang="en-US" altLang="en-US" sz="2000" smtClean="0">
                <a:ea typeface="ＭＳ Ｐゴシック" charset="-128"/>
              </a:rPr>
              <a:t>40% requests satisfied at cache, 60% requests satisfied at origin </a:t>
            </a:r>
          </a:p>
          <a:p>
            <a:pPr marL="228600" indent="-228600">
              <a:lnSpc>
                <a:spcPct val="80000"/>
              </a:lnSpc>
              <a:buFont typeface="Wingdings" pitchFamily="2" charset="2"/>
              <a:buNone/>
              <a:tabLst>
                <a:tab pos="576263" algn="l"/>
              </a:tabLst>
            </a:pPr>
            <a:r>
              <a:rPr lang="en-US" altLang="en-US" sz="2400" smtClean="0">
                <a:ea typeface="ＭＳ Ｐゴシック" charset="-128"/>
              </a:rPr>
              <a:t>  </a:t>
            </a:r>
          </a:p>
        </p:txBody>
      </p:sp>
      <p:sp>
        <p:nvSpPr>
          <p:cNvPr id="114694" name="Text Box 50"/>
          <p:cNvSpPr txBox="1">
            <a:spLocks noChangeArrowheads="1"/>
          </p:cNvSpPr>
          <p:nvPr/>
        </p:nvSpPr>
        <p:spPr bwMode="auto">
          <a:xfrm>
            <a:off x="7802563" y="1824038"/>
            <a:ext cx="933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origin</a:t>
            </a:r>
          </a:p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servers</a:t>
            </a:r>
          </a:p>
        </p:txBody>
      </p:sp>
      <p:sp>
        <p:nvSpPr>
          <p:cNvPr id="114695" name="Line 95"/>
          <p:cNvSpPr>
            <a:spLocks noChangeShapeType="1"/>
          </p:cNvSpPr>
          <p:nvPr/>
        </p:nvSpPr>
        <p:spPr bwMode="auto">
          <a:xfrm>
            <a:off x="6697663" y="3467100"/>
            <a:ext cx="0" cy="106203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696" name="Text Box 99"/>
          <p:cNvSpPr txBox="1">
            <a:spLocks noChangeArrowheads="1"/>
          </p:cNvSpPr>
          <p:nvPr/>
        </p:nvSpPr>
        <p:spPr bwMode="auto">
          <a:xfrm>
            <a:off x="6699250" y="3656013"/>
            <a:ext cx="11906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1.54 Mbps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access link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49566" name="Rectangle 4"/>
          <p:cNvSpPr>
            <a:spLocks noChangeArrowheads="1"/>
          </p:cNvSpPr>
          <p:nvPr/>
        </p:nvSpPr>
        <p:spPr bwMode="auto">
          <a:xfrm>
            <a:off x="506413" y="3057525"/>
            <a:ext cx="4981575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access link utilization: </a:t>
            </a:r>
          </a:p>
          <a:p>
            <a:pPr marL="628650" lvl="1" indent="-285750">
              <a:lnSpc>
                <a:spcPct val="80000"/>
              </a:lnSpc>
              <a:buClr>
                <a:srgbClr val="000099"/>
              </a:buClr>
              <a:buSzTx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60% of requests use access link </a:t>
            </a:r>
          </a:p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data rate to browsers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over access link 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65000"/>
              <a:buFont typeface="ZapfDingbats" charset="0"/>
              <a:buNone/>
              <a:tabLst>
                <a:tab pos="576263" algn="l"/>
              </a:tabLst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   = 0.6*1.50 Mbps = .9 Mbps </a:t>
            </a:r>
          </a:p>
          <a:p>
            <a:pPr marL="576263" lvl="1" indent="-233363">
              <a:lnSpc>
                <a:spcPct val="85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utilization = 0.9/1.54 = .58</a:t>
            </a:r>
          </a:p>
        </p:txBody>
      </p:sp>
      <p:sp>
        <p:nvSpPr>
          <p:cNvPr id="149567" name="Rectangle 4"/>
          <p:cNvSpPr>
            <a:spLocks noChangeArrowheads="1"/>
          </p:cNvSpPr>
          <p:nvPr/>
        </p:nvSpPr>
        <p:spPr bwMode="auto">
          <a:xfrm>
            <a:off x="538163" y="4768850"/>
            <a:ext cx="4541837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total delay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* (delay from origin servers) +0.4 * (delay when satisfied at cache)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= 0.6 (2.01) + 0.4 (~msecs) = ~ 1.2 secs</a:t>
            </a:r>
          </a:p>
          <a:p>
            <a:pPr marL="576263" lvl="1" indent="-233363">
              <a:lnSpc>
                <a:spcPct val="80000"/>
              </a:lnSpc>
              <a:buClr>
                <a:srgbClr val="000099"/>
              </a:buClr>
              <a:buSzTx/>
              <a:buFont typeface="Wingdings" charset="0"/>
              <a:buChar char="§"/>
              <a:tabLst>
                <a:tab pos="576263" algn="l"/>
              </a:tabLst>
              <a:defRPr/>
            </a:pPr>
            <a:r>
              <a:rPr lang="en-US" sz="1800" dirty="0">
                <a:latin typeface="Gill Sans MT" charset="0"/>
                <a:ea typeface="ＭＳ Ｐゴシック" charset="0"/>
                <a:cs typeface="ＭＳ Ｐゴシック" charset="0"/>
              </a:rPr>
              <a:t>less than with 154 Mbps link (and cheaper too!)</a:t>
            </a:r>
          </a:p>
          <a:p>
            <a:pPr marL="228600" indent="-228600">
              <a:lnSpc>
                <a:spcPct val="80000"/>
              </a:lnSpc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</a:p>
        </p:txBody>
      </p:sp>
      <p:sp>
        <p:nvSpPr>
          <p:cNvPr id="114699" name="Line 2"/>
          <p:cNvSpPr>
            <a:spLocks noChangeShapeType="1"/>
          </p:cNvSpPr>
          <p:nvPr/>
        </p:nvSpPr>
        <p:spPr bwMode="auto">
          <a:xfrm>
            <a:off x="5373688" y="2409825"/>
            <a:ext cx="285750" cy="11430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51"/>
          <p:cNvSpPr>
            <a:spLocks noChangeShapeType="1"/>
          </p:cNvSpPr>
          <p:nvPr/>
        </p:nvSpPr>
        <p:spPr bwMode="auto">
          <a:xfrm>
            <a:off x="6183313" y="2028825"/>
            <a:ext cx="66675" cy="2762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52"/>
          <p:cNvSpPr>
            <a:spLocks noChangeShapeType="1"/>
          </p:cNvSpPr>
          <p:nvPr/>
        </p:nvSpPr>
        <p:spPr bwMode="auto">
          <a:xfrm flipH="1">
            <a:off x="6811963" y="2066925"/>
            <a:ext cx="9525" cy="238125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53"/>
          <p:cNvSpPr>
            <a:spLocks noChangeShapeType="1"/>
          </p:cNvSpPr>
          <p:nvPr/>
        </p:nvSpPr>
        <p:spPr bwMode="auto">
          <a:xfrm flipH="1">
            <a:off x="7269163" y="2228850"/>
            <a:ext cx="133350" cy="20955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54"/>
          <p:cNvSpPr>
            <a:spLocks noChangeShapeType="1"/>
          </p:cNvSpPr>
          <p:nvPr/>
        </p:nvSpPr>
        <p:spPr bwMode="auto">
          <a:xfrm flipH="1" flipV="1">
            <a:off x="7431088" y="2990850"/>
            <a:ext cx="2476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Freeform 55"/>
          <p:cNvSpPr>
            <a:spLocks/>
          </p:cNvSpPr>
          <p:nvPr/>
        </p:nvSpPr>
        <p:spPr bwMode="auto">
          <a:xfrm>
            <a:off x="5457825" y="2022475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Text Box 70"/>
          <p:cNvSpPr txBox="1">
            <a:spLocks noChangeArrowheads="1"/>
          </p:cNvSpPr>
          <p:nvPr/>
        </p:nvSpPr>
        <p:spPr bwMode="auto">
          <a:xfrm>
            <a:off x="6164263" y="2354263"/>
            <a:ext cx="9318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public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 Internet</a:t>
            </a:r>
            <a:endParaRPr lang="en-US" altLang="en-US" sz="2400">
              <a:solidFill>
                <a:srgbClr val="CC0000"/>
              </a:solidFill>
            </a:endParaRPr>
          </a:p>
        </p:txBody>
      </p:sp>
      <p:grpSp>
        <p:nvGrpSpPr>
          <p:cNvPr id="114706" name="Group 71"/>
          <p:cNvGrpSpPr>
            <a:grpSpLocks/>
          </p:cNvGrpSpPr>
          <p:nvPr/>
        </p:nvGrpSpPr>
        <p:grpSpPr bwMode="auto">
          <a:xfrm>
            <a:off x="6281738" y="3165475"/>
            <a:ext cx="881062" cy="307975"/>
            <a:chOff x="2356" y="1300"/>
            <a:chExt cx="555" cy="194"/>
          </a:xfrm>
        </p:grpSpPr>
        <p:sp>
          <p:nvSpPr>
            <p:cNvPr id="114933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4934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4935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4936" name="Group 75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939" name="Freeform 76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940" name="Freeform 77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937" name="Line 78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38" name="Line 79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07" name="Group 80"/>
          <p:cNvGrpSpPr>
            <a:grpSpLocks/>
          </p:cNvGrpSpPr>
          <p:nvPr/>
        </p:nvGrpSpPr>
        <p:grpSpPr bwMode="auto">
          <a:xfrm>
            <a:off x="5026025" y="1957388"/>
            <a:ext cx="377825" cy="576262"/>
            <a:chOff x="4140" y="429"/>
            <a:chExt cx="1425" cy="2396"/>
          </a:xfrm>
        </p:grpSpPr>
        <p:sp>
          <p:nvSpPr>
            <p:cNvPr id="114901" name="Freeform 8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2" name="Rectangle 82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03" name="Freeform 8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4" name="Freeform 8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05" name="Rectangle 85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06" name="Group 8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931" name="AutoShape 87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32" name="AutoShape 88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07" name="Rectangle 89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08" name="Group 9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929" name="AutoShape 91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30" name="AutoShape 92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09" name="Rectangle 93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0" name="Rectangle 94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911" name="Group 9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927" name="AutoShape 96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28" name="AutoShape 97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12" name="Freeform 9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913" name="Group 9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925" name="AutoShape 10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26" name="AutoShape 101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914" name="Rectangle 102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5" name="Freeform 10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6" name="Freeform 10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7" name="Oval 105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18" name="Freeform 10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919" name="AutoShape 107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0" name="AutoShape 108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1" name="Oval 109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2" name="Oval 110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923" name="Oval 111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924" name="Rectangle 112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08" name="Group 113"/>
          <p:cNvGrpSpPr>
            <a:grpSpLocks/>
          </p:cNvGrpSpPr>
          <p:nvPr/>
        </p:nvGrpSpPr>
        <p:grpSpPr bwMode="auto">
          <a:xfrm>
            <a:off x="5940425" y="1479550"/>
            <a:ext cx="377825" cy="576263"/>
            <a:chOff x="4140" y="429"/>
            <a:chExt cx="1425" cy="2396"/>
          </a:xfrm>
        </p:grpSpPr>
        <p:sp>
          <p:nvSpPr>
            <p:cNvPr id="114869" name="Freeform 11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0" name="Rectangle 115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71" name="Freeform 11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2" name="Freeform 11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73" name="Rectangle 118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4" name="Group 11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99" name="AutoShape 120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900" name="AutoShape 121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75" name="Rectangle 122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6" name="Group 12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97" name="AutoShape 124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8" name="AutoShape 125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77" name="Rectangle 126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78" name="Rectangle 127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79" name="Group 12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95" name="AutoShape 129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6" name="AutoShape 130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80" name="Freeform 13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81" name="Group 13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93" name="AutoShape 133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94" name="AutoShape 134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82" name="Rectangle 135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3" name="Freeform 13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4" name="Freeform 13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5" name="Oval 138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6" name="Freeform 13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87" name="AutoShape 140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8" name="AutoShape 141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89" name="Oval 142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90" name="Oval 143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891" name="Oval 144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92" name="Rectangle 145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09" name="Group 146"/>
          <p:cNvGrpSpPr>
            <a:grpSpLocks/>
          </p:cNvGrpSpPr>
          <p:nvPr/>
        </p:nvGrpSpPr>
        <p:grpSpPr bwMode="auto">
          <a:xfrm>
            <a:off x="6692900" y="1511300"/>
            <a:ext cx="377825" cy="576263"/>
            <a:chOff x="4140" y="429"/>
            <a:chExt cx="1425" cy="2396"/>
          </a:xfrm>
        </p:grpSpPr>
        <p:sp>
          <p:nvSpPr>
            <p:cNvPr id="114837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38" name="Rectangle 148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39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0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41" name="Rectangle 151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2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67" name="AutoShape 153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8" name="AutoShape 154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3" name="Rectangle 155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4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65" name="AutoShape 157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6" name="AutoShape 158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5" name="Rectangle 159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46" name="Rectangle 160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47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63" name="AutoShape 162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4" name="AutoShape 163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48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49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61" name="AutoShape 166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62" name="AutoShape 167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50" name="Rectangle 168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1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2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3" name="Oval 171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4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55" name="AutoShape 173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6" name="AutoShape 174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7" name="Oval 175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58" name="Oval 176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859" name="Oval 177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60" name="Rectangle 178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10" name="Group 179"/>
          <p:cNvGrpSpPr>
            <a:grpSpLocks/>
          </p:cNvGrpSpPr>
          <p:nvPr/>
        </p:nvGrpSpPr>
        <p:grpSpPr bwMode="auto">
          <a:xfrm>
            <a:off x="7302500" y="1663700"/>
            <a:ext cx="377825" cy="576263"/>
            <a:chOff x="4140" y="429"/>
            <a:chExt cx="1425" cy="2396"/>
          </a:xfrm>
        </p:grpSpPr>
        <p:sp>
          <p:nvSpPr>
            <p:cNvPr id="114805" name="Freeform 18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6" name="Rectangle 18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Freeform 18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8" name="Freeform 18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9" name="Rectangle 184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0" name="Group 18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35" name="AutoShape 18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6" name="AutoShape 187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1" name="Rectangle 188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2" name="Group 18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33" name="AutoShape 19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4" name="AutoShape 191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3" name="Rectangle 192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14" name="Rectangle 193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815" name="Group 19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31" name="AutoShape 195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2" name="AutoShape 196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6" name="Freeform 19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817" name="Group 19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29" name="AutoShape 199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30" name="AutoShape 200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818" name="Rectangle 201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19" name="Freeform 20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0" name="Freeform 20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1" name="Oval 204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2" name="Freeform 20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23" name="AutoShape 206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4" name="AutoShape 207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5" name="Oval 208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6" name="Oval 209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827" name="Oval 210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28" name="Rectangle 211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4711" name="Group 212"/>
          <p:cNvGrpSpPr>
            <a:grpSpLocks/>
          </p:cNvGrpSpPr>
          <p:nvPr/>
        </p:nvGrpSpPr>
        <p:grpSpPr bwMode="auto">
          <a:xfrm>
            <a:off x="7631113" y="2609850"/>
            <a:ext cx="377825" cy="576263"/>
            <a:chOff x="4140" y="429"/>
            <a:chExt cx="1425" cy="2396"/>
          </a:xfrm>
        </p:grpSpPr>
        <p:sp>
          <p:nvSpPr>
            <p:cNvPr id="114773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4" name="Rectangle 214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75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6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7" name="Rectangle 217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78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03" name="AutoShape 219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4" name="AutoShape 220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79" name="Rectangle 221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80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01" name="AutoShape 2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2" name="AutoShape 224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1" name="Rectangle 225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2" name="Rectangle 226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83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99" name="AutoShape 22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00" name="AutoShape 229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4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85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97" name="AutoShape 232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98" name="AutoShape 233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86" name="Rectangle 234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7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8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Oval 237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0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1" name="AutoShape 239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2" name="AutoShape 240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3" name="Oval 241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4" name="Oval 242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795" name="Oval 243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6" name="Rectangle 244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12" name="Freeform 71"/>
          <p:cNvSpPr>
            <a:spLocks/>
          </p:cNvSpPr>
          <p:nvPr/>
        </p:nvSpPr>
        <p:spPr bwMode="auto">
          <a:xfrm>
            <a:off x="5038725" y="43926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33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3" name="Line 77"/>
          <p:cNvSpPr>
            <a:spLocks noChangeShapeType="1"/>
          </p:cNvSpPr>
          <p:nvPr/>
        </p:nvSpPr>
        <p:spPr bwMode="auto">
          <a:xfrm flipH="1">
            <a:off x="5487988" y="4702175"/>
            <a:ext cx="855662" cy="431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Line 78"/>
          <p:cNvSpPr>
            <a:spLocks noChangeShapeType="1"/>
          </p:cNvSpPr>
          <p:nvPr/>
        </p:nvSpPr>
        <p:spPr bwMode="auto">
          <a:xfrm flipH="1">
            <a:off x="5997575" y="4749800"/>
            <a:ext cx="563563" cy="3937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Line 79"/>
          <p:cNvSpPr>
            <a:spLocks noChangeShapeType="1"/>
          </p:cNvSpPr>
          <p:nvPr/>
        </p:nvSpPr>
        <p:spPr bwMode="auto">
          <a:xfrm flipH="1">
            <a:off x="6535738" y="4756150"/>
            <a:ext cx="149225" cy="382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6" name="Line 80"/>
          <p:cNvSpPr>
            <a:spLocks noChangeShapeType="1"/>
          </p:cNvSpPr>
          <p:nvPr/>
        </p:nvSpPr>
        <p:spPr bwMode="auto">
          <a:xfrm>
            <a:off x="6902450" y="4735513"/>
            <a:ext cx="123825" cy="4127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7" name="Text Box 97"/>
          <p:cNvSpPr txBox="1">
            <a:spLocks noChangeArrowheads="1"/>
          </p:cNvSpPr>
          <p:nvPr/>
        </p:nvSpPr>
        <p:spPr bwMode="auto">
          <a:xfrm>
            <a:off x="5065713" y="4279900"/>
            <a:ext cx="11985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institutional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rgbClr val="CC0000"/>
                </a:solidFill>
              </a:rPr>
              <a:t>network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14718" name="Text Box 98"/>
          <p:cNvSpPr txBox="1">
            <a:spLocks noChangeArrowheads="1"/>
          </p:cNvSpPr>
          <p:nvPr/>
        </p:nvSpPr>
        <p:spPr bwMode="auto">
          <a:xfrm>
            <a:off x="7073900" y="4660900"/>
            <a:ext cx="129063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1 Gbps LAN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grpSp>
        <p:nvGrpSpPr>
          <p:cNvPr id="114719" name="Group 120"/>
          <p:cNvGrpSpPr>
            <a:grpSpLocks/>
          </p:cNvGrpSpPr>
          <p:nvPr/>
        </p:nvGrpSpPr>
        <p:grpSpPr bwMode="auto">
          <a:xfrm>
            <a:off x="6261100" y="4460875"/>
            <a:ext cx="881063" cy="307975"/>
            <a:chOff x="2356" y="1300"/>
            <a:chExt cx="555" cy="194"/>
          </a:xfrm>
        </p:grpSpPr>
        <p:sp>
          <p:nvSpPr>
            <p:cNvPr id="114765" name="Oval 407"/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4766" name="Rectangle 410"/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sp>
          <p:nvSpPr>
            <p:cNvPr id="114767" name="Oval 411"/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itchFamily="18" charset="0"/>
                <a:cs typeface="Arial" pitchFamily="34" charset="0"/>
              </a:endParaRPr>
            </a:p>
          </p:txBody>
        </p:sp>
        <p:grpSp>
          <p:nvGrpSpPr>
            <p:cNvPr id="114768" name="Group 124"/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14771" name="Freeform 125"/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72" name="Freeform 126"/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4769" name="Line 127"/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70" name="Line 128"/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20" name="Group 172"/>
          <p:cNvGrpSpPr>
            <a:grpSpLocks/>
          </p:cNvGrpSpPr>
          <p:nvPr/>
        </p:nvGrpSpPr>
        <p:grpSpPr bwMode="auto">
          <a:xfrm>
            <a:off x="5175250" y="5070475"/>
            <a:ext cx="525463" cy="557213"/>
            <a:chOff x="-44" y="1473"/>
            <a:chExt cx="981" cy="1105"/>
          </a:xfrm>
        </p:grpSpPr>
        <p:pic>
          <p:nvPicPr>
            <p:cNvPr id="114763" name="Picture 17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4" name="Freeform 17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1" name="Group 340"/>
          <p:cNvGrpSpPr>
            <a:grpSpLocks/>
          </p:cNvGrpSpPr>
          <p:nvPr/>
        </p:nvGrpSpPr>
        <p:grpSpPr bwMode="auto">
          <a:xfrm>
            <a:off x="5686425" y="5092700"/>
            <a:ext cx="525463" cy="557213"/>
            <a:chOff x="-44" y="1473"/>
            <a:chExt cx="981" cy="1105"/>
          </a:xfrm>
        </p:grpSpPr>
        <p:pic>
          <p:nvPicPr>
            <p:cNvPr id="114761" name="Picture 3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2" name="Freeform 3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4722" name="Group 343"/>
          <p:cNvGrpSpPr>
            <a:grpSpLocks/>
          </p:cNvGrpSpPr>
          <p:nvPr/>
        </p:nvGrpSpPr>
        <p:grpSpPr bwMode="auto">
          <a:xfrm>
            <a:off x="6210300" y="5081588"/>
            <a:ext cx="525463" cy="557212"/>
            <a:chOff x="-44" y="1473"/>
            <a:chExt cx="981" cy="1105"/>
          </a:xfrm>
        </p:grpSpPr>
        <p:pic>
          <p:nvPicPr>
            <p:cNvPr id="114759" name="Picture 3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60" name="Freeform 3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0509" name="Group 308"/>
          <p:cNvGrpSpPr>
            <a:grpSpLocks/>
          </p:cNvGrpSpPr>
          <p:nvPr/>
        </p:nvGrpSpPr>
        <p:grpSpPr bwMode="auto">
          <a:xfrm>
            <a:off x="6826250" y="4941888"/>
            <a:ext cx="1860550" cy="809625"/>
            <a:chOff x="4217" y="3611"/>
            <a:chExt cx="1172" cy="510"/>
          </a:xfrm>
        </p:grpSpPr>
        <p:sp>
          <p:nvSpPr>
            <p:cNvPr id="114757" name="Rectangle 307"/>
            <p:cNvSpPr>
              <a:spLocks noChangeArrowheads="1"/>
            </p:cNvSpPr>
            <p:nvPr/>
          </p:nvSpPr>
          <p:spPr bwMode="auto">
            <a:xfrm>
              <a:off x="4217" y="3611"/>
              <a:ext cx="329" cy="473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58" name="Text Box 97"/>
            <p:cNvSpPr txBox="1">
              <a:spLocks noChangeArrowheads="1"/>
            </p:cNvSpPr>
            <p:nvPr/>
          </p:nvSpPr>
          <p:spPr bwMode="auto">
            <a:xfrm>
              <a:off x="4561" y="3717"/>
              <a:ext cx="828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local web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>
                  <a:solidFill>
                    <a:srgbClr val="CC0000"/>
                  </a:solidFill>
                </a:rPr>
                <a:t>cache</a:t>
              </a:r>
            </a:p>
          </p:txBody>
        </p:sp>
      </p:grpSp>
      <p:grpSp>
        <p:nvGrpSpPr>
          <p:cNvPr id="114724" name="Group 307"/>
          <p:cNvGrpSpPr>
            <a:grpSpLocks/>
          </p:cNvGrpSpPr>
          <p:nvPr/>
        </p:nvGrpSpPr>
        <p:grpSpPr bwMode="auto">
          <a:xfrm>
            <a:off x="6891338" y="5027613"/>
            <a:ext cx="377825" cy="576262"/>
            <a:chOff x="4140" y="429"/>
            <a:chExt cx="1425" cy="2396"/>
          </a:xfrm>
        </p:grpSpPr>
        <p:sp>
          <p:nvSpPr>
            <p:cNvPr id="114725" name="Freeform 30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6" name="Rectangle 309"/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27" name="Freeform 31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8" name="Freeform 31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9" name="Rectangle 312"/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0" name="Group 31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755" name="AutoShape 314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AutoShape 315"/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1" name="Rectangle 316"/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2" name="Group 31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753" name="AutoShape 318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4" name="AutoShape 319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3" name="Rectangle 320"/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34" name="Rectangle 321"/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35" name="Group 32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751" name="AutoShape 323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2" name="AutoShape 324"/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6" name="Freeform 32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37" name="Group 32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749" name="AutoShape 327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0" name="AutoShape 328"/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38" name="Rectangle 329"/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39" name="Freeform 33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0" name="Freeform 33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1" name="Oval 332"/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2" name="Freeform 33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3" name="AutoShape 334"/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4" name="AutoShape 335"/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5" name="Oval 336"/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6" name="Oval 337"/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4747" name="Oval 338"/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48" name="Rectangle 339"/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9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95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566" grpId="0"/>
      <p:bldP spid="14956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167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E36A77A2-56A8-4C9F-BE14-751D94B50B74}" type="slidenum">
              <a:rPr lang="en-US" altLang="en-US" sz="1200">
                <a:latin typeface="Tahoma" pitchFamily="34" charset="0"/>
              </a:rPr>
              <a:pPr/>
              <a:t>43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16739" name="Rectangle 2"/>
          <p:cNvSpPr>
            <a:spLocks noGrp="1" noChangeArrowheads="1"/>
          </p:cNvSpPr>
          <p:nvPr>
            <p:ph type="title"/>
          </p:nvPr>
        </p:nvSpPr>
        <p:spPr>
          <a:xfrm>
            <a:off x="287338" y="193675"/>
            <a:ext cx="7962900" cy="739775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Conditional GET 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1674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68288" y="1403350"/>
            <a:ext cx="3743325" cy="5132388"/>
          </a:xfrm>
        </p:spPr>
        <p:txBody>
          <a:bodyPr/>
          <a:lstStyle/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Goal:</a:t>
            </a:r>
            <a:r>
              <a:rPr lang="en-US" altLang="en-US" sz="2400" smtClean="0">
                <a:ea typeface="ＭＳ Ｐゴシック" charset="-128"/>
              </a:rPr>
              <a:t> don</a:t>
            </a:r>
            <a:r>
              <a:rPr lang="ja-JP" altLang="en-US" sz="2400" smtClean="0">
                <a:ea typeface="ＭＳ Ｐゴシック" charset="-128"/>
              </a:rPr>
              <a:t>’</a:t>
            </a:r>
            <a:r>
              <a:rPr lang="en-US" altLang="ja-JP" sz="2400" smtClean="0">
                <a:ea typeface="ＭＳ Ｐゴシック" charset="-128"/>
              </a:rPr>
              <a:t>t send object if cache has up-to-date cached version</a:t>
            </a:r>
          </a:p>
          <a:p>
            <a:pPr lvl="1"/>
            <a:r>
              <a:rPr lang="en-US" altLang="en-US" sz="2000" smtClean="0">
                <a:ea typeface="ＭＳ Ｐゴシック" charset="-128"/>
              </a:rPr>
              <a:t>no object transmission delay</a:t>
            </a:r>
          </a:p>
          <a:p>
            <a:pPr lvl="1"/>
            <a:r>
              <a:rPr lang="en-US" altLang="en-US" sz="2000" smtClean="0">
                <a:ea typeface="ＭＳ Ｐゴシック" charset="-128"/>
              </a:rPr>
              <a:t>lower link utilization</a:t>
            </a:r>
          </a:p>
          <a:p>
            <a:r>
              <a:rPr lang="en-US" altLang="en-US" sz="2400" i="1" smtClean="0">
                <a:solidFill>
                  <a:srgbClr val="000090"/>
                </a:solidFill>
                <a:ea typeface="ＭＳ Ｐゴシック" charset="-128"/>
              </a:rPr>
              <a:t>cache:</a:t>
            </a:r>
            <a:r>
              <a:rPr lang="en-US" altLang="en-US" sz="2400" smtClean="0">
                <a:solidFill>
                  <a:srgbClr val="00009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specify date of cached copy in HTTP request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If-modified-since: &lt;date&gt;</a:t>
            </a:r>
          </a:p>
          <a:p>
            <a:r>
              <a:rPr lang="en-US" altLang="en-US" sz="2400" i="1" smtClean="0">
                <a:solidFill>
                  <a:srgbClr val="000090"/>
                </a:solidFill>
                <a:ea typeface="ＭＳ Ｐゴシック" charset="-128"/>
              </a:rPr>
              <a:t>server:</a:t>
            </a:r>
            <a:r>
              <a:rPr lang="en-US" altLang="en-US" sz="2400" smtClean="0">
                <a:solidFill>
                  <a:srgbClr val="00009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response contains no object if cached copy is up-to-date: 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HTTP/1.0 304 Not Modified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67590" name="Line 4"/>
          <p:cNvSpPr>
            <a:spLocks noChangeShapeType="1"/>
          </p:cNvSpPr>
          <p:nvPr/>
        </p:nvSpPr>
        <p:spPr bwMode="auto">
          <a:xfrm>
            <a:off x="4521200" y="2114550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3" name="Text Box 8"/>
          <p:cNvSpPr txBox="1">
            <a:spLocks noChangeArrowheads="1"/>
          </p:cNvSpPr>
          <p:nvPr/>
        </p:nvSpPr>
        <p:spPr bwMode="auto">
          <a:xfrm>
            <a:off x="4827588" y="1998663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594" name="Line 9"/>
          <p:cNvSpPr>
            <a:spLocks noChangeShapeType="1"/>
          </p:cNvSpPr>
          <p:nvPr/>
        </p:nvSpPr>
        <p:spPr bwMode="auto">
          <a:xfrm flipH="1">
            <a:off x="4540250" y="286067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4808538" y="2854325"/>
            <a:ext cx="2643187" cy="865188"/>
            <a:chOff x="2698" y="2036"/>
            <a:chExt cx="1665" cy="545"/>
          </a:xfrm>
        </p:grpSpPr>
        <p:sp>
          <p:nvSpPr>
            <p:cNvPr id="116791" name="Rectangle 10"/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16792" name="Text Box 11"/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HTTP response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HTTP/1.0 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b="1"/>
                <a:t>304 Not Modified</a:t>
              </a:r>
              <a:endParaRPr lang="en-US" altLang="en-US" b="1"/>
            </a:p>
          </p:txBody>
        </p:sp>
      </p:grpSp>
      <p:sp>
        <p:nvSpPr>
          <p:cNvPr id="67596" name="Text Box 28"/>
          <p:cNvSpPr txBox="1">
            <a:spLocks noChangeArrowheads="1"/>
          </p:cNvSpPr>
          <p:nvPr/>
        </p:nvSpPr>
        <p:spPr bwMode="auto">
          <a:xfrm>
            <a:off x="7905750" y="2149475"/>
            <a:ext cx="1047750" cy="146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not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before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67597" name="Line 31"/>
          <p:cNvSpPr>
            <a:spLocks noChangeShapeType="1"/>
          </p:cNvSpPr>
          <p:nvPr/>
        </p:nvSpPr>
        <p:spPr bwMode="auto">
          <a:xfrm>
            <a:off x="4278313" y="4079875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32"/>
          <p:cNvSpPr>
            <a:spLocks noChangeShapeType="1"/>
          </p:cNvSpPr>
          <p:nvPr/>
        </p:nvSpPr>
        <p:spPr bwMode="auto">
          <a:xfrm>
            <a:off x="4587875" y="4678363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Text Box 34"/>
          <p:cNvSpPr txBox="1">
            <a:spLocks noChangeArrowheads="1"/>
          </p:cNvSpPr>
          <p:nvPr/>
        </p:nvSpPr>
        <p:spPr bwMode="auto">
          <a:xfrm>
            <a:off x="4832350" y="4562475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request msg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If-modified-since: &lt;date&gt;</a:t>
            </a:r>
            <a:endParaRPr lang="en-US" altLang="en-US" b="1"/>
          </a:p>
        </p:txBody>
      </p:sp>
      <p:sp>
        <p:nvSpPr>
          <p:cNvPr id="67600" name="Line 35"/>
          <p:cNvSpPr>
            <a:spLocks noChangeShapeType="1"/>
          </p:cNvSpPr>
          <p:nvPr/>
        </p:nvSpPr>
        <p:spPr bwMode="auto">
          <a:xfrm flipH="1">
            <a:off x="4606925" y="5457825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Text Box 38"/>
          <p:cNvSpPr txBox="1">
            <a:spLocks noChangeArrowheads="1"/>
          </p:cNvSpPr>
          <p:nvPr/>
        </p:nvSpPr>
        <p:spPr bwMode="auto">
          <a:xfrm>
            <a:off x="4851400" y="5402263"/>
            <a:ext cx="2643188" cy="925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HTTP response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/>
              <a:t>HTTP/1.0 200 OK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/>
              <a:t>&lt;data&gt;</a:t>
            </a:r>
          </a:p>
        </p:txBody>
      </p:sp>
      <p:sp>
        <p:nvSpPr>
          <p:cNvPr id="67602" name="Text Box 39"/>
          <p:cNvSpPr txBox="1">
            <a:spLocks noChangeArrowheads="1"/>
          </p:cNvSpPr>
          <p:nvPr/>
        </p:nvSpPr>
        <p:spPr bwMode="auto">
          <a:xfrm>
            <a:off x="7985125" y="4808538"/>
            <a:ext cx="104775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object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modified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after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000099"/>
                </a:solidFill>
              </a:rPr>
              <a:t>&lt;date&gt;</a:t>
            </a:r>
          </a:p>
        </p:txBody>
      </p:sp>
      <p:sp>
        <p:nvSpPr>
          <p:cNvPr id="116752" name="Text Box 5"/>
          <p:cNvSpPr txBox="1">
            <a:spLocks noChangeArrowheads="1"/>
          </p:cNvSpPr>
          <p:nvPr/>
        </p:nvSpPr>
        <p:spPr bwMode="auto">
          <a:xfrm>
            <a:off x="3797300" y="1062038"/>
            <a:ext cx="777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</a:t>
            </a:r>
          </a:p>
        </p:txBody>
      </p:sp>
      <p:sp>
        <p:nvSpPr>
          <p:cNvPr id="116753" name="Text Box 6"/>
          <p:cNvSpPr txBox="1">
            <a:spLocks noChangeArrowheads="1"/>
          </p:cNvSpPr>
          <p:nvPr/>
        </p:nvSpPr>
        <p:spPr bwMode="auto">
          <a:xfrm>
            <a:off x="7483475" y="1057275"/>
            <a:ext cx="889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server</a:t>
            </a:r>
          </a:p>
        </p:txBody>
      </p:sp>
      <p:pic>
        <p:nvPicPr>
          <p:cNvPr id="116754" name="Picture 3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3" y="762000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6755" name="Group 34"/>
          <p:cNvGrpSpPr>
            <a:grpSpLocks/>
          </p:cNvGrpSpPr>
          <p:nvPr/>
        </p:nvGrpSpPr>
        <p:grpSpPr bwMode="auto">
          <a:xfrm>
            <a:off x="7073900" y="977900"/>
            <a:ext cx="422275" cy="685800"/>
            <a:chOff x="4140" y="429"/>
            <a:chExt cx="1425" cy="2396"/>
          </a:xfrm>
        </p:grpSpPr>
        <p:sp>
          <p:nvSpPr>
            <p:cNvPr id="116759" name="Freeform 3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0" name="Rectangle 36"/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1" name="Freeform 3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2" name="Freeform 3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63" name="Rectangle 39"/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4" name="Group 4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6789" name="AutoShape 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90" name="AutoShape 42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5" name="Rectangle 43"/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6" name="Group 4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787" name="AutoShape 45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8" name="AutoShape 46"/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67" name="Rectangle 47"/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68" name="Rectangle 48"/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6769" name="Group 4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6785" name="AutoShape 50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6" name="AutoShape 51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0" name="Freeform 5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71" name="Group 5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6783" name="AutoShape 54"/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6784" name="AutoShape 55"/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6772" name="Rectangle 56"/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3" name="Freeform 5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4" name="Freeform 5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5" name="Oval 59"/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6" name="Freeform 6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77" name="AutoShape 61"/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8" name="AutoShape 62"/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79" name="Oval 63"/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0" name="Oval 64"/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16781" name="Oval 65"/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6782" name="Rectangle 66"/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6756" name="Group 67"/>
          <p:cNvGrpSpPr>
            <a:grpSpLocks/>
          </p:cNvGrpSpPr>
          <p:nvPr/>
        </p:nvGrpSpPr>
        <p:grpSpPr bwMode="auto">
          <a:xfrm>
            <a:off x="4373563" y="1022350"/>
            <a:ext cx="742950" cy="742950"/>
            <a:chOff x="-44" y="1473"/>
            <a:chExt cx="981" cy="1105"/>
          </a:xfrm>
        </p:grpSpPr>
        <p:pic>
          <p:nvPicPr>
            <p:cNvPr id="116757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6758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6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75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75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7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67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67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76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6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90" grpId="0" animBg="1"/>
      <p:bldP spid="67593" grpId="0" animBg="1"/>
      <p:bldP spid="67594" grpId="0" animBg="1"/>
      <p:bldP spid="67596" grpId="0"/>
      <p:bldP spid="67597" grpId="0" animBg="1"/>
      <p:bldP spid="67598" grpId="0" animBg="1"/>
      <p:bldP spid="67599" grpId="0" animBg="1"/>
      <p:bldP spid="67600" grpId="0" animBg="1"/>
      <p:bldP spid="67601" grpId="0" animBg="1"/>
      <p:bldP spid="6760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878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6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18787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31673BDD-36B3-4EF8-9889-03314B1FDB9B}" type="slidenum">
              <a:rPr lang="en-US" altLang="en-US" sz="1200">
                <a:latin typeface="Tahoma" pitchFamily="34" charset="0"/>
              </a:rPr>
              <a:pPr/>
              <a:t>44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1878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solidFill>
                  <a:srgbClr val="CC0000"/>
                </a:solidFill>
                <a:latin typeface="Gill Sans MT" charset="0"/>
              </a:rPr>
              <a:t>2.3 </a:t>
            </a:r>
            <a:r>
              <a:rPr lang="en-US" dirty="0">
                <a:solidFill>
                  <a:srgbClr val="CC0000"/>
                </a:solidFill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solidFill>
                  <a:srgbClr val="CC0000"/>
                </a:solidFill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1879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208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95D0EB55-C01F-40D8-9464-455A79D15F92}" type="slidenum">
              <a:rPr lang="en-US" altLang="en-US" sz="1200">
                <a:latin typeface="Tahoma" pitchFamily="34" charset="0"/>
              </a:rPr>
              <a:pPr/>
              <a:t>45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20835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301625"/>
            <a:ext cx="7772400" cy="86995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Electronic mail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2083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4513" y="1366838"/>
            <a:ext cx="3933825" cy="48768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Three major components:</a:t>
            </a: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 </a:t>
            </a:r>
          </a:p>
          <a:p>
            <a:r>
              <a:rPr lang="en-US" altLang="en-US" sz="2400" dirty="0" smtClean="0">
                <a:ea typeface="ＭＳ Ｐゴシック" charset="-128"/>
              </a:rPr>
              <a:t>user agents </a:t>
            </a:r>
          </a:p>
          <a:p>
            <a:r>
              <a:rPr lang="en-US" altLang="en-US" sz="2400" dirty="0" smtClean="0">
                <a:ea typeface="ＭＳ Ｐゴシック" charset="-128"/>
              </a:rPr>
              <a:t>mail servers </a:t>
            </a:r>
          </a:p>
          <a:p>
            <a:pPr>
              <a:spcAft>
                <a:spcPct val="75000"/>
              </a:spcAft>
            </a:pPr>
            <a:r>
              <a:rPr lang="en-US" altLang="en-US" sz="2400" dirty="0" smtClean="0">
                <a:ea typeface="ＭＳ Ｐゴシック" charset="-128"/>
              </a:rPr>
              <a:t>simple mail transfer protocol: SMTP</a:t>
            </a:r>
          </a:p>
          <a:p>
            <a:pPr>
              <a:buFont typeface="Wingdings" pitchFamily="2" charset="2"/>
              <a:buNone/>
            </a:pPr>
            <a:r>
              <a:rPr lang="en-US" altLang="en-US" sz="3200" i="1" dirty="0" smtClean="0">
                <a:solidFill>
                  <a:srgbClr val="CC0000"/>
                </a:solidFill>
                <a:ea typeface="ＭＳ Ｐゴシック" charset="-128"/>
              </a:rPr>
              <a:t>User Agent</a:t>
            </a:r>
          </a:p>
          <a:p>
            <a:r>
              <a:rPr lang="en-US" altLang="en-US" sz="2400" dirty="0" smtClean="0">
                <a:ea typeface="ＭＳ Ｐゴシック" charset="-128"/>
              </a:rPr>
              <a:t>a.k.a. </a:t>
            </a:r>
            <a:r>
              <a:rPr lang="ja-JP" altLang="en-US" sz="2400" dirty="0" smtClean="0">
                <a:ea typeface="ＭＳ Ｐゴシック" charset="-128"/>
              </a:rPr>
              <a:t>“</a:t>
            </a:r>
            <a:r>
              <a:rPr lang="en-US" altLang="ja-JP" sz="2400" dirty="0" smtClean="0">
                <a:ea typeface="ＭＳ Ｐゴシック" charset="-128"/>
              </a:rPr>
              <a:t>mail reader</a:t>
            </a:r>
            <a:r>
              <a:rPr lang="ja-JP" altLang="en-US" sz="2400" dirty="0" smtClean="0">
                <a:ea typeface="ＭＳ Ｐゴシック" charset="-128"/>
              </a:rPr>
              <a:t>”</a:t>
            </a:r>
            <a:endParaRPr lang="en-US" altLang="ja-JP" sz="2400" dirty="0" smtClean="0">
              <a:ea typeface="ＭＳ Ｐゴシック" charset="-128"/>
            </a:endParaRPr>
          </a:p>
          <a:p>
            <a:r>
              <a:rPr lang="en-US" altLang="en-US" sz="2400" dirty="0" smtClean="0">
                <a:ea typeface="ＭＳ Ｐゴシック" charset="-128"/>
              </a:rPr>
              <a:t>composing, editing, reading mail messages</a:t>
            </a:r>
          </a:p>
          <a:p>
            <a:r>
              <a:rPr lang="en-US" altLang="en-US" sz="2400" dirty="0" smtClean="0">
                <a:ea typeface="ＭＳ Ｐゴシック" charset="-128"/>
              </a:rPr>
              <a:t>e.g., Outlook, Thunderbird, iPhone mail client, GNUS</a:t>
            </a:r>
          </a:p>
          <a:p>
            <a:r>
              <a:rPr lang="en-US" altLang="en-US" sz="2400" dirty="0" smtClean="0">
                <a:ea typeface="ＭＳ Ｐゴシック" charset="-128"/>
              </a:rPr>
              <a:t>outgoing, incoming messages stored on server</a:t>
            </a:r>
          </a:p>
        </p:txBody>
      </p:sp>
      <p:sp>
        <p:nvSpPr>
          <p:cNvPr id="120837" name="Rectangle 280"/>
          <p:cNvSpPr>
            <a:spLocks noChangeArrowheads="1"/>
          </p:cNvSpPr>
          <p:nvPr/>
        </p:nvSpPr>
        <p:spPr bwMode="auto">
          <a:xfrm>
            <a:off x="6962775" y="628650"/>
            <a:ext cx="1828800" cy="9810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grpSp>
        <p:nvGrpSpPr>
          <p:cNvPr id="120838" name="Group 279"/>
          <p:cNvGrpSpPr>
            <a:grpSpLocks/>
          </p:cNvGrpSpPr>
          <p:nvPr/>
        </p:nvGrpSpPr>
        <p:grpSpPr bwMode="auto">
          <a:xfrm>
            <a:off x="7059613" y="576263"/>
            <a:ext cx="1736725" cy="955675"/>
            <a:chOff x="4458" y="3335"/>
            <a:chExt cx="1094" cy="602"/>
          </a:xfrm>
        </p:grpSpPr>
        <p:sp>
          <p:nvSpPr>
            <p:cNvPr id="121036" name="Text Box 263"/>
            <p:cNvSpPr txBox="1">
              <a:spLocks noChangeArrowheads="1"/>
            </p:cNvSpPr>
            <p:nvPr/>
          </p:nvSpPr>
          <p:spPr bwMode="auto">
            <a:xfrm>
              <a:off x="4680" y="3725"/>
              <a:ext cx="84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 mailbox</a:t>
              </a:r>
              <a:endParaRPr lang="en-US" altLang="en-US" sz="2400"/>
            </a:p>
          </p:txBody>
        </p:sp>
        <p:grpSp>
          <p:nvGrpSpPr>
            <p:cNvPr id="121037" name="Group 278"/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121040" name="Rectangle 264"/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1041" name="Line 265"/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2" name="Line 266"/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3" name="Line 267"/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4" name="Line 268"/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5" name="Line 269"/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6" name="Line 270"/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1047" name="Line 271"/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21038" name="Rectangle 272"/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1039" name="Text Box 277"/>
            <p:cNvSpPr txBox="1">
              <a:spLocks noChangeArrowheads="1"/>
            </p:cNvSpPr>
            <p:nvPr/>
          </p:nvSpPr>
          <p:spPr bwMode="auto">
            <a:xfrm>
              <a:off x="4526" y="3335"/>
              <a:ext cx="102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outgoing </a:t>
              </a:r>
            </a:p>
            <a:p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message queue</a:t>
              </a:r>
              <a:endParaRPr lang="en-US" altLang="en-US" sz="2400"/>
            </a:p>
          </p:txBody>
        </p:sp>
      </p:grpSp>
      <p:pic>
        <p:nvPicPr>
          <p:cNvPr id="120839" name="Picture 23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94050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40" name="Group 454"/>
          <p:cNvGrpSpPr>
            <a:grpSpLocks/>
          </p:cNvGrpSpPr>
          <p:nvPr/>
        </p:nvGrpSpPr>
        <p:grpSpPr bwMode="auto">
          <a:xfrm>
            <a:off x="4662488" y="1406525"/>
            <a:ext cx="4318000" cy="5118100"/>
            <a:chOff x="2937" y="886"/>
            <a:chExt cx="2720" cy="3224"/>
          </a:xfrm>
        </p:grpSpPr>
        <p:grpSp>
          <p:nvGrpSpPr>
            <p:cNvPr id="120841" name="Group 389"/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121004" name="Freeform 39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5" name="Rectangle 391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06" name="Freeform 39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7" name="Freeform 39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08" name="Rectangle 394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09" name="Group 39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34" name="AutoShape 396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5" name="AutoShape 397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0" name="Rectangle 398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11" name="Group 39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32" name="AutoShape 40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3" name="AutoShape 401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2" name="Rectangle 402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13" name="Rectangle 403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1014" name="Group 40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1030" name="AutoShape 405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31" name="AutoShape 406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5" name="Freeform 40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1016" name="Group 40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1028" name="AutoShape 409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29" name="AutoShape 410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1017" name="Rectangle 411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18" name="Freeform 41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19" name="Freeform 41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0" name="Oval 414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1" name="Freeform 41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022" name="AutoShape 416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3" name="AutoShape 417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4" name="Oval 418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5" name="Oval 419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21026" name="Oval 420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1027" name="Rectangle 421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20842" name="Group 356"/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120972" name="Freeform 35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3" name="Rectangle 358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74" name="Freeform 35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5" name="Freeform 36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76" name="Rectangle 361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77" name="Group 36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1002" name="AutoShape 363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03" name="AutoShape 364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78" name="Rectangle 365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79" name="Group 36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1000" name="AutoShape 36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1001" name="AutoShape 368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0" name="Rectangle 369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1" name="Rectangle 370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82" name="Group 37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98" name="AutoShape 372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99" name="AutoShape 373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3" name="Freeform 37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84" name="Group 37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96" name="AutoShape 376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97" name="AutoShape 377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85" name="Rectangle 378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6" name="Freeform 37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7" name="Freeform 38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88" name="Oval 381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89" name="Freeform 38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90" name="AutoShape 383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1" name="AutoShape 384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2" name="Oval 385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3" name="Oval 386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20994" name="Oval 387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95" name="Rectangle 388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20843" name="Group 320"/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120940" name="Freeform 32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1" name="Rectangle 322"/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42" name="Freeform 32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3" name="Freeform 32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44" name="Rectangle 325"/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45" name="Group 32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0970" name="AutoShape 327"/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71" name="AutoShape 328"/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46" name="Rectangle 329"/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47" name="Group 33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0968" name="AutoShape 33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9" name="AutoShape 332"/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48" name="Rectangle 333"/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49" name="Rectangle 334"/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20950" name="Group 33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20966" name="AutoShape 336"/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7" name="AutoShape 337"/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51" name="Freeform 33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0952" name="Group 33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20964" name="AutoShape 340"/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20965" name="AutoShape 341"/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20953" name="Rectangle 342"/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4" name="Freeform 34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5" name="Freeform 34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6" name="Oval 345"/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7" name="Freeform 34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958" name="AutoShape 347"/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59" name="AutoShape 348"/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0" name="Oval 349"/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1" name="Oval 350"/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20962" name="Oval 351"/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0963" name="Rectangle 352"/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0844" name="Line 9"/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45" name="Group 19"/>
            <p:cNvGrpSpPr>
              <a:grpSpLocks/>
            </p:cNvGrpSpPr>
            <p:nvPr/>
          </p:nvGrpSpPr>
          <p:grpSpPr bwMode="auto">
            <a:xfrm>
              <a:off x="4466" y="1881"/>
              <a:ext cx="510" cy="661"/>
              <a:chOff x="4296" y="2627"/>
              <a:chExt cx="510" cy="661"/>
            </a:xfrm>
          </p:grpSpPr>
          <p:sp>
            <p:nvSpPr>
              <p:cNvPr id="120925" name="Rectangle 20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6" name="Text Box 21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927" name="Rectangle 22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8" name="Line 23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9" name="Line 24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0" name="Line 25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1" name="Line 26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2" name="Line 27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3" name="Line 28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4" name="Line 29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35" name="Rectangle 30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6" name="Rectangle 31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7" name="Rectangle 32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8" name="Rectangle 33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39" name="Rectangle 34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20846" name="Group 60"/>
            <p:cNvGrpSpPr>
              <a:grpSpLocks/>
            </p:cNvGrpSpPr>
            <p:nvPr/>
          </p:nvGrpSpPr>
          <p:grpSpPr bwMode="auto">
            <a:xfrm>
              <a:off x="3206" y="2763"/>
              <a:ext cx="510" cy="661"/>
              <a:chOff x="4296" y="2627"/>
              <a:chExt cx="510" cy="661"/>
            </a:xfrm>
          </p:grpSpPr>
          <p:sp>
            <p:nvSpPr>
              <p:cNvPr id="120910" name="Rectangle 61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11" name="Text Box 62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912" name="Rectangle 63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13" name="Line 64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4" name="Line 65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5" name="Line 66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6" name="Line 67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7" name="Line 68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8" name="Line 69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19" name="Line 70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20" name="Rectangle 71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1" name="Rectangle 72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2" name="Rectangle 73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3" name="Rectangle 74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24" name="Rectangle 75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grpSp>
          <p:nvGrpSpPr>
            <p:cNvPr id="120847" name="Group 96"/>
            <p:cNvGrpSpPr>
              <a:grpSpLocks/>
            </p:cNvGrpSpPr>
            <p:nvPr/>
          </p:nvGrpSpPr>
          <p:grpSpPr bwMode="auto">
            <a:xfrm>
              <a:off x="3206" y="1347"/>
              <a:ext cx="510" cy="661"/>
              <a:chOff x="4296" y="2627"/>
              <a:chExt cx="510" cy="661"/>
            </a:xfrm>
          </p:grpSpPr>
          <p:sp>
            <p:nvSpPr>
              <p:cNvPr id="120895" name="Rectangle 97"/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6" name="Text Box 98"/>
              <p:cNvSpPr txBox="1">
                <a:spLocks noChangeArrowheads="1"/>
              </p:cNvSpPr>
              <p:nvPr/>
            </p:nvSpPr>
            <p:spPr bwMode="auto">
              <a:xfrm>
                <a:off x="4304" y="2627"/>
                <a:ext cx="472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mail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server</a:t>
                </a:r>
                <a:endParaRPr lang="en-US" altLang="en-US" sz="2400"/>
              </a:p>
            </p:txBody>
          </p:sp>
          <p:sp>
            <p:nvSpPr>
              <p:cNvPr id="120897" name="Rectangle 99"/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8" name="Line 100"/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899" name="Line 101"/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0" name="Line 102"/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1" name="Line 103"/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2" name="Line 104"/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3" name="Line 105"/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4" name="Line 106"/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0905" name="Rectangle 107"/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6" name="Rectangle 108"/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7" name="Rectangle 109"/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8" name="Rectangle 110"/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909" name="Rectangle 111"/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</p:grpSp>
        <p:sp>
          <p:nvSpPr>
            <p:cNvPr id="120848" name="Line 117"/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49" name="Line 118"/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20850" name="Group 119"/>
            <p:cNvGrpSpPr>
              <a:grpSpLocks/>
            </p:cNvGrpSpPr>
            <p:nvPr/>
          </p:nvGrpSpPr>
          <p:grpSpPr bwMode="auto">
            <a:xfrm>
              <a:off x="3795" y="2535"/>
              <a:ext cx="650" cy="288"/>
              <a:chOff x="3745" y="2537"/>
              <a:chExt cx="650" cy="288"/>
            </a:xfrm>
          </p:grpSpPr>
          <p:sp>
            <p:nvSpPr>
              <p:cNvPr id="120893" name="Rectangle 120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4" name="Text Box 121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1" name="Group 122"/>
            <p:cNvGrpSpPr>
              <a:grpSpLocks/>
            </p:cNvGrpSpPr>
            <p:nvPr/>
          </p:nvGrpSpPr>
          <p:grpSpPr bwMode="auto">
            <a:xfrm>
              <a:off x="3771" y="1743"/>
              <a:ext cx="650" cy="288"/>
              <a:chOff x="3745" y="2537"/>
              <a:chExt cx="650" cy="288"/>
            </a:xfrm>
          </p:grpSpPr>
          <p:sp>
            <p:nvSpPr>
              <p:cNvPr id="120891" name="Rectangle 123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2" name="Text Box 124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2" name="Group 125"/>
            <p:cNvGrpSpPr>
              <a:grpSpLocks/>
            </p:cNvGrpSpPr>
            <p:nvPr/>
          </p:nvGrpSpPr>
          <p:grpSpPr bwMode="auto">
            <a:xfrm>
              <a:off x="2937" y="2193"/>
              <a:ext cx="650" cy="288"/>
              <a:chOff x="3745" y="2537"/>
              <a:chExt cx="650" cy="288"/>
            </a:xfrm>
          </p:grpSpPr>
          <p:sp>
            <p:nvSpPr>
              <p:cNvPr id="120889" name="Rectangle 126"/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90" name="Text Box 127"/>
              <p:cNvSpPr txBox="1">
                <a:spLocks noChangeArrowheads="1"/>
              </p:cNvSpPr>
              <p:nvPr/>
            </p:nvSpPr>
            <p:spPr bwMode="auto">
              <a:xfrm>
                <a:off x="3745" y="2537"/>
                <a:ext cx="65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400">
                    <a:solidFill>
                      <a:srgbClr val="CC0000"/>
                    </a:solidFill>
                  </a:rPr>
                  <a:t>SMTP</a:t>
                </a:r>
              </a:p>
            </p:txBody>
          </p:sp>
        </p:grpSp>
        <p:grpSp>
          <p:nvGrpSpPr>
            <p:cNvPr id="120853" name="Group 423"/>
            <p:cNvGrpSpPr>
              <a:grpSpLocks/>
            </p:cNvGrpSpPr>
            <p:nvPr/>
          </p:nvGrpSpPr>
          <p:grpSpPr bwMode="auto">
            <a:xfrm>
              <a:off x="3587" y="886"/>
              <a:ext cx="575" cy="664"/>
              <a:chOff x="3574" y="550"/>
              <a:chExt cx="575" cy="664"/>
            </a:xfrm>
          </p:grpSpPr>
          <p:grpSp>
            <p:nvGrpSpPr>
              <p:cNvPr id="120884" name="Group 35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7" name="Picture 35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8" name="Freeform 35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5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86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4" name="Group 424"/>
            <p:cNvGrpSpPr>
              <a:grpSpLocks/>
            </p:cNvGrpSpPr>
            <p:nvPr/>
          </p:nvGrpSpPr>
          <p:grpSpPr bwMode="auto">
            <a:xfrm>
              <a:off x="4870" y="1400"/>
              <a:ext cx="575" cy="664"/>
              <a:chOff x="3574" y="550"/>
              <a:chExt cx="575" cy="664"/>
            </a:xfrm>
          </p:grpSpPr>
          <p:grpSp>
            <p:nvGrpSpPr>
              <p:cNvPr id="120879" name="Group 425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82" name="Picture 426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83" name="Freeform 427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80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81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5" name="Group 430"/>
            <p:cNvGrpSpPr>
              <a:grpSpLocks/>
            </p:cNvGrpSpPr>
            <p:nvPr/>
          </p:nvGrpSpPr>
          <p:grpSpPr bwMode="auto">
            <a:xfrm>
              <a:off x="5082" y="1880"/>
              <a:ext cx="575" cy="664"/>
              <a:chOff x="3574" y="550"/>
              <a:chExt cx="575" cy="664"/>
            </a:xfrm>
          </p:grpSpPr>
          <p:grpSp>
            <p:nvGrpSpPr>
              <p:cNvPr id="120874" name="Group 431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7" name="Picture 432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8" name="Freeform 433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5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76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6" name="Group 436"/>
            <p:cNvGrpSpPr>
              <a:grpSpLocks/>
            </p:cNvGrpSpPr>
            <p:nvPr/>
          </p:nvGrpSpPr>
          <p:grpSpPr bwMode="auto">
            <a:xfrm>
              <a:off x="4999" y="2540"/>
              <a:ext cx="575" cy="664"/>
              <a:chOff x="3574" y="550"/>
              <a:chExt cx="575" cy="664"/>
            </a:xfrm>
          </p:grpSpPr>
          <p:grpSp>
            <p:nvGrpSpPr>
              <p:cNvPr id="120869" name="Group 437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72" name="Picture 438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73" name="Freeform 439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70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71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7" name="Group 442"/>
            <p:cNvGrpSpPr>
              <a:grpSpLocks/>
            </p:cNvGrpSpPr>
            <p:nvPr/>
          </p:nvGrpSpPr>
          <p:grpSpPr bwMode="auto">
            <a:xfrm>
              <a:off x="3354" y="3446"/>
              <a:ext cx="575" cy="664"/>
              <a:chOff x="3574" y="550"/>
              <a:chExt cx="575" cy="664"/>
            </a:xfrm>
          </p:grpSpPr>
          <p:grpSp>
            <p:nvGrpSpPr>
              <p:cNvPr id="120864" name="Group 443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7" name="Picture 444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8" name="Freeform 445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5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66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  <p:grpSp>
          <p:nvGrpSpPr>
            <p:cNvPr id="120858" name="Group 448"/>
            <p:cNvGrpSpPr>
              <a:grpSpLocks/>
            </p:cNvGrpSpPr>
            <p:nvPr/>
          </p:nvGrpSpPr>
          <p:grpSpPr bwMode="auto">
            <a:xfrm>
              <a:off x="3813" y="3056"/>
              <a:ext cx="575" cy="664"/>
              <a:chOff x="3574" y="550"/>
              <a:chExt cx="575" cy="664"/>
            </a:xfrm>
          </p:grpSpPr>
          <p:grpSp>
            <p:nvGrpSpPr>
              <p:cNvPr id="120859" name="Group 449"/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120862" name="Picture 450" descr="desktop_computer_stylized_medium"/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20863" name="Freeform 451"/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sp>
            <p:nvSpPr>
              <p:cNvPr id="120860" name="Rectangle 115"/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/>
              </a:p>
            </p:txBody>
          </p:sp>
          <p:sp>
            <p:nvSpPr>
              <p:cNvPr id="120861" name="Text Box 116"/>
              <p:cNvSpPr txBox="1">
                <a:spLocks noChangeArrowheads="1"/>
              </p:cNvSpPr>
              <p:nvPr/>
            </p:nvSpPr>
            <p:spPr bwMode="auto">
              <a:xfrm>
                <a:off x="3574" y="550"/>
                <a:ext cx="436" cy="3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user</a:t>
                </a:r>
              </a:p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/>
                  <a:t>agent</a:t>
                </a:r>
                <a:endParaRPr lang="en-US" altLang="en-US" sz="240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228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D4EF64B2-600C-44E9-A688-5FD58BF0D1A5}" type="slidenum">
              <a:rPr lang="en-US" altLang="en-US" sz="1200">
                <a:latin typeface="Tahoma" pitchFamily="34" charset="0"/>
              </a:rPr>
              <a:pPr/>
              <a:t>46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22883" name="Rectangle 2"/>
          <p:cNvSpPr>
            <a:spLocks noGrp="1" noChangeArrowheads="1"/>
          </p:cNvSpPr>
          <p:nvPr>
            <p:ph type="title"/>
          </p:nvPr>
        </p:nvSpPr>
        <p:spPr>
          <a:xfrm>
            <a:off x="376238" y="222250"/>
            <a:ext cx="7772400" cy="88265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Electronic mail: mail servers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2288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398588"/>
            <a:ext cx="3933825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mail servers:</a:t>
            </a:r>
          </a:p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mailbox</a:t>
            </a:r>
            <a:r>
              <a:rPr lang="en-US" altLang="en-US" sz="2400" smtClean="0">
                <a:ea typeface="ＭＳ Ｐゴシック" charset="-128"/>
              </a:rPr>
              <a:t> contains incoming messages for user</a:t>
            </a:r>
          </a:p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message queue</a:t>
            </a:r>
            <a:r>
              <a:rPr lang="en-US" altLang="en-US" sz="2400" smtClean="0">
                <a:ea typeface="ＭＳ Ｐゴシック" charset="-128"/>
              </a:rPr>
              <a:t> of outgoing (to be sent) mail messages</a:t>
            </a:r>
          </a:p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SMTP protocol</a:t>
            </a:r>
            <a:r>
              <a:rPr lang="en-US" altLang="en-US" sz="2400" smtClean="0">
                <a:ea typeface="ＭＳ Ｐゴシック" charset="-128"/>
              </a:rPr>
              <a:t> between mail servers to send email messages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client: sending mail server</a:t>
            </a:r>
          </a:p>
          <a:p>
            <a:pPr lvl="1"/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server</a:t>
            </a:r>
            <a:r>
              <a:rPr lang="ja-JP" altLang="en-US" smtClean="0">
                <a:ea typeface="ＭＳ Ｐゴシック" charset="-128"/>
              </a:rPr>
              <a:t>”</a:t>
            </a:r>
            <a:r>
              <a:rPr lang="en-US" altLang="ja-JP" smtClean="0">
                <a:ea typeface="ＭＳ Ｐゴシック" charset="-128"/>
              </a:rPr>
              <a:t>: receiving mail server</a:t>
            </a:r>
            <a:endParaRPr lang="en-US" altLang="en-US" smtClean="0">
              <a:ea typeface="ＭＳ Ｐゴシック" charset="-128"/>
            </a:endParaRPr>
          </a:p>
        </p:txBody>
      </p:sp>
      <p:pic>
        <p:nvPicPr>
          <p:cNvPr id="122885" name="Picture 15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882650"/>
            <a:ext cx="5942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6" name="Group 271"/>
          <p:cNvGrpSpPr>
            <a:grpSpLocks/>
          </p:cNvGrpSpPr>
          <p:nvPr/>
        </p:nvGrpSpPr>
        <p:grpSpPr bwMode="auto">
          <a:xfrm>
            <a:off x="6899275" y="2787650"/>
            <a:ext cx="477838" cy="715963"/>
            <a:chOff x="4140" y="429"/>
            <a:chExt cx="1425" cy="2396"/>
          </a:xfrm>
        </p:grpSpPr>
        <p:sp>
          <p:nvSpPr>
            <p:cNvPr id="123049" name="Freeform 2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0" name="Rectangle 273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1" name="Freeform 2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2" name="Freeform 2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53" name="Rectangle 276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4" name="Group 2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79" name="AutoShape 27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80" name="AutoShape 279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5" name="Rectangle 280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6" name="Group 2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77" name="AutoShape 28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8" name="AutoShape 283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57" name="Rectangle 284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58" name="Rectangle 285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59" name="Group 2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75" name="AutoShape 28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6" name="AutoShape 288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0" name="Freeform 2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61" name="Group 2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73" name="AutoShape 291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74" name="AutoShape 292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62" name="Rectangle 293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3" name="Freeform 2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4" name="Freeform 2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5" name="Oval 296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6" name="Freeform 2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7" name="AutoShape 298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8" name="AutoShape 299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69" name="Oval 300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0" name="Oval 301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3071" name="Oval 302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72" name="Rectangle 303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7" name="Group 304"/>
          <p:cNvGrpSpPr>
            <a:grpSpLocks/>
          </p:cNvGrpSpPr>
          <p:nvPr/>
        </p:nvGrpSpPr>
        <p:grpSpPr bwMode="auto">
          <a:xfrm>
            <a:off x="4906963" y="4181475"/>
            <a:ext cx="477837" cy="715963"/>
            <a:chOff x="4140" y="429"/>
            <a:chExt cx="1425" cy="2396"/>
          </a:xfrm>
        </p:grpSpPr>
        <p:sp>
          <p:nvSpPr>
            <p:cNvPr id="123017" name="Freeform 30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8" name="Rectangle 306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19" name="Freeform 30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0" name="Freeform 30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1" name="Rectangle 309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2" name="Group 31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47" name="AutoShape 31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8" name="AutoShape 312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3" name="Rectangle 313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4" name="Group 31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45" name="AutoShape 31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6" name="AutoShape 316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5" name="Rectangle 317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26" name="Rectangle 318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3027" name="Group 31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43" name="AutoShape 32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4" name="AutoShape 321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28" name="Freeform 32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029" name="Group 32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41" name="AutoShape 324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42" name="AutoShape 325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3030" name="Rectangle 326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1" name="Freeform 32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2" name="Freeform 32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3" name="Oval 329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4" name="Freeform 33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5" name="AutoShape 331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6" name="AutoShape 332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7" name="Oval 333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38" name="Oval 334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3039" name="Oval 335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40" name="Rectangle 336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2888" name="Group 337"/>
          <p:cNvGrpSpPr>
            <a:grpSpLocks/>
          </p:cNvGrpSpPr>
          <p:nvPr/>
        </p:nvGrpSpPr>
        <p:grpSpPr bwMode="auto">
          <a:xfrm>
            <a:off x="4929188" y="1839913"/>
            <a:ext cx="477837" cy="715962"/>
            <a:chOff x="4140" y="429"/>
            <a:chExt cx="1425" cy="2396"/>
          </a:xfrm>
        </p:grpSpPr>
        <p:sp>
          <p:nvSpPr>
            <p:cNvPr id="122985" name="Freeform 33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6" name="Rectangle 339"/>
            <p:cNvSpPr>
              <a:spLocks noChangeArrowheads="1"/>
            </p:cNvSpPr>
            <p:nvPr/>
          </p:nvSpPr>
          <p:spPr bwMode="auto">
            <a:xfrm>
              <a:off x="4206" y="429"/>
              <a:ext cx="1046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87" name="Freeform 34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8" name="Freeform 34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9" name="Rectangle 342"/>
            <p:cNvSpPr>
              <a:spLocks noChangeArrowheads="1"/>
            </p:cNvSpPr>
            <p:nvPr/>
          </p:nvSpPr>
          <p:spPr bwMode="auto">
            <a:xfrm>
              <a:off x="4211" y="695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0" name="Group 34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3015" name="AutoShape 34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1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6" name="AutoShape 345"/>
              <p:cNvSpPr>
                <a:spLocks noChangeArrowheads="1"/>
              </p:cNvSpPr>
              <p:nvPr/>
            </p:nvSpPr>
            <p:spPr bwMode="auto">
              <a:xfrm>
                <a:off x="634" y="2583"/>
                <a:ext cx="68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1" name="Rectangle 346"/>
            <p:cNvSpPr>
              <a:spLocks noChangeArrowheads="1"/>
            </p:cNvSpPr>
            <p:nvPr/>
          </p:nvSpPr>
          <p:spPr bwMode="auto">
            <a:xfrm>
              <a:off x="4225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2" name="Group 34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3013" name="AutoShape 34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7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4" name="AutoShape 349"/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1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3" name="Rectangle 350"/>
            <p:cNvSpPr>
              <a:spLocks noChangeArrowheads="1"/>
            </p:cNvSpPr>
            <p:nvPr/>
          </p:nvSpPr>
          <p:spPr bwMode="auto">
            <a:xfrm>
              <a:off x="4216" y="135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4" name="Rectangle 351"/>
            <p:cNvSpPr>
              <a:spLocks noChangeArrowheads="1"/>
            </p:cNvSpPr>
            <p:nvPr/>
          </p:nvSpPr>
          <p:spPr bwMode="auto">
            <a:xfrm>
              <a:off x="4230" y="1656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2995" name="Group 35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3011" name="AutoShape 353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2" name="AutoShape 354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90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6" name="Freeform 35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97" name="Group 35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3009" name="AutoShape 357"/>
              <p:cNvSpPr>
                <a:spLocks noChangeArrowheads="1"/>
              </p:cNvSpPr>
              <p:nvPr/>
            </p:nvSpPr>
            <p:spPr bwMode="auto">
              <a:xfrm>
                <a:off x="629" y="2568"/>
                <a:ext cx="70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3010" name="AutoShape 358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2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2998" name="Rectangle 359"/>
            <p:cNvSpPr>
              <a:spLocks noChangeArrowheads="1"/>
            </p:cNvSpPr>
            <p:nvPr/>
          </p:nvSpPr>
          <p:spPr bwMode="auto">
            <a:xfrm>
              <a:off x="5248" y="429"/>
              <a:ext cx="71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2999" name="Freeform 36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0" name="Freeform 36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1" name="Oval 362"/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2" name="Freeform 36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03" name="AutoShape 364"/>
            <p:cNvSpPr>
              <a:spLocks noChangeArrowheads="1"/>
            </p:cNvSpPr>
            <p:nvPr/>
          </p:nvSpPr>
          <p:spPr bwMode="auto">
            <a:xfrm>
              <a:off x="4140" y="2676"/>
              <a:ext cx="1198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4" name="AutoShape 365"/>
            <p:cNvSpPr>
              <a:spLocks noChangeArrowheads="1"/>
            </p:cNvSpPr>
            <p:nvPr/>
          </p:nvSpPr>
          <p:spPr bwMode="auto">
            <a:xfrm>
              <a:off x="4206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5" name="Oval 366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6" name="Oval 367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3007" name="Oval 368"/>
            <p:cNvSpPr>
              <a:spLocks noChangeArrowheads="1"/>
            </p:cNvSpPr>
            <p:nvPr/>
          </p:nvSpPr>
          <p:spPr bwMode="auto">
            <a:xfrm>
              <a:off x="4661" y="2379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3008" name="Rectangle 369"/>
            <p:cNvSpPr>
              <a:spLocks noChangeArrowheads="1"/>
            </p:cNvSpPr>
            <p:nvPr/>
          </p:nvSpPr>
          <p:spPr bwMode="auto">
            <a:xfrm>
              <a:off x="5063" y="1837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22889" name="Line 9"/>
          <p:cNvSpPr>
            <a:spLocks noChangeShapeType="1"/>
          </p:cNvSpPr>
          <p:nvPr/>
        </p:nvSpPr>
        <p:spPr bwMode="auto">
          <a:xfrm>
            <a:off x="5927725" y="2606675"/>
            <a:ext cx="1123950" cy="7905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0" name="Group 19"/>
          <p:cNvGrpSpPr>
            <a:grpSpLocks/>
          </p:cNvGrpSpPr>
          <p:nvPr/>
        </p:nvGrpSpPr>
        <p:grpSpPr bwMode="auto">
          <a:xfrm>
            <a:off x="7089775" y="2986088"/>
            <a:ext cx="809625" cy="1049337"/>
            <a:chOff x="4296" y="2627"/>
            <a:chExt cx="510" cy="661"/>
          </a:xfrm>
        </p:grpSpPr>
        <p:sp>
          <p:nvSpPr>
            <p:cNvPr id="122970" name="Rectangle 20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1" name="Text Box 21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72" name="Rectangle 22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73" name="Line 23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4" name="Line 24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5" name="Line 25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6" name="Line 26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7" name="Line 27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8" name="Line 28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79" name="Line 29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80" name="Rectangle 30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1" name="Rectangle 31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2" name="Rectangle 32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3" name="Rectangle 33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84" name="Rectangle 34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1" name="Group 60"/>
          <p:cNvGrpSpPr>
            <a:grpSpLocks/>
          </p:cNvGrpSpPr>
          <p:nvPr/>
        </p:nvGrpSpPr>
        <p:grpSpPr bwMode="auto">
          <a:xfrm>
            <a:off x="5089525" y="4386263"/>
            <a:ext cx="809625" cy="1049337"/>
            <a:chOff x="4296" y="2627"/>
            <a:chExt cx="510" cy="661"/>
          </a:xfrm>
        </p:grpSpPr>
        <p:sp>
          <p:nvSpPr>
            <p:cNvPr id="122955" name="Rectangle 6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6" name="Text Box 6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57" name="Rectangle 6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8" name="Line 6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9" name="Line 6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0" name="Line 6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1" name="Line 6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2" name="Line 6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3" name="Line 6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4" name="Line 7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65" name="Rectangle 7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6" name="Rectangle 7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7" name="Rectangle 7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8" name="Rectangle 7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69" name="Rectangle 7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grpSp>
        <p:nvGrpSpPr>
          <p:cNvPr id="122892" name="Group 96"/>
          <p:cNvGrpSpPr>
            <a:grpSpLocks/>
          </p:cNvGrpSpPr>
          <p:nvPr/>
        </p:nvGrpSpPr>
        <p:grpSpPr bwMode="auto">
          <a:xfrm>
            <a:off x="5089525" y="2138363"/>
            <a:ext cx="809625" cy="1049337"/>
            <a:chOff x="4296" y="2627"/>
            <a:chExt cx="510" cy="661"/>
          </a:xfrm>
        </p:grpSpPr>
        <p:sp>
          <p:nvSpPr>
            <p:cNvPr id="122940" name="Rectangle 97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1" name="Text Box 98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2942" name="Rectangle 99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43" name="Line 100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4" name="Line 101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5" name="Line 102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6" name="Line 103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7" name="Line 104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8" name="Line 105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49" name="Line 106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950" name="Rectangle 107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1" name="Rectangle 108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2" name="Rectangle 109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3" name="Rectangle 110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54" name="Rectangle 111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2893" name="Line 117"/>
          <p:cNvSpPr>
            <a:spLocks noChangeShapeType="1"/>
          </p:cNvSpPr>
          <p:nvPr/>
        </p:nvSpPr>
        <p:spPr bwMode="auto">
          <a:xfrm flipV="1">
            <a:off x="5927725" y="3730625"/>
            <a:ext cx="1123950" cy="10858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894" name="Line 118"/>
          <p:cNvSpPr>
            <a:spLocks noChangeShapeType="1"/>
          </p:cNvSpPr>
          <p:nvPr/>
        </p:nvSpPr>
        <p:spPr bwMode="auto">
          <a:xfrm flipH="1" flipV="1">
            <a:off x="5184775" y="3206750"/>
            <a:ext cx="0" cy="12477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22895" name="Group 119"/>
          <p:cNvGrpSpPr>
            <a:grpSpLocks/>
          </p:cNvGrpSpPr>
          <p:nvPr/>
        </p:nvGrpSpPr>
        <p:grpSpPr bwMode="auto">
          <a:xfrm>
            <a:off x="6024563" y="4024313"/>
            <a:ext cx="1031875" cy="457200"/>
            <a:chOff x="3745" y="2537"/>
            <a:chExt cx="650" cy="288"/>
          </a:xfrm>
        </p:grpSpPr>
        <p:sp>
          <p:nvSpPr>
            <p:cNvPr id="122938" name="Rectangle 120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9" name="Text Box 121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6" name="Group 122"/>
          <p:cNvGrpSpPr>
            <a:grpSpLocks/>
          </p:cNvGrpSpPr>
          <p:nvPr/>
        </p:nvGrpSpPr>
        <p:grpSpPr bwMode="auto">
          <a:xfrm>
            <a:off x="5986463" y="2767013"/>
            <a:ext cx="1031875" cy="457200"/>
            <a:chOff x="3745" y="2537"/>
            <a:chExt cx="650" cy="288"/>
          </a:xfrm>
        </p:grpSpPr>
        <p:sp>
          <p:nvSpPr>
            <p:cNvPr id="122936" name="Rectangle 123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7" name="Text Box 124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7" name="Group 125"/>
          <p:cNvGrpSpPr>
            <a:grpSpLocks/>
          </p:cNvGrpSpPr>
          <p:nvPr/>
        </p:nvGrpSpPr>
        <p:grpSpPr bwMode="auto">
          <a:xfrm>
            <a:off x="4662488" y="3481388"/>
            <a:ext cx="1031875" cy="457200"/>
            <a:chOff x="3745" y="2537"/>
            <a:chExt cx="650" cy="288"/>
          </a:xfrm>
        </p:grpSpPr>
        <p:sp>
          <p:nvSpPr>
            <p:cNvPr id="122934" name="Rectangle 126"/>
            <p:cNvSpPr>
              <a:spLocks noChangeArrowheads="1"/>
            </p:cNvSpPr>
            <p:nvPr/>
          </p:nvSpPr>
          <p:spPr bwMode="auto">
            <a:xfrm>
              <a:off x="3798" y="2580"/>
              <a:ext cx="540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5" name="Text Box 127"/>
            <p:cNvSpPr txBox="1">
              <a:spLocks noChangeArrowheads="1"/>
            </p:cNvSpPr>
            <p:nvPr/>
          </p:nvSpPr>
          <p:spPr bwMode="auto">
            <a:xfrm>
              <a:off x="3745" y="2537"/>
              <a:ext cx="65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CC0000"/>
                  </a:solidFill>
                </a:rPr>
                <a:t>SMTP</a:t>
              </a:r>
            </a:p>
          </p:txBody>
        </p:sp>
      </p:grpSp>
      <p:grpSp>
        <p:nvGrpSpPr>
          <p:cNvPr id="122898" name="Group 430"/>
          <p:cNvGrpSpPr>
            <a:grpSpLocks/>
          </p:cNvGrpSpPr>
          <p:nvPr/>
        </p:nvGrpSpPr>
        <p:grpSpPr bwMode="auto">
          <a:xfrm>
            <a:off x="5694363" y="1406525"/>
            <a:ext cx="912812" cy="1054100"/>
            <a:chOff x="3574" y="550"/>
            <a:chExt cx="575" cy="664"/>
          </a:xfrm>
        </p:grpSpPr>
        <p:grpSp>
          <p:nvGrpSpPr>
            <p:cNvPr id="122929" name="Group 43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32" name="Picture 43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33" name="Freeform 43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3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3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899" name="Group 436"/>
          <p:cNvGrpSpPr>
            <a:grpSpLocks/>
          </p:cNvGrpSpPr>
          <p:nvPr/>
        </p:nvGrpSpPr>
        <p:grpSpPr bwMode="auto">
          <a:xfrm>
            <a:off x="7731125" y="2222500"/>
            <a:ext cx="912813" cy="1054100"/>
            <a:chOff x="3574" y="550"/>
            <a:chExt cx="575" cy="664"/>
          </a:xfrm>
        </p:grpSpPr>
        <p:grpSp>
          <p:nvGrpSpPr>
            <p:cNvPr id="122924" name="Group 43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7" name="Picture 4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8" name="Freeform 43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0" name="Group 442"/>
          <p:cNvGrpSpPr>
            <a:grpSpLocks/>
          </p:cNvGrpSpPr>
          <p:nvPr/>
        </p:nvGrpSpPr>
        <p:grpSpPr bwMode="auto">
          <a:xfrm>
            <a:off x="8067675" y="2984500"/>
            <a:ext cx="912813" cy="1054100"/>
            <a:chOff x="3574" y="550"/>
            <a:chExt cx="575" cy="664"/>
          </a:xfrm>
        </p:grpSpPr>
        <p:grpSp>
          <p:nvGrpSpPr>
            <p:cNvPr id="122919" name="Group 44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22" name="Picture 44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23" name="Freeform 44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2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2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1" name="Group 448"/>
          <p:cNvGrpSpPr>
            <a:grpSpLocks/>
          </p:cNvGrpSpPr>
          <p:nvPr/>
        </p:nvGrpSpPr>
        <p:grpSpPr bwMode="auto">
          <a:xfrm>
            <a:off x="7935913" y="4032250"/>
            <a:ext cx="912812" cy="1054100"/>
            <a:chOff x="3574" y="550"/>
            <a:chExt cx="575" cy="664"/>
          </a:xfrm>
        </p:grpSpPr>
        <p:grpSp>
          <p:nvGrpSpPr>
            <p:cNvPr id="122914" name="Group 449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7" name="Picture 45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8" name="Freeform 451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2" name="Group 454"/>
          <p:cNvGrpSpPr>
            <a:grpSpLocks/>
          </p:cNvGrpSpPr>
          <p:nvPr/>
        </p:nvGrpSpPr>
        <p:grpSpPr bwMode="auto">
          <a:xfrm>
            <a:off x="5324475" y="5470525"/>
            <a:ext cx="912813" cy="1054100"/>
            <a:chOff x="3574" y="550"/>
            <a:chExt cx="575" cy="664"/>
          </a:xfrm>
        </p:grpSpPr>
        <p:grpSp>
          <p:nvGrpSpPr>
            <p:cNvPr id="122909" name="Group 455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12" name="Picture 45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13" name="Freeform 457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1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1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2903" name="Group 460"/>
          <p:cNvGrpSpPr>
            <a:grpSpLocks/>
          </p:cNvGrpSpPr>
          <p:nvPr/>
        </p:nvGrpSpPr>
        <p:grpSpPr bwMode="auto">
          <a:xfrm>
            <a:off x="6053138" y="4851400"/>
            <a:ext cx="912812" cy="1054100"/>
            <a:chOff x="3574" y="550"/>
            <a:chExt cx="575" cy="664"/>
          </a:xfrm>
        </p:grpSpPr>
        <p:grpSp>
          <p:nvGrpSpPr>
            <p:cNvPr id="122904" name="Group 461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2907" name="Picture 46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2908" name="Freeform 463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290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290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249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5A04213A-D35E-4183-8820-D3B96B5466A8}" type="slidenum">
              <a:rPr lang="en-US" altLang="en-US" sz="1200">
                <a:latin typeface="Tahoma" pitchFamily="34" charset="0"/>
              </a:rPr>
              <a:pPr/>
              <a:t>47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24931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175" y="942975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2" name="Rectangle 2"/>
          <p:cNvSpPr>
            <a:spLocks noGrp="1" noChangeArrowheads="1"/>
          </p:cNvSpPr>
          <p:nvPr>
            <p:ph type="title"/>
          </p:nvPr>
        </p:nvSpPr>
        <p:spPr>
          <a:xfrm>
            <a:off x="466725" y="234950"/>
            <a:ext cx="7772400" cy="958850"/>
          </a:xfrm>
        </p:spPr>
        <p:txBody>
          <a:bodyPr/>
          <a:lstStyle/>
          <a:p>
            <a:r>
              <a:rPr lang="en-US" altLang="en-US" sz="4000" dirty="0" smtClean="0">
                <a:ea typeface="ＭＳ Ｐゴシック" charset="-128"/>
              </a:rPr>
              <a:t>Electronic Mail: SMTP </a:t>
            </a:r>
            <a:r>
              <a:rPr lang="en-US" altLang="en-US" sz="3600" dirty="0" smtClean="0">
                <a:ea typeface="ＭＳ Ｐゴシック" charset="-128"/>
              </a:rPr>
              <a:t>[RFC 5321]</a:t>
            </a:r>
            <a:endParaRPr lang="en-US" altLang="en-US" dirty="0" smtClean="0">
              <a:ea typeface="ＭＳ Ｐゴシック" charset="-128"/>
            </a:endParaRPr>
          </a:p>
        </p:txBody>
      </p:sp>
      <p:sp>
        <p:nvSpPr>
          <p:cNvPr id="12493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8963" y="1422400"/>
            <a:ext cx="7629525" cy="4648200"/>
          </a:xfrm>
        </p:spPr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uses TCP to reliably transfer email message from client to server, port 25</a:t>
            </a:r>
          </a:p>
          <a:p>
            <a:r>
              <a:rPr lang="en-US" altLang="en-US" dirty="0" smtClean="0">
                <a:ea typeface="ＭＳ Ｐゴシック" charset="-128"/>
              </a:rPr>
              <a:t>direct transfer: sending server to receiving server</a:t>
            </a:r>
          </a:p>
          <a:p>
            <a:r>
              <a:rPr lang="en-US" altLang="en-US" dirty="0" smtClean="0">
                <a:ea typeface="ＭＳ Ｐゴシック" charset="-128"/>
              </a:rPr>
              <a:t>three phases of transfer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handshaking (greeting)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transfer of messages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closure</a:t>
            </a:r>
          </a:p>
          <a:p>
            <a:r>
              <a:rPr lang="en-US" altLang="en-US" dirty="0" smtClean="0">
                <a:ea typeface="ＭＳ Ｐゴシック" charset="-128"/>
              </a:rPr>
              <a:t>command/response interaction (like </a:t>
            </a:r>
            <a:r>
              <a:rPr lang="en-US" altLang="en-US" sz="2400" dirty="0" smtClean="0">
                <a:ea typeface="ＭＳ Ｐゴシック" charset="-128"/>
              </a:rPr>
              <a:t>HTTP</a:t>
            </a:r>
            <a:r>
              <a:rPr lang="en-US" altLang="en-US" dirty="0" smtClean="0">
                <a:ea typeface="ＭＳ Ｐゴシック" charset="-128"/>
              </a:rPr>
              <a:t>)</a:t>
            </a:r>
            <a:endParaRPr lang="en-US" altLang="en-US" dirty="0" smtClean="0">
              <a:solidFill>
                <a:schemeClr val="accent2"/>
              </a:solidFill>
              <a:ea typeface="ＭＳ Ｐゴシック" charset="-128"/>
            </a:endParaRPr>
          </a:p>
          <a:p>
            <a:pPr lvl="1"/>
            <a:r>
              <a:rPr lang="en-US" altLang="en-US" dirty="0" smtClean="0">
                <a:solidFill>
                  <a:srgbClr val="000099"/>
                </a:solidFill>
                <a:ea typeface="ＭＳ Ｐゴシック" charset="-128"/>
              </a:rPr>
              <a:t>commands:</a:t>
            </a:r>
            <a:r>
              <a:rPr lang="en-US" altLang="en-US" dirty="0" smtClean="0">
                <a:ea typeface="ＭＳ Ｐゴシック" charset="-128"/>
              </a:rPr>
              <a:t> ASCII text</a:t>
            </a:r>
          </a:p>
          <a:p>
            <a:pPr lvl="1"/>
            <a:r>
              <a:rPr lang="en-US" altLang="en-US" dirty="0" smtClean="0">
                <a:solidFill>
                  <a:srgbClr val="000099"/>
                </a:solidFill>
                <a:ea typeface="ＭＳ Ｐゴシック" charset="-128"/>
              </a:rPr>
              <a:t>response:</a:t>
            </a:r>
            <a:r>
              <a:rPr lang="en-US" altLang="en-US" dirty="0" smtClean="0">
                <a:ea typeface="ＭＳ Ｐゴシック" charset="-128"/>
              </a:rPr>
              <a:t> status code and phrase</a:t>
            </a:r>
          </a:p>
          <a:p>
            <a:r>
              <a:rPr lang="en-US" altLang="en-US" dirty="0" smtClean="0">
                <a:ea typeface="ＭＳ Ｐゴシック" charset="-128"/>
              </a:rPr>
              <a:t>messages must be in 7-bit ASCII (boo hiss)</a:t>
            </a:r>
            <a:endParaRPr lang="en-US" altLang="en-US" sz="3200" dirty="0" smtClean="0">
              <a:ea typeface="ＭＳ Ｐゴシック" charset="-128"/>
            </a:endParaRPr>
          </a:p>
          <a:p>
            <a:pPr lvl="1"/>
            <a:endParaRPr lang="en-US" altLang="en-US" sz="2000" dirty="0" smtClean="0"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2697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206F91AF-6B60-49AC-91D8-D9FDE0854DBC}" type="slidenum">
              <a:rPr lang="en-US" altLang="en-US" sz="1200">
                <a:latin typeface="Tahoma" pitchFamily="34" charset="0"/>
              </a:rPr>
              <a:pPr/>
              <a:t>48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26979" name="Group 163"/>
          <p:cNvGrpSpPr>
            <a:grpSpLocks/>
          </p:cNvGrpSpPr>
          <p:nvPr/>
        </p:nvGrpSpPr>
        <p:grpSpPr bwMode="auto">
          <a:xfrm>
            <a:off x="1143000" y="4881563"/>
            <a:ext cx="912813" cy="1054100"/>
            <a:chOff x="3574" y="550"/>
            <a:chExt cx="575" cy="664"/>
          </a:xfrm>
        </p:grpSpPr>
        <p:grpSp>
          <p:nvGrpSpPr>
            <p:cNvPr id="127101" name="Group 164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104" name="Picture 16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105" name="Freeform 16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102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103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26980" name="Group 130"/>
          <p:cNvGrpSpPr>
            <a:grpSpLocks/>
          </p:cNvGrpSpPr>
          <p:nvPr/>
        </p:nvGrpSpPr>
        <p:grpSpPr bwMode="auto">
          <a:xfrm>
            <a:off x="4852988" y="4613275"/>
            <a:ext cx="511175" cy="693738"/>
            <a:chOff x="4140" y="429"/>
            <a:chExt cx="1425" cy="2396"/>
          </a:xfrm>
        </p:grpSpPr>
        <p:sp>
          <p:nvSpPr>
            <p:cNvPr id="127069" name="Freeform 13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0" name="Rectangle 13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1" name="Freeform 13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2" name="Freeform 13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3" name="Rectangle 13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4" name="Group 13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99" name="AutoShape 13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100" name="AutoShape 13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5" name="Rectangle 13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6" name="Group 14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97" name="AutoShape 14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8" name="AutoShape 14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77" name="Rectangle 14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78" name="Rectangle 14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79" name="Group 14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95" name="AutoShape 14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6" name="AutoShape 14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0" name="Freeform 14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81" name="Group 14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93" name="AutoShape 15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94" name="AutoShape 15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82" name="Rectangle 15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3" name="Freeform 15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4" name="Freeform 15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5" name="Oval 15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6" name="Freeform 15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87" name="AutoShape 15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8" name="AutoShape 15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89" name="Oval 15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0" name="Oval 16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7091" name="Oval 16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92" name="Rectangle 16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26981" name="Group 97"/>
          <p:cNvGrpSpPr>
            <a:grpSpLocks/>
          </p:cNvGrpSpPr>
          <p:nvPr/>
        </p:nvGrpSpPr>
        <p:grpSpPr bwMode="auto">
          <a:xfrm>
            <a:off x="2674938" y="4668838"/>
            <a:ext cx="511175" cy="693737"/>
            <a:chOff x="4140" y="429"/>
            <a:chExt cx="1425" cy="2396"/>
          </a:xfrm>
        </p:grpSpPr>
        <p:sp>
          <p:nvSpPr>
            <p:cNvPr id="127037" name="Freeform 9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Rectangle 99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39" name="Freeform 10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10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102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2" name="Group 10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27067" name="AutoShape 104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8" name="AutoShape 105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3" name="Rectangle 106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4" name="Group 10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27065" name="AutoShape 10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6" name="AutoShape 10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5" name="Rectangle 110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46" name="Rectangle 111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27047" name="Group 11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27063" name="AutoShape 113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4" name="AutoShape 114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48" name="Freeform 11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49" name="Group 11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27061" name="AutoShape 117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27062" name="AutoShape 118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27050" name="Rectangle 119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1" name="Freeform 12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12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Oval 122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4" name="Freeform 12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AutoShape 12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6" name="AutoShape 125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7" name="Oval 126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58" name="Oval 127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27059" name="Oval 128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27060" name="Rectangle 129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26982" name="Picture 83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200" y="801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3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2225"/>
            <a:ext cx="8235950" cy="1143000"/>
          </a:xfrm>
        </p:spPr>
        <p:txBody>
          <a:bodyPr/>
          <a:lstStyle/>
          <a:p>
            <a:r>
              <a:rPr lang="en-US" altLang="en-US" sz="4000" dirty="0" smtClean="0">
                <a:ea typeface="ＭＳ Ｐゴシック" charset="-128"/>
              </a:rPr>
              <a:t>Scenario: Alice sends message to Boris</a:t>
            </a:r>
            <a:endParaRPr lang="en-US" altLang="en-US" dirty="0" smtClean="0">
              <a:ea typeface="ＭＳ Ｐゴシック" charset="-128"/>
            </a:endParaRPr>
          </a:p>
        </p:txBody>
      </p:sp>
      <p:sp>
        <p:nvSpPr>
          <p:cNvPr id="12698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371600"/>
            <a:ext cx="3935412" cy="32194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200" dirty="0" smtClean="0">
                <a:ea typeface="ＭＳ Ｐゴシック" charset="-128"/>
              </a:rPr>
              <a:t>1) Alice uses UA to compose message </a:t>
            </a:r>
            <a:r>
              <a:rPr lang="ja-JP" altLang="en-US" sz="2200" dirty="0" smtClean="0">
                <a:ea typeface="ＭＳ Ｐゴシック" charset="-128"/>
              </a:rPr>
              <a:t>“</a:t>
            </a:r>
            <a:r>
              <a:rPr lang="en-US" altLang="ja-JP" sz="2200" dirty="0" smtClean="0">
                <a:ea typeface="ＭＳ Ｐゴシック" charset="-128"/>
              </a:rPr>
              <a:t>to</a:t>
            </a:r>
            <a:r>
              <a:rPr lang="ja-JP" altLang="en-US" sz="2200" dirty="0" smtClean="0">
                <a:ea typeface="ＭＳ Ｐゴシック" charset="-128"/>
              </a:rPr>
              <a:t>”</a:t>
            </a:r>
            <a:r>
              <a:rPr lang="en-US" altLang="ja-JP" sz="2200" dirty="0" smtClean="0">
                <a:ea typeface="ＭＳ Ｐゴシック" charset="-128"/>
              </a:rPr>
              <a:t> </a:t>
            </a:r>
            <a:r>
              <a:rPr lang="en-US" altLang="ja-JP" sz="2200" dirty="0" smtClean="0">
                <a:latin typeface="Courier New" pitchFamily="49" charset="0"/>
                <a:ea typeface="ＭＳ Ｐゴシック" charset="-128"/>
              </a:rPr>
              <a:t>boris@someschool.edu</a:t>
            </a:r>
          </a:p>
          <a:p>
            <a:pPr>
              <a:buFont typeface="Wingdings" pitchFamily="2" charset="2"/>
              <a:buNone/>
            </a:pPr>
            <a:r>
              <a:rPr lang="en-US" altLang="en-US" sz="2200" dirty="0" smtClean="0">
                <a:ea typeface="ＭＳ Ｐゴシック" charset="-128"/>
              </a:rPr>
              <a:t>2) Alice</a:t>
            </a:r>
            <a:r>
              <a:rPr lang="ja-JP" altLang="en-US" sz="2200" dirty="0" smtClean="0">
                <a:ea typeface="ＭＳ Ｐゴシック" charset="-128"/>
              </a:rPr>
              <a:t>’</a:t>
            </a:r>
            <a:r>
              <a:rPr lang="en-US" altLang="ja-JP" sz="2200" dirty="0" smtClean="0">
                <a:ea typeface="ＭＳ Ｐゴシック" charset="-128"/>
              </a:rPr>
              <a:t>s UA sends message to her mail server; message placed in message queue</a:t>
            </a:r>
          </a:p>
          <a:p>
            <a:pPr>
              <a:buFont typeface="Wingdings" pitchFamily="2" charset="2"/>
              <a:buNone/>
            </a:pPr>
            <a:r>
              <a:rPr lang="en-US" altLang="en-US" sz="2200" dirty="0" smtClean="0">
                <a:ea typeface="ＭＳ Ｐゴシック" charset="-128"/>
              </a:rPr>
              <a:t>3) client side of SMTP opens TCP connection with Boris</a:t>
            </a:r>
            <a:r>
              <a:rPr lang="ja-JP" altLang="en-US" sz="2200" dirty="0" smtClean="0">
                <a:ea typeface="ＭＳ Ｐゴシック" charset="-128"/>
              </a:rPr>
              <a:t>’</a:t>
            </a:r>
            <a:r>
              <a:rPr lang="en-US" altLang="ja-JP" sz="2200" dirty="0" smtClean="0">
                <a:ea typeface="ＭＳ Ｐゴシック" charset="-128"/>
              </a:rPr>
              <a:t>s mail server</a:t>
            </a:r>
            <a:endParaRPr lang="en-US" altLang="en-US" sz="2200" dirty="0" smtClean="0">
              <a:ea typeface="ＭＳ Ｐゴシック" charset="-128"/>
            </a:endParaRPr>
          </a:p>
        </p:txBody>
      </p:sp>
      <p:sp>
        <p:nvSpPr>
          <p:cNvPr id="12698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08500" y="1335088"/>
            <a:ext cx="3810000" cy="3268662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200" dirty="0" smtClean="0">
                <a:ea typeface="ＭＳ Ｐゴシック" charset="-128"/>
              </a:rPr>
              <a:t>4) SMTP client sends Alice</a:t>
            </a:r>
            <a:r>
              <a:rPr lang="ja-JP" altLang="en-US" sz="2200" dirty="0" smtClean="0">
                <a:ea typeface="ＭＳ Ｐゴシック" charset="-128"/>
              </a:rPr>
              <a:t>’</a:t>
            </a:r>
            <a:r>
              <a:rPr lang="en-US" altLang="ja-JP" sz="2200" dirty="0" smtClean="0">
                <a:ea typeface="ＭＳ Ｐゴシック" charset="-128"/>
              </a:rPr>
              <a:t>s message over the TCP connection</a:t>
            </a:r>
          </a:p>
          <a:p>
            <a:pPr>
              <a:buFont typeface="Wingdings" pitchFamily="2" charset="2"/>
              <a:buNone/>
            </a:pPr>
            <a:r>
              <a:rPr lang="en-US" altLang="en-US" sz="2200" dirty="0" smtClean="0">
                <a:ea typeface="ＭＳ Ｐゴシック" charset="-128"/>
              </a:rPr>
              <a:t>5) Boris</a:t>
            </a:r>
            <a:r>
              <a:rPr lang="ja-JP" altLang="en-US" sz="2200" dirty="0" smtClean="0">
                <a:ea typeface="ＭＳ Ｐゴシック" charset="-128"/>
              </a:rPr>
              <a:t>’</a:t>
            </a:r>
            <a:r>
              <a:rPr lang="en-US" altLang="ja-JP" sz="2200" dirty="0" smtClean="0">
                <a:ea typeface="ＭＳ Ｐゴシック" charset="-128"/>
              </a:rPr>
              <a:t>s mail server places the message in Boris</a:t>
            </a:r>
            <a:r>
              <a:rPr lang="ja-JP" altLang="en-US" sz="2200" dirty="0" smtClean="0">
                <a:ea typeface="ＭＳ Ｐゴシック" charset="-128"/>
              </a:rPr>
              <a:t>’</a:t>
            </a:r>
            <a:r>
              <a:rPr lang="en-US" altLang="ja-JP" sz="2200" dirty="0" smtClean="0">
                <a:ea typeface="ＭＳ Ｐゴシック" charset="-128"/>
              </a:rPr>
              <a:t>s mailbox</a:t>
            </a:r>
          </a:p>
          <a:p>
            <a:pPr>
              <a:buFont typeface="Wingdings" pitchFamily="2" charset="2"/>
              <a:buNone/>
            </a:pPr>
            <a:r>
              <a:rPr lang="en-US" altLang="en-US" sz="2200" dirty="0" smtClean="0">
                <a:ea typeface="ＭＳ Ｐゴシック" charset="-128"/>
              </a:rPr>
              <a:t>6) Boris invokes his user agent to read message</a:t>
            </a:r>
          </a:p>
          <a:p>
            <a:pPr>
              <a:buFont typeface="Wingdings" pitchFamily="2" charset="2"/>
              <a:buNone/>
            </a:pPr>
            <a:endParaRPr lang="en-US" altLang="en-US" sz="2200" dirty="0" smtClean="0">
              <a:ea typeface="ＭＳ Ｐゴシック" charset="-128"/>
            </a:endParaRPr>
          </a:p>
        </p:txBody>
      </p:sp>
      <p:grpSp>
        <p:nvGrpSpPr>
          <p:cNvPr id="126986" name="Group 20"/>
          <p:cNvGrpSpPr>
            <a:grpSpLocks/>
          </p:cNvGrpSpPr>
          <p:nvPr/>
        </p:nvGrpSpPr>
        <p:grpSpPr bwMode="auto">
          <a:xfrm>
            <a:off x="2808288" y="4956175"/>
            <a:ext cx="809625" cy="1049338"/>
            <a:chOff x="4296" y="2627"/>
            <a:chExt cx="510" cy="661"/>
          </a:xfrm>
        </p:grpSpPr>
        <p:sp>
          <p:nvSpPr>
            <p:cNvPr id="127022" name="Rectangle 21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3" name="Text Box 22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24" name="Rectangle 23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5" name="Line 24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6" name="Line 25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7" name="Line 26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8" name="Line 27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29" name="Line 28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0" name="Line 29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1" name="Line 30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32" name="Rectangle 31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3" name="Rectangle 32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4" name="Rectangle 33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5" name="Rectangle 34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36" name="Rectangle 35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pic>
        <p:nvPicPr>
          <p:cNvPr id="126987" name="Picture 36" descr="Alic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512127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988" name="Picture 37" descr="Bob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3038" y="5026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989" name="Group 48"/>
          <p:cNvGrpSpPr>
            <a:grpSpLocks/>
          </p:cNvGrpSpPr>
          <p:nvPr/>
        </p:nvGrpSpPr>
        <p:grpSpPr bwMode="auto">
          <a:xfrm>
            <a:off x="4999038" y="4902200"/>
            <a:ext cx="809625" cy="1049338"/>
            <a:chOff x="4296" y="2627"/>
            <a:chExt cx="510" cy="661"/>
          </a:xfrm>
        </p:grpSpPr>
        <p:sp>
          <p:nvSpPr>
            <p:cNvPr id="127007" name="Rectangle 49"/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08" name="Text Box 50"/>
            <p:cNvSpPr txBox="1">
              <a:spLocks noChangeArrowheads="1"/>
            </p:cNvSpPr>
            <p:nvPr/>
          </p:nvSpPr>
          <p:spPr bwMode="auto">
            <a:xfrm>
              <a:off x="4304" y="2627"/>
              <a:ext cx="472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mail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sp>
          <p:nvSpPr>
            <p:cNvPr id="127009" name="Rectangle 51"/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0" name="Line 52"/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1" name="Line 53"/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2" name="Line 54"/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3" name="Line 55"/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4" name="Line 56"/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5" name="Line 57"/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6" name="Line 58"/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17" name="Rectangle 59"/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8" name="Rectangle 60"/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19" name="Rectangle 61"/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0" name="Rectangle 62"/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21" name="Rectangle 63"/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</p:grpSp>
      <p:sp>
        <p:nvSpPr>
          <p:cNvPr id="126990" name="Line 69"/>
          <p:cNvSpPr>
            <a:spLocks noChangeShapeType="1"/>
          </p:cNvSpPr>
          <p:nvPr/>
        </p:nvSpPr>
        <p:spPr bwMode="auto">
          <a:xfrm>
            <a:off x="1928813" y="5494338"/>
            <a:ext cx="892175" cy="146050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1" name="Line 70"/>
          <p:cNvSpPr>
            <a:spLocks noChangeShapeType="1"/>
          </p:cNvSpPr>
          <p:nvPr/>
        </p:nvSpPr>
        <p:spPr bwMode="auto">
          <a:xfrm>
            <a:off x="3614738" y="5629275"/>
            <a:ext cx="1379537" cy="21907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2" name="Line 71"/>
          <p:cNvSpPr>
            <a:spLocks noChangeShapeType="1"/>
          </p:cNvSpPr>
          <p:nvPr/>
        </p:nvSpPr>
        <p:spPr bwMode="auto">
          <a:xfrm flipV="1">
            <a:off x="5845175" y="5408613"/>
            <a:ext cx="1027113" cy="42703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3" name="Oval 72"/>
          <p:cNvSpPr>
            <a:spLocks noChangeArrowheads="1"/>
          </p:cNvSpPr>
          <p:nvPr/>
        </p:nvSpPr>
        <p:spPr bwMode="auto">
          <a:xfrm>
            <a:off x="1058863" y="49434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1</a:t>
            </a:r>
            <a:endParaRPr lang="en-US" altLang="en-US" sz="2400"/>
          </a:p>
        </p:txBody>
      </p:sp>
      <p:sp>
        <p:nvSpPr>
          <p:cNvPr id="126994" name="Oval 74"/>
          <p:cNvSpPr>
            <a:spLocks noChangeArrowheads="1"/>
          </p:cNvSpPr>
          <p:nvPr/>
        </p:nvSpPr>
        <p:spPr bwMode="auto">
          <a:xfrm>
            <a:off x="2168525" y="54387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2</a:t>
            </a:r>
            <a:endParaRPr lang="en-US" altLang="en-US" sz="2400"/>
          </a:p>
        </p:txBody>
      </p:sp>
      <p:sp>
        <p:nvSpPr>
          <p:cNvPr id="126995" name="Oval 75"/>
          <p:cNvSpPr>
            <a:spLocks noChangeArrowheads="1"/>
          </p:cNvSpPr>
          <p:nvPr/>
        </p:nvSpPr>
        <p:spPr bwMode="auto">
          <a:xfrm>
            <a:off x="3040063" y="55181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3</a:t>
            </a:r>
            <a:endParaRPr lang="en-US" altLang="en-US" sz="2400"/>
          </a:p>
        </p:txBody>
      </p:sp>
      <p:sp>
        <p:nvSpPr>
          <p:cNvPr id="126996" name="Oval 76"/>
          <p:cNvSpPr>
            <a:spLocks noChangeArrowheads="1"/>
          </p:cNvSpPr>
          <p:nvPr/>
        </p:nvSpPr>
        <p:spPr bwMode="auto">
          <a:xfrm>
            <a:off x="4151313" y="5603875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4</a:t>
            </a:r>
            <a:endParaRPr lang="en-US" altLang="en-US" sz="2400"/>
          </a:p>
        </p:txBody>
      </p:sp>
      <p:sp>
        <p:nvSpPr>
          <p:cNvPr id="126997" name="Oval 77"/>
          <p:cNvSpPr>
            <a:spLocks noChangeArrowheads="1"/>
          </p:cNvSpPr>
          <p:nvPr/>
        </p:nvSpPr>
        <p:spPr bwMode="auto">
          <a:xfrm>
            <a:off x="5256213" y="5935663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5</a:t>
            </a:r>
            <a:endParaRPr lang="en-US" altLang="en-US" sz="2400"/>
          </a:p>
        </p:txBody>
      </p:sp>
      <p:sp>
        <p:nvSpPr>
          <p:cNvPr id="126998" name="Oval 78"/>
          <p:cNvSpPr>
            <a:spLocks noChangeArrowheads="1"/>
          </p:cNvSpPr>
          <p:nvPr/>
        </p:nvSpPr>
        <p:spPr bwMode="auto">
          <a:xfrm>
            <a:off x="6178550" y="5505450"/>
            <a:ext cx="292100" cy="24447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accent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600"/>
              <a:t>6</a:t>
            </a:r>
            <a:endParaRPr lang="en-US" altLang="en-US" sz="2400"/>
          </a:p>
        </p:txBody>
      </p:sp>
      <p:sp>
        <p:nvSpPr>
          <p:cNvPr id="126999" name="Text Box 95"/>
          <p:cNvSpPr txBox="1">
            <a:spLocks noChangeArrowheads="1"/>
          </p:cNvSpPr>
          <p:nvPr/>
        </p:nvSpPr>
        <p:spPr bwMode="auto">
          <a:xfrm>
            <a:off x="2324100" y="6069013"/>
            <a:ext cx="18192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Alice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en-US" sz="1600"/>
          </a:p>
        </p:txBody>
      </p:sp>
      <p:sp>
        <p:nvSpPr>
          <p:cNvPr id="127000" name="Text Box 96"/>
          <p:cNvSpPr txBox="1">
            <a:spLocks noChangeArrowheads="1"/>
          </p:cNvSpPr>
          <p:nvPr/>
        </p:nvSpPr>
        <p:spPr bwMode="auto">
          <a:xfrm>
            <a:off x="4598988" y="6132513"/>
            <a:ext cx="17414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/>
              <a:t>Bob</a:t>
            </a:r>
            <a:r>
              <a:rPr lang="ja-JP" altLang="en-US" sz="1600"/>
              <a:t>’</a:t>
            </a:r>
            <a:r>
              <a:rPr lang="en-US" altLang="ja-JP" sz="1600"/>
              <a:t>s mail server</a:t>
            </a:r>
            <a:endParaRPr lang="en-US" altLang="en-US" sz="1600"/>
          </a:p>
        </p:txBody>
      </p:sp>
      <p:grpSp>
        <p:nvGrpSpPr>
          <p:cNvPr id="127001" name="Group 169"/>
          <p:cNvGrpSpPr>
            <a:grpSpLocks/>
          </p:cNvGrpSpPr>
          <p:nvPr/>
        </p:nvGrpSpPr>
        <p:grpSpPr bwMode="auto">
          <a:xfrm>
            <a:off x="6672263" y="4808538"/>
            <a:ext cx="912812" cy="1054100"/>
            <a:chOff x="3574" y="550"/>
            <a:chExt cx="575" cy="664"/>
          </a:xfrm>
        </p:grpSpPr>
        <p:grpSp>
          <p:nvGrpSpPr>
            <p:cNvPr id="127002" name="Group 170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27005" name="Picture 1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7006" name="Freeform 172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27003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27004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2902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58B3D69C-B3D5-4714-8044-EABE5B66F643}" type="slidenum">
              <a:rPr lang="en-US" altLang="en-US" sz="1200">
                <a:latin typeface="Tahoma" pitchFamily="34" charset="0"/>
              </a:rPr>
              <a:pPr/>
              <a:t>49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29027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540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01613"/>
            <a:ext cx="7772400" cy="903287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Sample SMTP interaction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29029" name="Rectangle 3"/>
          <p:cNvSpPr>
            <a:spLocks noChangeArrowheads="1"/>
          </p:cNvSpPr>
          <p:nvPr/>
        </p:nvSpPr>
        <p:spPr bwMode="auto">
          <a:xfrm>
            <a:off x="0" y="1273175"/>
            <a:ext cx="8870950" cy="466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S: 220 hamburger.edu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C: </a:t>
            </a:r>
            <a:r>
              <a:rPr lang="en-US" altLang="en-US" b="1" dirty="0" err="1">
                <a:latin typeface="Courier New" pitchFamily="49" charset="0"/>
              </a:rPr>
              <a:t>HELO</a:t>
            </a:r>
            <a:r>
              <a:rPr lang="en-US" altLang="en-US" b="1" dirty="0">
                <a:latin typeface="Courier New" pitchFamily="49" charset="0"/>
              </a:rPr>
              <a:t> crepes.fr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S: 250  Hello crepes.fr, pleased to meet you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C: MAIL FROM: &lt;alice@crepes.fr&gt;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S: 250 alice@crepes.fr... Sender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C: </a:t>
            </a:r>
            <a:r>
              <a:rPr lang="en-US" altLang="en-US" b="1" dirty="0" err="1">
                <a:latin typeface="Courier New" pitchFamily="49" charset="0"/>
              </a:rPr>
              <a:t>RCPT</a:t>
            </a:r>
            <a:r>
              <a:rPr lang="en-US" altLang="en-US" b="1" dirty="0">
                <a:latin typeface="Courier New" pitchFamily="49" charset="0"/>
              </a:rPr>
              <a:t> TO: &lt;</a:t>
            </a:r>
            <a:r>
              <a:rPr lang="en-US" altLang="en-US" b="1" dirty="0" smtClean="0">
                <a:latin typeface="Courier New" pitchFamily="49" charset="0"/>
              </a:rPr>
              <a:t>boris@hamburger.edu</a:t>
            </a:r>
            <a:r>
              <a:rPr lang="en-US" altLang="en-US" b="1" dirty="0">
                <a:latin typeface="Courier New" pitchFamily="49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S: 250 </a:t>
            </a:r>
            <a:r>
              <a:rPr lang="en-US" altLang="en-US" b="1" dirty="0" smtClean="0">
                <a:latin typeface="Courier New" pitchFamily="49" charset="0"/>
              </a:rPr>
              <a:t>boris@hamburger.edu </a:t>
            </a:r>
            <a:r>
              <a:rPr lang="en-US" altLang="en-US" b="1" dirty="0">
                <a:latin typeface="Courier New" pitchFamily="49" charset="0"/>
              </a:rPr>
              <a:t>... Recipient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C: DATA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S: 354 Enter mail, end with "." on a line by itself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C: Do you like ketchup?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C: How about pickles?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C: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S: 250 Message accepted for delivery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itchFamily="49" charset="0"/>
              </a:rPr>
              <a:t>     S: 221 hamburger.edu closing connection</a:t>
            </a:r>
            <a:endParaRPr lang="en-US" altLang="en-US" dirty="0">
              <a:latin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399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26B4C964-FECB-4179-AB79-8FA6AD547473}" type="slidenum">
              <a:rPr lang="en-US" altLang="en-US" sz="1200">
                <a:latin typeface="Tahoma" pitchFamily="34" charset="0"/>
              </a:rPr>
              <a:pPr/>
              <a:t>5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39939" name="Group 1037"/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39972" name="Freeform 1038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73" name="Group 1039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0348" name="Rectangle 1040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349" name="AutoShape 1041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9974" name="Freeform 1042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Line 1043"/>
            <p:cNvSpPr>
              <a:spLocks noChangeShapeType="1"/>
            </p:cNvSpPr>
            <p:nvPr/>
          </p:nvSpPr>
          <p:spPr bwMode="auto">
            <a:xfrm rot="-5400000">
              <a:off x="4942" y="3252"/>
              <a:ext cx="330" cy="8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6" name="Line 1044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7" name="Line 1045"/>
            <p:cNvSpPr>
              <a:spLocks noChangeShapeType="1"/>
            </p:cNvSpPr>
            <p:nvPr/>
          </p:nvSpPr>
          <p:spPr bwMode="auto">
            <a:xfrm rot="-5400000">
              <a:off x="5151" y="3225"/>
              <a:ext cx="0" cy="7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8" name="Line 1047"/>
            <p:cNvSpPr>
              <a:spLocks noChangeShapeType="1"/>
            </p:cNvSpPr>
            <p:nvPr/>
          </p:nvSpPr>
          <p:spPr bwMode="auto">
            <a:xfrm>
              <a:off x="3843" y="3009"/>
              <a:ext cx="12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Line 1048"/>
            <p:cNvSpPr>
              <a:spLocks noChangeShapeType="1"/>
            </p:cNvSpPr>
            <p:nvPr/>
          </p:nvSpPr>
          <p:spPr bwMode="auto">
            <a:xfrm flipV="1">
              <a:off x="3680" y="3155"/>
              <a:ext cx="248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Line 1051"/>
            <p:cNvSpPr>
              <a:spLocks noChangeShapeType="1"/>
            </p:cNvSpPr>
            <p:nvPr/>
          </p:nvSpPr>
          <p:spPr bwMode="auto">
            <a:xfrm flipH="1">
              <a:off x="3948" y="3208"/>
              <a:ext cx="96" cy="1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Line 1052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Line 1053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Line 1054"/>
            <p:cNvSpPr>
              <a:spLocks noChangeShapeType="1"/>
            </p:cNvSpPr>
            <p:nvPr/>
          </p:nvSpPr>
          <p:spPr bwMode="auto">
            <a:xfrm>
              <a:off x="3898" y="3025"/>
              <a:ext cx="56" cy="6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Line 1055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Line 1056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986" name="Group 1057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0346" name="Picture 1058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347" name="Picture 1059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9987" name="Freeform 1060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1061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062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Line 1063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Line 1064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Line 1065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Line 1066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Line 1067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Line 1068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Line 1069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Line 1070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Line 1071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Line 1072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Line 1073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Line 1074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Line 1075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Line 1076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Line 1077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Line 1078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06" name="Group 1079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0329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0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1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2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3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4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5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6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7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8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39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0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1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2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3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0344" name="Oval 1095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0345" name="Picture 1096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07" name="Group 1097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0320" name="Line 1098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1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22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23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324" name="Group 1102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0327" name="Freeform 11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8" name="Freeform 11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25" name="Line 1105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26" name="Line 1106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8" name="Group 1107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031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1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1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315" name="Group 11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8" name="Freeform 11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9" name="Freeform 11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16" name="Line 11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17" name="Line 11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09" name="Group 1116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030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0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30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307" name="Group 11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10" name="Freeform 11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1" name="Freeform 11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8" name="Line 11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9" name="Line 11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0" name="Group 1125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02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99" name="Group 11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302" name="Freeform 11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3" name="Freeform 11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300" name="Line 11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01" name="Line 11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1" name="Group 1134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02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91" name="Group 11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94" name="Freeform 11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5" name="Freeform 11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92" name="Line 11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3" name="Line 11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2" name="Group 1143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028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8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8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83" name="Group 11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86" name="Freeform 11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7" name="Freeform 11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84" name="Line 11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Line 11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13" name="Line 1152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14" name="Group 1153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027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7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7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75" name="Group 115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8" name="Freeform 115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9" name="Freeform 115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76" name="Line 116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Line 116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5" name="Group 1162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026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6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6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67" name="Group 116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70" name="Freeform 116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1" name="Freeform 116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8" name="Line 116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Line 117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6" name="Group 1171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025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5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5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59" name="Group 117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62" name="Freeform 117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3" name="Freeform 117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60" name="Line 117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Line 117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7" name="Group 1180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024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4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5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51" name="Group 11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54" name="Freeform 11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5" name="Freeform 11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52" name="Line 11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Line 11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8" name="Group 1189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024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4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4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43" name="Group 11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46" name="Freeform 11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7" name="Freeform 11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44" name="Line 11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Line 11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19" name="Group 1198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023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3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023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0235" name="Group 12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0238" name="Freeform 12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9" name="Freeform 12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236" name="Line 12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Line 12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20" name="Group 1207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0218" name="Group 120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20" name="Freeform 120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1" name="Freeform 121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2" name="Freeform 121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3" name="Freeform 121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4" name="Freeform 121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5" name="Freeform 121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6" name="Freeform 121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7" name="Freeform 121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8" name="Freeform 121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9" name="Freeform 121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0" name="Freeform 121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1" name="Freeform 122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19" name="Picture 122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1" name="Group 1222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0204" name="Group 122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0206" name="Freeform 122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7" name="Freeform 122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8" name="Freeform 122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9" name="Freeform 122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0" name="Freeform 122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1" name="Freeform 122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2" name="Freeform 123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3" name="Freeform 123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4" name="Freeform 123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5" name="Freeform 123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6" name="Freeform 123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7" name="Freeform 123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0205" name="Picture 123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0022" name="Line 1237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0023" name="Group 1238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0202" name="Picture 123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3" name="Freeform 124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4" name="Group 1241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0200" name="Picture 124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201" name="Freeform 124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5" name="Group 1244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0198" name="Picture 124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9" name="Freeform 124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26" name="Group 1247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0196" name="Picture 124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97" name="Freeform 124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0027" name="Picture 1250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028" name="Group 1251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0194" name="Picture 1252" descr="iphone_stylized_small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95" name="Picture 1253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029" name="Group 1254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0162" name="Freeform 125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Rectangle 125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64" name="Freeform 125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125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Rectangle 125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7" name="Group 126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92" name="AutoShape 126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3" name="AutoShape 126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68" name="Rectangle 126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69" name="Group 126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90" name="AutoShape 126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91" name="AutoShape 126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0" name="Rectangle 126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1" name="Rectangle 126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72" name="Group 126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88" name="AutoShape 127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9" name="AutoShape 127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3" name="Freeform 127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74" name="Group 127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86" name="AutoShape 127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87" name="AutoShape 127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75" name="Rectangle 127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6" name="Freeform 127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127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Oval 127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79" name="Freeform 128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AutoShape 128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1" name="AutoShape 128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2" name="Oval 128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3" name="Oval 128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0184" name="Oval 128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85" name="Rectangle 128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0" name="Group 1287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0130" name="Freeform 1288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Rectangle 1289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2" name="Freeform 1290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1291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Rectangle 1292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5" name="Group 1293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0160" name="AutoShape 1294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61" name="AutoShape 1295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6" name="Rectangle 1296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37" name="Group 1297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0158" name="AutoShape 1298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9" name="AutoShape 1299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38" name="Rectangle 1300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39" name="Rectangle 1301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0140" name="Group 1302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0156" name="AutoShape 1303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7" name="AutoShape 1304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1" name="Freeform 1305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42" name="Group 1306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154" name="AutoShape 1307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0155" name="AutoShape 1308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0143" name="Rectangle 1309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4" name="Freeform 1310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1311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Oval 1312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7" name="Freeform 1313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AutoShape 1314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49" name="AutoShape 1315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0" name="Oval 1316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1" name="Oval 1317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0152" name="Oval 1318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0153" name="Rectangle 1319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0031" name="Group 1320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0107" name="Picture 1321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108" name="Picture 1322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09" name="Freeform 132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110" name="Picture 1324" descr="screen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111" name="Freeform 132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132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132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132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132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133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117" name="Group 133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24" name="Freeform 133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5" name="Freeform 133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6" name="Freeform 133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7" name="Freeform 133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8" name="Freeform 133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9" name="Freeform 133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118" name="Freeform 133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133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134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134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134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134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2" name="Group 1344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0084" name="Picture 1345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85" name="Picture 1346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6" name="Freeform 134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87" name="Picture 1348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88" name="Freeform 134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135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135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135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135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135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94" name="Group 135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101" name="Freeform 135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2" name="Freeform 135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3" name="Freeform 135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4" name="Freeform 135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5" name="Freeform 136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6" name="Freeform 136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95" name="Freeform 136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136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136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136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136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136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3" name="Group 1368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0061" name="Picture 1369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62" name="Picture 1370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3" name="Freeform 1371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64" name="Picture 1372" descr="screen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5" name="Freeform 1373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374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375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376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377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1378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71" name="Group 1379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78" name="Freeform 1380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9" name="Freeform 1381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0" name="Freeform 1382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1" name="Freeform 1383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2" name="Freeform 1384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3" name="Freeform 1385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72" name="Freeform 1386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1387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1388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1389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1390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1391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034" name="Group 1392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0059" name="Picture 13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60" name="Freeform 13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0035" name="Group 1395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0036" name="Picture 1396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037" name="Picture 1397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38" name="Freeform 13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0039" name="Picture 1399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0040" name="Freeform 14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1" name="Freeform 14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2" name="Freeform 14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3" name="Freeform 14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4" name="Freeform 14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Freeform 14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6" name="Group 14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0053" name="Freeform 14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4" name="Freeform 14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5" name="Freeform 14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6" name="Freeform 14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7" name="Freeform 14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8" name="Freeform 14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7" name="Freeform 14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8" name="Freeform 14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9" name="Freeform 14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0" name="Freeform 14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1" name="Freeform 14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2" name="Freeform 14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729" name="Line 913"/>
          <p:cNvSpPr>
            <a:spLocks noChangeShapeType="1"/>
          </p:cNvSpPr>
          <p:nvPr/>
        </p:nvSpPr>
        <p:spPr bwMode="auto">
          <a:xfrm>
            <a:off x="6850063" y="3786188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9941" name="Picture 616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66763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727" name="Line 911"/>
          <p:cNvSpPr>
            <a:spLocks noChangeShapeType="1"/>
          </p:cNvSpPr>
          <p:nvPr/>
        </p:nvSpPr>
        <p:spPr bwMode="auto">
          <a:xfrm>
            <a:off x="6945313" y="660400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3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5275" y="0"/>
            <a:ext cx="8382000" cy="10414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Creating a network app</a:t>
            </a:r>
          </a:p>
        </p:txBody>
      </p:sp>
      <p:sp>
        <p:nvSpPr>
          <p:cNvPr id="39944" name="Rectangle 3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7838" y="1206500"/>
            <a:ext cx="4300537" cy="51149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write programs that:</a:t>
            </a:r>
          </a:p>
          <a:p>
            <a:r>
              <a:rPr lang="en-US" altLang="en-US" sz="2400" dirty="0" smtClean="0">
                <a:ea typeface="ＭＳ Ｐゴシック" charset="-128"/>
              </a:rPr>
              <a:t>run on (different) </a:t>
            </a:r>
            <a:r>
              <a:rPr lang="en-US" altLang="en-US" sz="2400" i="1" dirty="0" smtClean="0">
                <a:ea typeface="ＭＳ Ｐゴシック" charset="-128"/>
              </a:rPr>
              <a:t>end systems</a:t>
            </a:r>
          </a:p>
          <a:p>
            <a:r>
              <a:rPr lang="en-US" altLang="en-US" sz="2400" dirty="0" smtClean="0">
                <a:ea typeface="ＭＳ Ｐゴシック" charset="-128"/>
              </a:rPr>
              <a:t>communicate over network</a:t>
            </a:r>
          </a:p>
          <a:p>
            <a:r>
              <a:rPr lang="en-US" altLang="en-US" sz="2400" dirty="0" smtClean="0">
                <a:ea typeface="ＭＳ Ｐゴシック" charset="-128"/>
              </a:rPr>
              <a:t>e.g., web server software communicates with browser software</a:t>
            </a:r>
          </a:p>
          <a:p>
            <a:pPr>
              <a:spcBef>
                <a:spcPct val="80000"/>
              </a:spcBef>
              <a:buFont typeface="Wingdings" pitchFamily="2" charset="2"/>
              <a:buNone/>
            </a:pP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no need to write software for network-core devices</a:t>
            </a:r>
          </a:p>
          <a:p>
            <a:r>
              <a:rPr lang="en-US" altLang="en-US" sz="2400" dirty="0" smtClean="0">
                <a:ea typeface="ＭＳ Ｐゴシック" charset="-128"/>
              </a:rPr>
              <a:t>network-core devices do not run user applications </a:t>
            </a:r>
          </a:p>
          <a:p>
            <a:r>
              <a:rPr lang="en-US" altLang="en-US" sz="2400" dirty="0" smtClean="0">
                <a:ea typeface="ＭＳ Ｐゴシック" charset="-128"/>
              </a:rPr>
              <a:t>having applications on end systems allows rapid development</a:t>
            </a:r>
            <a:r>
              <a:rPr lang="en-US" altLang="en-US" sz="2400" dirty="0">
                <a:ea typeface="ＭＳ Ｐゴシック" charset="-128"/>
              </a:rPr>
              <a:t> </a:t>
            </a:r>
            <a:r>
              <a:rPr lang="en-US" altLang="en-US" sz="2400" dirty="0" smtClean="0">
                <a:ea typeface="ＭＳ Ｐゴシック" charset="-128"/>
              </a:rPr>
              <a:t>and propagation</a:t>
            </a:r>
          </a:p>
          <a:p>
            <a:pPr>
              <a:buFont typeface="Wingdings" pitchFamily="2" charset="2"/>
              <a:buNone/>
            </a:pPr>
            <a:endParaRPr lang="en-US" altLang="en-US" sz="2400" dirty="0" smtClean="0">
              <a:solidFill>
                <a:srgbClr val="FF0000"/>
              </a:solidFill>
              <a:ea typeface="ＭＳ Ｐゴシック" charset="-128"/>
            </a:endParaRPr>
          </a:p>
        </p:txBody>
      </p:sp>
      <p:grpSp>
        <p:nvGrpSpPr>
          <p:cNvPr id="35725" name="Group 618"/>
          <p:cNvGrpSpPr>
            <a:grpSpLocks/>
          </p:cNvGrpSpPr>
          <p:nvPr/>
        </p:nvGrpSpPr>
        <p:grpSpPr bwMode="auto">
          <a:xfrm>
            <a:off x="5857875" y="503238"/>
            <a:ext cx="1044575" cy="965200"/>
            <a:chOff x="4047" y="420"/>
            <a:chExt cx="658" cy="608"/>
          </a:xfrm>
        </p:grpSpPr>
        <p:sp>
          <p:nvSpPr>
            <p:cNvPr id="39964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5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6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67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68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9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0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71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6" name="Group 619"/>
          <p:cNvGrpSpPr>
            <a:grpSpLocks/>
          </p:cNvGrpSpPr>
          <p:nvPr/>
        </p:nvGrpSpPr>
        <p:grpSpPr bwMode="auto">
          <a:xfrm>
            <a:off x="7956550" y="4087813"/>
            <a:ext cx="1044575" cy="965200"/>
            <a:chOff x="4047" y="420"/>
            <a:chExt cx="658" cy="608"/>
          </a:xfrm>
        </p:grpSpPr>
        <p:sp>
          <p:nvSpPr>
            <p:cNvPr id="39956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7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8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9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60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1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2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63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728" name="Group 628"/>
          <p:cNvGrpSpPr>
            <a:grpSpLocks/>
          </p:cNvGrpSpPr>
          <p:nvPr/>
        </p:nvGrpSpPr>
        <p:grpSpPr bwMode="auto">
          <a:xfrm>
            <a:off x="5815013" y="3651250"/>
            <a:ext cx="1044575" cy="965200"/>
            <a:chOff x="4047" y="420"/>
            <a:chExt cx="658" cy="608"/>
          </a:xfrm>
        </p:grpSpPr>
        <p:sp>
          <p:nvSpPr>
            <p:cNvPr id="39948" name="Rectangle 227"/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49" name="Rectangle 228"/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0" name="Rectangle 229"/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39951" name="Text Box 230"/>
            <p:cNvSpPr txBox="1">
              <a:spLocks noChangeArrowheads="1"/>
            </p:cNvSpPr>
            <p:nvPr/>
          </p:nvSpPr>
          <p:spPr bwMode="auto">
            <a:xfrm>
              <a:off x="4192" y="420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>
                  <a:solidFill>
                    <a:schemeClr val="bg1"/>
                  </a:solidFill>
                </a:rPr>
                <a:t>application</a:t>
              </a:r>
              <a:endParaRPr lang="en-US" altLang="en-US" sz="10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transport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network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data link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000"/>
                <a:t>physical</a:t>
              </a:r>
              <a:endParaRPr lang="en-US" altLang="en-US" sz="2400"/>
            </a:p>
          </p:txBody>
        </p:sp>
        <p:sp>
          <p:nvSpPr>
            <p:cNvPr id="39952" name="Line 231"/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3" name="Line 232"/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4" name="Line 233"/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55" name="Freeform 917"/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5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7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5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5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729" grpId="0" animBg="1"/>
      <p:bldP spid="35727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3107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94D6A89F-F255-4FEA-8B06-95AD7DE39250}" type="slidenum">
              <a:rPr lang="en-US" altLang="en-US" sz="1200">
                <a:latin typeface="Tahoma" pitchFamily="34" charset="0"/>
              </a:rPr>
              <a:pPr/>
              <a:t>50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3107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1030288"/>
            <a:ext cx="6399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6" name="Rectangle 2"/>
          <p:cNvSpPr>
            <a:spLocks noGrp="1" noChangeArrowheads="1"/>
          </p:cNvSpPr>
          <p:nvPr>
            <p:ph type="title"/>
          </p:nvPr>
        </p:nvSpPr>
        <p:spPr>
          <a:xfrm>
            <a:off x="373063" y="414338"/>
            <a:ext cx="7772400" cy="884237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Try SMTP interaction for yourself: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3107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98488" y="1579563"/>
            <a:ext cx="7772400" cy="4648200"/>
          </a:xfrm>
        </p:spPr>
        <p:txBody>
          <a:bodyPr/>
          <a:lstStyle/>
          <a:p>
            <a:r>
              <a:rPr lang="en-US" altLang="en-US" sz="2400" b="1" dirty="0" smtClean="0">
                <a:latin typeface="Courier New" pitchFamily="49" charset="0"/>
                <a:ea typeface="ＭＳ Ｐゴシック" charset="-128"/>
              </a:rPr>
              <a:t>telnet </a:t>
            </a:r>
            <a:r>
              <a:rPr lang="en-US" altLang="en-US" sz="2400" b="1" dirty="0" err="1" smtClean="0">
                <a:latin typeface="Courier New" pitchFamily="49" charset="0"/>
                <a:ea typeface="ＭＳ Ｐゴシック" charset="-128"/>
              </a:rPr>
              <a:t>servername</a:t>
            </a:r>
            <a:r>
              <a:rPr lang="en-US" altLang="en-US" sz="2400" b="1" dirty="0" smtClean="0">
                <a:latin typeface="Courier New" pitchFamily="49" charset="0"/>
                <a:ea typeface="ＭＳ Ｐゴシック" charset="-128"/>
              </a:rPr>
              <a:t> 25</a:t>
            </a:r>
            <a:endParaRPr lang="en-US" altLang="en-US" sz="2400" dirty="0" smtClean="0">
              <a:ea typeface="ＭＳ Ｐゴシック" charset="-128"/>
            </a:endParaRPr>
          </a:p>
          <a:p>
            <a:r>
              <a:rPr lang="en-US" altLang="en-US" sz="2400" dirty="0" smtClean="0">
                <a:ea typeface="ＭＳ Ｐゴシック" charset="-128"/>
              </a:rPr>
              <a:t>see 220 reply from server</a:t>
            </a:r>
          </a:p>
          <a:p>
            <a:r>
              <a:rPr lang="en-US" altLang="en-US" sz="2400" dirty="0" smtClean="0">
                <a:ea typeface="ＭＳ Ｐゴシック" charset="-128"/>
              </a:rPr>
              <a:t>enter </a:t>
            </a:r>
            <a:r>
              <a:rPr lang="en-US" altLang="en-US" sz="2400" dirty="0" err="1" smtClean="0">
                <a:ea typeface="ＭＳ Ｐゴシック" charset="-128"/>
              </a:rPr>
              <a:t>HELO</a:t>
            </a:r>
            <a:r>
              <a:rPr lang="en-US" altLang="en-US" sz="2400" dirty="0" smtClean="0">
                <a:ea typeface="ＭＳ Ｐゴシック" charset="-128"/>
              </a:rPr>
              <a:t>, MAIL FROM, </a:t>
            </a:r>
            <a:r>
              <a:rPr lang="en-US" altLang="en-US" sz="2400" dirty="0" err="1" smtClean="0">
                <a:ea typeface="ＭＳ Ｐゴシック" charset="-128"/>
              </a:rPr>
              <a:t>RCPT</a:t>
            </a:r>
            <a:r>
              <a:rPr lang="en-US" altLang="en-US" sz="2400" dirty="0" smtClean="0">
                <a:ea typeface="ＭＳ Ｐゴシック" charset="-128"/>
              </a:rPr>
              <a:t> TO, DATA, QUIT commands</a:t>
            </a:r>
            <a:r>
              <a:rPr lang="en-US" altLang="en-US" dirty="0" smtClean="0">
                <a:ea typeface="ＭＳ Ｐゴシック" charset="-128"/>
              </a:rPr>
              <a:t> </a:t>
            </a:r>
          </a:p>
          <a:p>
            <a:pPr>
              <a:buFont typeface="Wingdings" pitchFamily="2" charset="2"/>
              <a:buNone/>
            </a:pPr>
            <a:endParaRPr lang="en-US" altLang="en-US" sz="2400" dirty="0" smtClean="0">
              <a:ea typeface="ＭＳ Ｐゴシック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sz="2400" dirty="0" smtClean="0">
                <a:ea typeface="ＭＳ Ｐゴシック" charset="-128"/>
              </a:rPr>
              <a:t>above lets you send email without using email client (reader)</a:t>
            </a:r>
            <a:endParaRPr lang="en-US" altLang="en-US" dirty="0" smtClean="0">
              <a:ea typeface="ＭＳ Ｐゴシック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57546" y="4274049"/>
            <a:ext cx="7859730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latin typeface="Gill Sans MT" panose="020B0502020104020203" pitchFamily="34" charset="0"/>
              </a:rPr>
              <a:t>Important</a:t>
            </a:r>
            <a:r>
              <a:rPr lang="en-US" b="1" dirty="0" smtClean="0"/>
              <a:t> notes:</a:t>
            </a:r>
          </a:p>
          <a:p>
            <a:pPr marL="800100" lvl="1" indent="-342900">
              <a:buSzPct val="101000"/>
              <a:buFont typeface="Wingdings" panose="05000000000000000000" pitchFamily="2" charset="2"/>
              <a:buChar char="§"/>
            </a:pPr>
            <a:r>
              <a:rPr lang="en-US" dirty="0" smtClean="0"/>
              <a:t>Start by sending mail to yourself (or me)</a:t>
            </a:r>
          </a:p>
          <a:p>
            <a:pPr marL="800100" lvl="1" indent="-342900">
              <a:buSzPct val="101000"/>
              <a:buFont typeface="Wingdings" panose="05000000000000000000" pitchFamily="2" charset="2"/>
              <a:buChar char="§"/>
            </a:pPr>
            <a:r>
              <a:rPr lang="en-US" dirty="0" smtClean="0"/>
              <a:t>No verification of from address or mail headers</a:t>
            </a:r>
          </a:p>
          <a:p>
            <a:pPr marL="800100" lvl="1" indent="-342900">
              <a:buSzPct val="101000"/>
              <a:buFont typeface="Wingdings" panose="05000000000000000000" pitchFamily="2" charset="2"/>
              <a:buChar char="§"/>
            </a:pPr>
            <a:r>
              <a:rPr lang="en-US" dirty="0" smtClean="0"/>
              <a:t>This is one way spammers forge mail</a:t>
            </a:r>
          </a:p>
          <a:p>
            <a:pPr marL="800100" lvl="1" indent="-342900">
              <a:buSzPct val="101000"/>
              <a:buFont typeface="Wingdings" panose="05000000000000000000" pitchFamily="2" charset="2"/>
              <a:buChar char="§"/>
            </a:pPr>
            <a:r>
              <a:rPr lang="en-US" dirty="0" smtClean="0"/>
              <a:t>Have a bit of fun with your friends, but 7C policy prohibits forgery so be sure they’re in on the joke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3312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40260943-F2A6-4986-804A-C8B0D016CB42}" type="slidenum">
              <a:rPr lang="en-US" altLang="en-US" sz="1200">
                <a:latin typeface="Tahoma" pitchFamily="34" charset="0"/>
              </a:rPr>
              <a:pPr/>
              <a:t>51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3312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61925"/>
            <a:ext cx="7772400" cy="1143000"/>
          </a:xfrm>
        </p:spPr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SMTP: (not really) final words</a:t>
            </a:r>
          </a:p>
        </p:txBody>
      </p:sp>
      <p:sp>
        <p:nvSpPr>
          <p:cNvPr id="13312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01650" y="1555750"/>
            <a:ext cx="3810000" cy="4648200"/>
          </a:xfrm>
        </p:spPr>
        <p:txBody>
          <a:bodyPr/>
          <a:lstStyle/>
          <a:p>
            <a:r>
              <a:rPr lang="en-US" altLang="en-US" sz="2400" smtClean="0">
                <a:ea typeface="ＭＳ Ｐゴシック" charset="-128"/>
              </a:rPr>
              <a:t>SMTP uses persistent connections</a:t>
            </a:r>
          </a:p>
          <a:p>
            <a:r>
              <a:rPr lang="en-US" altLang="en-US" sz="2400" smtClean="0">
                <a:ea typeface="ＭＳ Ｐゴシック" charset="-128"/>
              </a:rPr>
              <a:t>SMTP requires message (header &amp; body) to be in 7-bit ASCII</a:t>
            </a:r>
          </a:p>
          <a:p>
            <a:r>
              <a:rPr lang="en-US" altLang="en-US" sz="2400" smtClean="0">
                <a:ea typeface="ＭＳ Ｐゴシック" charset="-128"/>
              </a:rPr>
              <a:t>SMTP server uses </a:t>
            </a:r>
            <a:r>
              <a:rPr lang="en-US" altLang="en-US" sz="2400" smtClean="0">
                <a:latin typeface="Courier New" pitchFamily="49" charset="0"/>
                <a:ea typeface="ＭＳ Ｐゴシック" charset="-128"/>
              </a:rPr>
              <a:t>CRLF.CRLF</a:t>
            </a:r>
            <a:r>
              <a:rPr lang="en-US" altLang="en-US" sz="2400" smtClean="0">
                <a:ea typeface="ＭＳ Ｐゴシック" charset="-128"/>
              </a:rPr>
              <a:t> to determine end of message</a:t>
            </a:r>
          </a:p>
        </p:txBody>
      </p:sp>
      <p:sp>
        <p:nvSpPr>
          <p:cNvPr id="13312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511300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comparison with HTTP:</a:t>
            </a:r>
          </a:p>
          <a:p>
            <a:pPr>
              <a:spcBef>
                <a:spcPct val="50000"/>
              </a:spcBef>
            </a:pPr>
            <a:r>
              <a:rPr lang="en-US" altLang="en-US" sz="2400" smtClean="0">
                <a:ea typeface="ＭＳ Ｐゴシック" charset="-128"/>
              </a:rPr>
              <a:t>HTTP: pull</a:t>
            </a:r>
          </a:p>
          <a:p>
            <a:pPr>
              <a:spcAft>
                <a:spcPct val="50000"/>
              </a:spcAft>
            </a:pPr>
            <a:r>
              <a:rPr lang="en-US" altLang="en-US" sz="2400" smtClean="0">
                <a:ea typeface="ＭＳ Ｐゴシック" charset="-128"/>
              </a:rPr>
              <a:t>SMTP: push</a:t>
            </a:r>
          </a:p>
          <a:p>
            <a:pPr>
              <a:spcAft>
                <a:spcPct val="50000"/>
              </a:spcAft>
            </a:pPr>
            <a:r>
              <a:rPr lang="en-US" altLang="en-US" sz="2400" smtClean="0">
                <a:ea typeface="ＭＳ Ｐゴシック" charset="-128"/>
              </a:rPr>
              <a:t>both have ASCII command/response interaction, status codes</a:t>
            </a:r>
          </a:p>
          <a:p>
            <a:r>
              <a:rPr lang="en-US" altLang="en-US" sz="2400" smtClean="0">
                <a:ea typeface="ＭＳ Ｐゴシック" charset="-128"/>
              </a:rPr>
              <a:t>HTTP: each object encapsulated in its own response message</a:t>
            </a:r>
          </a:p>
          <a:p>
            <a:r>
              <a:rPr lang="en-US" altLang="en-US" sz="2400" smtClean="0">
                <a:ea typeface="ＭＳ Ｐゴシック" charset="-128"/>
              </a:rPr>
              <a:t>SMTP: multiple objects sent in multipart message</a:t>
            </a:r>
          </a:p>
        </p:txBody>
      </p:sp>
      <p:pic>
        <p:nvPicPr>
          <p:cNvPr id="13312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683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3517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B2E28970-F59C-42AB-BF87-411F8A6F3B2A}" type="slidenum">
              <a:rPr lang="en-US" altLang="en-US" sz="1200">
                <a:latin typeface="Tahoma" pitchFamily="34" charset="0"/>
              </a:rPr>
              <a:pPr/>
              <a:t>52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3517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Mail message format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3517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927475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dirty="0" smtClean="0">
                <a:ea typeface="ＭＳ Ｐゴシック" charset="-128"/>
              </a:rPr>
              <a:t>SMTP: protocol for exchanging email messages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 smtClean="0">
                <a:ea typeface="ＭＳ Ｐゴシック" charset="-128"/>
              </a:rPr>
              <a:t>RFC 822/2822/5322: standard for text message format:</a:t>
            </a:r>
          </a:p>
          <a:p>
            <a:r>
              <a:rPr lang="en-US" altLang="en-US" sz="2400" dirty="0" smtClean="0">
                <a:ea typeface="ＭＳ Ｐゴシック" charset="-128"/>
              </a:rPr>
              <a:t>header lines, e.g.,</a:t>
            </a: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To:</a:t>
            </a: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From:</a:t>
            </a: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Subject:</a:t>
            </a:r>
          </a:p>
          <a:p>
            <a:pPr lvl="1"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FF0000"/>
                </a:solidFill>
                <a:ea typeface="ＭＳ Ｐゴシック" charset="-128"/>
              </a:rPr>
              <a:t>different</a:t>
            </a:r>
            <a:r>
              <a:rPr lang="en-US" altLang="en-US" i="1" dirty="0" smtClean="0">
                <a:solidFill>
                  <a:srgbClr val="66FFCC"/>
                </a:solidFill>
                <a:ea typeface="ＭＳ Ｐゴシック" charset="-128"/>
              </a:rPr>
              <a:t> </a:t>
            </a:r>
            <a:r>
              <a:rPr lang="en-US" altLang="en-US" i="1" dirty="0" smtClean="0">
                <a:ea typeface="ＭＳ Ｐゴシック" charset="-128"/>
              </a:rPr>
              <a:t>from </a:t>
            </a:r>
            <a:r>
              <a:rPr lang="en-US" altLang="en-US" sz="2200" dirty="0" smtClean="0">
                <a:ea typeface="ＭＳ Ｐゴシック" charset="-128"/>
              </a:rPr>
              <a:t>SMTP MAIL FROM, </a:t>
            </a:r>
            <a:r>
              <a:rPr lang="en-US" altLang="en-US" sz="2200" dirty="0" err="1" smtClean="0">
                <a:ea typeface="ＭＳ Ｐゴシック" charset="-128"/>
              </a:rPr>
              <a:t>RCPT</a:t>
            </a:r>
            <a:r>
              <a:rPr lang="en-US" altLang="en-US" sz="2200" dirty="0" smtClean="0">
                <a:ea typeface="ＭＳ Ｐゴシック" charset="-128"/>
              </a:rPr>
              <a:t> TO:</a:t>
            </a:r>
            <a:r>
              <a:rPr lang="en-US" altLang="en-US" dirty="0" smtClean="0">
                <a:ea typeface="ＭＳ Ｐゴシック" charset="-128"/>
              </a:rPr>
              <a:t> commands!</a:t>
            </a:r>
          </a:p>
          <a:p>
            <a:r>
              <a:rPr lang="en-US" altLang="en-US" sz="2400" dirty="0" smtClean="0">
                <a:ea typeface="ＭＳ Ｐゴシック" charset="-128"/>
              </a:rPr>
              <a:t>Body: the </a:t>
            </a:r>
            <a:r>
              <a:rPr lang="ja-JP" altLang="en-US" sz="2400" dirty="0" smtClean="0">
                <a:ea typeface="ＭＳ Ｐゴシック" charset="-128"/>
              </a:rPr>
              <a:t>“</a:t>
            </a:r>
            <a:r>
              <a:rPr lang="en-US" altLang="ja-JP" sz="2400" dirty="0" smtClean="0">
                <a:ea typeface="ＭＳ Ｐゴシック" charset="-128"/>
              </a:rPr>
              <a:t>message</a:t>
            </a:r>
            <a:r>
              <a:rPr lang="ja-JP" altLang="en-US" sz="2400" dirty="0" smtClean="0">
                <a:ea typeface="ＭＳ Ｐゴシック" charset="-128"/>
              </a:rPr>
              <a:t>”</a:t>
            </a:r>
            <a:r>
              <a:rPr lang="en-US" altLang="ja-JP" sz="2400" dirty="0" smtClean="0">
                <a:ea typeface="ＭＳ Ｐゴシック" charset="-128"/>
              </a:rPr>
              <a:t> </a:t>
            </a: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ASCII characters only</a:t>
            </a: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…but many modern mailers are “8-bit clean”</a:t>
            </a:r>
          </a:p>
        </p:txBody>
      </p:sp>
      <p:sp>
        <p:nvSpPr>
          <p:cNvPr id="135173" name="Rectangle 5"/>
          <p:cNvSpPr>
            <a:spLocks noChangeArrowheads="1"/>
          </p:cNvSpPr>
          <p:nvPr/>
        </p:nvSpPr>
        <p:spPr bwMode="auto">
          <a:xfrm>
            <a:off x="4978400" y="1892300"/>
            <a:ext cx="2832100" cy="431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</a:rPr>
              <a:t>header</a:t>
            </a:r>
          </a:p>
        </p:txBody>
      </p:sp>
      <p:sp>
        <p:nvSpPr>
          <p:cNvPr id="135174" name="Rectangle 7"/>
          <p:cNvSpPr>
            <a:spLocks noChangeArrowheads="1"/>
          </p:cNvSpPr>
          <p:nvPr/>
        </p:nvSpPr>
        <p:spPr bwMode="auto">
          <a:xfrm>
            <a:off x="4978400" y="2705100"/>
            <a:ext cx="2832100" cy="1739900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solidFill>
                  <a:schemeClr val="bg1"/>
                </a:solidFill>
              </a:rPr>
              <a:t>body</a:t>
            </a:r>
          </a:p>
        </p:txBody>
      </p:sp>
      <p:sp>
        <p:nvSpPr>
          <p:cNvPr id="135175" name="Rectangle 9"/>
          <p:cNvSpPr>
            <a:spLocks noChangeArrowheads="1"/>
          </p:cNvSpPr>
          <p:nvPr/>
        </p:nvSpPr>
        <p:spPr bwMode="auto">
          <a:xfrm>
            <a:off x="4775200" y="1778000"/>
            <a:ext cx="3238500" cy="3073400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/>
          </a:p>
        </p:txBody>
      </p:sp>
      <p:sp>
        <p:nvSpPr>
          <p:cNvPr id="135176" name="Line 10"/>
          <p:cNvSpPr>
            <a:spLocks noChangeShapeType="1"/>
          </p:cNvSpPr>
          <p:nvPr/>
        </p:nvSpPr>
        <p:spPr bwMode="auto">
          <a:xfrm flipV="1">
            <a:off x="3162300" y="2159000"/>
            <a:ext cx="1765300" cy="10160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7" name="Line 11"/>
          <p:cNvSpPr>
            <a:spLocks noChangeShapeType="1"/>
          </p:cNvSpPr>
          <p:nvPr/>
        </p:nvSpPr>
        <p:spPr bwMode="auto">
          <a:xfrm flipV="1">
            <a:off x="3009900" y="3327400"/>
            <a:ext cx="1905000" cy="18796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78" name="Text Box 13"/>
          <p:cNvSpPr txBox="1">
            <a:spLocks noChangeArrowheads="1"/>
          </p:cNvSpPr>
          <p:nvPr/>
        </p:nvSpPr>
        <p:spPr bwMode="auto">
          <a:xfrm>
            <a:off x="8139113" y="2112963"/>
            <a:ext cx="7921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blank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/>
              <a:t>line</a:t>
            </a:r>
          </a:p>
        </p:txBody>
      </p:sp>
      <p:sp>
        <p:nvSpPr>
          <p:cNvPr id="135179" name="Line 14"/>
          <p:cNvSpPr>
            <a:spLocks noChangeShapeType="1"/>
          </p:cNvSpPr>
          <p:nvPr/>
        </p:nvSpPr>
        <p:spPr bwMode="auto">
          <a:xfrm flipH="1">
            <a:off x="7251700" y="2552700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35180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950" y="912813"/>
            <a:ext cx="4570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3721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99CF2012-88DA-4089-ACBA-C749118A75B9}" type="slidenum">
              <a:rPr lang="en-US" altLang="en-US" sz="1200">
                <a:latin typeface="Tahoma" pitchFamily="34" charset="0"/>
              </a:rPr>
              <a:pPr/>
              <a:t>53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37219" name="Group 133"/>
          <p:cNvGrpSpPr>
            <a:grpSpLocks/>
          </p:cNvGrpSpPr>
          <p:nvPr/>
        </p:nvGrpSpPr>
        <p:grpSpPr bwMode="auto">
          <a:xfrm>
            <a:off x="2962275" y="1577975"/>
            <a:ext cx="511175" cy="693738"/>
            <a:chOff x="4140" y="429"/>
            <a:chExt cx="1425" cy="2396"/>
          </a:xfrm>
        </p:grpSpPr>
        <p:sp>
          <p:nvSpPr>
            <p:cNvPr id="137311" name="Freeform 13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2" name="Rectangle 135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13" name="Freeform 13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4" name="Freeform 13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15" name="Rectangle 138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16" name="Group 13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41" name="AutoShape 140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42" name="AutoShape 141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17" name="Rectangle 142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18" name="Group 14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39" name="AutoShape 144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40" name="AutoShape 145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19" name="Rectangle 146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0" name="Rectangle 147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321" name="Group 14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37" name="AutoShape 149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38" name="AutoShape 150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22" name="Freeform 15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323" name="Group 15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35" name="AutoShape 153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36" name="AutoShape 154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324" name="Rectangle 155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5" name="Freeform 15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6" name="Freeform 15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7" name="Oval 158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28" name="Freeform 15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329" name="AutoShape 160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0" name="AutoShape 161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1" name="Oval 162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2" name="Oval 163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37333" name="Oval 164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34" name="Rectangle 165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7220" name="Group 100"/>
          <p:cNvGrpSpPr>
            <a:grpSpLocks/>
          </p:cNvGrpSpPr>
          <p:nvPr/>
        </p:nvGrpSpPr>
        <p:grpSpPr bwMode="auto">
          <a:xfrm>
            <a:off x="4648200" y="1587500"/>
            <a:ext cx="511175" cy="693738"/>
            <a:chOff x="4140" y="429"/>
            <a:chExt cx="1425" cy="2396"/>
          </a:xfrm>
        </p:grpSpPr>
        <p:sp>
          <p:nvSpPr>
            <p:cNvPr id="137279" name="Freeform 101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Rectangle 102"/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81" name="Freeform 103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Freeform 104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Rectangle 105"/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4" name="Group 106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7309" name="AutoShape 107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AutoShape 108"/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85" name="Rectangle 109"/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6" name="Group 110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7307" name="AutoShape 111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AutoShape 112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87" name="Rectangle 113"/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88" name="Rectangle 114"/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7289" name="Group 115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7305" name="AutoShape 116"/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17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90" name="Freeform 118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91" name="Group 119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7303" name="AutoShape 12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AutoShape 121"/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7292" name="Rectangle 122"/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3" name="Freeform 123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4" name="Freeform 124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5" name="Oval 125"/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6" name="Freeform 126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97" name="AutoShape 127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8" name="AutoShape 128"/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299" name="Oval 129"/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00" name="Oval 130"/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37301" name="Oval 131"/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7302" name="Rectangle 132"/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137221" name="Picture 9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" y="963613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22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63" y="255588"/>
            <a:ext cx="7772400" cy="893762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Mail access protocols</a:t>
            </a:r>
          </a:p>
        </p:txBody>
      </p:sp>
      <p:sp>
        <p:nvSpPr>
          <p:cNvPr id="13722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81025" y="3230563"/>
            <a:ext cx="7381875" cy="2209800"/>
          </a:xfrm>
        </p:spPr>
        <p:txBody>
          <a:bodyPr/>
          <a:lstStyle/>
          <a:p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SMTP:</a:t>
            </a:r>
            <a:r>
              <a:rPr lang="en-US" altLang="en-US" sz="2400" smtClean="0">
                <a:ea typeface="ＭＳ Ｐゴシック" charset="-128"/>
              </a:rPr>
              <a:t> delivery/storage to receiver</a:t>
            </a:r>
            <a:r>
              <a:rPr lang="ja-JP" altLang="en-US" sz="2400" smtClean="0">
                <a:ea typeface="ＭＳ Ｐゴシック" charset="-128"/>
              </a:rPr>
              <a:t>’</a:t>
            </a:r>
            <a:r>
              <a:rPr lang="en-US" altLang="ja-JP" sz="2400" smtClean="0">
                <a:ea typeface="ＭＳ Ｐゴシック" charset="-128"/>
              </a:rPr>
              <a:t>s server</a:t>
            </a:r>
          </a:p>
          <a:p>
            <a:r>
              <a:rPr lang="en-US" altLang="en-US" sz="2400" smtClean="0">
                <a:ea typeface="ＭＳ Ｐゴシック" charset="-128"/>
              </a:rPr>
              <a:t>mail access protocol: retrieval from server</a:t>
            </a:r>
          </a:p>
          <a:p>
            <a:pPr lvl="1"/>
            <a:r>
              <a:rPr lang="en-US" altLang="en-US" sz="2200" smtClean="0">
                <a:solidFill>
                  <a:srgbClr val="CC0000"/>
                </a:solidFill>
                <a:ea typeface="ＭＳ Ｐゴシック" charset="-128"/>
              </a:rPr>
              <a:t>POP:</a:t>
            </a:r>
            <a:r>
              <a:rPr lang="en-US" altLang="en-US" sz="2200" smtClean="0">
                <a:ea typeface="ＭＳ Ｐゴシック" charset="-128"/>
              </a:rPr>
              <a:t> Post Office Protocol [RFC 1939]: authorization, download </a:t>
            </a:r>
          </a:p>
          <a:p>
            <a:pPr lvl="1"/>
            <a:r>
              <a:rPr lang="en-US" altLang="en-US" sz="2200" smtClean="0">
                <a:solidFill>
                  <a:srgbClr val="CC0000"/>
                </a:solidFill>
                <a:ea typeface="ＭＳ Ｐゴシック" charset="-128"/>
              </a:rPr>
              <a:t>IMAP:</a:t>
            </a:r>
            <a:r>
              <a:rPr lang="en-US" altLang="en-US" sz="2200" smtClean="0">
                <a:ea typeface="ＭＳ Ｐゴシック" charset="-128"/>
              </a:rPr>
              <a:t> Internet Mail Access Protocol [RFC 1730]: more features, including manipulation of stored messages on server</a:t>
            </a:r>
          </a:p>
          <a:p>
            <a:pPr lvl="1"/>
            <a:r>
              <a:rPr lang="en-US" altLang="en-US" sz="2200" smtClean="0">
                <a:solidFill>
                  <a:srgbClr val="CC0000"/>
                </a:solidFill>
                <a:ea typeface="ＭＳ Ｐゴシック" charset="-128"/>
              </a:rPr>
              <a:t>HTTP:</a:t>
            </a:r>
            <a:r>
              <a:rPr lang="en-US" altLang="en-US" sz="2200" smtClean="0">
                <a:ea typeface="ＭＳ Ｐゴシック" charset="-128"/>
              </a:rPr>
              <a:t> gmail, Hotmail, Yahoo! Mail, etc.</a:t>
            </a:r>
          </a:p>
          <a:p>
            <a:pPr lvl="1"/>
            <a:endParaRPr lang="en-US" altLang="en-US" sz="2200" smtClean="0">
              <a:ea typeface="ＭＳ Ｐゴシック" charset="-128"/>
            </a:endParaRPr>
          </a:p>
        </p:txBody>
      </p:sp>
      <p:grpSp>
        <p:nvGrpSpPr>
          <p:cNvPr id="137224" name="Group 158"/>
          <p:cNvGrpSpPr>
            <a:grpSpLocks/>
          </p:cNvGrpSpPr>
          <p:nvPr/>
        </p:nvGrpSpPr>
        <p:grpSpPr bwMode="auto">
          <a:xfrm>
            <a:off x="2797175" y="1987550"/>
            <a:ext cx="1436688" cy="1131888"/>
            <a:chOff x="1796" y="1206"/>
            <a:chExt cx="905" cy="713"/>
          </a:xfrm>
        </p:grpSpPr>
        <p:sp>
          <p:nvSpPr>
            <p:cNvPr id="137263" name="Text Box 95"/>
            <p:cNvSpPr txBox="1">
              <a:spLocks noChangeArrowheads="1"/>
            </p:cNvSpPr>
            <p:nvPr/>
          </p:nvSpPr>
          <p:spPr bwMode="auto">
            <a:xfrm>
              <a:off x="1796" y="1583"/>
              <a:ext cx="905" cy="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sender</a:t>
              </a:r>
              <a:r>
                <a:rPr lang="ja-JP" altLang="en-US" sz="1600"/>
                <a:t>’</a:t>
              </a:r>
              <a:r>
                <a:rPr lang="en-US" altLang="ja-JP" sz="1600"/>
                <a:t>s mail </a:t>
              </a:r>
            </a:p>
            <a:p>
              <a:pPr algn="ctr"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server</a:t>
              </a:r>
              <a:endParaRPr lang="en-US" altLang="en-US" sz="2400"/>
            </a:p>
          </p:txBody>
        </p:sp>
        <p:grpSp>
          <p:nvGrpSpPr>
            <p:cNvPr id="137264" name="Group 157"/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137265" name="Rectangle 94"/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chemeClr val="hlink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66" name="Rectangle 96"/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67" name="Line 97"/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8" name="Line 98"/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69" name="Line 99"/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0" name="Line 100"/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1" name="Line 101"/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2" name="Line 102"/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3" name="Line 103"/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7274" name="Rectangle 104"/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75" name="Rectangle 105"/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76" name="Rectangle 106"/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77" name="Rectangle 107"/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  <p:sp>
            <p:nvSpPr>
              <p:cNvPr id="137278" name="Rectangle 108"/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2400">
                  <a:latin typeface="Comic Sans MS" pitchFamily="66" charset="0"/>
                </a:endParaRPr>
              </a:p>
            </p:txBody>
          </p:sp>
        </p:grpSp>
      </p:grpSp>
      <p:sp>
        <p:nvSpPr>
          <p:cNvPr id="137225" name="Text Box 121"/>
          <p:cNvSpPr txBox="1">
            <a:spLocks noChangeArrowheads="1"/>
          </p:cNvSpPr>
          <p:nvPr/>
        </p:nvSpPr>
        <p:spPr bwMode="auto">
          <a:xfrm>
            <a:off x="2020888" y="1466850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37226" name="Rectangle 153"/>
          <p:cNvSpPr>
            <a:spLocks noChangeArrowheads="1"/>
          </p:cNvSpPr>
          <p:nvPr/>
        </p:nvSpPr>
        <p:spPr bwMode="auto">
          <a:xfrm>
            <a:off x="3781425" y="1457325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sp>
        <p:nvSpPr>
          <p:cNvPr id="137227" name="Text Box 154"/>
          <p:cNvSpPr txBox="1">
            <a:spLocks noChangeArrowheads="1"/>
          </p:cNvSpPr>
          <p:nvPr/>
        </p:nvSpPr>
        <p:spPr bwMode="auto">
          <a:xfrm>
            <a:off x="3622675" y="1477963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SMTP</a:t>
            </a:r>
          </a:p>
        </p:txBody>
      </p:sp>
      <p:sp>
        <p:nvSpPr>
          <p:cNvPr id="137228" name="Text Box 156"/>
          <p:cNvSpPr txBox="1">
            <a:spLocks noChangeArrowheads="1"/>
          </p:cNvSpPr>
          <p:nvPr/>
        </p:nvSpPr>
        <p:spPr bwMode="auto">
          <a:xfrm>
            <a:off x="5484813" y="1308100"/>
            <a:ext cx="15113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mail access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</a:rPr>
              <a:t>protocol</a:t>
            </a:r>
            <a:endParaRPr lang="en-US" altLang="en-US" sz="1800">
              <a:solidFill>
                <a:srgbClr val="CC0000"/>
              </a:solidFill>
            </a:endParaRPr>
          </a:p>
        </p:txBody>
      </p:sp>
      <p:sp>
        <p:nvSpPr>
          <p:cNvPr id="137229" name="Text Box 160"/>
          <p:cNvSpPr txBox="1">
            <a:spLocks noChangeArrowheads="1"/>
          </p:cNvSpPr>
          <p:nvPr/>
        </p:nvSpPr>
        <p:spPr bwMode="auto">
          <a:xfrm>
            <a:off x="4371975" y="2598738"/>
            <a:ext cx="1538288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receiver</a:t>
            </a:r>
            <a:r>
              <a:rPr lang="ja-JP" altLang="en-US" sz="1600"/>
              <a:t>’</a:t>
            </a:r>
            <a:r>
              <a:rPr lang="en-US" altLang="ja-JP" sz="1600"/>
              <a:t>s mail 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/>
              <a:t>server</a:t>
            </a:r>
            <a:endParaRPr lang="en-US" altLang="en-US" sz="2400"/>
          </a:p>
        </p:txBody>
      </p:sp>
      <p:grpSp>
        <p:nvGrpSpPr>
          <p:cNvPr id="137230" name="Group 161"/>
          <p:cNvGrpSpPr>
            <a:grpSpLocks/>
          </p:cNvGrpSpPr>
          <p:nvPr/>
        </p:nvGrpSpPr>
        <p:grpSpPr bwMode="auto">
          <a:xfrm>
            <a:off x="4800600" y="2000250"/>
            <a:ext cx="809625" cy="561975"/>
            <a:chOff x="2070" y="2004"/>
            <a:chExt cx="510" cy="354"/>
          </a:xfrm>
        </p:grpSpPr>
        <p:sp>
          <p:nvSpPr>
            <p:cNvPr id="137249" name="Rectangle 162"/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50" name="Rectangle 163"/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51" name="Line 164"/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2" name="Line 165"/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3" name="Line 166"/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4" name="Line 167"/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5" name="Line 168"/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6" name="Line 169"/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7" name="Line 170"/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258" name="Rectangle 171"/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59" name="Rectangle 172"/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60" name="Rectangle 173"/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61" name="Rectangle 174"/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  <p:sp>
          <p:nvSpPr>
            <p:cNvPr id="137262" name="Rectangle 175"/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>
                <a:latin typeface="Comic Sans MS" pitchFamily="66" charset="0"/>
              </a:endParaRPr>
            </a:p>
          </p:txBody>
        </p:sp>
      </p:grpSp>
      <p:pic>
        <p:nvPicPr>
          <p:cNvPr id="137231" name="Picture 176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55733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232" name="Picture 179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3700" y="15716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7233" name="Line 94"/>
          <p:cNvSpPr>
            <a:spLocks noChangeShapeType="1"/>
          </p:cNvSpPr>
          <p:nvPr/>
        </p:nvSpPr>
        <p:spPr bwMode="auto">
          <a:xfrm>
            <a:off x="2003425" y="1905000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4" name="Line 95"/>
          <p:cNvSpPr>
            <a:spLocks noChangeShapeType="1"/>
          </p:cNvSpPr>
          <p:nvPr/>
        </p:nvSpPr>
        <p:spPr bwMode="auto">
          <a:xfrm>
            <a:off x="3633788" y="1901825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5" name="Line 96"/>
          <p:cNvSpPr>
            <a:spLocks noChangeShapeType="1"/>
          </p:cNvSpPr>
          <p:nvPr/>
        </p:nvSpPr>
        <p:spPr bwMode="auto">
          <a:xfrm>
            <a:off x="5253038" y="1898650"/>
            <a:ext cx="1697037" cy="158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7236" name="Text Box 156"/>
          <p:cNvSpPr txBox="1">
            <a:spLocks noChangeArrowheads="1"/>
          </p:cNvSpPr>
          <p:nvPr/>
        </p:nvSpPr>
        <p:spPr bwMode="auto">
          <a:xfrm>
            <a:off x="5710238" y="1927225"/>
            <a:ext cx="1311275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>
                <a:solidFill>
                  <a:srgbClr val="CC0000"/>
                </a:solidFill>
              </a:rPr>
              <a:t>(e.g., </a:t>
            </a:r>
            <a:r>
              <a:rPr lang="en-US" altLang="en-US" sz="1600" i="1">
                <a:solidFill>
                  <a:srgbClr val="CC0000"/>
                </a:solidFill>
              </a:rPr>
              <a:t>POP, </a:t>
            </a:r>
          </a:p>
          <a:p>
            <a:pPr algn="ct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CC0000"/>
                </a:solidFill>
              </a:rPr>
              <a:t>         IMAP</a:t>
            </a:r>
            <a:r>
              <a:rPr lang="en-US" altLang="en-US" sz="1800" i="1">
                <a:solidFill>
                  <a:srgbClr val="CC0000"/>
                </a:solidFill>
              </a:rPr>
              <a:t>)</a:t>
            </a:r>
          </a:p>
        </p:txBody>
      </p:sp>
      <p:grpSp>
        <p:nvGrpSpPr>
          <p:cNvPr id="137237" name="Group 166"/>
          <p:cNvGrpSpPr>
            <a:grpSpLocks/>
          </p:cNvGrpSpPr>
          <p:nvPr/>
        </p:nvGrpSpPr>
        <p:grpSpPr bwMode="auto">
          <a:xfrm>
            <a:off x="1066800" y="1419225"/>
            <a:ext cx="912813" cy="1054100"/>
            <a:chOff x="3574" y="550"/>
            <a:chExt cx="575" cy="664"/>
          </a:xfrm>
        </p:grpSpPr>
        <p:grpSp>
          <p:nvGrpSpPr>
            <p:cNvPr id="137244" name="Group 167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7" name="Picture 1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8" name="Freeform 16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5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37246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  <p:grpSp>
        <p:nvGrpSpPr>
          <p:cNvPr id="137238" name="Group 172"/>
          <p:cNvGrpSpPr>
            <a:grpSpLocks/>
          </p:cNvGrpSpPr>
          <p:nvPr/>
        </p:nvGrpSpPr>
        <p:grpSpPr bwMode="auto">
          <a:xfrm>
            <a:off x="6967538" y="1422400"/>
            <a:ext cx="912812" cy="1054100"/>
            <a:chOff x="3574" y="550"/>
            <a:chExt cx="575" cy="664"/>
          </a:xfrm>
        </p:grpSpPr>
        <p:grpSp>
          <p:nvGrpSpPr>
            <p:cNvPr id="137239" name="Group 173"/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137242" name="Picture 1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7243" name="Freeform 17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37240" name="Rectangle 115"/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chemeClr val="hlink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37241" name="Text Box 116"/>
            <p:cNvSpPr txBox="1">
              <a:spLocks noChangeArrowheads="1"/>
            </p:cNvSpPr>
            <p:nvPr/>
          </p:nvSpPr>
          <p:spPr bwMode="auto">
            <a:xfrm>
              <a:off x="3574" y="550"/>
              <a:ext cx="436" cy="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user</a:t>
              </a:r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/>
                <a:t>agent</a:t>
              </a:r>
              <a:endParaRPr lang="en-US" altLang="en-US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3926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1FE83CA4-A418-439E-B67B-9607DA2F56AC}" type="slidenum">
              <a:rPr lang="en-US" altLang="en-US" sz="1200">
                <a:latin typeface="Tahoma" pitchFamily="34" charset="0"/>
              </a:rPr>
              <a:pPr/>
              <a:t>54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39267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858838"/>
            <a:ext cx="3317875" cy="16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8" name="Rectangle 2"/>
          <p:cNvSpPr>
            <a:spLocks noGrp="1" noChangeArrowheads="1"/>
          </p:cNvSpPr>
          <p:nvPr>
            <p:ph type="title"/>
          </p:nvPr>
        </p:nvSpPr>
        <p:spPr>
          <a:xfrm>
            <a:off x="403225" y="131763"/>
            <a:ext cx="7772400" cy="96837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POP3 protocol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3926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95300" y="1438275"/>
            <a:ext cx="3971925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authorization phase</a:t>
            </a:r>
          </a:p>
          <a:p>
            <a:r>
              <a:rPr lang="en-US" altLang="en-US" sz="2000" smtClean="0">
                <a:ea typeface="ＭＳ Ｐゴシック" charset="-128"/>
              </a:rPr>
              <a:t>client commands: </a:t>
            </a:r>
          </a:p>
          <a:p>
            <a:pPr lvl="1"/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user:</a:t>
            </a:r>
            <a:r>
              <a:rPr lang="en-US" altLang="en-US" sz="2000" smtClean="0">
                <a:ea typeface="ＭＳ Ｐゴシック" charset="-128"/>
              </a:rPr>
              <a:t> declare username</a:t>
            </a:r>
          </a:p>
          <a:p>
            <a:pPr lvl="1"/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pass:</a:t>
            </a:r>
            <a:r>
              <a:rPr lang="en-US" altLang="en-US" sz="2000" smtClean="0">
                <a:ea typeface="ＭＳ Ｐゴシック" charset="-128"/>
              </a:rPr>
              <a:t> password</a:t>
            </a:r>
          </a:p>
          <a:p>
            <a:r>
              <a:rPr lang="en-US" altLang="en-US" sz="2000" smtClean="0">
                <a:ea typeface="ＭＳ Ｐゴシック" charset="-128"/>
              </a:rPr>
              <a:t>server responses</a:t>
            </a:r>
          </a:p>
          <a:p>
            <a:pPr lvl="1"/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+OK</a:t>
            </a:r>
          </a:p>
          <a:p>
            <a:pPr lvl="1"/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-ERR</a:t>
            </a:r>
            <a:endParaRPr lang="en-US" altLang="en-US" sz="1800" smtClean="0">
              <a:ea typeface="ＭＳ Ｐゴシック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transaction phase,</a:t>
            </a:r>
            <a:r>
              <a:rPr lang="en-US" altLang="en-US" sz="2400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solidFill>
                  <a:schemeClr val="tx2"/>
                </a:solidFill>
                <a:ea typeface="ＭＳ Ｐゴシック" charset="-128"/>
              </a:rPr>
              <a:t>client:</a:t>
            </a:r>
            <a:endParaRPr lang="en-US" altLang="en-US" sz="2400" smtClean="0">
              <a:ea typeface="ＭＳ Ｐゴシック" charset="-128"/>
            </a:endParaRPr>
          </a:p>
          <a:p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list:</a:t>
            </a:r>
            <a:r>
              <a:rPr lang="en-US" altLang="en-US" sz="2000" smtClean="0">
                <a:ea typeface="ＭＳ Ｐゴシック" charset="-128"/>
              </a:rPr>
              <a:t> list message numbers</a:t>
            </a:r>
          </a:p>
          <a:p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retr:</a:t>
            </a:r>
            <a:r>
              <a:rPr lang="en-US" altLang="en-US" sz="2000" smtClean="0">
                <a:ea typeface="ＭＳ Ｐゴシック" charset="-128"/>
              </a:rPr>
              <a:t> retrieve message by number</a:t>
            </a:r>
          </a:p>
          <a:p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dele:</a:t>
            </a:r>
            <a:r>
              <a:rPr lang="en-US" altLang="en-US" sz="2000" smtClean="0">
                <a:ea typeface="ＭＳ Ｐゴシック" charset="-128"/>
              </a:rPr>
              <a:t> delete</a:t>
            </a:r>
          </a:p>
          <a:p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quit</a:t>
            </a:r>
            <a:endParaRPr lang="en-US" altLang="en-US" sz="2000" smtClean="0">
              <a:ea typeface="ＭＳ Ｐゴシック" charset="-128"/>
            </a:endParaRPr>
          </a:p>
        </p:txBody>
      </p:sp>
      <p:sp>
        <p:nvSpPr>
          <p:cNvPr id="139270" name="Text Box 7"/>
          <p:cNvSpPr txBox="1">
            <a:spLocks noChangeArrowheads="1"/>
          </p:cNvSpPr>
          <p:nvPr/>
        </p:nvSpPr>
        <p:spPr bwMode="auto">
          <a:xfrm>
            <a:off x="4340225" y="2309813"/>
            <a:ext cx="4324350" cy="4062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>
                <a:latin typeface="Times New Roman" pitchFamily="18" charset="0"/>
              </a:rPr>
              <a:t>         </a:t>
            </a:r>
            <a:r>
              <a:rPr lang="en-US" altLang="en-US" sz="1800" b="1">
                <a:latin typeface="Courier New" pitchFamily="49" charset="0"/>
              </a:rPr>
              <a:t>C: list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1 498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2 912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retr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dele 1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retr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&lt;message 1 contents&gt;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dele 2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Courier New" pitchFamily="49" charset="0"/>
              </a:rPr>
              <a:t>     S: +OK </a:t>
            </a:r>
            <a:r>
              <a:rPr lang="en-US" altLang="en-US" sz="1400" b="1">
                <a:latin typeface="Courier New" pitchFamily="49" charset="0"/>
              </a:rPr>
              <a:t>POP3 server signing off</a:t>
            </a:r>
            <a:endParaRPr lang="en-US" altLang="en-US" sz="1800" b="1">
              <a:latin typeface="Courier New" pitchFamily="49" charset="0"/>
            </a:endParaRPr>
          </a:p>
        </p:txBody>
      </p:sp>
      <p:sp>
        <p:nvSpPr>
          <p:cNvPr id="139271" name="Text Box 10"/>
          <p:cNvSpPr txBox="1">
            <a:spLocks noChangeArrowheads="1"/>
          </p:cNvSpPr>
          <p:nvPr/>
        </p:nvSpPr>
        <p:spPr bwMode="auto">
          <a:xfrm>
            <a:off x="4989513" y="590550"/>
            <a:ext cx="39814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 b="1" dirty="0">
              <a:latin typeface="Courier New" pitchFamily="49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latin typeface="Courier New" pitchFamily="49" charset="0"/>
              </a:rPr>
              <a:t>S: +OK POP3 server ready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latin typeface="Courier New" pitchFamily="49" charset="0"/>
              </a:rPr>
              <a:t>C: user </a:t>
            </a:r>
            <a:r>
              <a:rPr lang="en-US" altLang="en-US" sz="1800" b="1" dirty="0" err="1" smtClean="0">
                <a:latin typeface="Courier New" pitchFamily="49" charset="0"/>
              </a:rPr>
              <a:t>bashir</a:t>
            </a:r>
            <a:r>
              <a:rPr lang="en-US" altLang="en-US" sz="1800" b="1" dirty="0" smtClean="0">
                <a:latin typeface="Courier New" pitchFamily="49" charset="0"/>
              </a:rPr>
              <a:t> </a:t>
            </a:r>
            <a:endParaRPr lang="en-US" altLang="en-US" sz="1800" b="1" dirty="0">
              <a:latin typeface="Courier New" pitchFamily="49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latin typeface="Courier New" pitchFamily="49" charset="0"/>
              </a:rPr>
              <a:t>S: +OK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latin typeface="Courier New" pitchFamily="49" charset="0"/>
              </a:rPr>
              <a:t>C: pass </a:t>
            </a:r>
            <a:r>
              <a:rPr lang="en-US" altLang="en-US" sz="1800" b="1" dirty="0" smtClean="0">
                <a:latin typeface="Courier New" pitchFamily="49" charset="0"/>
              </a:rPr>
              <a:t>still-learning</a:t>
            </a:r>
            <a:endParaRPr lang="en-US" altLang="en-US" sz="1800" b="1" dirty="0">
              <a:latin typeface="Courier New" pitchFamily="49" charset="0"/>
            </a:endParaRP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dirty="0">
                <a:latin typeface="Courier New" pitchFamily="49" charset="0"/>
              </a:rPr>
              <a:t>S: +OK</a:t>
            </a:r>
            <a:r>
              <a:rPr lang="en-US" altLang="en-US" sz="1400" b="1" dirty="0">
                <a:latin typeface="Courier New" pitchFamily="49" charset="0"/>
              </a:rPr>
              <a:t> user successfully logged on</a:t>
            </a:r>
            <a:endParaRPr lang="en-US" altLang="en-US" sz="2400" dirty="0">
              <a:latin typeface="Times New Roman" pitchFamily="18" charset="0"/>
            </a:endParaRPr>
          </a:p>
        </p:txBody>
      </p:sp>
      <p:sp>
        <p:nvSpPr>
          <p:cNvPr id="139272" name="Freeform 11"/>
          <p:cNvSpPr>
            <a:spLocks/>
          </p:cNvSpPr>
          <p:nvPr/>
        </p:nvSpPr>
        <p:spPr bwMode="auto">
          <a:xfrm>
            <a:off x="4972050" y="847725"/>
            <a:ext cx="371475" cy="14573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13"/>
          <p:cNvSpPr>
            <a:spLocks noChangeShapeType="1"/>
          </p:cNvSpPr>
          <p:nvPr/>
        </p:nvSpPr>
        <p:spPr bwMode="auto">
          <a:xfrm flipV="1">
            <a:off x="3486150" y="1449388"/>
            <a:ext cx="1400175" cy="2381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Freeform 14"/>
          <p:cNvSpPr>
            <a:spLocks/>
          </p:cNvSpPr>
          <p:nvPr/>
        </p:nvSpPr>
        <p:spPr bwMode="auto">
          <a:xfrm>
            <a:off x="4973638" y="2428875"/>
            <a:ext cx="371475" cy="3895725"/>
          </a:xfrm>
          <a:custGeom>
            <a:avLst/>
            <a:gdLst>
              <a:gd name="T0" fmla="*/ 2147483647 w 234"/>
              <a:gd name="T1" fmla="*/ 0 h 918"/>
              <a:gd name="T2" fmla="*/ 0 w 234"/>
              <a:gd name="T3" fmla="*/ 0 h 918"/>
              <a:gd name="T4" fmla="*/ 0 w 234"/>
              <a:gd name="T5" fmla="*/ 2147483647 h 918"/>
              <a:gd name="T6" fmla="*/ 2147483647 w 234"/>
              <a:gd name="T7" fmla="*/ 2147483647 h 918"/>
              <a:gd name="T8" fmla="*/ 0 60000 65536"/>
              <a:gd name="T9" fmla="*/ 0 60000 65536"/>
              <a:gd name="T10" fmla="*/ 0 60000 65536"/>
              <a:gd name="T11" fmla="*/ 0 60000 65536"/>
              <a:gd name="T12" fmla="*/ 0 w 234"/>
              <a:gd name="T13" fmla="*/ 0 h 918"/>
              <a:gd name="T14" fmla="*/ 234 w 234"/>
              <a:gd name="T15" fmla="*/ 918 h 91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34" h="918">
                <a:moveTo>
                  <a:pt x="234" y="0"/>
                </a:moveTo>
                <a:lnTo>
                  <a:pt x="0" y="0"/>
                </a:lnTo>
                <a:lnTo>
                  <a:pt x="0" y="918"/>
                </a:lnTo>
                <a:lnTo>
                  <a:pt x="228" y="918"/>
                </a:ln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5" name="Line 15"/>
          <p:cNvSpPr>
            <a:spLocks noChangeShapeType="1"/>
          </p:cNvSpPr>
          <p:nvPr/>
        </p:nvSpPr>
        <p:spPr bwMode="auto">
          <a:xfrm flipV="1">
            <a:off x="3152775" y="3941763"/>
            <a:ext cx="1733550" cy="3238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4131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BB2B90C5-913D-4332-AF4E-2F15917B2A35}" type="slidenum">
              <a:rPr lang="en-US" altLang="en-US" sz="1200">
                <a:latin typeface="Tahoma" pitchFamily="34" charset="0"/>
              </a:rPr>
              <a:pPr/>
              <a:t>55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41315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625" y="957263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1316" name="Rectangle 2"/>
          <p:cNvSpPr>
            <a:spLocks noGrp="1" noChangeArrowheads="1"/>
          </p:cNvSpPr>
          <p:nvPr>
            <p:ph type="title"/>
          </p:nvPr>
        </p:nvSpPr>
        <p:spPr>
          <a:xfrm>
            <a:off x="381000" y="293688"/>
            <a:ext cx="7772400" cy="795337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POP3 (more) and IMAP</a:t>
            </a:r>
          </a:p>
        </p:txBody>
      </p:sp>
      <p:sp>
        <p:nvSpPr>
          <p:cNvPr id="14131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20700" y="1343025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more about POP3</a:t>
            </a:r>
          </a:p>
          <a:p>
            <a:r>
              <a:rPr lang="en-US" altLang="en-US" sz="2400" dirty="0" smtClean="0">
                <a:ea typeface="ＭＳ Ｐゴシック" charset="-128"/>
              </a:rPr>
              <a:t>previous example uses POP3 </a:t>
            </a:r>
            <a:r>
              <a:rPr lang="ja-JP" altLang="en-US" sz="2400" dirty="0" smtClean="0">
                <a:ea typeface="ＭＳ Ｐゴシック" charset="-128"/>
              </a:rPr>
              <a:t>“</a:t>
            </a:r>
            <a:r>
              <a:rPr lang="en-US" altLang="ja-JP" sz="2400" dirty="0" smtClean="0">
                <a:ea typeface="ＭＳ Ｐゴシック" charset="-128"/>
              </a:rPr>
              <a:t>download and delete</a:t>
            </a:r>
            <a:r>
              <a:rPr lang="ja-JP" altLang="en-US" sz="2400" dirty="0" smtClean="0">
                <a:ea typeface="ＭＳ Ｐゴシック" charset="-128"/>
              </a:rPr>
              <a:t>”</a:t>
            </a:r>
            <a:r>
              <a:rPr lang="en-US" altLang="ja-JP" sz="2400" dirty="0" smtClean="0">
                <a:ea typeface="ＭＳ Ｐゴシック" charset="-128"/>
              </a:rPr>
              <a:t> mode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Bashir cannot re-read e-mail if he changes client</a:t>
            </a:r>
          </a:p>
          <a:p>
            <a:r>
              <a:rPr lang="en-US" altLang="en-US" sz="2400" dirty="0" smtClean="0">
                <a:ea typeface="ＭＳ Ｐゴシック" charset="-128"/>
              </a:rPr>
              <a:t>POP3 </a:t>
            </a:r>
            <a:r>
              <a:rPr lang="ja-JP" altLang="en-US" sz="2400" dirty="0" smtClean="0">
                <a:ea typeface="ＭＳ Ｐゴシック" charset="-128"/>
              </a:rPr>
              <a:t>“</a:t>
            </a:r>
            <a:r>
              <a:rPr lang="en-US" altLang="ja-JP" sz="2400" dirty="0" smtClean="0">
                <a:ea typeface="ＭＳ Ｐゴシック" charset="-128"/>
              </a:rPr>
              <a:t>download-and-keep</a:t>
            </a:r>
            <a:r>
              <a:rPr lang="ja-JP" altLang="en-US" sz="2400" dirty="0" smtClean="0">
                <a:ea typeface="ＭＳ Ｐゴシック" charset="-128"/>
              </a:rPr>
              <a:t>”</a:t>
            </a:r>
            <a:r>
              <a:rPr lang="en-US" altLang="ja-JP" sz="2400" dirty="0" smtClean="0">
                <a:ea typeface="ＭＳ Ｐゴシック" charset="-128"/>
              </a:rPr>
              <a:t>: copies of messages on different clients</a:t>
            </a:r>
          </a:p>
          <a:p>
            <a:r>
              <a:rPr lang="en-US" altLang="en-US" sz="2400" dirty="0" smtClean="0">
                <a:ea typeface="ＭＳ Ｐゴシック" charset="-128"/>
              </a:rPr>
              <a:t>POP3 is stateless across sessions</a:t>
            </a:r>
          </a:p>
        </p:txBody>
      </p:sp>
      <p:sp>
        <p:nvSpPr>
          <p:cNvPr id="141318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83100" y="1381125"/>
            <a:ext cx="4034176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IMAP</a:t>
            </a:r>
          </a:p>
          <a:p>
            <a:r>
              <a:rPr lang="en-US" altLang="en-US" sz="2400" dirty="0" smtClean="0">
                <a:ea typeface="ＭＳ Ｐゴシック" charset="-128"/>
              </a:rPr>
              <a:t>keeps all messages in one place: at server</a:t>
            </a:r>
          </a:p>
          <a:p>
            <a:pPr lvl="1"/>
            <a:r>
              <a:rPr lang="en-US" altLang="en-US" sz="2000" dirty="0" smtClean="0">
                <a:ea typeface="ＭＳ Ｐゴシック" charset="-128"/>
              </a:rPr>
              <a:t>No network </a:t>
            </a:r>
            <a:r>
              <a:rPr lang="en-US" altLang="en-US" sz="2000" dirty="0" smtClean="0">
                <a:ea typeface="ＭＳ Ｐゴシック" charset="-128"/>
                <a:sym typeface="Symbol"/>
              </a:rPr>
              <a:t> no rereading</a:t>
            </a:r>
            <a:endParaRPr lang="en-US" altLang="en-US" sz="2000" dirty="0" smtClean="0">
              <a:ea typeface="ＭＳ Ｐゴシック" charset="-128"/>
            </a:endParaRPr>
          </a:p>
          <a:p>
            <a:r>
              <a:rPr lang="en-US" altLang="en-US" sz="2400" dirty="0" smtClean="0">
                <a:ea typeface="ＭＳ Ｐゴシック" charset="-128"/>
              </a:rPr>
              <a:t>allows user to organize messages in folders</a:t>
            </a:r>
          </a:p>
          <a:p>
            <a:r>
              <a:rPr lang="en-US" altLang="en-US" sz="2400" dirty="0" smtClean="0">
                <a:ea typeface="ＭＳ Ｐゴシック" charset="-128"/>
              </a:rPr>
              <a:t>keeps user state across sessions: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names of folders and mappings between message IDs and folder name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62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4336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80970715-4C89-44B1-8A77-905D92D72971}" type="slidenum">
              <a:rPr lang="en-US" altLang="en-US" sz="1200">
                <a:latin typeface="Tahoma" pitchFamily="34" charset="0"/>
              </a:rPr>
              <a:pPr/>
              <a:t>56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433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solidFill>
                  <a:srgbClr val="CC0000"/>
                </a:solidFill>
                <a:latin typeface="Gill Sans MT" charset="0"/>
              </a:rPr>
              <a:t>2.4 </a:t>
            </a:r>
            <a:r>
              <a:rPr lang="en-US" dirty="0">
                <a:solidFill>
                  <a:srgbClr val="CC0000"/>
                </a:solidFill>
                <a:latin typeface="Gill Sans MT" charset="0"/>
              </a:rPr>
              <a:t>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433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4541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3FB9A7FD-5260-4DCA-8C43-4FEF75547CC5}" type="slidenum">
              <a:rPr lang="en-US" altLang="en-US" sz="1200">
                <a:latin typeface="Tahoma" pitchFamily="34" charset="0"/>
              </a:rPr>
              <a:pPr/>
              <a:t>57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45411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025" y="990600"/>
            <a:ext cx="59420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12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301625"/>
            <a:ext cx="7772400" cy="9144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DNS: domain name system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4541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68313" y="1511300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i="1" dirty="0" smtClean="0">
                <a:solidFill>
                  <a:srgbClr val="000099"/>
                </a:solidFill>
                <a:ea typeface="ＭＳ Ｐゴシック" charset="-128"/>
              </a:rPr>
              <a:t>people:</a:t>
            </a:r>
            <a:r>
              <a:rPr lang="en-US" altLang="en-US" sz="2400" dirty="0" smtClean="0">
                <a:ea typeface="ＭＳ Ｐゴシック" charset="-128"/>
              </a:rPr>
              <a:t> many identifiers: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SSN, name, passport #</a:t>
            </a:r>
          </a:p>
          <a:p>
            <a:pPr>
              <a:buFont typeface="Wingdings" pitchFamily="2" charset="2"/>
              <a:buNone/>
            </a:pPr>
            <a:r>
              <a:rPr lang="en-US" altLang="en-US" sz="2400" i="1" dirty="0" smtClean="0">
                <a:solidFill>
                  <a:srgbClr val="000099"/>
                </a:solidFill>
                <a:ea typeface="ＭＳ Ｐゴシック" charset="-128"/>
              </a:rPr>
              <a:t>Internet hosts, routers: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IP address (32 bit) - used for addressing datagrams</a:t>
            </a:r>
          </a:p>
          <a:p>
            <a:pPr lvl="1"/>
            <a:r>
              <a:rPr lang="ja-JP" altLang="en-US" dirty="0" smtClean="0">
                <a:ea typeface="ＭＳ Ｐゴシック" charset="-128"/>
              </a:rPr>
              <a:t>“</a:t>
            </a:r>
            <a:r>
              <a:rPr lang="en-US" altLang="ja-JP" dirty="0" smtClean="0">
                <a:ea typeface="ＭＳ Ｐゴシック" charset="-128"/>
              </a:rPr>
              <a:t>name</a:t>
            </a:r>
            <a:r>
              <a:rPr lang="ja-JP" altLang="en-US" dirty="0" smtClean="0">
                <a:ea typeface="ＭＳ Ｐゴシック" charset="-128"/>
              </a:rPr>
              <a:t>”</a:t>
            </a:r>
            <a:r>
              <a:rPr lang="en-US" altLang="ja-JP" dirty="0" smtClean="0">
                <a:ea typeface="ＭＳ Ｐゴシック" charset="-128"/>
              </a:rPr>
              <a:t>, e.g., www.yahoo.com - used by humans</a:t>
            </a:r>
          </a:p>
          <a:p>
            <a:pPr>
              <a:buFont typeface="Wingdings" pitchFamily="2" charset="2"/>
              <a:buNone/>
            </a:pPr>
            <a:r>
              <a:rPr lang="en-US" altLang="en-US" sz="2400" i="1" u="sng" dirty="0" smtClean="0">
                <a:solidFill>
                  <a:srgbClr val="CC0000"/>
                </a:solidFill>
                <a:ea typeface="ＭＳ Ｐゴシック" charset="-128"/>
              </a:rPr>
              <a:t>Q:</a:t>
            </a:r>
            <a:r>
              <a:rPr lang="en-US" altLang="en-US" sz="2400" dirty="0" smtClean="0">
                <a:ea typeface="ＭＳ Ｐゴシック" charset="-128"/>
              </a:rPr>
              <a:t> how to map between IP address and name, and vice versa?</a:t>
            </a:r>
          </a:p>
        </p:txBody>
      </p:sp>
      <p:sp>
        <p:nvSpPr>
          <p:cNvPr id="16999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495800" y="1489075"/>
            <a:ext cx="4283075" cy="500697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Domain Name System:</a:t>
            </a:r>
          </a:p>
          <a:p>
            <a:r>
              <a:rPr lang="en-US" altLang="en-US" sz="2400" i="1" dirty="0" smtClean="0">
                <a:solidFill>
                  <a:srgbClr val="000099"/>
                </a:solidFill>
                <a:ea typeface="ＭＳ Ｐゴシック" charset="-128"/>
              </a:rPr>
              <a:t>distributed database</a:t>
            </a:r>
            <a:r>
              <a:rPr lang="en-US" altLang="en-US" sz="2400" dirty="0" smtClean="0">
                <a:ea typeface="ＭＳ Ｐゴシック" charset="-128"/>
              </a:rPr>
              <a:t> implemented in hierarchy of many </a:t>
            </a:r>
            <a:r>
              <a:rPr lang="en-US" altLang="en-US" sz="2400" i="1" dirty="0" smtClean="0">
                <a:solidFill>
                  <a:srgbClr val="000099"/>
                </a:solidFill>
                <a:ea typeface="ＭＳ Ｐゴシック" charset="-128"/>
              </a:rPr>
              <a:t>name servers</a:t>
            </a:r>
            <a:endParaRPr lang="en-US" altLang="en-US" sz="2400" dirty="0" smtClean="0">
              <a:solidFill>
                <a:srgbClr val="000099"/>
              </a:solidFill>
              <a:ea typeface="ＭＳ Ｐゴシック" charset="-128"/>
            </a:endParaRPr>
          </a:p>
          <a:p>
            <a:r>
              <a:rPr lang="en-US" altLang="en-US" sz="2400" i="1" dirty="0" smtClean="0">
                <a:solidFill>
                  <a:srgbClr val="000099"/>
                </a:solidFill>
                <a:ea typeface="ＭＳ Ｐゴシック" charset="-128"/>
              </a:rPr>
              <a:t>application-layer protocol:</a:t>
            </a:r>
            <a:r>
              <a:rPr lang="en-US" altLang="en-US" sz="2400" dirty="0" smtClean="0">
                <a:ea typeface="ＭＳ Ｐゴシック" charset="-128"/>
              </a:rPr>
              <a:t> hosts, name servers communicate to </a:t>
            </a:r>
            <a:r>
              <a:rPr lang="en-US" altLang="en-US" sz="2400" i="1" dirty="0" smtClean="0">
                <a:solidFill>
                  <a:srgbClr val="000099"/>
                </a:solidFill>
                <a:ea typeface="ＭＳ Ｐゴシック" charset="-128"/>
              </a:rPr>
              <a:t>resolve</a:t>
            </a:r>
            <a:r>
              <a:rPr lang="en-US" altLang="en-US" sz="2400" dirty="0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z="2400" dirty="0" smtClean="0">
                <a:ea typeface="ＭＳ Ｐゴシック" charset="-128"/>
              </a:rPr>
              <a:t>names (address/name translation)</a:t>
            </a:r>
          </a:p>
          <a:p>
            <a:pPr lvl="1">
              <a:lnSpc>
                <a:spcPct val="90000"/>
              </a:lnSpc>
            </a:pPr>
            <a:r>
              <a:rPr lang="en-US" altLang="en-US" sz="2200" dirty="0" smtClean="0">
                <a:ea typeface="ＭＳ Ｐゴシック" charset="-128"/>
              </a:rPr>
              <a:t>note: core Internet function, implemented as application-layer protocol</a:t>
            </a:r>
          </a:p>
          <a:p>
            <a:pPr lvl="1">
              <a:lnSpc>
                <a:spcPct val="90000"/>
              </a:lnSpc>
            </a:pPr>
            <a:r>
              <a:rPr lang="en-US" altLang="en-US" sz="2200" dirty="0" smtClean="0">
                <a:ea typeface="ＭＳ Ｐゴシック" charset="-128"/>
              </a:rPr>
              <a:t>complexity resides at network</a:t>
            </a:r>
            <a:r>
              <a:rPr lang="ja-JP" altLang="en-US" sz="2200" dirty="0" smtClean="0">
                <a:ea typeface="ＭＳ Ｐゴシック" charset="-128"/>
              </a:rPr>
              <a:t>’</a:t>
            </a:r>
            <a:r>
              <a:rPr lang="en-US" altLang="ja-JP" sz="2200" dirty="0" smtClean="0">
                <a:ea typeface="ＭＳ Ｐゴシック" charset="-128"/>
              </a:rPr>
              <a:t>s </a:t>
            </a:r>
            <a:r>
              <a:rPr lang="ja-JP" altLang="en-US" sz="2200" dirty="0" smtClean="0">
                <a:ea typeface="ＭＳ Ｐゴシック" charset="-128"/>
              </a:rPr>
              <a:t>“</a:t>
            </a:r>
            <a:r>
              <a:rPr lang="en-US" altLang="ja-JP" sz="2200" dirty="0" smtClean="0">
                <a:ea typeface="ＭＳ Ｐゴシック" charset="-128"/>
              </a:rPr>
              <a:t>edge</a:t>
            </a:r>
            <a:r>
              <a:rPr lang="ja-JP" altLang="en-US" sz="2200" dirty="0" smtClean="0">
                <a:ea typeface="ＭＳ Ｐゴシック" charset="-128"/>
              </a:rPr>
              <a:t>”</a:t>
            </a:r>
            <a:endParaRPr lang="en-US" altLang="en-US" sz="2200" dirty="0" smtClean="0"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99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90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4745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93864F63-593A-4EF3-8056-A6A5A1A4F2BF}" type="slidenum">
              <a:rPr lang="en-US" altLang="en-US" sz="1200">
                <a:latin typeface="Tahoma" pitchFamily="34" charset="0"/>
              </a:rPr>
              <a:pPr/>
              <a:t>58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47459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17475"/>
            <a:ext cx="7772400" cy="11430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DNS: services, structure 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4746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572000" y="1271588"/>
            <a:ext cx="4191000" cy="226377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why not centralize DNS?</a:t>
            </a:r>
          </a:p>
          <a:p>
            <a:r>
              <a:rPr lang="en-US" altLang="en-US" sz="2400" smtClean="0">
                <a:ea typeface="ＭＳ Ｐゴシック" charset="-128"/>
              </a:rPr>
              <a:t>single point of failure</a:t>
            </a:r>
          </a:p>
          <a:p>
            <a:r>
              <a:rPr lang="en-US" altLang="en-US" sz="2400" smtClean="0">
                <a:ea typeface="ＭＳ Ｐゴシック" charset="-128"/>
              </a:rPr>
              <a:t>traffic volume</a:t>
            </a:r>
          </a:p>
          <a:p>
            <a:r>
              <a:rPr lang="en-US" altLang="en-US" sz="2400" smtClean="0">
                <a:ea typeface="ＭＳ Ｐゴシック" charset="-128"/>
              </a:rPr>
              <a:t>distant centralized database</a:t>
            </a:r>
          </a:p>
          <a:p>
            <a:r>
              <a:rPr lang="en-US" altLang="en-US" sz="2400" smtClean="0">
                <a:ea typeface="ＭＳ Ｐゴシック" charset="-128"/>
              </a:rPr>
              <a:t>maintenance</a:t>
            </a:r>
          </a:p>
          <a:p>
            <a:pPr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147461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731838" y="1300163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DNS services</a:t>
            </a:r>
          </a:p>
          <a:p>
            <a:r>
              <a:rPr lang="en-US" altLang="en-US" sz="2400" smtClean="0">
                <a:ea typeface="ＭＳ Ｐゴシック" charset="-128"/>
              </a:rPr>
              <a:t>hostname to IP address translation</a:t>
            </a:r>
          </a:p>
          <a:p>
            <a:r>
              <a:rPr lang="en-US" altLang="en-US" sz="2400" smtClean="0">
                <a:ea typeface="ＭＳ Ｐゴシック" charset="-128"/>
              </a:rPr>
              <a:t>host aliasing</a:t>
            </a:r>
          </a:p>
          <a:p>
            <a:pPr lvl="1"/>
            <a:r>
              <a:rPr lang="en-US" altLang="en-US" sz="2000" smtClean="0">
                <a:ea typeface="ＭＳ Ｐゴシック" charset="-128"/>
              </a:rPr>
              <a:t>canonical, alias names</a:t>
            </a:r>
          </a:p>
          <a:p>
            <a:r>
              <a:rPr lang="en-US" altLang="en-US" sz="2400" smtClean="0">
                <a:ea typeface="ＭＳ Ｐゴシック" charset="-128"/>
              </a:rPr>
              <a:t>mail server aliasing</a:t>
            </a:r>
          </a:p>
          <a:p>
            <a:r>
              <a:rPr lang="en-US" altLang="en-US" sz="2400" smtClean="0">
                <a:ea typeface="ＭＳ Ｐゴシック" charset="-128"/>
              </a:rPr>
              <a:t>load distribution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replicated Web servers: many IP addresses correspond to one name</a:t>
            </a:r>
          </a:p>
          <a:p>
            <a:endParaRPr lang="en-US" altLang="en-US" sz="2400" smtClean="0">
              <a:ea typeface="ＭＳ Ｐゴシック" charset="-128"/>
            </a:endParaRPr>
          </a:p>
        </p:txBody>
      </p:sp>
      <p:pic>
        <p:nvPicPr>
          <p:cNvPr id="147462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" y="9159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907" name="Text Box 11"/>
          <p:cNvSpPr txBox="1">
            <a:spLocks noChangeArrowheads="1"/>
          </p:cNvSpPr>
          <p:nvPr/>
        </p:nvSpPr>
        <p:spPr bwMode="auto">
          <a:xfrm>
            <a:off x="5208588" y="3429000"/>
            <a:ext cx="29067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/>
              <a:t>A: </a:t>
            </a:r>
            <a:r>
              <a:rPr lang="en-US" altLang="en-US" sz="2800" i="1">
                <a:solidFill>
                  <a:srgbClr val="CC0000"/>
                </a:solidFill>
              </a:rPr>
              <a:t>doesn‘t</a:t>
            </a:r>
            <a:r>
              <a:rPr lang="en-US" altLang="ja-JP" sz="2800" i="1">
                <a:solidFill>
                  <a:srgbClr val="CC0000"/>
                </a:solidFill>
              </a:rPr>
              <a:t> scale!</a:t>
            </a:r>
            <a:endParaRPr lang="en-US" altLang="en-US" sz="28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9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495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B591E32E-E5BC-436B-B9C3-A13BF9B979D6}" type="slidenum">
              <a:rPr lang="en-US" altLang="en-US" sz="1200">
                <a:latin typeface="Tahoma" pitchFamily="34" charset="0"/>
              </a:rPr>
              <a:pPr/>
              <a:t>59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49507" name="Group 23"/>
          <p:cNvGrpSpPr>
            <a:grpSpLocks/>
          </p:cNvGrpSpPr>
          <p:nvPr/>
        </p:nvGrpSpPr>
        <p:grpSpPr bwMode="auto">
          <a:xfrm>
            <a:off x="438150" y="1193800"/>
            <a:ext cx="8205788" cy="2444750"/>
            <a:chOff x="230" y="576"/>
            <a:chExt cx="5504" cy="1757"/>
          </a:xfrm>
        </p:grpSpPr>
        <p:sp>
          <p:nvSpPr>
            <p:cNvPr id="149513" name="Text Box 2"/>
            <p:cNvSpPr txBox="1">
              <a:spLocks noChangeArrowheads="1"/>
            </p:cNvSpPr>
            <p:nvPr/>
          </p:nvSpPr>
          <p:spPr bwMode="auto">
            <a:xfrm>
              <a:off x="2256" y="576"/>
              <a:ext cx="1385" cy="2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Root DNS Servers</a:t>
              </a:r>
            </a:p>
          </p:txBody>
        </p:sp>
        <p:sp>
          <p:nvSpPr>
            <p:cNvPr id="149514" name="Text Box 4"/>
            <p:cNvSpPr txBox="1">
              <a:spLocks noChangeArrowheads="1"/>
            </p:cNvSpPr>
            <p:nvPr/>
          </p:nvSpPr>
          <p:spPr bwMode="auto">
            <a:xfrm>
              <a:off x="528" y="1344"/>
              <a:ext cx="1325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com DNS servers</a:t>
              </a:r>
            </a:p>
          </p:txBody>
        </p:sp>
        <p:sp>
          <p:nvSpPr>
            <p:cNvPr id="149515" name="Text Box 5"/>
            <p:cNvSpPr txBox="1">
              <a:spLocks noChangeArrowheads="1"/>
            </p:cNvSpPr>
            <p:nvPr/>
          </p:nvSpPr>
          <p:spPr bwMode="auto">
            <a:xfrm>
              <a:off x="2304" y="1296"/>
              <a:ext cx="1257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org DNS servers</a:t>
              </a:r>
            </a:p>
          </p:txBody>
        </p:sp>
        <p:sp>
          <p:nvSpPr>
            <p:cNvPr id="149516" name="Text Box 6"/>
            <p:cNvSpPr txBox="1">
              <a:spLocks noChangeArrowheads="1"/>
            </p:cNvSpPr>
            <p:nvPr/>
          </p:nvSpPr>
          <p:spPr bwMode="auto">
            <a:xfrm>
              <a:off x="4032" y="1296"/>
              <a:ext cx="1291" cy="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edu DNS servers</a:t>
              </a:r>
            </a:p>
          </p:txBody>
        </p:sp>
        <p:sp>
          <p:nvSpPr>
            <p:cNvPr id="149517" name="Line 7"/>
            <p:cNvSpPr>
              <a:spLocks noChangeShapeType="1"/>
            </p:cNvSpPr>
            <p:nvPr/>
          </p:nvSpPr>
          <p:spPr bwMode="auto">
            <a:xfrm flipH="1">
              <a:off x="1344" y="864"/>
              <a:ext cx="1392" cy="432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Line 8"/>
            <p:cNvSpPr>
              <a:spLocks noChangeShapeType="1"/>
            </p:cNvSpPr>
            <p:nvPr/>
          </p:nvSpPr>
          <p:spPr bwMode="auto">
            <a:xfrm>
              <a:off x="2928" y="816"/>
              <a:ext cx="0" cy="48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Line 9"/>
            <p:cNvSpPr>
              <a:spLocks noChangeShapeType="1"/>
            </p:cNvSpPr>
            <p:nvPr/>
          </p:nvSpPr>
          <p:spPr bwMode="auto">
            <a:xfrm>
              <a:off x="3168" y="864"/>
              <a:ext cx="1440" cy="432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Text Box 10"/>
            <p:cNvSpPr txBox="1">
              <a:spLocks noChangeArrowheads="1"/>
            </p:cNvSpPr>
            <p:nvPr/>
          </p:nvSpPr>
          <p:spPr bwMode="auto">
            <a:xfrm>
              <a:off x="3878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poly.edu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1" name="Text Box 11"/>
            <p:cNvSpPr txBox="1">
              <a:spLocks noChangeArrowheads="1"/>
            </p:cNvSpPr>
            <p:nvPr/>
          </p:nvSpPr>
          <p:spPr bwMode="auto">
            <a:xfrm>
              <a:off x="4742" y="1752"/>
              <a:ext cx="992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umass.edu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2" name="Line 12"/>
            <p:cNvSpPr>
              <a:spLocks noChangeShapeType="1"/>
            </p:cNvSpPr>
            <p:nvPr/>
          </p:nvSpPr>
          <p:spPr bwMode="auto">
            <a:xfrm flipH="1">
              <a:off x="4224" y="1536"/>
              <a:ext cx="336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3" name="Line 13"/>
            <p:cNvSpPr>
              <a:spLocks noChangeShapeType="1"/>
            </p:cNvSpPr>
            <p:nvPr/>
          </p:nvSpPr>
          <p:spPr bwMode="auto">
            <a:xfrm>
              <a:off x="4848" y="1536"/>
              <a:ext cx="288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4" name="Text Box 14"/>
            <p:cNvSpPr txBox="1">
              <a:spLocks noChangeArrowheads="1"/>
            </p:cNvSpPr>
            <p:nvPr/>
          </p:nvSpPr>
          <p:spPr bwMode="auto">
            <a:xfrm>
              <a:off x="230" y="1848"/>
              <a:ext cx="1010" cy="4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yahoo.com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5" name="Text Box 15"/>
            <p:cNvSpPr txBox="1">
              <a:spLocks noChangeArrowheads="1"/>
            </p:cNvSpPr>
            <p:nvPr/>
          </p:nvSpPr>
          <p:spPr bwMode="auto">
            <a:xfrm>
              <a:off x="1248" y="1872"/>
              <a:ext cx="1001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amazon.com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6" name="Line 16"/>
            <p:cNvSpPr>
              <a:spLocks noChangeShapeType="1"/>
            </p:cNvSpPr>
            <p:nvPr/>
          </p:nvSpPr>
          <p:spPr bwMode="auto">
            <a:xfrm flipH="1">
              <a:off x="768" y="1584"/>
              <a:ext cx="192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7" name="Line 17"/>
            <p:cNvSpPr>
              <a:spLocks noChangeShapeType="1"/>
            </p:cNvSpPr>
            <p:nvPr/>
          </p:nvSpPr>
          <p:spPr bwMode="auto">
            <a:xfrm>
              <a:off x="1392" y="1584"/>
              <a:ext cx="24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8" name="Text Box 18"/>
            <p:cNvSpPr txBox="1">
              <a:spLocks noChangeArrowheads="1"/>
            </p:cNvSpPr>
            <p:nvPr/>
          </p:nvSpPr>
          <p:spPr bwMode="auto">
            <a:xfrm>
              <a:off x="2534" y="1799"/>
              <a:ext cx="993" cy="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pbs.org</a:t>
              </a:r>
            </a:p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DNS servers</a:t>
              </a:r>
            </a:p>
          </p:txBody>
        </p:sp>
        <p:sp>
          <p:nvSpPr>
            <p:cNvPr id="149529" name="Line 19"/>
            <p:cNvSpPr>
              <a:spLocks noChangeShapeType="1"/>
            </p:cNvSpPr>
            <p:nvPr/>
          </p:nvSpPr>
          <p:spPr bwMode="auto">
            <a:xfrm>
              <a:off x="2928" y="1536"/>
              <a:ext cx="0" cy="28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9508" name="Rectangle 20"/>
          <p:cNvSpPr>
            <a:spLocks noGrp="1" noChangeArrowheads="1"/>
          </p:cNvSpPr>
          <p:nvPr>
            <p:ph type="title"/>
          </p:nvPr>
        </p:nvSpPr>
        <p:spPr>
          <a:xfrm>
            <a:off x="468313" y="161925"/>
            <a:ext cx="8023225" cy="936625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DNS: a distributed, hierarchical database</a:t>
            </a:r>
          </a:p>
        </p:txBody>
      </p:sp>
      <p:sp>
        <p:nvSpPr>
          <p:cNvPr id="149509" name="Rectangle 22"/>
          <p:cNvSpPr>
            <a:spLocks noGrp="1" noChangeArrowheads="1"/>
          </p:cNvSpPr>
          <p:nvPr>
            <p:ph type="body" sz="half" idx="2"/>
          </p:nvPr>
        </p:nvSpPr>
        <p:spPr>
          <a:xfrm>
            <a:off x="520700" y="3971925"/>
            <a:ext cx="8172450" cy="21336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z="2400" i="1" dirty="0" smtClean="0">
                <a:solidFill>
                  <a:srgbClr val="000099"/>
                </a:solidFill>
                <a:ea typeface="ＭＳ Ｐゴシック" charset="-128"/>
              </a:rPr>
              <a:t>client wants IP for www.amazon.com; 1</a:t>
            </a:r>
            <a:r>
              <a:rPr lang="en-US" altLang="en-US" sz="2400" i="1" baseline="30000" dirty="0" smtClean="0">
                <a:solidFill>
                  <a:srgbClr val="000099"/>
                </a:solidFill>
                <a:ea typeface="ＭＳ Ｐゴシック" charset="-128"/>
              </a:rPr>
              <a:t>st</a:t>
            </a:r>
            <a:r>
              <a:rPr lang="en-US" altLang="en-US" sz="2400" i="1" dirty="0" smtClean="0">
                <a:solidFill>
                  <a:srgbClr val="000099"/>
                </a:solidFill>
                <a:ea typeface="ＭＳ Ｐゴシック" charset="-128"/>
              </a:rPr>
              <a:t> approximation:</a:t>
            </a:r>
          </a:p>
          <a:p>
            <a:r>
              <a:rPr lang="en-US" altLang="en-US" sz="2200" dirty="0" smtClean="0">
                <a:ea typeface="ＭＳ Ｐゴシック" charset="-128"/>
              </a:rPr>
              <a:t>client queries root server to find .com DNS server</a:t>
            </a:r>
          </a:p>
          <a:p>
            <a:r>
              <a:rPr lang="en-US" altLang="en-US" sz="2200" dirty="0" smtClean="0">
                <a:ea typeface="ＭＳ Ｐゴシック" charset="-128"/>
              </a:rPr>
              <a:t>client queries .com DNS server to get amazon.com DNS server</a:t>
            </a:r>
          </a:p>
          <a:p>
            <a:r>
              <a:rPr lang="en-US" altLang="en-US" sz="2200" dirty="0" smtClean="0">
                <a:ea typeface="ＭＳ Ｐゴシック" charset="-128"/>
              </a:rPr>
              <a:t>client queries amazon.com DNS server to get  IP address for www.amazon.com</a:t>
            </a:r>
          </a:p>
        </p:txBody>
      </p:sp>
      <p:pic>
        <p:nvPicPr>
          <p:cNvPr id="149510" name="Picture 28" descr="underline_bas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849313"/>
            <a:ext cx="8043863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9511" name="Text Box 29"/>
          <p:cNvSpPr txBox="1">
            <a:spLocks noChangeArrowheads="1"/>
          </p:cNvSpPr>
          <p:nvPr/>
        </p:nvSpPr>
        <p:spPr bwMode="auto">
          <a:xfrm>
            <a:off x="3957638" y="1687513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  <p:sp>
        <p:nvSpPr>
          <p:cNvPr id="149512" name="Text Box 30"/>
          <p:cNvSpPr txBox="1">
            <a:spLocks noChangeArrowheads="1"/>
          </p:cNvSpPr>
          <p:nvPr/>
        </p:nvSpPr>
        <p:spPr bwMode="auto">
          <a:xfrm>
            <a:off x="4521200" y="1685925"/>
            <a:ext cx="438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/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419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D6782F4E-BF09-463B-99A3-04F45410BE10}" type="slidenum">
              <a:rPr lang="en-US" altLang="en-US" sz="1200">
                <a:latin typeface="Tahoma" pitchFamily="34" charset="0"/>
              </a:rPr>
              <a:pPr/>
              <a:t>6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4198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375" y="960438"/>
            <a:ext cx="59420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8" name="Rectangle 2"/>
          <p:cNvSpPr>
            <a:spLocks noGrp="1" noChangeArrowheads="1"/>
          </p:cNvSpPr>
          <p:nvPr>
            <p:ph type="title"/>
          </p:nvPr>
        </p:nvSpPr>
        <p:spPr>
          <a:xfrm>
            <a:off x="444500" y="207963"/>
            <a:ext cx="7772400" cy="1030287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Application architectures</a:t>
            </a:r>
          </a:p>
        </p:txBody>
      </p:sp>
      <p:sp>
        <p:nvSpPr>
          <p:cNvPr id="4198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dirty="0" smtClean="0">
                <a:solidFill>
                  <a:srgbClr val="000099"/>
                </a:solidFill>
                <a:ea typeface="ＭＳ Ｐゴシック" charset="-128"/>
              </a:rPr>
              <a:t>possible application structures:</a:t>
            </a:r>
          </a:p>
          <a:p>
            <a:r>
              <a:rPr lang="en-US" altLang="en-US" dirty="0" smtClean="0">
                <a:ea typeface="ＭＳ Ｐゴシック" charset="-128"/>
              </a:rPr>
              <a:t>client-server</a:t>
            </a:r>
          </a:p>
          <a:p>
            <a:r>
              <a:rPr lang="en-US" altLang="en-US" dirty="0" smtClean="0">
                <a:ea typeface="ＭＳ Ｐゴシック" charset="-128"/>
              </a:rPr>
              <a:t>peer-to-peer (P2P)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515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5E9A4501-8861-47B0-9AA4-F473C7279BBA}" type="slidenum">
              <a:rPr lang="en-US" altLang="en-US" sz="1200">
                <a:latin typeface="Tahoma" pitchFamily="34" charset="0"/>
              </a:rPr>
              <a:pPr/>
              <a:t>60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51555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22250"/>
            <a:ext cx="7772400" cy="88265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DNS: root name servers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51556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84188" y="1362075"/>
            <a:ext cx="8478837" cy="4648200"/>
          </a:xfrm>
        </p:spPr>
        <p:txBody>
          <a:bodyPr/>
          <a:lstStyle/>
          <a:p>
            <a:r>
              <a:rPr lang="en-US" altLang="en-US" sz="2400" dirty="0" smtClean="0">
                <a:ea typeface="ＭＳ Ｐゴシック" charset="-128"/>
              </a:rPr>
              <a:t>contacted by local name server that can’t resolve name</a:t>
            </a:r>
          </a:p>
          <a:p>
            <a:r>
              <a:rPr lang="en-US" altLang="en-US" sz="2400" dirty="0" smtClean="0">
                <a:ea typeface="ＭＳ Ｐゴシック" charset="-128"/>
              </a:rPr>
              <a:t>root name server:</a:t>
            </a:r>
          </a:p>
          <a:p>
            <a:pPr lvl="1"/>
            <a:r>
              <a:rPr lang="en-US" altLang="en-US" sz="2200" dirty="0" smtClean="0">
                <a:ea typeface="ＭＳ Ｐゴシック" charset="-128"/>
              </a:rPr>
              <a:t>contacts authoritative name server if mapping not known</a:t>
            </a:r>
          </a:p>
          <a:p>
            <a:pPr lvl="1"/>
            <a:r>
              <a:rPr lang="en-US" altLang="en-US" sz="2200" dirty="0" smtClean="0">
                <a:ea typeface="ＭＳ Ｐゴシック" charset="-128"/>
              </a:rPr>
              <a:t>gets mapping</a:t>
            </a:r>
          </a:p>
          <a:p>
            <a:pPr lvl="1"/>
            <a:r>
              <a:rPr lang="en-US" altLang="en-US" sz="2200" dirty="0" smtClean="0">
                <a:ea typeface="ＭＳ Ｐゴシック" charset="-128"/>
              </a:rPr>
              <a:t>returns mapping to local name server</a:t>
            </a:r>
          </a:p>
        </p:txBody>
      </p:sp>
      <p:sp>
        <p:nvSpPr>
          <p:cNvPr id="176133" name="Rectangle 20"/>
          <p:cNvSpPr>
            <a:spLocks noChangeArrowheads="1"/>
          </p:cNvSpPr>
          <p:nvPr/>
        </p:nvSpPr>
        <p:spPr bwMode="auto">
          <a:xfrm>
            <a:off x="6096000" y="4992688"/>
            <a:ext cx="2957513" cy="811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/>
              <a:t> 13 logical root name </a:t>
            </a:r>
            <a:r>
              <a:rPr lang="ja-JP" altLang="en-US" i="1"/>
              <a:t>“</a:t>
            </a:r>
            <a:r>
              <a:rPr lang="en-US" altLang="ja-JP" i="1"/>
              <a:t>servers</a:t>
            </a:r>
            <a:r>
              <a:rPr lang="ja-JP" altLang="en-US" i="1"/>
              <a:t>”</a:t>
            </a:r>
            <a:r>
              <a:rPr lang="en-US" altLang="ja-JP" i="1"/>
              <a:t> worldwide</a:t>
            </a:r>
          </a:p>
          <a:p>
            <a:pPr>
              <a:lnSpc>
                <a:spcPct val="85000"/>
              </a:lnSpc>
              <a:buClr>
                <a:srgbClr val="000090"/>
              </a:buClr>
              <a:buSzPct val="100000"/>
              <a:buFont typeface="Arial" pitchFamily="34" charset="0"/>
              <a:buChar char="•"/>
            </a:pPr>
            <a:r>
              <a:rPr lang="en-US" altLang="ja-JP" sz="1800" i="1"/>
              <a:t>each “server” replicated many times</a:t>
            </a:r>
          </a:p>
        </p:txBody>
      </p:sp>
      <p:sp>
        <p:nvSpPr>
          <p:cNvPr id="151558" name="AutoShape 22"/>
          <p:cNvSpPr>
            <a:spLocks noChangeAspect="1" noChangeArrowheads="1"/>
          </p:cNvSpPr>
          <p:nvPr/>
        </p:nvSpPr>
        <p:spPr bwMode="auto">
          <a:xfrm>
            <a:off x="481013" y="3581400"/>
            <a:ext cx="5784850" cy="297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51559" name="Picture 23" descr="world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1813" y="4378325"/>
            <a:ext cx="4319587" cy="217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1560" name="Text Box 25"/>
          <p:cNvSpPr txBox="1">
            <a:spLocks noChangeArrowheads="1"/>
          </p:cNvSpPr>
          <p:nvPr/>
        </p:nvSpPr>
        <p:spPr bwMode="auto">
          <a:xfrm>
            <a:off x="207963" y="5160963"/>
            <a:ext cx="2090737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a. Verisign, Los Angeles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   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b. USC-ISI Marina del Rey,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l. ICANN Los Angeles,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   (41 other sites)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51561" name="Freeform 26"/>
          <p:cNvSpPr>
            <a:spLocks/>
          </p:cNvSpPr>
          <p:nvPr/>
        </p:nvSpPr>
        <p:spPr bwMode="auto">
          <a:xfrm>
            <a:off x="1757363" y="5113338"/>
            <a:ext cx="531812" cy="341312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2" name="Text Box 27"/>
          <p:cNvSpPr txBox="1">
            <a:spLocks noChangeArrowheads="1"/>
          </p:cNvSpPr>
          <p:nvPr/>
        </p:nvSpPr>
        <p:spPr bwMode="auto">
          <a:xfrm>
            <a:off x="204788" y="4333875"/>
            <a:ext cx="19494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e. NASA Mt View, CA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f. Internet Software C.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Palo Alto, CA (and 48 other   sites)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51563" name="Freeform 28"/>
          <p:cNvSpPr>
            <a:spLocks/>
          </p:cNvSpPr>
          <p:nvPr/>
        </p:nvSpPr>
        <p:spPr bwMode="auto">
          <a:xfrm flipV="1">
            <a:off x="1423988" y="4868863"/>
            <a:ext cx="817562" cy="184150"/>
          </a:xfrm>
          <a:custGeom>
            <a:avLst/>
            <a:gdLst>
              <a:gd name="T0" fmla="*/ 0 w 582"/>
              <a:gd name="T1" fmla="*/ 2147483647 h 426"/>
              <a:gd name="T2" fmla="*/ 2147483647 w 582"/>
              <a:gd name="T3" fmla="*/ 0 h 426"/>
              <a:gd name="T4" fmla="*/ 0 60000 65536"/>
              <a:gd name="T5" fmla="*/ 0 60000 65536"/>
              <a:gd name="T6" fmla="*/ 0 w 582"/>
              <a:gd name="T7" fmla="*/ 0 h 426"/>
              <a:gd name="T8" fmla="*/ 582 w 582"/>
              <a:gd name="T9" fmla="*/ 426 h 4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82" h="426">
                <a:moveTo>
                  <a:pt x="0" y="426"/>
                </a:moveTo>
                <a:lnTo>
                  <a:pt x="582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4" name="Text Box 29"/>
          <p:cNvSpPr txBox="1">
            <a:spLocks noChangeArrowheads="1"/>
          </p:cNvSpPr>
          <p:nvPr/>
        </p:nvSpPr>
        <p:spPr bwMode="auto">
          <a:xfrm>
            <a:off x="4297363" y="3973513"/>
            <a:ext cx="2278062" cy="223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i. Netnod, Stockholm (37 other sites)</a:t>
            </a:r>
          </a:p>
        </p:txBody>
      </p:sp>
      <p:sp>
        <p:nvSpPr>
          <p:cNvPr id="151565" name="Freeform 30"/>
          <p:cNvSpPr>
            <a:spLocks/>
          </p:cNvSpPr>
          <p:nvPr/>
        </p:nvSpPr>
        <p:spPr bwMode="auto">
          <a:xfrm>
            <a:off x="3932238" y="4068763"/>
            <a:ext cx="446087" cy="654050"/>
          </a:xfrm>
          <a:custGeom>
            <a:avLst/>
            <a:gdLst>
              <a:gd name="T0" fmla="*/ 2147483647 w 666"/>
              <a:gd name="T1" fmla="*/ 0 h 1005"/>
              <a:gd name="T2" fmla="*/ 0 w 666"/>
              <a:gd name="T3" fmla="*/ 2147483647 h 1005"/>
              <a:gd name="T4" fmla="*/ 0 60000 65536"/>
              <a:gd name="T5" fmla="*/ 0 60000 65536"/>
              <a:gd name="T6" fmla="*/ 0 w 666"/>
              <a:gd name="T7" fmla="*/ 0 h 1005"/>
              <a:gd name="T8" fmla="*/ 666 w 666"/>
              <a:gd name="T9" fmla="*/ 1005 h 100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66" h="1005">
                <a:moveTo>
                  <a:pt x="666" y="0"/>
                </a:moveTo>
                <a:lnTo>
                  <a:pt x="0" y="1005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6" name="Text Box 31"/>
          <p:cNvSpPr txBox="1">
            <a:spLocks noChangeArrowheads="1"/>
          </p:cNvSpPr>
          <p:nvPr/>
        </p:nvSpPr>
        <p:spPr bwMode="auto">
          <a:xfrm>
            <a:off x="4333875" y="3684588"/>
            <a:ext cx="25193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k. RIPE London (17 other sites)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51567" name="Freeform 32"/>
          <p:cNvSpPr>
            <a:spLocks/>
          </p:cNvSpPr>
          <p:nvPr/>
        </p:nvSpPr>
        <p:spPr bwMode="auto">
          <a:xfrm>
            <a:off x="3751263" y="3862388"/>
            <a:ext cx="615950" cy="946150"/>
          </a:xfrm>
          <a:custGeom>
            <a:avLst/>
            <a:gdLst>
              <a:gd name="T0" fmla="*/ 2147483647 w 922"/>
              <a:gd name="T1" fmla="*/ 0 h 1448"/>
              <a:gd name="T2" fmla="*/ 0 w 922"/>
              <a:gd name="T3" fmla="*/ 2147483647 h 1448"/>
              <a:gd name="T4" fmla="*/ 0 60000 65536"/>
              <a:gd name="T5" fmla="*/ 0 60000 65536"/>
              <a:gd name="T6" fmla="*/ 0 w 922"/>
              <a:gd name="T7" fmla="*/ 0 h 1448"/>
              <a:gd name="T8" fmla="*/ 922 w 922"/>
              <a:gd name="T9" fmla="*/ 1448 h 144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922" h="1448">
                <a:moveTo>
                  <a:pt x="922" y="0"/>
                </a:moveTo>
                <a:lnTo>
                  <a:pt x="0" y="1448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68" name="Text Box 33"/>
          <p:cNvSpPr txBox="1">
            <a:spLocks noChangeArrowheads="1"/>
          </p:cNvSpPr>
          <p:nvPr/>
        </p:nvSpPr>
        <p:spPr bwMode="auto">
          <a:xfrm>
            <a:off x="5911850" y="4303713"/>
            <a:ext cx="1766888" cy="233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m. WIDE Tokyo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(5 other sites)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51569" name="Freeform 34"/>
          <p:cNvSpPr>
            <a:spLocks/>
          </p:cNvSpPr>
          <p:nvPr/>
        </p:nvSpPr>
        <p:spPr bwMode="auto">
          <a:xfrm>
            <a:off x="5575300" y="4598988"/>
            <a:ext cx="400050" cy="431800"/>
          </a:xfrm>
          <a:custGeom>
            <a:avLst/>
            <a:gdLst>
              <a:gd name="T0" fmla="*/ 2147483647 w 252"/>
              <a:gd name="T1" fmla="*/ 0 h 462"/>
              <a:gd name="T2" fmla="*/ 0 w 252"/>
              <a:gd name="T3" fmla="*/ 2147483647 h 462"/>
              <a:gd name="T4" fmla="*/ 0 60000 65536"/>
              <a:gd name="T5" fmla="*/ 0 60000 65536"/>
              <a:gd name="T6" fmla="*/ 0 w 252"/>
              <a:gd name="T7" fmla="*/ 0 h 462"/>
              <a:gd name="T8" fmla="*/ 252 w 252"/>
              <a:gd name="T9" fmla="*/ 462 h 46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462">
                <a:moveTo>
                  <a:pt x="252" y="0"/>
                </a:moveTo>
                <a:lnTo>
                  <a:pt x="0" y="462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1570" name="Text Box 35"/>
          <p:cNvSpPr txBox="1">
            <a:spLocks noChangeArrowheads="1"/>
          </p:cNvSpPr>
          <p:nvPr/>
        </p:nvSpPr>
        <p:spPr bwMode="auto">
          <a:xfrm>
            <a:off x="1597025" y="3541713"/>
            <a:ext cx="2598738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c. Cogent, Herndon, VA (5 other sites)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d. U Maryland College Park,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h. ARL Aberdeen, MD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j. Verisign, Dulles VA (69 other sites )</a:t>
            </a:r>
            <a:endParaRPr lang="en-US" altLang="en-US" sz="2400">
              <a:latin typeface="Times New Roman" pitchFamily="18" charset="0"/>
            </a:endParaRPr>
          </a:p>
        </p:txBody>
      </p:sp>
      <p:pic>
        <p:nvPicPr>
          <p:cNvPr id="151571" name="Picture 24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8423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1572" name="Straight Arrow Connector 2"/>
          <p:cNvCxnSpPr>
            <a:cxnSpLocks noChangeShapeType="1"/>
          </p:cNvCxnSpPr>
          <p:nvPr/>
        </p:nvCxnSpPr>
        <p:spPr bwMode="auto">
          <a:xfrm flipH="1">
            <a:off x="2878138" y="4278313"/>
            <a:ext cx="7937" cy="690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1573" name="Text Box 35"/>
          <p:cNvSpPr txBox="1">
            <a:spLocks noChangeArrowheads="1"/>
          </p:cNvSpPr>
          <p:nvPr/>
        </p:nvSpPr>
        <p:spPr bwMode="auto">
          <a:xfrm>
            <a:off x="1550988" y="5889625"/>
            <a:ext cx="1470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1323" tIns="35662" rIns="71323" bIns="35662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000">
                <a:solidFill>
                  <a:srgbClr val="000000"/>
                </a:solidFill>
              </a:rPr>
              <a:t>g. US DoD Columbus, OH (5 other sites)</a:t>
            </a:r>
            <a:endParaRPr lang="en-US" altLang="en-US" sz="2400">
              <a:latin typeface="Times New Roman" pitchFamily="18" charset="0"/>
            </a:endParaRPr>
          </a:p>
        </p:txBody>
      </p:sp>
      <p:cxnSp>
        <p:nvCxnSpPr>
          <p:cNvPr id="151574" name="Straight Arrow Connector 24"/>
          <p:cNvCxnSpPr>
            <a:cxnSpLocks noChangeShapeType="1"/>
            <a:stCxn id="151573" idx="0"/>
          </p:cNvCxnSpPr>
          <p:nvPr/>
        </p:nvCxnSpPr>
        <p:spPr bwMode="auto">
          <a:xfrm flipV="1">
            <a:off x="2286000" y="4945063"/>
            <a:ext cx="481013" cy="944562"/>
          </a:xfrm>
          <a:prstGeom prst="straightConnector1">
            <a:avLst/>
          </a:prstGeom>
          <a:noFill/>
          <a:ln w="127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536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C57F6935-9336-4D34-851F-DC82A0CC7701}" type="slidenum">
              <a:rPr lang="en-US" altLang="en-US" sz="1200">
                <a:latin typeface="Tahoma" pitchFamily="34" charset="0"/>
              </a:rPr>
              <a:pPr/>
              <a:t>61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53603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4950"/>
            <a:ext cx="7772400" cy="9144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TLD, authoritative servers</a:t>
            </a:r>
          </a:p>
        </p:txBody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3400" y="1600200"/>
            <a:ext cx="8159750" cy="4648200"/>
          </a:xfrm>
        </p:spPr>
        <p:txBody>
          <a:bodyPr/>
          <a:lstStyle/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000099"/>
                </a:solidFill>
                <a:ea typeface="ＭＳ Ｐゴシック" charset="-128"/>
              </a:rPr>
              <a:t>top-level domain (</a:t>
            </a:r>
            <a:r>
              <a:rPr lang="en-US" altLang="en-US" i="1" dirty="0" err="1" smtClean="0">
                <a:solidFill>
                  <a:srgbClr val="000099"/>
                </a:solidFill>
                <a:ea typeface="ＭＳ Ｐゴシック" charset="-128"/>
              </a:rPr>
              <a:t>TLD</a:t>
            </a:r>
            <a:r>
              <a:rPr lang="en-US" altLang="en-US" i="1" dirty="0" smtClean="0">
                <a:solidFill>
                  <a:srgbClr val="000099"/>
                </a:solidFill>
                <a:ea typeface="ＭＳ Ｐゴシック" charset="-128"/>
              </a:rPr>
              <a:t>) servers: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responsible for com, org, net, </a:t>
            </a:r>
            <a:r>
              <a:rPr lang="en-US" altLang="en-US" dirty="0" err="1" smtClean="0">
                <a:ea typeface="ＭＳ Ｐゴシック" charset="-128"/>
              </a:rPr>
              <a:t>edu</a:t>
            </a:r>
            <a:r>
              <a:rPr lang="en-US" altLang="en-US" dirty="0" smtClean="0">
                <a:ea typeface="ＭＳ Ｐゴシック" charset="-128"/>
              </a:rPr>
              <a:t>, aero, jobs, museums, and all top-level country domains, e.g.: </a:t>
            </a:r>
            <a:r>
              <a:rPr lang="en-US" altLang="en-US" dirty="0" err="1" smtClean="0">
                <a:ea typeface="ＭＳ Ｐゴシック" charset="-128"/>
              </a:rPr>
              <a:t>uk</a:t>
            </a:r>
            <a:r>
              <a:rPr lang="en-US" altLang="en-US" dirty="0" smtClean="0">
                <a:ea typeface="ＭＳ Ｐゴシック" charset="-128"/>
              </a:rPr>
              <a:t>, </a:t>
            </a:r>
            <a:r>
              <a:rPr lang="en-US" altLang="en-US" dirty="0" err="1" smtClean="0">
                <a:ea typeface="ＭＳ Ｐゴシック" charset="-128"/>
              </a:rPr>
              <a:t>fr</a:t>
            </a:r>
            <a:r>
              <a:rPr lang="en-US" altLang="en-US" dirty="0" smtClean="0">
                <a:ea typeface="ＭＳ Ｐゴシック" charset="-128"/>
              </a:rPr>
              <a:t>, ca, </a:t>
            </a:r>
            <a:r>
              <a:rPr lang="en-US" altLang="en-US" dirty="0" err="1" smtClean="0">
                <a:ea typeface="ＭＳ Ｐゴシック" charset="-128"/>
              </a:rPr>
              <a:t>jp</a:t>
            </a:r>
            <a:endParaRPr lang="en-US" altLang="en-US" dirty="0" smtClean="0">
              <a:ea typeface="ＭＳ Ｐゴシック" charset="-128"/>
            </a:endParaRPr>
          </a:p>
          <a:p>
            <a:pPr lvl="1"/>
            <a:r>
              <a:rPr lang="en-US" altLang="en-US" dirty="0" smtClean="0">
                <a:ea typeface="ＭＳ Ｐゴシック" charset="-128"/>
              </a:rPr>
              <a:t>Network Solutions maintains servers for .com </a:t>
            </a:r>
            <a:r>
              <a:rPr lang="en-US" altLang="en-US" dirty="0" err="1" smtClean="0">
                <a:ea typeface="ＭＳ Ｐゴシック" charset="-128"/>
              </a:rPr>
              <a:t>TLD</a:t>
            </a:r>
            <a:endParaRPr lang="en-US" altLang="en-US" dirty="0" smtClean="0">
              <a:ea typeface="ＭＳ Ｐゴシック" charset="-128"/>
            </a:endParaRPr>
          </a:p>
          <a:p>
            <a:pPr lvl="1"/>
            <a:r>
              <a:rPr lang="en-US" altLang="en-US" dirty="0" err="1" smtClean="0">
                <a:ea typeface="ＭＳ Ｐゴシック" charset="-128"/>
              </a:rPr>
              <a:t>Educause</a:t>
            </a:r>
            <a:r>
              <a:rPr lang="en-US" altLang="en-US" dirty="0" smtClean="0">
                <a:ea typeface="ＭＳ Ｐゴシック" charset="-128"/>
              </a:rPr>
              <a:t> for .</a:t>
            </a:r>
            <a:r>
              <a:rPr lang="en-US" altLang="en-US" dirty="0" err="1" smtClean="0">
                <a:ea typeface="ＭＳ Ｐゴシック" charset="-128"/>
              </a:rPr>
              <a:t>edu</a:t>
            </a:r>
            <a:r>
              <a:rPr lang="en-US" altLang="en-US" dirty="0" smtClean="0">
                <a:ea typeface="ＭＳ Ｐゴシック" charset="-128"/>
              </a:rPr>
              <a:t> </a:t>
            </a:r>
            <a:r>
              <a:rPr lang="en-US" altLang="en-US" dirty="0" err="1" smtClean="0">
                <a:ea typeface="ＭＳ Ｐゴシック" charset="-128"/>
              </a:rPr>
              <a:t>TLD</a:t>
            </a:r>
            <a:endParaRPr lang="en-US" altLang="en-US" dirty="0" smtClean="0">
              <a:ea typeface="ＭＳ Ｐゴシック" charset="-128"/>
            </a:endParaRPr>
          </a:p>
          <a:p>
            <a:pPr>
              <a:lnSpc>
                <a:spcPct val="90000"/>
              </a:lnSpc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000099"/>
                </a:solidFill>
                <a:ea typeface="ＭＳ Ｐゴシック" charset="-128"/>
              </a:rPr>
              <a:t>authoritative DNS servers:</a:t>
            </a:r>
            <a:r>
              <a:rPr lang="en-US" altLang="en-US" dirty="0" smtClean="0">
                <a:ea typeface="ＭＳ Ｐゴシック" charset="-128"/>
              </a:rPr>
              <a:t> 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organization</a:t>
            </a:r>
            <a:r>
              <a:rPr lang="ja-JP" altLang="en-US" dirty="0" smtClean="0">
                <a:ea typeface="ＭＳ Ｐゴシック" charset="-128"/>
              </a:rPr>
              <a:t>’</a:t>
            </a:r>
            <a:r>
              <a:rPr lang="en-US" altLang="ja-JP" dirty="0" smtClean="0">
                <a:ea typeface="ＭＳ Ｐゴシック" charset="-128"/>
              </a:rPr>
              <a:t>s own DNS server(s), providing authoritative hostname to IP mappings for organization</a:t>
            </a:r>
            <a:r>
              <a:rPr lang="ja-JP" altLang="en-US" dirty="0" smtClean="0">
                <a:ea typeface="ＭＳ Ｐゴシック" charset="-128"/>
              </a:rPr>
              <a:t>’</a:t>
            </a:r>
            <a:r>
              <a:rPr lang="en-US" altLang="ja-JP" dirty="0" smtClean="0">
                <a:ea typeface="ＭＳ Ｐゴシック" charset="-128"/>
              </a:rPr>
              <a:t>s named hosts 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can be maintained by organization or service provider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organization can delegate subdomains (e.g., </a:t>
            </a:r>
            <a:r>
              <a:rPr lang="en-US" altLang="en-US" dirty="0" err="1" smtClean="0">
                <a:ea typeface="ＭＳ Ｐゴシック" charset="-128"/>
              </a:rPr>
              <a:t>HMC</a:t>
            </a:r>
            <a:r>
              <a:rPr lang="en-US" altLang="en-US" dirty="0" smtClean="0">
                <a:ea typeface="ＭＳ Ｐゴシック" charset="-128"/>
              </a:rPr>
              <a:t> delegates cs.hmc.edu to CS department)</a:t>
            </a:r>
          </a:p>
          <a:p>
            <a:pPr lvl="1"/>
            <a:endParaRPr lang="en-US" altLang="en-US" dirty="0" smtClean="0">
              <a:ea typeface="ＭＳ Ｐゴシック" charset="-128"/>
            </a:endParaRPr>
          </a:p>
        </p:txBody>
      </p:sp>
      <p:pic>
        <p:nvPicPr>
          <p:cNvPr id="15360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163" y="944563"/>
            <a:ext cx="6399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556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3C60948F-7D9B-4265-B4A0-7E1A14E3885F}" type="slidenum">
              <a:rPr lang="en-US" altLang="en-US" sz="1200">
                <a:latin typeface="Tahoma" pitchFamily="34" charset="0"/>
              </a:rPr>
              <a:pPr/>
              <a:t>62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55651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236538"/>
            <a:ext cx="7772400" cy="957262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Local </a:t>
            </a:r>
            <a:r>
              <a:rPr lang="en-US" altLang="en-US" sz="4000" smtClean="0">
                <a:ea typeface="ＭＳ Ｐゴシック" charset="-128"/>
              </a:rPr>
              <a:t>DNS</a:t>
            </a:r>
            <a:r>
              <a:rPr lang="en-US" altLang="en-US" smtClean="0">
                <a:ea typeface="ＭＳ Ｐゴシック" charset="-128"/>
              </a:rPr>
              <a:t> name server</a:t>
            </a:r>
          </a:p>
        </p:txBody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does not strictly belong to hierarchy</a:t>
            </a:r>
          </a:p>
          <a:p>
            <a:r>
              <a:rPr lang="en-US" altLang="en-US" dirty="0" smtClean="0">
                <a:ea typeface="ＭＳ Ｐゴシック" charset="-128"/>
              </a:rPr>
              <a:t>each ISP (residential ISP, company, university) has one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also called </a:t>
            </a:r>
            <a:r>
              <a:rPr lang="ja-JP" altLang="en-US" dirty="0" smtClean="0">
                <a:ea typeface="ＭＳ Ｐゴシック" charset="-128"/>
              </a:rPr>
              <a:t>“</a:t>
            </a:r>
            <a:r>
              <a:rPr lang="en-US" altLang="ja-JP" dirty="0" smtClean="0">
                <a:ea typeface="ＭＳ Ｐゴシック" charset="-128"/>
              </a:rPr>
              <a:t>default name server</a:t>
            </a:r>
            <a:r>
              <a:rPr lang="ja-JP" altLang="en-US" dirty="0" smtClean="0">
                <a:ea typeface="ＭＳ Ｐゴシック" charset="-128"/>
              </a:rPr>
              <a:t>”</a:t>
            </a:r>
            <a:endParaRPr lang="en-US" altLang="ja-JP" dirty="0" smtClean="0">
              <a:ea typeface="ＭＳ Ｐゴシック" charset="-128"/>
            </a:endParaRPr>
          </a:p>
          <a:p>
            <a:r>
              <a:rPr lang="en-US" altLang="en-US" dirty="0" smtClean="0">
                <a:ea typeface="ＭＳ Ｐゴシック" charset="-128"/>
              </a:rPr>
              <a:t>when host makes DNS query, query is sent to its local DNS server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has local cache of recent name-to-address translation pairs (but may be out of date!)</a:t>
            </a:r>
          </a:p>
          <a:p>
            <a:pPr lvl="2"/>
            <a:r>
              <a:rPr lang="en-US" altLang="en-US" dirty="0" smtClean="0">
                <a:ea typeface="ＭＳ Ｐゴシック" charset="-128"/>
              </a:rPr>
              <a:t>every entry has expiration time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acts as proxy, forwards query into hierarchy</a:t>
            </a:r>
          </a:p>
          <a:p>
            <a:pPr lvl="1"/>
            <a:endParaRPr lang="en-US" altLang="en-US" dirty="0" smtClean="0">
              <a:ea typeface="ＭＳ Ｐゴシック" charset="-128"/>
            </a:endParaRPr>
          </a:p>
        </p:txBody>
      </p:sp>
      <p:pic>
        <p:nvPicPr>
          <p:cNvPr id="155653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63" y="969963"/>
            <a:ext cx="5548312" cy="204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576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F6675B03-B6BA-4D6D-B9AE-D3C1FCD68D04}" type="slidenum">
              <a:rPr lang="en-US" altLang="en-US" sz="1200">
                <a:latin typeface="Tahoma" pitchFamily="34" charset="0"/>
              </a:rPr>
              <a:pPr/>
              <a:t>63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57699" name="Picture 7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7700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requesting host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</a:rPr>
              <a:t>cis.poly.edu</a:t>
            </a:r>
          </a:p>
        </p:txBody>
      </p:sp>
      <p:sp>
        <p:nvSpPr>
          <p:cNvPr id="157701" name="Text Box 6"/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gaia.cs.umass.edu</a:t>
            </a:r>
          </a:p>
        </p:txBody>
      </p:sp>
      <p:sp>
        <p:nvSpPr>
          <p:cNvPr id="157702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202770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1" name="Line 19"/>
          <p:cNvSpPr>
            <a:spLocks noChangeShapeType="1"/>
          </p:cNvSpPr>
          <p:nvPr/>
        </p:nvSpPr>
        <p:spPr bwMode="auto">
          <a:xfrm flipV="1">
            <a:off x="5400675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2" name="Line 20"/>
          <p:cNvSpPr>
            <a:spLocks noChangeShapeType="1"/>
          </p:cNvSpPr>
          <p:nvPr/>
        </p:nvSpPr>
        <p:spPr bwMode="auto">
          <a:xfrm flipV="1">
            <a:off x="5686425" y="2382838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3" name="Line 21"/>
          <p:cNvSpPr>
            <a:spLocks noChangeShapeType="1"/>
          </p:cNvSpPr>
          <p:nvPr/>
        </p:nvSpPr>
        <p:spPr bwMode="auto">
          <a:xfrm flipH="1" flipV="1">
            <a:off x="5686425" y="2554288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4" name="Line 22"/>
          <p:cNvSpPr>
            <a:spLocks noChangeShapeType="1"/>
          </p:cNvSpPr>
          <p:nvPr/>
        </p:nvSpPr>
        <p:spPr bwMode="auto">
          <a:xfrm flipH="1">
            <a:off x="5610225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2775" name="Line 23"/>
          <p:cNvSpPr>
            <a:spLocks noChangeShapeType="1"/>
          </p:cNvSpPr>
          <p:nvPr/>
        </p:nvSpPr>
        <p:spPr bwMode="auto">
          <a:xfrm>
            <a:off x="5476875" y="2933700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7709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57863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7864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local DNS server</a:t>
              </a:r>
              <a:endParaRPr lang="en-US" altLang="en-US" sz="24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</a:rPr>
                <a:t>dns.poly.edu</a:t>
              </a:r>
            </a:p>
          </p:txBody>
        </p:sp>
      </p:grpSp>
      <p:sp>
        <p:nvSpPr>
          <p:cNvPr id="202779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1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0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1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2" name="Text Box 30"/>
          <p:cNvSpPr txBox="1">
            <a:spLocks noChangeArrowheads="1"/>
          </p:cNvSpPr>
          <p:nvPr/>
        </p:nvSpPr>
        <p:spPr bwMode="auto">
          <a:xfrm>
            <a:off x="6292850" y="20859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3" name="Text Box 31"/>
          <p:cNvSpPr txBox="1">
            <a:spLocks noChangeArrowheads="1"/>
          </p:cNvSpPr>
          <p:nvPr/>
        </p:nvSpPr>
        <p:spPr bwMode="auto">
          <a:xfrm>
            <a:off x="6323013" y="257333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784" name="Text Box 32"/>
          <p:cNvSpPr txBox="1">
            <a:spLocks noChangeArrowheads="1"/>
          </p:cNvSpPr>
          <p:nvPr/>
        </p:nvSpPr>
        <p:spPr bwMode="auto">
          <a:xfrm>
            <a:off x="6919913" y="36131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7716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authoritative DNS server</a:t>
            </a:r>
            <a:endParaRPr lang="en-US" altLang="en-US" sz="2400" dirty="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 smtClean="0"/>
              <a:t>unix1.cs.umass.edu</a:t>
            </a:r>
            <a:endParaRPr lang="en-US" altLang="en-US" sz="1600" dirty="0"/>
          </a:p>
        </p:txBody>
      </p:sp>
      <p:sp>
        <p:nvSpPr>
          <p:cNvPr id="202813" name="Text Box 61"/>
          <p:cNvSpPr txBox="1">
            <a:spLocks noChangeArrowheads="1"/>
          </p:cNvSpPr>
          <p:nvPr/>
        </p:nvSpPr>
        <p:spPr bwMode="auto">
          <a:xfrm>
            <a:off x="6292850" y="36433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7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4" name="Text Box 62"/>
          <p:cNvSpPr txBox="1">
            <a:spLocks noChangeArrowheads="1"/>
          </p:cNvSpPr>
          <p:nvPr/>
        </p:nvSpPr>
        <p:spPr bwMode="auto">
          <a:xfrm>
            <a:off x="5549900" y="37909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202815" name="Line 63"/>
          <p:cNvSpPr>
            <a:spLocks noChangeShapeType="1"/>
          </p:cNvSpPr>
          <p:nvPr/>
        </p:nvSpPr>
        <p:spPr bwMode="auto">
          <a:xfrm>
            <a:off x="5619750" y="2714625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2816" name="Line 64"/>
          <p:cNvSpPr>
            <a:spLocks noChangeShapeType="1"/>
          </p:cNvSpPr>
          <p:nvPr/>
        </p:nvSpPr>
        <p:spPr bwMode="auto">
          <a:xfrm flipH="1" flipV="1">
            <a:off x="5580063" y="2840038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7721" name="Text Box 65"/>
          <p:cNvSpPr txBox="1">
            <a:spLocks noChangeArrowheads="1"/>
          </p:cNvSpPr>
          <p:nvPr/>
        </p:nvSpPr>
        <p:spPr bwMode="auto">
          <a:xfrm>
            <a:off x="6551613" y="1852613"/>
            <a:ext cx="20113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 err="1" smtClean="0"/>
              <a:t>edu</a:t>
            </a:r>
            <a:r>
              <a:rPr lang="en-US" altLang="en-US" sz="1800" dirty="0" smtClean="0"/>
              <a:t> </a:t>
            </a:r>
            <a:r>
              <a:rPr lang="en-US" altLang="en-US" sz="1800" dirty="0"/>
              <a:t>DNS server</a:t>
            </a:r>
            <a:endParaRPr lang="en-US" altLang="en-US" sz="1600" dirty="0"/>
          </a:p>
        </p:txBody>
      </p:sp>
      <p:sp>
        <p:nvSpPr>
          <p:cNvPr id="157722" name="Rectangle 66"/>
          <p:cNvSpPr>
            <a:spLocks noGrp="1" noChangeArrowheads="1"/>
          </p:cNvSpPr>
          <p:nvPr>
            <p:ph type="title"/>
          </p:nvPr>
        </p:nvSpPr>
        <p:spPr>
          <a:xfrm>
            <a:off x="533400" y="217488"/>
            <a:ext cx="4910138" cy="1143000"/>
          </a:xfrm>
        </p:spPr>
        <p:txBody>
          <a:bodyPr/>
          <a:lstStyle/>
          <a:p>
            <a:pPr>
              <a:lnSpc>
                <a:spcPct val="85000"/>
              </a:lnSpc>
            </a:pPr>
            <a:r>
              <a:rPr lang="en-US" altLang="en-US" sz="4000" smtClean="0">
                <a:ea typeface="ＭＳ Ｐゴシック" charset="-128"/>
              </a:rPr>
              <a:t>DNS name </a:t>
            </a:r>
            <a:br>
              <a:rPr lang="en-US" altLang="en-US" sz="4000" smtClean="0">
                <a:ea typeface="ＭＳ Ｐゴシック" charset="-128"/>
              </a:rPr>
            </a:br>
            <a:r>
              <a:rPr lang="en-US" altLang="en-US" sz="4000" smtClean="0">
                <a:ea typeface="ＭＳ Ｐゴシック" charset="-128"/>
              </a:rPr>
              <a:t>resolution example</a:t>
            </a:r>
          </a:p>
        </p:txBody>
      </p:sp>
      <p:sp>
        <p:nvSpPr>
          <p:cNvPr id="157723" name="Rectangle 67"/>
          <p:cNvSpPr>
            <a:spLocks noGrp="1" noChangeArrowheads="1"/>
          </p:cNvSpPr>
          <p:nvPr>
            <p:ph type="body" sz="half" idx="1"/>
          </p:nvPr>
        </p:nvSpPr>
        <p:spPr>
          <a:xfrm>
            <a:off x="431800" y="1725613"/>
            <a:ext cx="3565525" cy="4648200"/>
          </a:xfrm>
        </p:spPr>
        <p:txBody>
          <a:bodyPr/>
          <a:lstStyle/>
          <a:p>
            <a:r>
              <a:rPr lang="en-US" altLang="en-US" sz="2400" smtClean="0">
                <a:ea typeface="ＭＳ Ｐゴシック" charset="-128"/>
              </a:rPr>
              <a:t>host at cis.poly.edu wants IP address for gaia.cs.umass.edu</a:t>
            </a:r>
          </a:p>
        </p:txBody>
      </p:sp>
      <p:sp>
        <p:nvSpPr>
          <p:cNvPr id="157724" name="Rectangle 69"/>
          <p:cNvSpPr>
            <a:spLocks noChangeArrowheads="1"/>
          </p:cNvSpPr>
          <p:nvPr/>
        </p:nvSpPr>
        <p:spPr bwMode="auto">
          <a:xfrm>
            <a:off x="582613" y="3094038"/>
            <a:ext cx="3478212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iterated query: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contacted server replies with name of server to contact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ja-JP" altLang="en-US" sz="2400">
                <a:latin typeface="Gill Sans MT" pitchFamily="34" charset="0"/>
              </a:rPr>
              <a:t>“</a:t>
            </a:r>
            <a:r>
              <a:rPr lang="en-US" altLang="ja-JP" sz="2400">
                <a:latin typeface="Gill Sans MT" pitchFamily="34" charset="0"/>
              </a:rPr>
              <a:t>I don</a:t>
            </a:r>
            <a:r>
              <a:rPr lang="ja-JP" altLang="en-US" sz="2400">
                <a:latin typeface="Gill Sans MT" pitchFamily="34" charset="0"/>
              </a:rPr>
              <a:t>’</a:t>
            </a:r>
            <a:r>
              <a:rPr lang="en-US" altLang="ja-JP" sz="2400">
                <a:latin typeface="Gill Sans MT" pitchFamily="34" charset="0"/>
              </a:rPr>
              <a:t>t know this name, but ask this server</a:t>
            </a:r>
            <a:r>
              <a:rPr lang="ja-JP" altLang="en-US" sz="2400">
                <a:latin typeface="Gill Sans MT" pitchFamily="34" charset="0"/>
              </a:rPr>
              <a:t>”</a:t>
            </a:r>
            <a:endParaRPr lang="en-US" altLang="en-US" sz="2400">
              <a:latin typeface="Gill Sans MT" pitchFamily="34" charset="0"/>
            </a:endParaRPr>
          </a:p>
        </p:txBody>
      </p:sp>
      <p:grpSp>
        <p:nvGrpSpPr>
          <p:cNvPr id="157725" name="Group 86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7861" name="Picture 8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2" name="Freeform 8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6" name="Group 89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7859" name="Picture 9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7860" name="Freeform 9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7727" name="Group 125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7827" name="Freeform 12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28" name="Rectangle 12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29" name="Freeform 12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0" name="Freeform 12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31" name="Rectangle 13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2" name="Group 13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57" name="AutoShape 13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8" name="AutoShape 133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3" name="Rectangle 13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4" name="Group 13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55" name="AutoShape 13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6" name="AutoShape 13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5" name="Rectangle 13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36" name="Rectangle 13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37" name="Group 14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53" name="AutoShape 14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4" name="AutoShape 14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38" name="Freeform 14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39" name="Group 14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51" name="AutoShape 14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52" name="AutoShape 146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40" name="Rectangle 14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1" name="Freeform 14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2" name="Freeform 14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3" name="Oval 15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4" name="Freeform 15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45" name="AutoShape 15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6" name="AutoShape 15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7" name="Oval 15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48" name="Oval 15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7849" name="Oval 15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50" name="Rectangle 15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8" name="Group 158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7795" name="Freeform 159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6" name="Rectangle 160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97" name="Freeform 161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8" name="Freeform 162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99" name="Rectangle 163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0" name="Group 164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825" name="AutoShape 165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6" name="AutoShape 166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1" name="Rectangle 167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2" name="Group 168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823" name="AutoShape 1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4" name="AutoShape 170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3" name="Rectangle 171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4" name="Rectangle 172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805" name="Group 173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821" name="AutoShape 174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2" name="AutoShape 17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6" name="Freeform 176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807" name="Group 177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819" name="AutoShape 178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820" name="AutoShape 179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808" name="Rectangle 180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09" name="Freeform 181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0" name="Freeform 182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1" name="Oval 183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2" name="Freeform 184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813" name="AutoShape 185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4" name="AutoShape 186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5" name="Oval 187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6" name="Oval 188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7817" name="Oval 189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818" name="Rectangle 190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29" name="Group 224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7763" name="Freeform 22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4" name="Rectangle 226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65" name="Freeform 22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6" name="Freeform 22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67" name="Rectangle 229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68" name="Group 23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93" name="AutoShape 231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4" name="AutoShape 232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69" name="Rectangle 233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0" name="Group 23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91" name="AutoShape 235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2" name="AutoShape 236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1" name="Rectangle 237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2" name="Rectangle 238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73" name="Group 23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89" name="AutoShape 24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90" name="AutoShape 24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4" name="Freeform 24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75" name="Group 24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87" name="AutoShape 244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88" name="AutoShape 245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76" name="Rectangle 246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77" name="Freeform 24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8" name="Freeform 24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79" name="Oval 249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0" name="Freeform 25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81" name="AutoShape 251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2" name="AutoShape 252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3" name="Oval 253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4" name="Oval 254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7785" name="Oval 255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86" name="Rectangle 256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7730" name="Group 257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7731" name="Freeform 258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2" name="Rectangle 259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33" name="Freeform 260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4" name="Freeform 261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35" name="Rectangle 262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6" name="Group 263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7761" name="AutoShape 264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2" name="AutoShape 265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7" name="Rectangle 266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38" name="Group 267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7759" name="AutoShape 268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60" name="AutoShape 269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39" name="Rectangle 270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0" name="Rectangle 271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7741" name="Group 272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7757" name="AutoShape 273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8" name="AutoShape 274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2" name="Freeform 275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7743" name="Group 276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7755" name="AutoShape 277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7756" name="AutoShape 278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7744" name="Rectangle 279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5" name="Freeform 280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6" name="Freeform 281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7" name="Oval 282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48" name="Freeform 283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749" name="AutoShape 284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0" name="AutoShape 285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1" name="Oval 286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2" name="Oval 287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7753" name="Oval 288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7754" name="Rectangle 289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2770" grpId="0" animBg="1"/>
      <p:bldP spid="202771" grpId="0" animBg="1"/>
      <p:bldP spid="202772" grpId="0" animBg="1"/>
      <p:bldP spid="202773" grpId="0" animBg="1"/>
      <p:bldP spid="202774" grpId="0" animBg="1"/>
      <p:bldP spid="202775" grpId="0" animBg="1"/>
      <p:bldP spid="202779" grpId="0"/>
      <p:bldP spid="202780" grpId="0"/>
      <p:bldP spid="202781" grpId="0"/>
      <p:bldP spid="202782" grpId="0"/>
      <p:bldP spid="202783" grpId="0"/>
      <p:bldP spid="202784" grpId="0"/>
      <p:bldP spid="202813" grpId="0"/>
      <p:bldP spid="202814" grpId="0"/>
      <p:bldP spid="202815" grpId="0" animBg="1"/>
      <p:bldP spid="202816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597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C23DA62C-8D60-464C-9ABC-768C3D00FE40}" type="slidenum">
              <a:rPr lang="en-US" altLang="en-US" sz="1200">
                <a:latin typeface="Tahoma" pitchFamily="34" charset="0"/>
              </a:rPr>
              <a:pPr/>
              <a:t>64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59747" name="Text Box 24"/>
          <p:cNvSpPr txBox="1">
            <a:spLocks noChangeArrowheads="1"/>
          </p:cNvSpPr>
          <p:nvPr/>
        </p:nvSpPr>
        <p:spPr bwMode="auto">
          <a:xfrm>
            <a:off x="7462838" y="32575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4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8" name="Text Box 25"/>
          <p:cNvSpPr txBox="1">
            <a:spLocks noChangeArrowheads="1"/>
          </p:cNvSpPr>
          <p:nvPr/>
        </p:nvSpPr>
        <p:spPr bwMode="auto">
          <a:xfrm>
            <a:off x="7005638" y="33337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5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49" name="Text Box 26"/>
          <p:cNvSpPr txBox="1">
            <a:spLocks noChangeArrowheads="1"/>
          </p:cNvSpPr>
          <p:nvPr/>
        </p:nvSpPr>
        <p:spPr bwMode="auto">
          <a:xfrm>
            <a:off x="6724650" y="181768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6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0" name="Line 60"/>
          <p:cNvSpPr>
            <a:spLocks noChangeShapeType="1"/>
          </p:cNvSpPr>
          <p:nvPr/>
        </p:nvSpPr>
        <p:spPr bwMode="auto">
          <a:xfrm>
            <a:off x="7440613" y="2941638"/>
            <a:ext cx="0" cy="67468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1" name="Line 61"/>
          <p:cNvSpPr>
            <a:spLocks noChangeShapeType="1"/>
          </p:cNvSpPr>
          <p:nvPr/>
        </p:nvSpPr>
        <p:spPr bwMode="auto">
          <a:xfrm flipH="1" flipV="1">
            <a:off x="7319963" y="2952750"/>
            <a:ext cx="0" cy="71913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2" name="Line 62"/>
          <p:cNvSpPr>
            <a:spLocks noChangeShapeType="1"/>
          </p:cNvSpPr>
          <p:nvPr/>
        </p:nvSpPr>
        <p:spPr bwMode="auto">
          <a:xfrm flipH="1" flipV="1">
            <a:off x="6799263" y="1541463"/>
            <a:ext cx="458787" cy="566737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3" name="Text Box 63"/>
          <p:cNvSpPr txBox="1">
            <a:spLocks noChangeArrowheads="1"/>
          </p:cNvSpPr>
          <p:nvPr/>
        </p:nvSpPr>
        <p:spPr bwMode="auto">
          <a:xfrm>
            <a:off x="7143750" y="139065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3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54" name="Rectangle 67"/>
          <p:cNvSpPr>
            <a:spLocks noChangeArrowheads="1"/>
          </p:cNvSpPr>
          <p:nvPr/>
        </p:nvSpPr>
        <p:spPr bwMode="auto">
          <a:xfrm>
            <a:off x="468313" y="1687513"/>
            <a:ext cx="3162300" cy="2316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itchFamily="34" charset="0"/>
              </a:rPr>
              <a:t>recursive query</a:t>
            </a:r>
            <a:r>
              <a:rPr lang="en-US" altLang="en-US" sz="2800" i="1">
                <a:solidFill>
                  <a:srgbClr val="CC0000"/>
                </a:solidFill>
                <a:latin typeface="Comic Sans MS" pitchFamily="66" charset="0"/>
              </a:rPr>
              <a:t>: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puts burden of name resolution on contacted name server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>
                <a:latin typeface="Gill Sans MT" pitchFamily="34" charset="0"/>
              </a:rPr>
              <a:t>heavy load at upper levels of hierarchy?</a:t>
            </a:r>
          </a:p>
        </p:txBody>
      </p:sp>
      <p:sp>
        <p:nvSpPr>
          <p:cNvPr id="159755" name="Text Box 5"/>
          <p:cNvSpPr txBox="1">
            <a:spLocks noChangeArrowheads="1"/>
          </p:cNvSpPr>
          <p:nvPr/>
        </p:nvSpPr>
        <p:spPr bwMode="auto">
          <a:xfrm>
            <a:off x="4206875" y="4881563"/>
            <a:ext cx="1746250" cy="61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requesting host</a:t>
            </a:r>
            <a:endParaRPr lang="en-US" altLang="en-US" sz="240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>
                <a:solidFill>
                  <a:srgbClr val="000099"/>
                </a:solidFill>
              </a:rPr>
              <a:t>cis.poly.edu</a:t>
            </a:r>
          </a:p>
        </p:txBody>
      </p:sp>
      <p:sp>
        <p:nvSpPr>
          <p:cNvPr id="159756" name="Text Box 6"/>
          <p:cNvSpPr txBox="1">
            <a:spLocks noChangeArrowheads="1"/>
          </p:cNvSpPr>
          <p:nvPr/>
        </p:nvSpPr>
        <p:spPr bwMode="auto">
          <a:xfrm>
            <a:off x="6683375" y="577532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gaia.cs.umass.edu</a:t>
            </a:r>
          </a:p>
        </p:txBody>
      </p:sp>
      <p:sp>
        <p:nvSpPr>
          <p:cNvPr id="159757" name="Text Box 17"/>
          <p:cNvSpPr txBox="1">
            <a:spLocks noChangeArrowheads="1"/>
          </p:cNvSpPr>
          <p:nvPr/>
        </p:nvSpPr>
        <p:spPr bwMode="auto">
          <a:xfrm>
            <a:off x="5791200" y="481013"/>
            <a:ext cx="20113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root DNS server</a:t>
            </a:r>
            <a:endParaRPr lang="en-US" altLang="en-US" sz="1600"/>
          </a:p>
        </p:txBody>
      </p:sp>
      <p:sp>
        <p:nvSpPr>
          <p:cNvPr id="159758" name="Line 18"/>
          <p:cNvSpPr>
            <a:spLocks noChangeShapeType="1"/>
          </p:cNvSpPr>
          <p:nvPr/>
        </p:nvSpPr>
        <p:spPr bwMode="auto">
          <a:xfrm flipH="1" flipV="1">
            <a:off x="5286375" y="2916238"/>
            <a:ext cx="0" cy="13144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59" name="Line 19"/>
          <p:cNvSpPr>
            <a:spLocks noChangeShapeType="1"/>
          </p:cNvSpPr>
          <p:nvPr/>
        </p:nvSpPr>
        <p:spPr bwMode="auto">
          <a:xfrm flipV="1">
            <a:off x="5391150" y="1220788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22"/>
          <p:cNvSpPr>
            <a:spLocks noChangeShapeType="1"/>
          </p:cNvSpPr>
          <p:nvPr/>
        </p:nvSpPr>
        <p:spPr bwMode="auto">
          <a:xfrm flipH="1">
            <a:off x="5619750" y="1449388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1" name="Line 23"/>
          <p:cNvSpPr>
            <a:spLocks noChangeShapeType="1"/>
          </p:cNvSpPr>
          <p:nvPr/>
        </p:nvSpPr>
        <p:spPr bwMode="auto">
          <a:xfrm>
            <a:off x="5476875" y="2944813"/>
            <a:ext cx="9525" cy="13239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9762" name="Group 24"/>
          <p:cNvGrpSpPr>
            <a:grpSpLocks/>
          </p:cNvGrpSpPr>
          <p:nvPr/>
        </p:nvGrpSpPr>
        <p:grpSpPr bwMode="auto">
          <a:xfrm>
            <a:off x="4179888" y="3062288"/>
            <a:ext cx="1898650" cy="611187"/>
            <a:chOff x="2831" y="2132"/>
            <a:chExt cx="1196" cy="385"/>
          </a:xfrm>
        </p:grpSpPr>
        <p:sp>
          <p:nvSpPr>
            <p:cNvPr id="159910" name="Rectangle 25"/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2400"/>
            </a:p>
          </p:txBody>
        </p:sp>
        <p:sp>
          <p:nvSpPr>
            <p:cNvPr id="159911" name="Text Box 26"/>
            <p:cNvSpPr txBox="1">
              <a:spLocks noChangeArrowheads="1"/>
            </p:cNvSpPr>
            <p:nvPr/>
          </p:nvSpPr>
          <p:spPr bwMode="auto">
            <a:xfrm>
              <a:off x="2831" y="2132"/>
              <a:ext cx="1196" cy="3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/>
                <a:t>local DNS server</a:t>
              </a:r>
              <a:endParaRPr lang="en-US" altLang="en-US" sz="2400"/>
            </a:p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i="1">
                  <a:solidFill>
                    <a:srgbClr val="000099"/>
                  </a:solidFill>
                </a:rPr>
                <a:t>dns.poly.edu</a:t>
              </a:r>
            </a:p>
          </p:txBody>
        </p:sp>
      </p:grpSp>
      <p:sp>
        <p:nvSpPr>
          <p:cNvPr id="159763" name="Text Box 27"/>
          <p:cNvSpPr txBox="1">
            <a:spLocks noChangeArrowheads="1"/>
          </p:cNvSpPr>
          <p:nvPr/>
        </p:nvSpPr>
        <p:spPr bwMode="auto">
          <a:xfrm>
            <a:off x="4997450" y="37719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1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4" name="Text Box 28"/>
          <p:cNvSpPr txBox="1">
            <a:spLocks noChangeArrowheads="1"/>
          </p:cNvSpPr>
          <p:nvPr/>
        </p:nvSpPr>
        <p:spPr bwMode="auto">
          <a:xfrm>
            <a:off x="5540375" y="143827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2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5" name="Text Box 29"/>
          <p:cNvSpPr txBox="1">
            <a:spLocks noChangeArrowheads="1"/>
          </p:cNvSpPr>
          <p:nvPr/>
        </p:nvSpPr>
        <p:spPr bwMode="auto">
          <a:xfrm>
            <a:off x="5978525" y="167640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7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6" name="Text Box 60"/>
          <p:cNvSpPr txBox="1">
            <a:spLocks noChangeArrowheads="1"/>
          </p:cNvSpPr>
          <p:nvPr/>
        </p:nvSpPr>
        <p:spPr bwMode="auto">
          <a:xfrm>
            <a:off x="6353175" y="4429125"/>
            <a:ext cx="239712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/>
              <a:t>authoritative DNS server</a:t>
            </a:r>
            <a:endParaRPr lang="en-US" altLang="en-US" sz="2400" dirty="0"/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b="1" dirty="0" smtClean="0"/>
              <a:t>unix1.cs.umass.edu</a:t>
            </a:r>
            <a:endParaRPr lang="en-US" altLang="en-US" sz="1600" dirty="0"/>
          </a:p>
        </p:txBody>
      </p:sp>
      <p:sp>
        <p:nvSpPr>
          <p:cNvPr id="159767" name="Text Box 62"/>
          <p:cNvSpPr txBox="1">
            <a:spLocks noChangeArrowheads="1"/>
          </p:cNvSpPr>
          <p:nvPr/>
        </p:nvSpPr>
        <p:spPr bwMode="auto">
          <a:xfrm>
            <a:off x="5549900" y="378142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</a:rPr>
              <a:t>8</a:t>
            </a: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59768" name="Line 62"/>
          <p:cNvSpPr>
            <a:spLocks noChangeShapeType="1"/>
          </p:cNvSpPr>
          <p:nvPr/>
        </p:nvSpPr>
        <p:spPr bwMode="auto">
          <a:xfrm flipH="1" flipV="1">
            <a:off x="6853238" y="1333500"/>
            <a:ext cx="600075" cy="7413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59769" name="Picture 13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1287463"/>
            <a:ext cx="41132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9770" name="Rectangle 66"/>
          <p:cNvSpPr>
            <a:spLocks noChangeArrowheads="1"/>
          </p:cNvSpPr>
          <p:nvPr/>
        </p:nvSpPr>
        <p:spPr bwMode="auto">
          <a:xfrm>
            <a:off x="533400" y="217488"/>
            <a:ext cx="4910138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DNS name </a:t>
            </a:r>
            <a:b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</a:b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resolution example</a:t>
            </a:r>
          </a:p>
        </p:txBody>
      </p:sp>
      <p:sp>
        <p:nvSpPr>
          <p:cNvPr id="159771" name="Text Box 65"/>
          <p:cNvSpPr txBox="1">
            <a:spLocks noChangeArrowheads="1"/>
          </p:cNvSpPr>
          <p:nvPr/>
        </p:nvSpPr>
        <p:spPr bwMode="auto">
          <a:xfrm>
            <a:off x="7600950" y="2287588"/>
            <a:ext cx="1325563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TLD DNS </a:t>
            </a:r>
          </a:p>
          <a:p>
            <a:pPr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  <a:endParaRPr lang="en-US" altLang="en-US" sz="1600"/>
          </a:p>
        </p:txBody>
      </p:sp>
      <p:grpSp>
        <p:nvGrpSpPr>
          <p:cNvPr id="159772" name="Group 140"/>
          <p:cNvGrpSpPr>
            <a:grpSpLocks/>
          </p:cNvGrpSpPr>
          <p:nvPr/>
        </p:nvGrpSpPr>
        <p:grpSpPr bwMode="auto">
          <a:xfrm flipH="1">
            <a:off x="7226300" y="5091113"/>
            <a:ext cx="925513" cy="795337"/>
            <a:chOff x="-44" y="1473"/>
            <a:chExt cx="981" cy="1105"/>
          </a:xfrm>
        </p:grpSpPr>
        <p:pic>
          <p:nvPicPr>
            <p:cNvPr id="159908" name="Picture 14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9" name="Freeform 14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3" name="Group 143"/>
          <p:cNvGrpSpPr>
            <a:grpSpLocks/>
          </p:cNvGrpSpPr>
          <p:nvPr/>
        </p:nvGrpSpPr>
        <p:grpSpPr bwMode="auto">
          <a:xfrm>
            <a:off x="4765675" y="4244975"/>
            <a:ext cx="925513" cy="795338"/>
            <a:chOff x="-44" y="1473"/>
            <a:chExt cx="981" cy="1105"/>
          </a:xfrm>
        </p:grpSpPr>
        <p:pic>
          <p:nvPicPr>
            <p:cNvPr id="159906" name="Picture 14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9907" name="Freeform 14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59774" name="Group 146"/>
          <p:cNvGrpSpPr>
            <a:grpSpLocks/>
          </p:cNvGrpSpPr>
          <p:nvPr/>
        </p:nvGrpSpPr>
        <p:grpSpPr bwMode="auto">
          <a:xfrm>
            <a:off x="7226300" y="3743325"/>
            <a:ext cx="390525" cy="641350"/>
            <a:chOff x="4140" y="429"/>
            <a:chExt cx="1425" cy="2396"/>
          </a:xfrm>
        </p:grpSpPr>
        <p:sp>
          <p:nvSpPr>
            <p:cNvPr id="159874" name="Freeform 147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5" name="Rectangle 148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76" name="Freeform 149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7" name="Freeform 150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78" name="Rectangle 151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79" name="Group 152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904" name="AutoShape 153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5" name="AutoShape 154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0" name="Rectangle 155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1" name="Group 156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902" name="AutoShape 157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3" name="AutoShape 15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2" name="Rectangle 159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3" name="Rectangle 160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84" name="Group 161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900" name="AutoShape 162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901" name="AutoShape 16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5" name="Freeform 164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86" name="Group 165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98" name="AutoShape 166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99" name="AutoShape 167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87" name="Rectangle 168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88" name="Freeform 169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89" name="Freeform 170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0" name="Oval 171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1" name="Freeform 172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92" name="AutoShape 173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3" name="AutoShape 174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4" name="Oval 175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5" name="Oval 176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9896" name="Oval 177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97" name="Rectangle 178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5" name="Group 212"/>
          <p:cNvGrpSpPr>
            <a:grpSpLocks/>
          </p:cNvGrpSpPr>
          <p:nvPr/>
        </p:nvGrpSpPr>
        <p:grpSpPr bwMode="auto">
          <a:xfrm>
            <a:off x="5222875" y="2230438"/>
            <a:ext cx="390525" cy="641350"/>
            <a:chOff x="4140" y="429"/>
            <a:chExt cx="1425" cy="2396"/>
          </a:xfrm>
        </p:grpSpPr>
        <p:sp>
          <p:nvSpPr>
            <p:cNvPr id="159842" name="Freeform 213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3" name="Rectangle 214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44" name="Freeform 215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5" name="Freeform 216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46" name="Rectangle 217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7" name="Group 218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72" name="AutoShape 219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3" name="AutoShape 220"/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48" name="Rectangle 221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49" name="Group 222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70" name="AutoShape 223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71" name="AutoShape 224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0" name="Rectangle 225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1" name="Rectangle 226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52" name="Group 227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68" name="AutoShape 228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9" name="AutoShape 229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3" name="Freeform 230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54" name="Group 231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66" name="AutoShape 232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67" name="AutoShape 233"/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55" name="Rectangle 234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6" name="Freeform 235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7" name="Freeform 236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58" name="Oval 237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59" name="Freeform 238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60" name="AutoShape 239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1" name="AutoShape 240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2" name="Oval 241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3" name="Oval 242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9864" name="Oval 243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65" name="Rectangle 244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6" name="Group 245"/>
          <p:cNvGrpSpPr>
            <a:grpSpLocks/>
          </p:cNvGrpSpPr>
          <p:nvPr/>
        </p:nvGrpSpPr>
        <p:grpSpPr bwMode="auto">
          <a:xfrm>
            <a:off x="6376988" y="968375"/>
            <a:ext cx="390525" cy="641350"/>
            <a:chOff x="4140" y="429"/>
            <a:chExt cx="1425" cy="2396"/>
          </a:xfrm>
        </p:grpSpPr>
        <p:sp>
          <p:nvSpPr>
            <p:cNvPr id="159810" name="Freeform 246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1" name="Rectangle 247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2" name="Freeform 248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3" name="Freeform 249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14" name="Rectangle 250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5" name="Group 251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40" name="AutoShape 252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41" name="AutoShape 253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6" name="Rectangle 254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17" name="Group 255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38" name="AutoShape 256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9" name="AutoShape 257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18" name="Rectangle 258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19" name="Rectangle 259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820" name="Group 260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36" name="AutoShape 261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7" name="AutoShape 262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1" name="Freeform 263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822" name="Group 264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34" name="AutoShape 265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35" name="AutoShape 266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823" name="Rectangle 267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4" name="Freeform 268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5" name="Freeform 269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6" name="Oval 270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7" name="Freeform 271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828" name="AutoShape 272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29" name="AutoShape 273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0" name="Oval 274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1" name="Oval 275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9832" name="Oval 276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33" name="Rectangle 277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59777" name="Group 311"/>
          <p:cNvGrpSpPr>
            <a:grpSpLocks/>
          </p:cNvGrpSpPr>
          <p:nvPr/>
        </p:nvGrpSpPr>
        <p:grpSpPr bwMode="auto">
          <a:xfrm>
            <a:off x="7192963" y="2220913"/>
            <a:ext cx="390525" cy="641350"/>
            <a:chOff x="4140" y="429"/>
            <a:chExt cx="1425" cy="2396"/>
          </a:xfrm>
        </p:grpSpPr>
        <p:sp>
          <p:nvSpPr>
            <p:cNvPr id="159778" name="Freeform 31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79" name="Rectangle 313"/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0" name="Freeform 31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1" name="Freeform 31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82" name="Rectangle 316"/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3" name="Group 31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9808" name="AutoShape 31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9" name="AutoShape 319"/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4" name="Rectangle 320"/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5" name="Group 32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806" name="AutoShape 322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7" name="AutoShape 323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6" name="Rectangle 324"/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87" name="Rectangle 325"/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59788" name="Group 32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804" name="AutoShape 32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5" name="AutoShape 328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89" name="Freeform 32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9790" name="Group 33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802" name="AutoShape 331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59803" name="AutoShape 332"/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59791" name="Rectangle 333"/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2" name="Freeform 33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3" name="Freeform 33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4" name="Oval 336"/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5" name="Freeform 33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796" name="AutoShape 338"/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7" name="AutoShape 339"/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8" name="Oval 340"/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799" name="Oval 341"/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59800" name="Oval 342"/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59801" name="Rectangle 343"/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6179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98398C97-BD56-421F-93CD-DC83BDFE0D82}" type="slidenum">
              <a:rPr lang="en-US" altLang="en-US" sz="1200">
                <a:latin typeface="Tahoma" pitchFamily="34" charset="0"/>
              </a:rPr>
              <a:pPr/>
              <a:t>65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61795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5150" y="862013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46050"/>
            <a:ext cx="7772400" cy="969963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DNS: caching, updating records</a:t>
            </a:r>
          </a:p>
        </p:txBody>
      </p:sp>
      <p:sp>
        <p:nvSpPr>
          <p:cNvPr id="16179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19125" y="1438275"/>
            <a:ext cx="7926388" cy="4733925"/>
          </a:xfrm>
        </p:spPr>
        <p:txBody>
          <a:bodyPr/>
          <a:lstStyle/>
          <a:p>
            <a:r>
              <a:rPr lang="en-US" altLang="en-US" dirty="0" smtClean="0">
                <a:ea typeface="ＭＳ Ｐゴシック" charset="-128"/>
              </a:rPr>
              <a:t>once (any) name server learns mapping, it </a:t>
            </a:r>
            <a:r>
              <a:rPr lang="en-US" altLang="en-US" i="1" dirty="0" smtClean="0">
                <a:solidFill>
                  <a:srgbClr val="000099"/>
                </a:solidFill>
                <a:ea typeface="ＭＳ Ｐゴシック" charset="-128"/>
              </a:rPr>
              <a:t>caches</a:t>
            </a:r>
            <a:r>
              <a:rPr lang="en-US" altLang="en-US" dirty="0" smtClean="0">
                <a:ea typeface="ＭＳ Ｐゴシック" charset="-128"/>
              </a:rPr>
              <a:t> mapping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cache entries timeout (disappear) after some time (</a:t>
            </a:r>
            <a:r>
              <a:rPr lang="en-US" altLang="en-US" dirty="0" err="1" smtClean="0">
                <a:ea typeface="ＭＳ Ｐゴシック" charset="-128"/>
              </a:rPr>
              <a:t>TTL</a:t>
            </a:r>
            <a:r>
              <a:rPr lang="en-US" altLang="en-US" dirty="0" smtClean="0">
                <a:ea typeface="ＭＳ Ｐゴシック" charset="-128"/>
              </a:rPr>
              <a:t>)</a:t>
            </a:r>
          </a:p>
          <a:p>
            <a:pPr lvl="1"/>
            <a:r>
              <a:rPr lang="en-US" altLang="en-US" dirty="0" err="1" smtClean="0">
                <a:ea typeface="ＭＳ Ｐゴシック" charset="-128"/>
              </a:rPr>
              <a:t>TLD</a:t>
            </a:r>
            <a:r>
              <a:rPr lang="en-US" altLang="en-US" dirty="0" smtClean="0">
                <a:ea typeface="ＭＳ Ｐゴシック" charset="-128"/>
              </a:rPr>
              <a:t> servers typically cached in local name servers</a:t>
            </a:r>
          </a:p>
          <a:p>
            <a:pPr lvl="2"/>
            <a:r>
              <a:rPr lang="en-US" altLang="en-US" dirty="0" smtClean="0">
                <a:latin typeface="Gill Sans MT" pitchFamily="34" charset="0"/>
                <a:ea typeface="ＭＳ Ｐゴシック" charset="-128"/>
              </a:rPr>
              <a:t>thus root name servers not often visited</a:t>
            </a:r>
            <a:endParaRPr lang="en-US" altLang="en-US" dirty="0" smtClean="0">
              <a:ea typeface="ＭＳ Ｐゴシック" charset="-128"/>
            </a:endParaRPr>
          </a:p>
          <a:p>
            <a:r>
              <a:rPr lang="en-US" altLang="en-US" dirty="0" smtClean="0">
                <a:ea typeface="ＭＳ Ｐゴシック" charset="-128"/>
              </a:rPr>
              <a:t>cached entries may be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out-of-date</a:t>
            </a:r>
            <a:r>
              <a:rPr lang="en-US" altLang="en-US" dirty="0" smtClean="0">
                <a:ea typeface="ＭＳ Ｐゴシック" charset="-128"/>
              </a:rPr>
              <a:t> (best effort name-to-address translation!)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if name host changes IP address, may not be known Internet-wide until all </a:t>
            </a:r>
            <a:r>
              <a:rPr lang="en-US" altLang="en-US" dirty="0" err="1" smtClean="0">
                <a:ea typeface="ＭＳ Ｐゴシック" charset="-128"/>
              </a:rPr>
              <a:t>TTLs</a:t>
            </a:r>
            <a:r>
              <a:rPr lang="en-US" altLang="en-US" dirty="0" smtClean="0">
                <a:ea typeface="ＭＳ Ｐゴシック" charset="-128"/>
              </a:rPr>
              <a:t> expire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clever sysadmins manipulate </a:t>
            </a:r>
            <a:r>
              <a:rPr lang="en-US" altLang="en-US" dirty="0" err="1" smtClean="0">
                <a:ea typeface="ＭＳ Ｐゴシック" charset="-128"/>
              </a:rPr>
              <a:t>TTLs</a:t>
            </a:r>
            <a:r>
              <a:rPr lang="en-US" altLang="en-US" dirty="0" smtClean="0">
                <a:ea typeface="ＭＳ Ｐゴシック" charset="-128"/>
              </a:rPr>
              <a:t> before big changes</a:t>
            </a:r>
          </a:p>
          <a:p>
            <a:r>
              <a:rPr lang="en-US" altLang="en-US" dirty="0" smtClean="0">
                <a:ea typeface="ＭＳ Ｐゴシック" charset="-128"/>
              </a:rPr>
              <a:t>update/notify mechanisms in proposed </a:t>
            </a:r>
            <a:r>
              <a:rPr lang="en-US" altLang="en-US" dirty="0" err="1" smtClean="0">
                <a:ea typeface="ＭＳ Ｐゴシック" charset="-128"/>
              </a:rPr>
              <a:t>IETF</a:t>
            </a:r>
            <a:r>
              <a:rPr lang="en-US" altLang="en-US" dirty="0" smtClean="0">
                <a:ea typeface="ＭＳ Ｐゴシック" charset="-128"/>
              </a:rPr>
              <a:t> standard (RFC 2136)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638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1DF2DAE6-AE7E-400B-BB7E-B3817AAA91FC}" type="slidenum">
              <a:rPr lang="en-US" altLang="en-US" sz="1200">
                <a:latin typeface="Tahoma" pitchFamily="34" charset="0"/>
              </a:rPr>
              <a:pPr/>
              <a:t>66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63843" name="Rectangle 2"/>
          <p:cNvSpPr>
            <a:spLocks noGrp="1" noChangeArrowheads="1"/>
          </p:cNvSpPr>
          <p:nvPr>
            <p:ph type="title"/>
          </p:nvPr>
        </p:nvSpPr>
        <p:spPr>
          <a:xfrm>
            <a:off x="455613" y="201613"/>
            <a:ext cx="7772400" cy="89217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DNS records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63844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42925" y="1343025"/>
            <a:ext cx="7820025" cy="5143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DNS:</a:t>
            </a:r>
            <a:r>
              <a:rPr lang="en-US" altLang="en-US" sz="2400" smtClean="0">
                <a:ea typeface="ＭＳ Ｐゴシック" charset="-128"/>
              </a:rPr>
              <a:t> distributed database storing resource records </a:t>
            </a: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(RR)</a:t>
            </a:r>
          </a:p>
        </p:txBody>
      </p:sp>
      <p:sp>
        <p:nvSpPr>
          <p:cNvPr id="163845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533400" y="3897313"/>
            <a:ext cx="3514725" cy="19050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u="sng" smtClean="0">
                <a:solidFill>
                  <a:srgbClr val="CC0000"/>
                </a:solidFill>
                <a:ea typeface="ＭＳ Ｐゴシック" charset="-128"/>
              </a:rPr>
              <a:t>type=NS</a:t>
            </a:r>
          </a:p>
          <a:p>
            <a:pPr lvl="1"/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name</a:t>
            </a:r>
            <a:r>
              <a:rPr lang="en-US" altLang="en-US" sz="2000" smtClean="0">
                <a:ea typeface="ＭＳ Ｐゴシック" charset="-128"/>
              </a:rPr>
              <a:t> is domain (e.g., foo.com)</a:t>
            </a:r>
          </a:p>
          <a:p>
            <a:pPr lvl="1"/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value</a:t>
            </a:r>
            <a:r>
              <a:rPr lang="en-US" altLang="en-US" sz="2000" smtClean="0">
                <a:ea typeface="ＭＳ Ｐゴシック" charset="-128"/>
              </a:rPr>
              <a:t> is hostname of authoritative name server for this domain</a:t>
            </a:r>
          </a:p>
          <a:p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163846" name="Text Box 6"/>
          <p:cNvSpPr txBox="1">
            <a:spLocks noChangeArrowheads="1"/>
          </p:cNvSpPr>
          <p:nvPr/>
        </p:nvSpPr>
        <p:spPr bwMode="auto">
          <a:xfrm>
            <a:off x="1795463" y="1908175"/>
            <a:ext cx="53641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/>
              <a:t>RR format:</a:t>
            </a:r>
            <a:r>
              <a:rPr lang="en-US" altLang="en-US" sz="2400">
                <a:latin typeface="Comic Sans MS" pitchFamily="66" charset="0"/>
              </a:rPr>
              <a:t> </a:t>
            </a:r>
            <a:r>
              <a:rPr lang="en-US" altLang="en-US" sz="1800" b="1">
                <a:latin typeface="Courier New" pitchFamily="49" charset="0"/>
              </a:rPr>
              <a:t>(name, value, type, ttl)</a:t>
            </a:r>
            <a:endParaRPr lang="en-US" altLang="en-US" sz="2400">
              <a:latin typeface="Times New Roman" pitchFamily="18" charset="0"/>
            </a:endParaRPr>
          </a:p>
        </p:txBody>
      </p:sp>
      <p:sp>
        <p:nvSpPr>
          <p:cNvPr id="163847" name="Rectangle 7"/>
          <p:cNvSpPr>
            <a:spLocks noChangeArrowheads="1"/>
          </p:cNvSpPr>
          <p:nvPr/>
        </p:nvSpPr>
        <p:spPr bwMode="auto">
          <a:xfrm>
            <a:off x="1876425" y="1895475"/>
            <a:ext cx="5267325" cy="5715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chemeClr val="accent2"/>
              </a:solidFill>
              <a:latin typeface="Times New Roman" pitchFamily="18" charset="0"/>
            </a:endParaRPr>
          </a:p>
        </p:txBody>
      </p:sp>
      <p:sp>
        <p:nvSpPr>
          <p:cNvPr id="163848" name="Rectangle 8"/>
          <p:cNvSpPr>
            <a:spLocks noChangeArrowheads="1"/>
          </p:cNvSpPr>
          <p:nvPr/>
        </p:nvSpPr>
        <p:spPr bwMode="auto">
          <a:xfrm>
            <a:off x="523875" y="2657475"/>
            <a:ext cx="3810000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buClr>
                <a:srgbClr val="000099"/>
              </a:buClr>
              <a:buSzPct val="75000"/>
              <a:buFont typeface="Wingdings" pitchFamily="2" charset="2"/>
              <a:buNone/>
            </a:pPr>
            <a:r>
              <a:rPr lang="en-US" altLang="en-US" sz="2800" u="sng" dirty="0" smtClean="0">
                <a:solidFill>
                  <a:srgbClr val="CC0000"/>
                </a:solidFill>
                <a:latin typeface="Gill Sans MT" pitchFamily="34" charset="0"/>
              </a:rPr>
              <a:t>type=A</a:t>
            </a:r>
            <a:r>
              <a:rPr lang="en-US" altLang="en-US" sz="2800" dirty="0" smtClean="0">
                <a:latin typeface="Gill Sans MT" pitchFamily="34" charset="0"/>
              </a:rPr>
              <a:t> or </a:t>
            </a:r>
            <a:r>
              <a:rPr lang="en-US" altLang="en-US" sz="2800" u="sng" dirty="0" err="1" smtClean="0">
                <a:solidFill>
                  <a:srgbClr val="CC0000"/>
                </a:solidFill>
                <a:latin typeface="Gill Sans MT" pitchFamily="34" charset="0"/>
              </a:rPr>
              <a:t>AAAA</a:t>
            </a:r>
            <a:endParaRPr lang="en-US" altLang="en-US" sz="2800" u="sng" dirty="0">
              <a:solidFill>
                <a:srgbClr val="CC0000"/>
              </a:solidFill>
              <a:latin typeface="Gill Sans MT" pitchFamily="34" charset="0"/>
            </a:endParaRP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 dirty="0">
                <a:latin typeface="Courier New" pitchFamily="49" charset="0"/>
              </a:rPr>
              <a:t>name</a:t>
            </a:r>
            <a:r>
              <a:rPr lang="en-US" altLang="en-US" dirty="0">
                <a:latin typeface="Comic Sans MS" pitchFamily="66" charset="0"/>
              </a:rPr>
              <a:t> </a:t>
            </a:r>
            <a:r>
              <a:rPr lang="en-US" altLang="en-US" dirty="0">
                <a:latin typeface="Gill Sans MT" pitchFamily="34" charset="0"/>
              </a:rPr>
              <a:t>is hostname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 dirty="0">
                <a:latin typeface="Courier New" pitchFamily="49" charset="0"/>
              </a:rPr>
              <a:t>value</a:t>
            </a:r>
            <a:r>
              <a:rPr lang="en-US" altLang="en-US" dirty="0">
                <a:latin typeface="Comic Sans MS" pitchFamily="66" charset="0"/>
              </a:rPr>
              <a:t> </a:t>
            </a:r>
            <a:r>
              <a:rPr lang="en-US" altLang="en-US" dirty="0">
                <a:latin typeface="Gill Sans MT" pitchFamily="34" charset="0"/>
              </a:rPr>
              <a:t>is </a:t>
            </a:r>
            <a:r>
              <a:rPr lang="en-US" altLang="en-US" dirty="0" smtClean="0">
                <a:latin typeface="Gill Sans MT" pitchFamily="34" charset="0"/>
              </a:rPr>
              <a:t>IP[v6] </a:t>
            </a:r>
            <a:r>
              <a:rPr lang="en-US" altLang="en-US" dirty="0">
                <a:latin typeface="Gill Sans MT" pitchFamily="34" charset="0"/>
              </a:rPr>
              <a:t>address</a:t>
            </a:r>
          </a:p>
          <a:p>
            <a:pPr>
              <a:buFont typeface="ZapfDingbats" charset="2"/>
              <a:buChar char="r"/>
            </a:pPr>
            <a:endParaRPr lang="en-US" altLang="en-US" sz="2400" dirty="0">
              <a:latin typeface="Gill Sans MT" pitchFamily="34" charset="0"/>
            </a:endParaRPr>
          </a:p>
        </p:txBody>
      </p:sp>
      <p:sp>
        <p:nvSpPr>
          <p:cNvPr id="163849" name="Rectangle 9"/>
          <p:cNvSpPr>
            <a:spLocks noChangeArrowheads="1"/>
          </p:cNvSpPr>
          <p:nvPr/>
        </p:nvSpPr>
        <p:spPr bwMode="auto">
          <a:xfrm>
            <a:off x="4229100" y="2697163"/>
            <a:ext cx="451485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u="sng" dirty="0">
                <a:solidFill>
                  <a:srgbClr val="CC0000"/>
                </a:solidFill>
                <a:latin typeface="Gill Sans MT" pitchFamily="34" charset="0"/>
              </a:rPr>
              <a:t>type=</a:t>
            </a:r>
            <a:r>
              <a:rPr lang="en-US" altLang="en-US" sz="2800" u="sng" dirty="0" err="1">
                <a:solidFill>
                  <a:srgbClr val="CC0000"/>
                </a:solidFill>
                <a:latin typeface="Gill Sans MT" pitchFamily="34" charset="0"/>
              </a:rPr>
              <a:t>CNAME</a:t>
            </a:r>
            <a:endParaRPr lang="en-US" altLang="en-US" sz="2800" u="sng" dirty="0">
              <a:solidFill>
                <a:srgbClr val="CC0000"/>
              </a:solidFill>
              <a:latin typeface="Gill Sans MT" pitchFamily="34" charset="0"/>
            </a:endParaRP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 dirty="0">
                <a:latin typeface="Courier New" pitchFamily="49" charset="0"/>
              </a:rPr>
              <a:t>name</a:t>
            </a:r>
            <a:r>
              <a:rPr lang="en-US" altLang="en-US" dirty="0">
                <a:latin typeface="Comic Sans MS" pitchFamily="66" charset="0"/>
              </a:rPr>
              <a:t> is </a:t>
            </a:r>
            <a:r>
              <a:rPr lang="en-US" altLang="en-US" dirty="0">
                <a:latin typeface="Gill Sans MT" pitchFamily="34" charset="0"/>
              </a:rPr>
              <a:t>alias name for some </a:t>
            </a:r>
            <a:r>
              <a:rPr lang="ja-JP" altLang="en-US" dirty="0">
                <a:latin typeface="Gill Sans MT" pitchFamily="34" charset="0"/>
              </a:rPr>
              <a:t>“</a:t>
            </a:r>
            <a:r>
              <a:rPr lang="en-US" altLang="ja-JP" dirty="0">
                <a:latin typeface="Gill Sans MT" pitchFamily="34" charset="0"/>
              </a:rPr>
              <a:t>canonical</a:t>
            </a:r>
            <a:r>
              <a:rPr lang="ja-JP" altLang="en-US" dirty="0">
                <a:latin typeface="Gill Sans MT" pitchFamily="34" charset="0"/>
              </a:rPr>
              <a:t>”</a:t>
            </a:r>
            <a:r>
              <a:rPr lang="en-US" altLang="ja-JP" dirty="0">
                <a:latin typeface="Gill Sans MT" pitchFamily="34" charset="0"/>
              </a:rPr>
              <a:t> (the real) name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sz="1800" b="1" dirty="0">
                <a:latin typeface="Courier New" pitchFamily="49" charset="0"/>
              </a:rPr>
              <a:t>www.ibm.com</a:t>
            </a:r>
            <a:r>
              <a:rPr lang="en-US" altLang="en-US" sz="1800" dirty="0">
                <a:latin typeface="Courier New" pitchFamily="49" charset="0"/>
              </a:rPr>
              <a:t> </a:t>
            </a:r>
            <a:r>
              <a:rPr lang="en-US" altLang="en-US" dirty="0">
                <a:latin typeface="Gill Sans MT" pitchFamily="34" charset="0"/>
              </a:rPr>
              <a:t>is really</a:t>
            </a:r>
            <a:endParaRPr lang="en-US" altLang="en-US" sz="1800" dirty="0">
              <a:latin typeface="Gill Sans MT" pitchFamily="34" charset="0"/>
            </a:endParaRPr>
          </a:p>
          <a:p>
            <a:pPr lvl="1">
              <a:buClr>
                <a:srgbClr val="000099"/>
              </a:buClr>
              <a:buSzTx/>
              <a:buFont typeface="Wingdings" pitchFamily="2" charset="2"/>
              <a:buNone/>
            </a:pPr>
            <a:r>
              <a:rPr lang="en-US" altLang="en-US" sz="1800" dirty="0">
                <a:latin typeface="Courier New" pitchFamily="49" charset="0"/>
              </a:rPr>
              <a:t>  </a:t>
            </a:r>
            <a:r>
              <a:rPr lang="en-US" altLang="en-US" sz="1800" b="1" dirty="0" smtClean="0">
                <a:latin typeface="Courier New" pitchFamily="49" charset="0"/>
              </a:rPr>
              <a:t>www.ibm.com.cs186.net</a:t>
            </a:r>
            <a:endParaRPr lang="en-US" altLang="en-US" sz="1800" b="1" dirty="0">
              <a:latin typeface="Courier New" pitchFamily="49" charset="0"/>
            </a:endParaRP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 dirty="0">
                <a:latin typeface="Courier New" pitchFamily="49" charset="0"/>
              </a:rPr>
              <a:t>value</a:t>
            </a:r>
            <a:r>
              <a:rPr lang="en-US" altLang="en-US" dirty="0">
                <a:latin typeface="Comic Sans MS" pitchFamily="66" charset="0"/>
              </a:rPr>
              <a:t> </a:t>
            </a:r>
            <a:r>
              <a:rPr lang="en-US" altLang="en-US" dirty="0">
                <a:latin typeface="Gill Sans MT" pitchFamily="34" charset="0"/>
              </a:rPr>
              <a:t>is canonical name</a:t>
            </a:r>
          </a:p>
          <a:p>
            <a:pPr>
              <a:buFont typeface="ZapfDingbats" charset="2"/>
              <a:buChar char="r"/>
            </a:pPr>
            <a:endParaRPr lang="en-US" altLang="en-US" sz="2400" dirty="0">
              <a:latin typeface="Gill Sans MT" pitchFamily="34" charset="0"/>
            </a:endParaRPr>
          </a:p>
        </p:txBody>
      </p:sp>
      <p:sp>
        <p:nvSpPr>
          <p:cNvPr id="163850" name="Rectangle 10"/>
          <p:cNvSpPr>
            <a:spLocks noChangeArrowheads="1"/>
          </p:cNvSpPr>
          <p:nvPr/>
        </p:nvSpPr>
        <p:spPr bwMode="auto">
          <a:xfrm>
            <a:off x="4252913" y="5022850"/>
            <a:ext cx="4408487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u="sng">
                <a:solidFill>
                  <a:srgbClr val="CC0000"/>
                </a:solidFill>
                <a:latin typeface="Gill Sans MT" pitchFamily="34" charset="0"/>
              </a:rPr>
              <a:t>type=MX</a:t>
            </a:r>
          </a:p>
          <a:p>
            <a:pPr lvl="1">
              <a:buClr>
                <a:srgbClr val="000099"/>
              </a:buClr>
              <a:buSzTx/>
              <a:buFont typeface="Wingdings" pitchFamily="2" charset="2"/>
              <a:buChar char="§"/>
            </a:pPr>
            <a:r>
              <a:rPr lang="en-US" altLang="en-US" b="1">
                <a:latin typeface="Courier New" pitchFamily="49" charset="0"/>
              </a:rPr>
              <a:t>value</a:t>
            </a:r>
            <a:r>
              <a:rPr lang="en-US" altLang="en-US">
                <a:latin typeface="Comic Sans MS" pitchFamily="66" charset="0"/>
              </a:rPr>
              <a:t> </a:t>
            </a:r>
            <a:r>
              <a:rPr lang="en-US" altLang="en-US">
                <a:latin typeface="Gill Sans MT" pitchFamily="34" charset="0"/>
              </a:rPr>
              <a:t>is name of mailserver associated with</a:t>
            </a:r>
            <a:r>
              <a:rPr lang="en-US" altLang="en-US">
                <a:latin typeface="Comic Sans MS" pitchFamily="66" charset="0"/>
              </a:rPr>
              <a:t> </a:t>
            </a:r>
            <a:r>
              <a:rPr lang="en-US" altLang="en-US" b="1">
                <a:latin typeface="Courier New" pitchFamily="49" charset="0"/>
              </a:rPr>
              <a:t>name</a:t>
            </a:r>
            <a:endParaRPr lang="en-US" altLang="en-US">
              <a:latin typeface="Comic Sans MS" pitchFamily="66" charset="0"/>
            </a:endParaRPr>
          </a:p>
          <a:p>
            <a:pPr>
              <a:buFont typeface="ZapfDingbats" charset="2"/>
              <a:buChar char="r"/>
            </a:pPr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63851" name="Picture 16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81063"/>
            <a:ext cx="3198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658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719089E2-FEED-415D-9793-7F4BFD2FBAB9}" type="slidenum">
              <a:rPr lang="en-US" altLang="en-US" sz="1200">
                <a:latin typeface="Tahoma" pitchFamily="34" charset="0"/>
              </a:rPr>
              <a:pPr/>
              <a:t>67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6589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892" name="Rectangle 2"/>
          <p:cNvSpPr>
            <a:spLocks noGrp="1" noChangeArrowheads="1"/>
          </p:cNvSpPr>
          <p:nvPr>
            <p:ph type="title"/>
          </p:nvPr>
        </p:nvSpPr>
        <p:spPr>
          <a:xfrm>
            <a:off x="446088" y="217488"/>
            <a:ext cx="7772400" cy="860425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DNS protocol, messages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6589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7838" y="1333500"/>
            <a:ext cx="7820025" cy="514350"/>
          </a:xfrm>
        </p:spPr>
        <p:txBody>
          <a:bodyPr/>
          <a:lstStyle/>
          <a:p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query</a:t>
            </a:r>
            <a:r>
              <a:rPr lang="en-US" altLang="en-US" smtClean="0">
                <a:solidFill>
                  <a:srgbClr val="FF0000"/>
                </a:solidFill>
                <a:ea typeface="ＭＳ Ｐゴシック" charset="-128"/>
              </a:rPr>
              <a:t> </a:t>
            </a:r>
            <a:r>
              <a:rPr lang="en-US" altLang="en-US" smtClean="0">
                <a:ea typeface="ＭＳ Ｐゴシック" charset="-128"/>
              </a:rPr>
              <a:t>and 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reply</a:t>
            </a:r>
            <a:r>
              <a:rPr lang="en-US" altLang="en-US" smtClean="0">
                <a:ea typeface="ＭＳ Ｐゴシック" charset="-128"/>
              </a:rPr>
              <a:t> messages, both with same 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message format</a:t>
            </a:r>
            <a:endParaRPr lang="en-US" altLang="en-US" smtClean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190470" name="Rectangle 4"/>
          <p:cNvSpPr>
            <a:spLocks noChangeArrowheads="1"/>
          </p:cNvSpPr>
          <p:nvPr/>
        </p:nvSpPr>
        <p:spPr bwMode="auto">
          <a:xfrm>
            <a:off x="490538" y="2352675"/>
            <a:ext cx="3575050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buFont typeface="ZapfDingbats" charset="0"/>
              <a:buNone/>
              <a:defRPr/>
            </a:pPr>
            <a:r>
              <a:rPr lang="en-US" sz="2400" dirty="0">
                <a:latin typeface="Gill Sans MT" charset="0"/>
                <a:ea typeface="ＭＳ Ｐゴシック" charset="0"/>
                <a:cs typeface="ＭＳ Ｐゴシック" charset="0"/>
              </a:rPr>
              <a:t>message header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identification: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16 bit # for query, reply to query uses same #</a:t>
            </a:r>
          </a:p>
          <a:p>
            <a:pPr marL="227013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flags: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query or reply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desired 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recursion available</a:t>
            </a:r>
          </a:p>
          <a:p>
            <a:pPr marL="574675" lvl="1" indent="-227013">
              <a:buClr>
                <a:srgbClr val="000099"/>
              </a:buClr>
              <a:buSzTx/>
              <a:buFont typeface="Wingdings" charset="0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reply is authoritative</a:t>
            </a:r>
          </a:p>
        </p:txBody>
      </p:sp>
      <p:grpSp>
        <p:nvGrpSpPr>
          <p:cNvPr id="165895" name="Group 36"/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65906" name="Rectangle 33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7" name="Rectangle 12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5908" name="Line 13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9" name="Line 14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0" name="Line 15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1" name="Line 16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2" name="Line 17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3" name="Line 18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4" name="Line 19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5" name="Text Box 20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5916" name="Text Box 21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5917" name="Text Box 22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5918" name="Text Box 23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5919" name="Text Box 26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5920" name="Text Box 27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5921" name="Text Box 28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5922" name="Text Box 30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5923" name="Text Box 31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5924" name="Text Box 32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5896" name="Line 34"/>
          <p:cNvSpPr>
            <a:spLocks noChangeShapeType="1"/>
          </p:cNvSpPr>
          <p:nvPr/>
        </p:nvSpPr>
        <p:spPr bwMode="auto">
          <a:xfrm flipV="1">
            <a:off x="3417888" y="2568575"/>
            <a:ext cx="1165225" cy="327025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5897" name="Line 35"/>
          <p:cNvSpPr>
            <a:spLocks noChangeShapeType="1"/>
          </p:cNvSpPr>
          <p:nvPr/>
        </p:nvSpPr>
        <p:spPr bwMode="auto">
          <a:xfrm flipV="1">
            <a:off x="1522413" y="2547938"/>
            <a:ext cx="5183187" cy="1404937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65898" name="Group 60"/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65903" name="Text Box 57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4" name="Line 58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5" name="Line 59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5899" name="Group 61"/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65900" name="Text Box 62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5901" name="Line 63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2" name="Line 64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679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F3151AB0-77F9-4BA7-A491-08C862617632}" type="slidenum">
              <a:rPr lang="en-US" altLang="en-US" sz="1200">
                <a:latin typeface="Tahoma" pitchFamily="34" charset="0"/>
              </a:rPr>
              <a:pPr/>
              <a:t>68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67939" name="Text Box 4"/>
          <p:cNvSpPr txBox="1">
            <a:spLocks noChangeArrowheads="1"/>
          </p:cNvSpPr>
          <p:nvPr/>
        </p:nvSpPr>
        <p:spPr bwMode="auto">
          <a:xfrm>
            <a:off x="1185863" y="3703638"/>
            <a:ext cx="19018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name, type fields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 for a query</a:t>
            </a:r>
            <a:endParaRPr lang="en-US" altLang="en-US" sz="2400">
              <a:latin typeface="Gill Sans MT" pitchFamily="34" charset="0"/>
            </a:endParaRPr>
          </a:p>
        </p:txBody>
      </p:sp>
      <p:sp>
        <p:nvSpPr>
          <p:cNvPr id="167940" name="Text Box 5"/>
          <p:cNvSpPr txBox="1">
            <a:spLocks noChangeArrowheads="1"/>
          </p:cNvSpPr>
          <p:nvPr/>
        </p:nvSpPr>
        <p:spPr bwMode="auto">
          <a:xfrm>
            <a:off x="922338" y="4425950"/>
            <a:ext cx="21685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RRs in response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to query</a:t>
            </a:r>
            <a:endParaRPr lang="en-US" altLang="en-US" sz="2400">
              <a:latin typeface="Gill Sans MT" pitchFamily="34" charset="0"/>
            </a:endParaRPr>
          </a:p>
        </p:txBody>
      </p:sp>
      <p:sp>
        <p:nvSpPr>
          <p:cNvPr id="167941" name="Text Box 6"/>
          <p:cNvSpPr txBox="1">
            <a:spLocks noChangeArrowheads="1"/>
          </p:cNvSpPr>
          <p:nvPr/>
        </p:nvSpPr>
        <p:spPr bwMode="auto">
          <a:xfrm>
            <a:off x="781050" y="5078413"/>
            <a:ext cx="23129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records for</a:t>
            </a: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authoritative servers</a:t>
            </a:r>
            <a:endParaRPr lang="en-US" altLang="en-US" sz="2400">
              <a:latin typeface="Gill Sans MT" pitchFamily="34" charset="0"/>
            </a:endParaRPr>
          </a:p>
        </p:txBody>
      </p:sp>
      <p:sp>
        <p:nvSpPr>
          <p:cNvPr id="167942" name="Text Box 7"/>
          <p:cNvSpPr txBox="1">
            <a:spLocks noChangeArrowheads="1"/>
          </p:cNvSpPr>
          <p:nvPr/>
        </p:nvSpPr>
        <p:spPr bwMode="auto">
          <a:xfrm>
            <a:off x="687388" y="5797550"/>
            <a:ext cx="23939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additional </a:t>
            </a:r>
            <a:r>
              <a:rPr lang="ja-JP" altLang="en-US">
                <a:latin typeface="Gill Sans MT" pitchFamily="34" charset="0"/>
              </a:rPr>
              <a:t>“</a:t>
            </a:r>
            <a:r>
              <a:rPr lang="en-US" altLang="ja-JP">
                <a:latin typeface="Gill Sans MT" pitchFamily="34" charset="0"/>
              </a:rPr>
              <a:t>helpful</a:t>
            </a:r>
            <a:r>
              <a:rPr lang="ja-JP" altLang="en-US">
                <a:latin typeface="Gill Sans MT" pitchFamily="34" charset="0"/>
              </a:rPr>
              <a:t>”</a:t>
            </a:r>
            <a:endParaRPr lang="en-US" altLang="ja-JP">
              <a:latin typeface="Gill Sans MT" pitchFamily="34" charset="0"/>
            </a:endParaRPr>
          </a:p>
          <a:p>
            <a:pPr algn="r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info that may be used</a:t>
            </a:r>
            <a:endParaRPr lang="en-US" altLang="en-US" sz="2400">
              <a:latin typeface="Gill Sans MT" pitchFamily="34" charset="0"/>
            </a:endParaRPr>
          </a:p>
        </p:txBody>
      </p:sp>
      <p:grpSp>
        <p:nvGrpSpPr>
          <p:cNvPr id="167943" name="Group 17"/>
          <p:cNvGrpSpPr>
            <a:grpSpLocks/>
          </p:cNvGrpSpPr>
          <p:nvPr/>
        </p:nvGrpSpPr>
        <p:grpSpPr bwMode="auto">
          <a:xfrm>
            <a:off x="4241800" y="2216150"/>
            <a:ext cx="3725863" cy="4184650"/>
            <a:chOff x="2672" y="1396"/>
            <a:chExt cx="2347" cy="2636"/>
          </a:xfrm>
        </p:grpSpPr>
        <p:sp>
          <p:nvSpPr>
            <p:cNvPr id="167958" name="Rectangle 18"/>
            <p:cNvSpPr>
              <a:spLocks noChangeArrowheads="1"/>
            </p:cNvSpPr>
            <p:nvPr/>
          </p:nvSpPr>
          <p:spPr bwMode="auto">
            <a:xfrm>
              <a:off x="2742" y="1396"/>
              <a:ext cx="2277" cy="2585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59" name="Rectangle 19"/>
            <p:cNvSpPr>
              <a:spLocks noChangeArrowheads="1"/>
            </p:cNvSpPr>
            <p:nvPr/>
          </p:nvSpPr>
          <p:spPr bwMode="auto">
            <a:xfrm>
              <a:off x="2688" y="1447"/>
              <a:ext cx="2277" cy="258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67960" name="Line 20"/>
            <p:cNvSpPr>
              <a:spLocks noChangeShapeType="1"/>
            </p:cNvSpPr>
            <p:nvPr/>
          </p:nvSpPr>
          <p:spPr bwMode="auto">
            <a:xfrm>
              <a:off x="2681" y="3606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1" name="Line 21"/>
            <p:cNvSpPr>
              <a:spLocks noChangeShapeType="1"/>
            </p:cNvSpPr>
            <p:nvPr/>
          </p:nvSpPr>
          <p:spPr bwMode="auto">
            <a:xfrm>
              <a:off x="2688" y="3174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2" name="Line 22"/>
            <p:cNvSpPr>
              <a:spLocks noChangeShapeType="1"/>
            </p:cNvSpPr>
            <p:nvPr/>
          </p:nvSpPr>
          <p:spPr bwMode="auto">
            <a:xfrm>
              <a:off x="2681" y="2742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3" name="Line 23"/>
            <p:cNvSpPr>
              <a:spLocks noChangeShapeType="1"/>
            </p:cNvSpPr>
            <p:nvPr/>
          </p:nvSpPr>
          <p:spPr bwMode="auto">
            <a:xfrm>
              <a:off x="2681" y="2317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4" name="Line 24"/>
            <p:cNvSpPr>
              <a:spLocks noChangeShapeType="1"/>
            </p:cNvSpPr>
            <p:nvPr/>
          </p:nvSpPr>
          <p:spPr bwMode="auto">
            <a:xfrm>
              <a:off x="2680" y="2029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5" name="Line 25"/>
            <p:cNvSpPr>
              <a:spLocks noChangeShapeType="1"/>
            </p:cNvSpPr>
            <p:nvPr/>
          </p:nvSpPr>
          <p:spPr bwMode="auto">
            <a:xfrm>
              <a:off x="2672" y="1745"/>
              <a:ext cx="229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6" name="Line 26"/>
            <p:cNvSpPr>
              <a:spLocks noChangeShapeType="1"/>
            </p:cNvSpPr>
            <p:nvPr/>
          </p:nvSpPr>
          <p:spPr bwMode="auto">
            <a:xfrm>
              <a:off x="3826" y="1454"/>
              <a:ext cx="2" cy="85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67" name="Text Box 27"/>
            <p:cNvSpPr txBox="1">
              <a:spLocks noChangeArrowheads="1"/>
            </p:cNvSpPr>
            <p:nvPr/>
          </p:nvSpPr>
          <p:spPr bwMode="auto">
            <a:xfrm>
              <a:off x="2842" y="1492"/>
              <a:ext cx="82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identification</a:t>
              </a:r>
            </a:p>
          </p:txBody>
        </p:sp>
        <p:sp>
          <p:nvSpPr>
            <p:cNvPr id="167968" name="Text Box 28"/>
            <p:cNvSpPr txBox="1">
              <a:spLocks noChangeArrowheads="1"/>
            </p:cNvSpPr>
            <p:nvPr/>
          </p:nvSpPr>
          <p:spPr bwMode="auto">
            <a:xfrm>
              <a:off x="4180" y="1492"/>
              <a:ext cx="38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flags</a:t>
              </a:r>
            </a:p>
          </p:txBody>
        </p:sp>
        <p:sp>
          <p:nvSpPr>
            <p:cNvPr id="167969" name="Text Box 29"/>
            <p:cNvSpPr txBox="1">
              <a:spLocks noChangeArrowheads="1"/>
            </p:cNvSpPr>
            <p:nvPr/>
          </p:nvSpPr>
          <p:spPr bwMode="auto">
            <a:xfrm>
              <a:off x="2862" y="1780"/>
              <a:ext cx="77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questions</a:t>
              </a:r>
            </a:p>
          </p:txBody>
        </p:sp>
        <p:sp>
          <p:nvSpPr>
            <p:cNvPr id="167970" name="Text Box 30"/>
            <p:cNvSpPr txBox="1">
              <a:spLocks noChangeArrowheads="1"/>
            </p:cNvSpPr>
            <p:nvPr/>
          </p:nvSpPr>
          <p:spPr bwMode="auto">
            <a:xfrm>
              <a:off x="2789" y="2417"/>
              <a:ext cx="206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questions (variable # of questions)</a:t>
              </a:r>
            </a:p>
          </p:txBody>
        </p:sp>
        <p:sp>
          <p:nvSpPr>
            <p:cNvPr id="167971" name="Text Box 31"/>
            <p:cNvSpPr txBox="1">
              <a:spLocks noChangeArrowheads="1"/>
            </p:cNvSpPr>
            <p:nvPr/>
          </p:nvSpPr>
          <p:spPr bwMode="auto">
            <a:xfrm>
              <a:off x="3866" y="2067"/>
              <a:ext cx="1053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additional RRs</a:t>
              </a:r>
            </a:p>
          </p:txBody>
        </p:sp>
        <p:sp>
          <p:nvSpPr>
            <p:cNvPr id="167972" name="Text Box 32"/>
            <p:cNvSpPr txBox="1">
              <a:spLocks noChangeArrowheads="1"/>
            </p:cNvSpPr>
            <p:nvPr/>
          </p:nvSpPr>
          <p:spPr bwMode="auto">
            <a:xfrm>
              <a:off x="2762" y="2068"/>
              <a:ext cx="998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authority RRs</a:t>
              </a:r>
            </a:p>
          </p:txBody>
        </p:sp>
        <p:sp>
          <p:nvSpPr>
            <p:cNvPr id="167973" name="Text Box 33"/>
            <p:cNvSpPr txBox="1">
              <a:spLocks noChangeArrowheads="1"/>
            </p:cNvSpPr>
            <p:nvPr/>
          </p:nvSpPr>
          <p:spPr bwMode="auto">
            <a:xfrm>
              <a:off x="3928" y="1786"/>
              <a:ext cx="91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# answer RRs</a:t>
              </a:r>
            </a:p>
          </p:txBody>
        </p:sp>
        <p:sp>
          <p:nvSpPr>
            <p:cNvPr id="167974" name="Text Box 34"/>
            <p:cNvSpPr txBox="1">
              <a:spLocks noChangeArrowheads="1"/>
            </p:cNvSpPr>
            <p:nvPr/>
          </p:nvSpPr>
          <p:spPr bwMode="auto">
            <a:xfrm>
              <a:off x="2983" y="2848"/>
              <a:ext cx="169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answers (variable # of RRs)</a:t>
              </a:r>
            </a:p>
          </p:txBody>
        </p:sp>
        <p:sp>
          <p:nvSpPr>
            <p:cNvPr id="167975" name="Text Box 35"/>
            <p:cNvSpPr txBox="1">
              <a:spLocks noChangeArrowheads="1"/>
            </p:cNvSpPr>
            <p:nvPr/>
          </p:nvSpPr>
          <p:spPr bwMode="auto">
            <a:xfrm>
              <a:off x="3002" y="3280"/>
              <a:ext cx="1710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authority (variable # of RRs)</a:t>
              </a:r>
            </a:p>
          </p:txBody>
        </p:sp>
        <p:sp>
          <p:nvSpPr>
            <p:cNvPr id="167976" name="Text Box 36"/>
            <p:cNvSpPr txBox="1">
              <a:spLocks noChangeArrowheads="1"/>
            </p:cNvSpPr>
            <p:nvPr/>
          </p:nvSpPr>
          <p:spPr bwMode="auto">
            <a:xfrm>
              <a:off x="2811" y="3700"/>
              <a:ext cx="2007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additional info (variable # of RRs)</a:t>
              </a:r>
            </a:p>
          </p:txBody>
        </p:sp>
      </p:grpSp>
      <p:sp>
        <p:nvSpPr>
          <p:cNvPr id="167944" name="Line 37"/>
          <p:cNvSpPr>
            <a:spLocks noChangeShapeType="1"/>
          </p:cNvSpPr>
          <p:nvPr/>
        </p:nvSpPr>
        <p:spPr bwMode="auto">
          <a:xfrm flipH="1">
            <a:off x="3101975" y="6062663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5" name="Line 38"/>
          <p:cNvSpPr>
            <a:spLocks noChangeShapeType="1"/>
          </p:cNvSpPr>
          <p:nvPr/>
        </p:nvSpPr>
        <p:spPr bwMode="auto">
          <a:xfrm flipH="1">
            <a:off x="3109913" y="54038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6" name="Line 39"/>
          <p:cNvSpPr>
            <a:spLocks noChangeShapeType="1"/>
          </p:cNvSpPr>
          <p:nvPr/>
        </p:nvSpPr>
        <p:spPr bwMode="auto">
          <a:xfrm flipH="1">
            <a:off x="3117850" y="4745038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947" name="Line 40"/>
          <p:cNvSpPr>
            <a:spLocks noChangeShapeType="1"/>
          </p:cNvSpPr>
          <p:nvPr/>
        </p:nvSpPr>
        <p:spPr bwMode="auto">
          <a:xfrm flipH="1">
            <a:off x="3103563" y="4019550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67948" name="Picture 4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" y="8858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7949" name="Rectangle 2"/>
          <p:cNvSpPr>
            <a:spLocks noChangeArrowheads="1"/>
          </p:cNvSpPr>
          <p:nvPr/>
        </p:nvSpPr>
        <p:spPr bwMode="auto">
          <a:xfrm>
            <a:off x="446088" y="217488"/>
            <a:ext cx="77724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DNS protocol, messages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grpSp>
        <p:nvGrpSpPr>
          <p:cNvPr id="167950" name="Group 43"/>
          <p:cNvGrpSpPr>
            <a:grpSpLocks/>
          </p:cNvGrpSpPr>
          <p:nvPr/>
        </p:nvGrpSpPr>
        <p:grpSpPr bwMode="auto">
          <a:xfrm>
            <a:off x="4271963" y="1895475"/>
            <a:ext cx="1747837" cy="274638"/>
            <a:chOff x="2691" y="1194"/>
            <a:chExt cx="1101" cy="173"/>
          </a:xfrm>
        </p:grpSpPr>
        <p:sp>
          <p:nvSpPr>
            <p:cNvPr id="167955" name="Text Box 44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6" name="Line 45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7" name="Line 46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7951" name="Group 47"/>
          <p:cNvGrpSpPr>
            <a:grpSpLocks/>
          </p:cNvGrpSpPr>
          <p:nvPr/>
        </p:nvGrpSpPr>
        <p:grpSpPr bwMode="auto">
          <a:xfrm>
            <a:off x="6046788" y="1895475"/>
            <a:ext cx="1747837" cy="274638"/>
            <a:chOff x="2691" y="1194"/>
            <a:chExt cx="1101" cy="173"/>
          </a:xfrm>
        </p:grpSpPr>
        <p:sp>
          <p:nvSpPr>
            <p:cNvPr id="167952" name="Text Box 48"/>
            <p:cNvSpPr txBox="1">
              <a:spLocks noChangeArrowheads="1"/>
            </p:cNvSpPr>
            <p:nvPr/>
          </p:nvSpPr>
          <p:spPr bwMode="auto">
            <a:xfrm>
              <a:off x="3032" y="1194"/>
              <a:ext cx="42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200"/>
                <a:t>2 bytes</a:t>
              </a:r>
            </a:p>
          </p:txBody>
        </p:sp>
        <p:sp>
          <p:nvSpPr>
            <p:cNvPr id="167953" name="Line 49"/>
            <p:cNvSpPr>
              <a:spLocks noChangeShapeType="1"/>
            </p:cNvSpPr>
            <p:nvPr/>
          </p:nvSpPr>
          <p:spPr bwMode="auto">
            <a:xfrm>
              <a:off x="3465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954" name="Line 50"/>
            <p:cNvSpPr>
              <a:spLocks noChangeShapeType="1"/>
            </p:cNvSpPr>
            <p:nvPr/>
          </p:nvSpPr>
          <p:spPr bwMode="auto">
            <a:xfrm flipH="1" flipV="1">
              <a:off x="2691" y="1284"/>
              <a:ext cx="32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699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18AEDF9C-D54A-41F2-91F1-66E750E14F34}" type="slidenum">
              <a:rPr lang="en-US" altLang="en-US" sz="1200">
                <a:latin typeface="Tahoma" pitchFamily="34" charset="0"/>
              </a:rPr>
              <a:pPr/>
              <a:t>69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69987" name="Picture 9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188" y="889000"/>
            <a:ext cx="6399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998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79388"/>
            <a:ext cx="7772400" cy="903287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Inserting records into </a:t>
            </a:r>
            <a:r>
              <a:rPr lang="en-US" altLang="en-US" sz="4000" smtClean="0">
                <a:ea typeface="ＭＳ Ｐゴシック" charset="-128"/>
              </a:rPr>
              <a:t>DNS</a:t>
            </a:r>
          </a:p>
        </p:txBody>
      </p:sp>
      <p:sp>
        <p:nvSpPr>
          <p:cNvPr id="169989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501650" y="1370013"/>
            <a:ext cx="8456613" cy="46482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example: new startup </a:t>
            </a:r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Network Utopia</a:t>
            </a:r>
            <a:r>
              <a:rPr lang="ja-JP" altLang="en-US" smtClean="0">
                <a:ea typeface="ＭＳ Ｐゴシック" charset="-128"/>
              </a:rPr>
              <a:t>”</a:t>
            </a:r>
            <a:endParaRPr lang="en-US" altLang="ja-JP" smtClean="0">
              <a:ea typeface="ＭＳ Ｐゴシック" charset="-128"/>
            </a:endParaRPr>
          </a:p>
          <a:p>
            <a:r>
              <a:rPr lang="en-US" altLang="en-US" smtClean="0">
                <a:ea typeface="ＭＳ Ｐゴシック" charset="-128"/>
              </a:rPr>
              <a:t>register name networkuptopia.com at 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DNS registrar</a:t>
            </a:r>
            <a:r>
              <a:rPr lang="en-US" altLang="en-US" smtClean="0">
                <a:ea typeface="ＭＳ Ｐゴシック" charset="-128"/>
              </a:rPr>
              <a:t> (e.g., Network Solutions)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provide names, IP addresses of authoritative name server (primary and secondary)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registrar inserts two RRs into .com TLD server:</a:t>
            </a:r>
            <a:r>
              <a:rPr lang="en-US" altLang="en-US" sz="2800" smtClean="0">
                <a:ea typeface="ＭＳ Ｐゴシック" charset="-128"/>
              </a:rPr>
              <a:t/>
            </a:r>
            <a:br>
              <a:rPr lang="en-US" altLang="en-US" sz="2800" smtClean="0">
                <a:ea typeface="ＭＳ Ｐゴシック" charset="-128"/>
              </a:rPr>
            </a:br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(networkutopia.com, dns1.networkutopia.com, NS)</a:t>
            </a:r>
          </a:p>
          <a:p>
            <a:pPr lvl="1">
              <a:buFont typeface="Wingdings" pitchFamily="2" charset="2"/>
              <a:buNone/>
            </a:pPr>
            <a:r>
              <a:rPr lang="en-US" altLang="en-US" sz="2000" b="1" smtClean="0">
                <a:latin typeface="Courier New" pitchFamily="49" charset="0"/>
                <a:ea typeface="ＭＳ Ｐゴシック" charset="-128"/>
              </a:rPr>
              <a:t>  (dns1.networkutopia.com, 212.212.212.1, A)</a:t>
            </a:r>
            <a:endParaRPr lang="en-US" altLang="en-US" smtClean="0">
              <a:solidFill>
                <a:schemeClr val="accent2"/>
              </a:solidFill>
              <a:latin typeface="Courier New" pitchFamily="49" charset="0"/>
              <a:ea typeface="ＭＳ Ｐゴシック" charset="-128"/>
            </a:endParaRPr>
          </a:p>
          <a:p>
            <a:r>
              <a:rPr lang="en-US" altLang="en-US" smtClean="0">
                <a:ea typeface="ＭＳ Ｐゴシック" charset="-128"/>
              </a:rPr>
              <a:t>create authoritative server type A record for www.networkuptopia.com; type MX record for networkutopia.com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endParaRPr lang="en-US" altLang="en-US" smtClean="0">
              <a:ea typeface="ＭＳ Ｐゴシック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4403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DF86D463-DE06-48B0-BCA8-6ADF964B4E86}" type="slidenum">
              <a:rPr lang="en-US" altLang="en-US" sz="1200">
                <a:latin typeface="Tahoma" pitchFamily="34" charset="0"/>
              </a:rPr>
              <a:pPr/>
              <a:t>7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4035" name="Group 582"/>
          <p:cNvGrpSpPr>
            <a:grpSpLocks/>
          </p:cNvGrpSpPr>
          <p:nvPr/>
        </p:nvGrpSpPr>
        <p:grpSpPr bwMode="auto">
          <a:xfrm>
            <a:off x="542925" y="1492250"/>
            <a:ext cx="3540125" cy="4545013"/>
            <a:chOff x="3277" y="974"/>
            <a:chExt cx="2230" cy="2863"/>
          </a:xfrm>
        </p:grpSpPr>
        <p:sp>
          <p:nvSpPr>
            <p:cNvPr id="44042" name="Freeform 583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43" name="Group 584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4417" name="Rectangle 585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418" name="AutoShape 586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4044" name="Freeform 587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Line 588"/>
            <p:cNvSpPr>
              <a:spLocks noChangeShapeType="1"/>
            </p:cNvSpPr>
            <p:nvPr/>
          </p:nvSpPr>
          <p:spPr bwMode="auto">
            <a:xfrm rot="16200000" flipV="1">
              <a:off x="4915" y="3313"/>
              <a:ext cx="285" cy="1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6" name="Line 589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7" name="Line 590"/>
            <p:cNvSpPr>
              <a:spLocks noChangeShapeType="1"/>
            </p:cNvSpPr>
            <p:nvPr/>
          </p:nvSpPr>
          <p:spPr bwMode="auto">
            <a:xfrm rot="16200000" flipH="1">
              <a:off x="5116" y="3190"/>
              <a:ext cx="96" cy="4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048" name="Line 592"/>
            <p:cNvSpPr>
              <a:spLocks noChangeShapeType="1"/>
            </p:cNvSpPr>
            <p:nvPr/>
          </p:nvSpPr>
          <p:spPr bwMode="auto">
            <a:xfrm>
              <a:off x="3843" y="3009"/>
              <a:ext cx="94" cy="10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Line 593"/>
            <p:cNvSpPr>
              <a:spLocks noChangeShapeType="1"/>
            </p:cNvSpPr>
            <p:nvPr/>
          </p:nvSpPr>
          <p:spPr bwMode="auto">
            <a:xfrm flipV="1">
              <a:off x="3680" y="3150"/>
              <a:ext cx="261" cy="7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Line 596"/>
            <p:cNvSpPr>
              <a:spLocks noChangeShapeType="1"/>
            </p:cNvSpPr>
            <p:nvPr/>
          </p:nvSpPr>
          <p:spPr bwMode="auto">
            <a:xfrm flipH="1">
              <a:off x="3948" y="3209"/>
              <a:ext cx="98" cy="11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Line 597"/>
            <p:cNvSpPr>
              <a:spLocks noChangeShapeType="1"/>
            </p:cNvSpPr>
            <p:nvPr/>
          </p:nvSpPr>
          <p:spPr bwMode="auto">
            <a:xfrm flipH="1" flipV="1">
              <a:off x="4132" y="3213"/>
              <a:ext cx="65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Line 598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Line 600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Line 601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55" name="Group 602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4415" name="Picture 603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416" name="Picture 604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56" name="Freeform 605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606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607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608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609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610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611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612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613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614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615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616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617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18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19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20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621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622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623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75" name="Group 624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4398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399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0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1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2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3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4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5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6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7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8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09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0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1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2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4413" name="Oval 640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4414" name="Picture 641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76" name="Group 642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4389" name="Line 643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0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91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92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93" name="Group 647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4396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7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94" name="Line 650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95" name="Line 651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7" name="Group 652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438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8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8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84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87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8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85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86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8" name="Group 661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437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7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7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76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9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0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77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8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79" name="Group 670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436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6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6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68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71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2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9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70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0" name="Group 679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435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5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5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60" name="Group 68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63" name="Freeform 68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4" name="Freeform 68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61" name="Line 68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62" name="Line 68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1" name="Group 688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434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5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5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52" name="Group 69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55" name="Freeform 69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6" name="Freeform 69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53" name="Line 69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54" name="Line 69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4082" name="Line 697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83" name="Group 698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434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4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4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44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47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8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45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46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4" name="Group 707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433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3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3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36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9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0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37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8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5" name="Group 716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4325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26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27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28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31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2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9" name="Line 72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30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6" name="Group 725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4317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18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19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20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23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4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21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22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7" name="Group 734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4309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10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11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12" name="Group 7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15" name="Freeform 7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6" name="Freeform 7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13" name="Line 7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14" name="Line 7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8" name="Group 743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430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0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430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4304" name="Group 7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4307" name="Freeform 7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8" name="Freeform 7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305" name="Line 7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06" name="Line 7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89" name="Group 752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4287" name="Group 753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89" name="Freeform 754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0" name="Freeform 755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1" name="Freeform 756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2" name="Freeform 757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3" name="Freeform 758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4" name="Freeform 759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5" name="Freeform 760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6" name="Freeform 761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7" name="Freeform 762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8" name="Freeform 763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9" name="Freeform 764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0" name="Freeform 765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88" name="Picture 766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0" name="Group 767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4273" name="Group 768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4275" name="Freeform 769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6" name="Freeform 770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7" name="Freeform 771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8" name="Freeform 772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9" name="Freeform 773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0" name="Freeform 774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1" name="Freeform 775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2" name="Freeform 776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3" name="Freeform 777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4" name="Freeform 778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5" name="Freeform 779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6" name="Freeform 780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4274" name="Picture 781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4091" name="Line 782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092" name="Group 783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4271" name="Picture 78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2" name="Freeform 78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3" name="Group 786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4269" name="Picture 78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70" name="Freeform 78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4" name="Group 789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4267" name="Picture 79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8" name="Freeform 79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095" name="Group 792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4265" name="Picture 793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266" name="Freeform 794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4096" name="Picture 795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4097" name="Group 796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4263" name="Picture 797" descr="iphone_stylized_small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264" name="Picture 798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4098" name="Group 799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4231" name="Freeform 80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2" name="Rectangle 801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33" name="Freeform 80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4" name="Freeform 80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35" name="Rectangle 80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6" name="Group 80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61" name="AutoShape 806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2" name="AutoShape 807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7" name="Rectangle 808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38" name="Group 80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59" name="AutoShape 810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60" name="AutoShape 811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39" name="Rectangle 812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0" name="Rectangle 813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41" name="Group 81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57" name="AutoShape 815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8" name="AutoShape 816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2" name="Freeform 81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43" name="Group 81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55" name="AutoShape 819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56" name="AutoShape 820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44" name="Rectangle 821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5" name="Freeform 82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6" name="Freeform 82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7" name="Oval 824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48" name="Freeform 82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49" name="AutoShape 826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0" name="AutoShape 827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1" name="Oval 828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2" name="Oval 829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4253" name="Oval 830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54" name="Rectangle 831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099" name="Group 832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4199" name="Freeform 833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0" name="Rectangle 834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1" name="Freeform 835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2" name="Freeform 836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03" name="Rectangle 837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4" name="Group 838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229" name="AutoShape 839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30" name="AutoShape 840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5" name="Rectangle 841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6" name="Group 842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27" name="AutoShape 843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8" name="AutoShape 844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07" name="Rectangle 845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08" name="Rectangle 846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4209" name="Group 847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225" name="AutoShape 848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6" name="AutoShape 849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0" name="Freeform 850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211" name="Group 851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4223" name="AutoShape 852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4224" name="AutoShape 853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4212" name="Rectangle 854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3" name="Freeform 855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4" name="Freeform 856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5" name="Oval 857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6" name="Freeform 858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17" name="AutoShape 859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8" name="AutoShape 860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19" name="Oval 861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0" name="Oval 862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4221" name="Oval 863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4222" name="Rectangle 864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4100" name="Group 865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4176" name="Picture 866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77" name="Picture 867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78" name="Freeform 86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79" name="Picture 869" descr="screen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80" name="Freeform 87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1" name="Freeform 87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2" name="Freeform 87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3" name="Freeform 87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4" name="Freeform 87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5" name="Freeform 87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86" name="Group 87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93" name="Freeform 87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4" name="Freeform 87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5" name="Freeform 87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6" name="Freeform 88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7" name="Freeform 88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8" name="Freeform 88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87" name="Freeform 88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8" name="Freeform 88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89" name="Freeform 88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0" name="Freeform 88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1" name="Freeform 88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92" name="Freeform 88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1" name="Group 889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4153" name="Picture 890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54" name="Picture 891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5" name="Freeform 89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56" name="Picture 893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57" name="Freeform 89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8" name="Freeform 89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59" name="Freeform 89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0" name="Freeform 89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1" name="Freeform 89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2" name="Freeform 89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63" name="Group 90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70" name="Freeform 90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1" name="Freeform 90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2" name="Freeform 90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3" name="Freeform 90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4" name="Freeform 90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5" name="Freeform 90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64" name="Freeform 90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5" name="Freeform 90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6" name="Freeform 90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7" name="Freeform 91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8" name="Freeform 91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69" name="Freeform 91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2" name="Group 913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4130" name="Picture 914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31" name="Picture 915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2" name="Freeform 91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33" name="Picture 917" descr="screen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34" name="Freeform 91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5" name="Freeform 91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6" name="Freeform 92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7" name="Freeform 92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8" name="Freeform 92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39" name="Freeform 92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40" name="Group 92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47" name="Freeform 92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8" name="Freeform 92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9" name="Freeform 92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0" name="Freeform 92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1" name="Freeform 92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2" name="Freeform 93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41" name="Freeform 93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2" name="Freeform 93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3" name="Freeform 93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4" name="Freeform 93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5" name="Freeform 93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46" name="Freeform 93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103" name="Group 937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4128" name="Picture 93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29" name="Freeform 93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4104" name="Group 940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4105" name="Picture 941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106" name="Picture 942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7" name="Freeform 943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4108" name="Picture 944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109" name="Freeform 945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0" name="Freeform 946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1" name="Freeform 947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2" name="Freeform 948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3" name="Freeform 949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4" name="Freeform 950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4115" name="Group 951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4122" name="Freeform 952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3" name="Freeform 953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4" name="Freeform 954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5" name="Freeform 955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6" name="Freeform 956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7" name="Freeform 957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4116" name="Freeform 958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7" name="Freeform 959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8" name="Freeform 960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19" name="Freeform 961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0" name="Freeform 962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21" name="Freeform 963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4036" name="Rectangle 4"/>
          <p:cNvSpPr>
            <a:spLocks noGrp="1" noChangeArrowheads="1"/>
          </p:cNvSpPr>
          <p:nvPr>
            <p:ph type="title"/>
          </p:nvPr>
        </p:nvSpPr>
        <p:spPr>
          <a:xfrm>
            <a:off x="366713" y="184150"/>
            <a:ext cx="7772400" cy="852488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Client-server architecture</a:t>
            </a:r>
          </a:p>
        </p:txBody>
      </p:sp>
      <p:sp>
        <p:nvSpPr>
          <p:cNvPr id="44037" name="Rectangle 460"/>
          <p:cNvSpPr>
            <a:spLocks noGrp="1" noChangeArrowheads="1"/>
          </p:cNvSpPr>
          <p:nvPr>
            <p:ph type="body" sz="half" idx="2"/>
          </p:nvPr>
        </p:nvSpPr>
        <p:spPr>
          <a:xfrm>
            <a:off x="4752975" y="1416050"/>
            <a:ext cx="4143375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server: </a:t>
            </a:r>
          </a:p>
          <a:p>
            <a:r>
              <a:rPr lang="en-US" altLang="en-US" sz="2400" smtClean="0">
                <a:ea typeface="ＭＳ Ｐゴシック" charset="-128"/>
              </a:rPr>
              <a:t>always-on host</a:t>
            </a:r>
          </a:p>
          <a:p>
            <a:r>
              <a:rPr lang="en-US" altLang="en-US" sz="2400" smtClean="0">
                <a:ea typeface="ＭＳ Ｐゴシック" charset="-128"/>
              </a:rPr>
              <a:t>permanent IP address</a:t>
            </a:r>
          </a:p>
          <a:p>
            <a:r>
              <a:rPr lang="en-US" altLang="en-US" sz="2400" smtClean="0">
                <a:ea typeface="ＭＳ Ｐゴシック" charset="-128"/>
              </a:rPr>
              <a:t>data centers for scaling</a:t>
            </a:r>
          </a:p>
          <a:p>
            <a:pPr>
              <a:spcBef>
                <a:spcPct val="75000"/>
              </a:spcBef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clients:</a:t>
            </a:r>
          </a:p>
          <a:p>
            <a:r>
              <a:rPr lang="en-US" altLang="en-US" sz="2400" smtClean="0">
                <a:ea typeface="ＭＳ Ｐゴシック" charset="-128"/>
              </a:rPr>
              <a:t>communicate with server</a:t>
            </a:r>
          </a:p>
          <a:p>
            <a:r>
              <a:rPr lang="en-US" altLang="en-US" sz="2400" smtClean="0">
                <a:ea typeface="ＭＳ Ｐゴシック" charset="-128"/>
              </a:rPr>
              <a:t>may be intermittently connected</a:t>
            </a:r>
          </a:p>
          <a:p>
            <a:r>
              <a:rPr lang="en-US" altLang="en-US" sz="2400" smtClean="0">
                <a:ea typeface="ＭＳ Ｐゴシック" charset="-128"/>
              </a:rPr>
              <a:t>may have dynamic IP addresses</a:t>
            </a:r>
          </a:p>
          <a:p>
            <a:r>
              <a:rPr lang="en-US" altLang="en-US" sz="2400" smtClean="0">
                <a:ea typeface="ＭＳ Ｐゴシック" charset="-128"/>
              </a:rPr>
              <a:t>do not communicate directly with each other</a:t>
            </a:r>
          </a:p>
        </p:txBody>
      </p:sp>
      <p:pic>
        <p:nvPicPr>
          <p:cNvPr id="44038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8300" y="842963"/>
            <a:ext cx="6057900" cy="15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9" name="Line 913"/>
          <p:cNvSpPr>
            <a:spLocks noChangeShapeType="1"/>
          </p:cNvSpPr>
          <p:nvPr/>
        </p:nvSpPr>
        <p:spPr bwMode="auto">
          <a:xfrm>
            <a:off x="1249363" y="3235325"/>
            <a:ext cx="2006600" cy="19780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0" name="Line 800"/>
          <p:cNvSpPr>
            <a:spLocks noChangeShapeType="1"/>
          </p:cNvSpPr>
          <p:nvPr/>
        </p:nvSpPr>
        <p:spPr bwMode="auto">
          <a:xfrm>
            <a:off x="2211388" y="1844675"/>
            <a:ext cx="1481137" cy="3109913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4041" name="Text Box 803"/>
          <p:cNvSpPr txBox="1">
            <a:spLocks noChangeArrowheads="1"/>
          </p:cNvSpPr>
          <p:nvPr/>
        </p:nvSpPr>
        <p:spPr bwMode="auto">
          <a:xfrm>
            <a:off x="254000" y="4067175"/>
            <a:ext cx="15525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client/server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Title 1"/>
          <p:cNvSpPr>
            <a:spLocks noGrp="1"/>
          </p:cNvSpPr>
          <p:nvPr>
            <p:ph type="title"/>
          </p:nvPr>
        </p:nvSpPr>
        <p:spPr>
          <a:xfrm>
            <a:off x="533400" y="92075"/>
            <a:ext cx="7772400" cy="11430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Attacking DNS</a:t>
            </a:r>
          </a:p>
        </p:txBody>
      </p:sp>
      <p:sp>
        <p:nvSpPr>
          <p:cNvPr id="172034" name="Content Placeholder 5"/>
          <p:cNvSpPr>
            <a:spLocks noGrp="1"/>
          </p:cNvSpPr>
          <p:nvPr>
            <p:ph sz="half" idx="1"/>
          </p:nvPr>
        </p:nvSpPr>
        <p:spPr>
          <a:xfrm>
            <a:off x="533400" y="1463675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smtClean="0">
                <a:solidFill>
                  <a:srgbClr val="22228B"/>
                </a:solidFill>
                <a:ea typeface="ＭＳ Ｐゴシック" charset="-128"/>
              </a:rPr>
              <a:t>DDoS attacks</a:t>
            </a:r>
          </a:p>
          <a:p>
            <a:r>
              <a:rPr lang="en-US" altLang="en-US" smtClean="0">
                <a:ea typeface="ＭＳ Ｐゴシック" charset="-128"/>
              </a:rPr>
              <a:t>bombard root servers with traffic</a:t>
            </a:r>
          </a:p>
          <a:p>
            <a:pPr marL="574675" lvl="1" indent="-227013"/>
            <a:r>
              <a:rPr lang="en-US" altLang="en-US" smtClean="0">
                <a:ea typeface="ＭＳ Ｐゴシック" charset="-128"/>
              </a:rPr>
              <a:t>not successful to date</a:t>
            </a:r>
          </a:p>
          <a:p>
            <a:pPr marL="574675" lvl="1" indent="-227013"/>
            <a:r>
              <a:rPr lang="en-US" altLang="en-US" smtClean="0">
                <a:ea typeface="ＭＳ Ｐゴシック" charset="-128"/>
              </a:rPr>
              <a:t>traffic filtering</a:t>
            </a:r>
          </a:p>
          <a:p>
            <a:pPr marL="574675" lvl="1" indent="-227013"/>
            <a:r>
              <a:rPr lang="en-US" altLang="en-US" smtClean="0">
                <a:ea typeface="ＭＳ Ｐゴシック" charset="-128"/>
              </a:rPr>
              <a:t>local DNS servers cache IPs of TLD servers, allowing root server bypass</a:t>
            </a:r>
          </a:p>
          <a:p>
            <a:r>
              <a:rPr lang="en-US" altLang="en-US" smtClean="0">
                <a:ea typeface="ＭＳ Ｐゴシック" charset="-128"/>
              </a:rPr>
              <a:t>bombard TLD servers</a:t>
            </a:r>
          </a:p>
          <a:p>
            <a:pPr marL="574675" lvl="1" indent="-227013"/>
            <a:r>
              <a:rPr lang="en-US" altLang="en-US" smtClean="0">
                <a:ea typeface="ＭＳ Ｐゴシック" charset="-128"/>
              </a:rPr>
              <a:t>potentially more dangerous</a:t>
            </a:r>
          </a:p>
          <a:p>
            <a:pPr>
              <a:buFont typeface="Comic Sans MS" pitchFamily="66" charset="0"/>
              <a:buAutoNum type="arabicPeriod"/>
            </a:pPr>
            <a:endParaRPr lang="en-US" altLang="en-US" smtClean="0">
              <a:ea typeface="ＭＳ Ｐゴシック" charset="-128"/>
            </a:endParaRPr>
          </a:p>
        </p:txBody>
      </p:sp>
      <p:sp>
        <p:nvSpPr>
          <p:cNvPr id="7" name="Content Placeholder 6"/>
          <p:cNvSpPr>
            <a:spLocks noGrp="1"/>
          </p:cNvSpPr>
          <p:nvPr>
            <p:ph sz="half" idx="2"/>
          </p:nvPr>
        </p:nvSpPr>
        <p:spPr>
          <a:xfrm>
            <a:off x="4692650" y="1463675"/>
            <a:ext cx="3810000" cy="4648200"/>
          </a:xfrm>
        </p:spPr>
        <p:txBody>
          <a:bodyPr/>
          <a:lstStyle/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redirect attacks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 smtClean="0"/>
              <a:t>man-in-middle</a:t>
            </a:r>
          </a:p>
          <a:p>
            <a:pPr lvl="1">
              <a:buFont typeface="Arial"/>
              <a:buChar char="•"/>
              <a:defRPr/>
            </a:pPr>
            <a:r>
              <a:rPr lang="en-US" dirty="0" smtClean="0"/>
              <a:t>Intercept queries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 smtClean="0"/>
              <a:t>DNS poisoning</a:t>
            </a:r>
          </a:p>
          <a:p>
            <a:pPr lvl="1">
              <a:buFont typeface="Wingdings" charset="2"/>
              <a:buChar char="§"/>
              <a:defRPr/>
            </a:pPr>
            <a:r>
              <a:rPr lang="en-US" dirty="0" smtClean="0"/>
              <a:t>Send bogus replies to DNS server, which caches them</a:t>
            </a:r>
          </a:p>
          <a:p>
            <a:pPr>
              <a:buFont typeface="Wingdings" pitchFamily="2" charset="2"/>
              <a:buNone/>
              <a:defRPr/>
            </a:pPr>
            <a:r>
              <a:rPr lang="en-US" dirty="0" smtClean="0">
                <a:solidFill>
                  <a:schemeClr val="accent6">
                    <a:lumMod val="75000"/>
                  </a:schemeClr>
                </a:solidFill>
              </a:rPr>
              <a:t>exploit DNS for DDoS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 smtClean="0"/>
              <a:t>send queries with spoofed source address: target IP</a:t>
            </a:r>
          </a:p>
          <a:p>
            <a:pPr>
              <a:buFont typeface="Wingdings" charset="2"/>
              <a:buChar char="§"/>
              <a:defRPr/>
            </a:pPr>
            <a:r>
              <a:rPr lang="en-US" dirty="0" smtClean="0"/>
              <a:t>requires amplification</a:t>
            </a: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 smtClean="0"/>
              <a:t>Application Layer</a:t>
            </a:r>
            <a:endParaRPr lang="en-US"/>
          </a:p>
        </p:txBody>
      </p:sp>
      <p:sp>
        <p:nvSpPr>
          <p:cNvPr id="172037" name="Slide Number Placeholder 4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22408236-9D32-4587-B65D-8FC81DF1D2ED}" type="slidenum">
              <a:rPr lang="en-US" altLang="en-US" sz="1200">
                <a:latin typeface="Tahoma" pitchFamily="34" charset="0"/>
              </a:rPr>
              <a:pPr/>
              <a:t>70</a:t>
            </a:fld>
            <a:endParaRPr lang="en-US" altLang="en-US" sz="1200">
              <a:latin typeface="Tahoma" pitchFamily="34" charset="0"/>
            </a:endParaRPr>
          </a:p>
        </p:txBody>
      </p:sp>
      <p:pic>
        <p:nvPicPr>
          <p:cNvPr id="172038" name="Picture 16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425" y="914400"/>
            <a:ext cx="353377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305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3058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7305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4EDDD538-D138-4761-977A-079366F03A5E}" type="slidenum">
              <a:rPr lang="en-US" altLang="en-US" sz="1200">
                <a:latin typeface="Tahoma" pitchFamily="34" charset="0"/>
              </a:rPr>
              <a:pPr/>
              <a:t>71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7306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7306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751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C89ADAAA-6768-4197-ADA3-F9049BF52305}" type="slidenum">
              <a:rPr lang="en-US" altLang="en-US" sz="1200">
                <a:latin typeface="Tahoma" pitchFamily="34" charset="0"/>
              </a:rPr>
              <a:pPr/>
              <a:t>72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175107" name="Group 564"/>
          <p:cNvGrpSpPr>
            <a:grpSpLocks/>
          </p:cNvGrpSpPr>
          <p:nvPr/>
        </p:nvGrpSpPr>
        <p:grpSpPr bwMode="auto">
          <a:xfrm>
            <a:off x="5124450" y="1257300"/>
            <a:ext cx="3540125" cy="4545013"/>
            <a:chOff x="3277" y="974"/>
            <a:chExt cx="2230" cy="2863"/>
          </a:xfrm>
        </p:grpSpPr>
        <p:sp>
          <p:nvSpPr>
            <p:cNvPr id="175114" name="Freeform 565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15" name="Group 566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175488" name="Rectangle 567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489" name="AutoShape 568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175116" name="Freeform 569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17" name="Line 570"/>
            <p:cNvSpPr>
              <a:spLocks noChangeShapeType="1"/>
            </p:cNvSpPr>
            <p:nvPr/>
          </p:nvSpPr>
          <p:spPr bwMode="auto">
            <a:xfrm rot="-5400000">
              <a:off x="4924" y="3318"/>
              <a:ext cx="282" cy="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8" name="Line 571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19" name="Line 572"/>
            <p:cNvSpPr>
              <a:spLocks noChangeShapeType="1"/>
            </p:cNvSpPr>
            <p:nvPr/>
          </p:nvSpPr>
          <p:spPr bwMode="auto">
            <a:xfrm rot="16200000" flipH="1">
              <a:off x="5110" y="3185"/>
              <a:ext cx="82" cy="7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5120" name="Line 574"/>
            <p:cNvSpPr>
              <a:spLocks noChangeShapeType="1"/>
            </p:cNvSpPr>
            <p:nvPr/>
          </p:nvSpPr>
          <p:spPr bwMode="auto">
            <a:xfrm>
              <a:off x="3843" y="3009"/>
              <a:ext cx="115" cy="6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1" name="Line 575"/>
            <p:cNvSpPr>
              <a:spLocks noChangeShapeType="1"/>
            </p:cNvSpPr>
            <p:nvPr/>
          </p:nvSpPr>
          <p:spPr bwMode="auto">
            <a:xfrm flipV="1">
              <a:off x="3680" y="3164"/>
              <a:ext cx="257" cy="5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2" name="Line 578"/>
            <p:cNvSpPr>
              <a:spLocks noChangeShapeType="1"/>
            </p:cNvSpPr>
            <p:nvPr/>
          </p:nvSpPr>
          <p:spPr bwMode="auto">
            <a:xfrm flipH="1">
              <a:off x="3948" y="3206"/>
              <a:ext cx="91" cy="11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3" name="Line 579"/>
            <p:cNvSpPr>
              <a:spLocks noChangeShapeType="1"/>
            </p:cNvSpPr>
            <p:nvPr/>
          </p:nvSpPr>
          <p:spPr bwMode="auto">
            <a:xfrm flipH="1" flipV="1">
              <a:off x="4144" y="3212"/>
              <a:ext cx="53" cy="11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4" name="Line 580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5" name="Line 582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6" name="Line 583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27" name="Group 584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175486" name="Picture 585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487" name="Picture 586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28" name="Freeform 587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29" name="Freeform 588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0" name="Line 589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1" name="Line 590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2" name="Line 591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3" name="Line 592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4" name="Line 593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5" name="Line 594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6" name="Line 595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7" name="Line 596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8" name="Line 597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39" name="Line 598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0" name="Line 599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1" name="Line 600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2" name="Line 601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3" name="Line 602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Line 603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5" name="Line 604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6" name="Line 605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47" name="Group 606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175469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0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1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2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3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4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5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6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7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8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79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0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1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2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3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175484" name="Oval 622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75485" name="Picture 623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48" name="Group 624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175460" name="Line 625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1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62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63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64" name="Group 629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175467" name="Freeform 6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68" name="Freeform 6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65" name="Line 632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66" name="Line 633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49" name="Group 634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17545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5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5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55" name="Group 63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8" name="Freeform 63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9" name="Freeform 64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56" name="Line 64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57" name="Line 64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0" name="Group 643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17544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4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4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47" name="Group 64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50" name="Freeform 64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51" name="Freeform 64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8" name="Line 65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9" name="Line 65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1" name="Group 652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17543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3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3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39" name="Group 65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42" name="Freeform 65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43" name="Freeform 65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40" name="Line 65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41" name="Line 66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2" name="Group 661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17542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2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3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31" name="Group 66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34" name="Freeform 66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35" name="Freeform 66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32" name="Line 66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33" name="Line 66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3" name="Group 670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17542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2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2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23" name="Group 67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26" name="Freeform 67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27" name="Freeform 67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24" name="Line 67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25" name="Line 67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5154" name="Line 679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5155" name="Group 680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17541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1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1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15" name="Group 68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8" name="Freeform 68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9" name="Freeform 68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16" name="Line 68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17" name="Line 68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6" name="Group 689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17540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0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40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407" name="Group 69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10" name="Freeform 69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11" name="Freeform 69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8" name="Line 69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9" name="Line 69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7" name="Group 698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17539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9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9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399" name="Group 70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402" name="Freeform 70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403" name="Freeform 70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400" name="Line 70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401" name="Line 70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8" name="Group 707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17538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8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9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391" name="Group 71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94" name="Freeform 71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95" name="Freeform 71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92" name="Line 71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93" name="Line 71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59" name="Group 716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175381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82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83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384" name="Group 72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86" name="Freeform 72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7" name="Freeform 72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85" name="Line 72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0" name="Group 725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175373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74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175375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175376" name="Group 72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175379" name="Freeform 73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80" name="Freeform 73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377" name="Line 73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78" name="Line 73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61" name="Group 734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175359" name="Group 735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61" name="Freeform 736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2" name="Freeform 737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3" name="Freeform 738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4" name="Freeform 739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5" name="Freeform 740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6" name="Freeform 741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7" name="Freeform 742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8" name="Freeform 743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69" name="Freeform 744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0" name="Freeform 745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1" name="Freeform 746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72" name="Freeform 747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60" name="Picture 748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62" name="Group 749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175345" name="Group 750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175347" name="Freeform 751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8" name="Freeform 752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49" name="Freeform 753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0" name="Freeform 754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1" name="Freeform 755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2" name="Freeform 756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3" name="Freeform 757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4" name="Freeform 758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5" name="Freeform 759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6" name="Freeform 760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7" name="Freeform 761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358" name="Freeform 762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175346" name="Picture 763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5163" name="Line 764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75164" name="Group 765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175343" name="Picture 766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4" name="Freeform 767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5" name="Group 768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175341" name="Picture 769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2" name="Freeform 770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6" name="Group 771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175339" name="Picture 77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40" name="Freeform 77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67" name="Group 774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175337" name="Picture 77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338" name="Freeform 776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175168" name="Picture 777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5169" name="Group 778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175335" name="Picture 779" descr="iphone_stylized_small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336" name="Picture 780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75170" name="Group 781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175303" name="Freeform 782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4" name="Rectangle 783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05" name="Freeform 784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6" name="Freeform 785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07" name="Rectangle 786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08" name="Group 787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33" name="AutoShape 788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4" name="AutoShape 789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09" name="Rectangle 790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0" name="Group 791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331" name="AutoShape 792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2" name="AutoShape 793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1" name="Rectangle 794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2" name="Rectangle 795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313" name="Group 796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329" name="AutoShape 797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30" name="AutoShape 798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4" name="Freeform 799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315" name="Group 800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327" name="AutoShape 801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28" name="AutoShape 802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316" name="Rectangle 803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17" name="Freeform 804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8" name="Freeform 805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19" name="Oval 806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0" name="Freeform 807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321" name="AutoShape 808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2" name="AutoShape 809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3" name="Oval 810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4" name="Oval 811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75325" name="Oval 812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326" name="Rectangle 813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1" name="Group 814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175271" name="Freeform 815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2" name="Rectangle 816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73" name="Freeform 817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4" name="Freeform 818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75" name="Rectangle 819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6" name="Group 820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75301" name="AutoShape 821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2" name="AutoShape 822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7" name="Rectangle 823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78" name="Group 824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75299" name="AutoShape 825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300" name="AutoShape 826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79" name="Rectangle 827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0" name="Rectangle 828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75281" name="Group 829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75297" name="AutoShape 830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8" name="AutoShape 831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2" name="Freeform 832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83" name="Group 833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75295" name="AutoShape 834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75296" name="AutoShape 835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75284" name="Rectangle 836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5" name="Freeform 837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6" name="Freeform 838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7" name="Oval 839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88" name="Freeform 840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89" name="AutoShape 841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0" name="AutoShape 842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1" name="Oval 843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2" name="Oval 844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175293" name="Oval 845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5294" name="Rectangle 846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175172" name="Group 847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175248" name="Picture 848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49" name="Picture 849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0" name="Freeform 85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51" name="Picture 851" descr="screen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52" name="Freeform 85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3" name="Freeform 85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4" name="Freeform 85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5" name="Freeform 85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6" name="Freeform 85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57" name="Freeform 85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58" name="Group 85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65" name="Freeform 85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6" name="Freeform 86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7" name="Freeform 86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8" name="Freeform 86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69" name="Freeform 86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70" name="Freeform 86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59" name="Freeform 86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0" name="Freeform 86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1" name="Freeform 86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2" name="Freeform 86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3" name="Freeform 86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64" name="Freeform 87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3" name="Group 871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175225" name="Picture 872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26" name="Picture 873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7" name="Freeform 874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28" name="Picture 875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29" name="Freeform 876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0" name="Freeform 877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1" name="Freeform 878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2" name="Freeform 879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3" name="Freeform 880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4" name="Freeform 881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35" name="Group 882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42" name="Freeform 883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3" name="Freeform 884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4" name="Freeform 885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5" name="Freeform 886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6" name="Freeform 887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47" name="Freeform 888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36" name="Freeform 889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7" name="Freeform 890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8" name="Freeform 891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39" name="Freeform 892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0" name="Freeform 893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41" name="Freeform 894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4" name="Group 895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175202" name="Picture 896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203" name="Picture 897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4" name="Freeform 898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205" name="Picture 899" descr="screen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6" name="Freeform 900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7" name="Freeform 901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8" name="Freeform 902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09" name="Freeform 903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0" name="Freeform 904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1" name="Freeform 905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212" name="Group 906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219" name="Freeform 907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0" name="Freeform 908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1" name="Freeform 909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2" name="Freeform 910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3" name="Freeform 911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224" name="Freeform 912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213" name="Freeform 913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4" name="Freeform 914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5" name="Freeform 915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6" name="Freeform 916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7" name="Freeform 917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218" name="Freeform 918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5175" name="Group 919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175200" name="Picture 920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201" name="Freeform 921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175176" name="Group 922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175177" name="Picture 923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5178" name="Picture 924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79" name="Freeform 925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75180" name="Picture 926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5181" name="Freeform 927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2" name="Freeform 928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3" name="Freeform 929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4" name="Freeform 930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5" name="Freeform 931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6" name="Freeform 932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5187" name="Group 933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175194" name="Freeform 934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5" name="Freeform 935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6" name="Freeform 936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7" name="Freeform 937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8" name="Freeform 938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199" name="Freeform 939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75188" name="Freeform 940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89" name="Freeform 941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0" name="Freeform 942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1" name="Freeform 943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2" name="Freeform 944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193" name="Freeform 945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75108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138113"/>
            <a:ext cx="7772400" cy="871537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Pure </a:t>
            </a:r>
            <a:r>
              <a:rPr lang="en-US" altLang="en-US" sz="4000" smtClean="0">
                <a:ea typeface="ＭＳ Ｐゴシック" charset="-128"/>
              </a:rPr>
              <a:t>P2P</a:t>
            </a:r>
            <a:r>
              <a:rPr lang="en-US" altLang="en-US" smtClean="0">
                <a:ea typeface="ＭＳ Ｐゴシック" charset="-128"/>
              </a:rPr>
              <a:t> architecture</a:t>
            </a:r>
          </a:p>
        </p:txBody>
      </p:sp>
      <p:sp>
        <p:nvSpPr>
          <p:cNvPr id="175109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55600" y="1276350"/>
            <a:ext cx="4049713" cy="4648200"/>
          </a:xfrm>
        </p:spPr>
        <p:txBody>
          <a:bodyPr/>
          <a:lstStyle/>
          <a:p>
            <a:r>
              <a:rPr lang="en-US" altLang="en-US" i="1" smtClean="0">
                <a:ea typeface="ＭＳ Ｐゴシック" charset="-128"/>
              </a:rPr>
              <a:t>no</a:t>
            </a:r>
            <a:r>
              <a:rPr lang="en-US" altLang="en-US" smtClean="0">
                <a:ea typeface="ＭＳ Ｐゴシック" charset="-128"/>
              </a:rPr>
              <a:t> always-on server</a:t>
            </a:r>
          </a:p>
          <a:p>
            <a:r>
              <a:rPr lang="en-US" altLang="en-US" smtClean="0">
                <a:ea typeface="ＭＳ Ｐゴシック" charset="-128"/>
              </a:rPr>
              <a:t>arbitrary end systems directly communicate</a:t>
            </a:r>
          </a:p>
          <a:p>
            <a:r>
              <a:rPr lang="en-US" altLang="en-US" smtClean="0">
                <a:ea typeface="ＭＳ Ｐゴシック" charset="-128"/>
              </a:rPr>
              <a:t>peers are intermittently connected and change IP addresses</a:t>
            </a:r>
            <a:endParaRPr lang="en-US" altLang="en-US" i="1" smtClean="0">
              <a:solidFill>
                <a:srgbClr val="000099"/>
              </a:solidFill>
              <a:ea typeface="ＭＳ Ｐゴシック" charset="-128"/>
            </a:endParaRPr>
          </a:p>
          <a:p>
            <a:pPr>
              <a:spcBef>
                <a:spcPct val="60000"/>
              </a:spcBef>
              <a:buFont typeface="Wingdings" pitchFamily="2" charset="2"/>
              <a:buNone/>
            </a:pPr>
            <a:r>
              <a:rPr lang="en-US" altLang="en-US" i="1" smtClean="0">
                <a:solidFill>
                  <a:srgbClr val="000099"/>
                </a:solidFill>
                <a:ea typeface="ＭＳ Ｐゴシック" charset="-128"/>
              </a:rPr>
              <a:t>examples: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file distribution (BitTorrent)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Streaming (KanKan)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VoIP (Skype) </a:t>
            </a:r>
          </a:p>
          <a:p>
            <a:pPr>
              <a:buFont typeface="Wingdings" pitchFamily="2" charset="2"/>
              <a:buNone/>
            </a:pPr>
            <a:endParaRPr lang="en-US" altLang="en-US" sz="2400" smtClean="0">
              <a:ea typeface="ＭＳ Ｐゴシック" charset="-128"/>
            </a:endParaRPr>
          </a:p>
          <a:p>
            <a:endParaRPr lang="en-US" altLang="en-US" sz="2400" smtClean="0">
              <a:ea typeface="ＭＳ Ｐゴシック" charset="-128"/>
            </a:endParaRPr>
          </a:p>
        </p:txBody>
      </p:sp>
      <p:sp>
        <p:nvSpPr>
          <p:cNvPr id="175110" name="Line 1034"/>
          <p:cNvSpPr>
            <a:spLocks noChangeShapeType="1"/>
          </p:cNvSpPr>
          <p:nvPr/>
        </p:nvSpPr>
        <p:spPr bwMode="auto">
          <a:xfrm flipH="1">
            <a:off x="5783263" y="1597025"/>
            <a:ext cx="828675" cy="120332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1" name="Line 1035"/>
          <p:cNvSpPr>
            <a:spLocks noChangeShapeType="1"/>
          </p:cNvSpPr>
          <p:nvPr/>
        </p:nvSpPr>
        <p:spPr bwMode="auto">
          <a:xfrm>
            <a:off x="5657850" y="3160713"/>
            <a:ext cx="30163" cy="15557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5112" name="Line 1036"/>
          <p:cNvSpPr>
            <a:spLocks noChangeShapeType="1"/>
          </p:cNvSpPr>
          <p:nvPr/>
        </p:nvSpPr>
        <p:spPr bwMode="auto">
          <a:xfrm>
            <a:off x="6118225" y="3260725"/>
            <a:ext cx="1296988" cy="2038350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75113" name="Picture 563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325" y="79692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7715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27B7D65B-0ED4-498E-A47E-DBB6B9282423}" type="slidenum">
              <a:rPr lang="en-US" altLang="en-US" sz="1200">
                <a:latin typeface="Tahoma" pitchFamily="34" charset="0"/>
              </a:rPr>
              <a:pPr/>
              <a:t>73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77155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153988"/>
            <a:ext cx="8520113" cy="773112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File distribution: client-server vs P2P</a:t>
            </a:r>
          </a:p>
        </p:txBody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5138" y="1227138"/>
            <a:ext cx="8258175" cy="88265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u="sng" dirty="0" smtClean="0">
                <a:solidFill>
                  <a:srgbClr val="CC0000"/>
                </a:solidFill>
                <a:ea typeface="ＭＳ Ｐゴシック" charset="-128"/>
              </a:rPr>
              <a:t>Question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:</a:t>
            </a:r>
            <a:r>
              <a:rPr lang="en-US" altLang="en-US" dirty="0" smtClean="0">
                <a:ea typeface="ＭＳ Ｐゴシック" charset="-128"/>
              </a:rPr>
              <a:t> how much time to distribute file (size </a:t>
            </a:r>
            <a:r>
              <a:rPr lang="en-US" altLang="en-US" i="1" dirty="0" smtClean="0">
                <a:ea typeface="ＭＳ Ｐゴシック" charset="-128"/>
              </a:rPr>
              <a:t>F</a:t>
            </a:r>
            <a:r>
              <a:rPr lang="en-US" altLang="en-US" dirty="0" smtClean="0">
                <a:ea typeface="ＭＳ Ｐゴシック" charset="-128"/>
              </a:rPr>
              <a:t>) from one server to </a:t>
            </a:r>
            <a:r>
              <a:rPr lang="en-US" altLang="en-US" i="1" dirty="0" smtClean="0">
                <a:ea typeface="ＭＳ Ｐゴシック" charset="-128"/>
              </a:rPr>
              <a:t>N </a:t>
            </a:r>
            <a:r>
              <a:rPr lang="en-US" altLang="en-US" dirty="0" smtClean="0">
                <a:ea typeface="ＭＳ Ｐゴシック" charset="-128"/>
              </a:rPr>
              <a:t>peers?</a:t>
            </a:r>
          </a:p>
          <a:p>
            <a:pPr lvl="1"/>
            <a:r>
              <a:rPr lang="en-US" altLang="en-US" dirty="0" smtClean="0">
                <a:ea typeface="ＭＳ Ｐゴシック" charset="-128"/>
              </a:rPr>
              <a:t>peer upload/download capacity is limited resource</a:t>
            </a:r>
          </a:p>
        </p:txBody>
      </p:sp>
      <p:sp>
        <p:nvSpPr>
          <p:cNvPr id="177157" name="Freeform 4"/>
          <p:cNvSpPr>
            <a:spLocks/>
          </p:cNvSpPr>
          <p:nvPr/>
        </p:nvSpPr>
        <p:spPr bwMode="auto">
          <a:xfrm>
            <a:off x="2284413" y="4087813"/>
            <a:ext cx="377507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58" name="Line 14"/>
          <p:cNvSpPr>
            <a:spLocks noChangeShapeType="1"/>
          </p:cNvSpPr>
          <p:nvPr/>
        </p:nvSpPr>
        <p:spPr bwMode="auto">
          <a:xfrm>
            <a:off x="1819275" y="4051300"/>
            <a:ext cx="803275" cy="311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59" name="Text Box 15"/>
          <p:cNvSpPr txBox="1">
            <a:spLocks noChangeArrowheads="1"/>
          </p:cNvSpPr>
          <p:nvPr/>
        </p:nvSpPr>
        <p:spPr bwMode="auto">
          <a:xfrm>
            <a:off x="2103438" y="3849688"/>
            <a:ext cx="387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s</a:t>
            </a:r>
          </a:p>
        </p:txBody>
      </p:sp>
      <p:sp>
        <p:nvSpPr>
          <p:cNvPr id="177160" name="Line 39"/>
          <p:cNvSpPr>
            <a:spLocks noChangeShapeType="1"/>
          </p:cNvSpPr>
          <p:nvPr/>
        </p:nvSpPr>
        <p:spPr bwMode="auto">
          <a:xfrm>
            <a:off x="1376363" y="4962525"/>
            <a:ext cx="10160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1" name="Line 40"/>
          <p:cNvSpPr>
            <a:spLocks noChangeShapeType="1"/>
          </p:cNvSpPr>
          <p:nvPr/>
        </p:nvSpPr>
        <p:spPr bwMode="auto">
          <a:xfrm flipH="1">
            <a:off x="1431925" y="5110163"/>
            <a:ext cx="1003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62" name="Text Box 41"/>
          <p:cNvSpPr txBox="1">
            <a:spLocks noChangeArrowheads="1"/>
          </p:cNvSpPr>
          <p:nvPr/>
        </p:nvSpPr>
        <p:spPr bwMode="auto">
          <a:xfrm>
            <a:off x="1665288" y="45735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N</a:t>
            </a:r>
          </a:p>
        </p:txBody>
      </p:sp>
      <p:sp>
        <p:nvSpPr>
          <p:cNvPr id="177163" name="Text Box 42"/>
          <p:cNvSpPr txBox="1">
            <a:spLocks noChangeArrowheads="1"/>
          </p:cNvSpPr>
          <p:nvPr/>
        </p:nvSpPr>
        <p:spPr bwMode="auto">
          <a:xfrm>
            <a:off x="1646238" y="50879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d</a:t>
            </a:r>
            <a:r>
              <a:rPr lang="en-US" altLang="en-US" sz="1800" i="1" baseline="-25000"/>
              <a:t>N</a:t>
            </a:r>
          </a:p>
        </p:txBody>
      </p:sp>
      <p:sp>
        <p:nvSpPr>
          <p:cNvPr id="177164" name="Text Box 43"/>
          <p:cNvSpPr txBox="1">
            <a:spLocks noChangeArrowheads="1"/>
          </p:cNvSpPr>
          <p:nvPr/>
        </p:nvSpPr>
        <p:spPr bwMode="auto">
          <a:xfrm>
            <a:off x="1146175" y="4071938"/>
            <a:ext cx="11731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/>
              <a:t>server</a:t>
            </a:r>
            <a:endParaRPr lang="en-US" altLang="en-US" sz="1800" baseline="-25000"/>
          </a:p>
        </p:txBody>
      </p:sp>
      <p:sp>
        <p:nvSpPr>
          <p:cNvPr id="177165" name="Text Box 44"/>
          <p:cNvSpPr txBox="1">
            <a:spLocks noChangeArrowheads="1"/>
          </p:cNvSpPr>
          <p:nvPr/>
        </p:nvSpPr>
        <p:spPr bwMode="auto">
          <a:xfrm>
            <a:off x="2825750" y="4598988"/>
            <a:ext cx="2546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</a:rPr>
              <a:t>network (with abundant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</a:rPr>
              <a:t> bandwidth)</a:t>
            </a:r>
          </a:p>
        </p:txBody>
      </p:sp>
      <p:sp>
        <p:nvSpPr>
          <p:cNvPr id="177166" name="Text Box 47"/>
          <p:cNvSpPr txBox="1">
            <a:spLocks noChangeArrowheads="1"/>
          </p:cNvSpPr>
          <p:nvPr/>
        </p:nvSpPr>
        <p:spPr bwMode="auto">
          <a:xfrm>
            <a:off x="254000" y="3824288"/>
            <a:ext cx="1397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file, size F</a:t>
            </a:r>
            <a:endParaRPr lang="en-US" altLang="en-US" sz="1600" i="1" baseline="-25000"/>
          </a:p>
        </p:txBody>
      </p:sp>
      <p:sp>
        <p:nvSpPr>
          <p:cNvPr id="177167" name="Text Box 49"/>
          <p:cNvSpPr txBox="1">
            <a:spLocks noChangeArrowheads="1"/>
          </p:cNvSpPr>
          <p:nvPr/>
        </p:nvSpPr>
        <p:spPr bwMode="auto">
          <a:xfrm>
            <a:off x="1492250" y="2725738"/>
            <a:ext cx="201453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s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server upload capacity</a:t>
            </a:r>
          </a:p>
        </p:txBody>
      </p:sp>
      <p:sp>
        <p:nvSpPr>
          <p:cNvPr id="177168" name="Text Box 50"/>
          <p:cNvSpPr txBox="1">
            <a:spLocks noChangeArrowheads="1"/>
          </p:cNvSpPr>
          <p:nvPr/>
        </p:nvSpPr>
        <p:spPr bwMode="auto">
          <a:xfrm>
            <a:off x="6276975" y="5491163"/>
            <a:ext cx="2590800" cy="569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u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peer i upload capacity</a:t>
            </a:r>
          </a:p>
        </p:txBody>
      </p:sp>
      <p:sp>
        <p:nvSpPr>
          <p:cNvPr id="177169" name="Text Box 51"/>
          <p:cNvSpPr txBox="1">
            <a:spLocks noChangeArrowheads="1"/>
          </p:cNvSpPr>
          <p:nvPr/>
        </p:nvSpPr>
        <p:spPr bwMode="auto">
          <a:xfrm>
            <a:off x="6357938" y="3622675"/>
            <a:ext cx="2122487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i="1">
                <a:solidFill>
                  <a:srgbClr val="CC0000"/>
                </a:solidFill>
              </a:rPr>
              <a:t>d</a:t>
            </a:r>
            <a:r>
              <a:rPr lang="en-US" altLang="en-US" sz="1800" b="1" i="1" baseline="-25000">
                <a:solidFill>
                  <a:srgbClr val="CC0000"/>
                </a:solidFill>
              </a:rPr>
              <a:t>i</a:t>
            </a:r>
            <a:r>
              <a:rPr lang="en-US" altLang="en-US" sz="1800" b="1" i="1">
                <a:solidFill>
                  <a:srgbClr val="CC0000"/>
                </a:solidFill>
              </a:rPr>
              <a:t>:</a:t>
            </a:r>
            <a:r>
              <a:rPr lang="en-US" altLang="en-US" sz="1800"/>
              <a:t> peer i download capacity</a:t>
            </a:r>
          </a:p>
        </p:txBody>
      </p:sp>
      <p:pic>
        <p:nvPicPr>
          <p:cNvPr id="177170" name="Picture 5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7207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71" name="AutoShape 327"/>
          <p:cNvSpPr>
            <a:spLocks noChangeArrowheads="1"/>
          </p:cNvSpPr>
          <p:nvPr/>
        </p:nvSpPr>
        <p:spPr bwMode="auto">
          <a:xfrm>
            <a:off x="763588" y="3270250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latin typeface="Times New Roman" pitchFamily="18" charset="0"/>
              <a:cs typeface="Arial" pitchFamily="34" charset="0"/>
            </a:endParaRPr>
          </a:p>
        </p:txBody>
      </p:sp>
      <p:grpSp>
        <p:nvGrpSpPr>
          <p:cNvPr id="177172" name="Group 76"/>
          <p:cNvGrpSpPr>
            <a:grpSpLocks/>
          </p:cNvGrpSpPr>
          <p:nvPr/>
        </p:nvGrpSpPr>
        <p:grpSpPr bwMode="auto">
          <a:xfrm>
            <a:off x="3498850" y="3548063"/>
            <a:ext cx="2138363" cy="903287"/>
            <a:chOff x="2204" y="2030"/>
            <a:chExt cx="1347" cy="774"/>
          </a:xfrm>
        </p:grpSpPr>
        <p:sp>
          <p:nvSpPr>
            <p:cNvPr id="177225" name="Text Box 19"/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u</a:t>
              </a:r>
              <a:r>
                <a:rPr lang="en-US" altLang="en-US" sz="1800" i="1" baseline="-25000"/>
                <a:t>2</a:t>
              </a:r>
            </a:p>
          </p:txBody>
        </p:sp>
        <p:sp>
          <p:nvSpPr>
            <p:cNvPr id="177226" name="Line 22"/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7" name="Line 23"/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28" name="Text Box 24"/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d</a:t>
              </a:r>
              <a:r>
                <a:rPr lang="en-US" altLang="en-US" sz="1800" i="1" baseline="-25000"/>
                <a:t>2</a:t>
              </a:r>
            </a:p>
          </p:txBody>
        </p:sp>
        <p:sp>
          <p:nvSpPr>
            <p:cNvPr id="177229" name="Text Box 19"/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u</a:t>
              </a:r>
              <a:r>
                <a:rPr lang="en-US" altLang="en-US" sz="1800" i="1" baseline="-25000"/>
                <a:t>1</a:t>
              </a:r>
            </a:p>
          </p:txBody>
        </p:sp>
        <p:sp>
          <p:nvSpPr>
            <p:cNvPr id="177230" name="Line 22"/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1" name="Line 23"/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32" name="Text Box 24"/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 i="1"/>
                <a:t>d</a:t>
              </a:r>
              <a:r>
                <a:rPr lang="en-US" altLang="en-US" sz="1800" i="1" baseline="-25000"/>
                <a:t>1</a:t>
              </a:r>
            </a:p>
          </p:txBody>
        </p:sp>
      </p:grpSp>
      <p:sp>
        <p:nvSpPr>
          <p:cNvPr id="177173" name="Line 72"/>
          <p:cNvSpPr>
            <a:spLocks noChangeShapeType="1"/>
          </p:cNvSpPr>
          <p:nvPr/>
        </p:nvSpPr>
        <p:spPr bwMode="auto">
          <a:xfrm>
            <a:off x="6030913" y="47672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4" name="Line 73"/>
          <p:cNvSpPr>
            <a:spLocks noChangeShapeType="1"/>
          </p:cNvSpPr>
          <p:nvPr/>
        </p:nvSpPr>
        <p:spPr bwMode="auto">
          <a:xfrm>
            <a:off x="6038850" y="4919663"/>
            <a:ext cx="11652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5" name="Text Box 41"/>
          <p:cNvSpPr txBox="1">
            <a:spLocks noChangeArrowheads="1"/>
          </p:cNvSpPr>
          <p:nvPr/>
        </p:nvSpPr>
        <p:spPr bwMode="auto">
          <a:xfrm>
            <a:off x="6191250" y="43561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d</a:t>
            </a:r>
            <a:r>
              <a:rPr lang="en-US" altLang="en-US" sz="1800" i="1" baseline="-25000"/>
              <a:t>i</a:t>
            </a:r>
          </a:p>
        </p:txBody>
      </p:sp>
      <p:sp>
        <p:nvSpPr>
          <p:cNvPr id="177176" name="Text Box 41"/>
          <p:cNvSpPr txBox="1">
            <a:spLocks noChangeArrowheads="1"/>
          </p:cNvSpPr>
          <p:nvPr/>
        </p:nvSpPr>
        <p:spPr bwMode="auto">
          <a:xfrm>
            <a:off x="6215063" y="48895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i="1"/>
              <a:t>u</a:t>
            </a:r>
            <a:r>
              <a:rPr lang="en-US" altLang="en-US" sz="1800" i="1" baseline="-25000"/>
              <a:t>i</a:t>
            </a:r>
          </a:p>
        </p:txBody>
      </p:sp>
      <p:sp>
        <p:nvSpPr>
          <p:cNvPr id="177177" name="Line 77"/>
          <p:cNvSpPr>
            <a:spLocks noChangeShapeType="1"/>
          </p:cNvSpPr>
          <p:nvPr/>
        </p:nvSpPr>
        <p:spPr bwMode="auto">
          <a:xfrm>
            <a:off x="2265363" y="3232150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8" name="Line 78"/>
          <p:cNvSpPr>
            <a:spLocks noChangeShapeType="1"/>
          </p:cNvSpPr>
          <p:nvPr/>
        </p:nvSpPr>
        <p:spPr bwMode="auto">
          <a:xfrm flipH="1">
            <a:off x="6478588" y="4146550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7179" name="Line 79"/>
          <p:cNvSpPr>
            <a:spLocks noChangeShapeType="1"/>
          </p:cNvSpPr>
          <p:nvPr/>
        </p:nvSpPr>
        <p:spPr bwMode="auto">
          <a:xfrm flipH="1" flipV="1">
            <a:off x="6508750" y="5092700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77180" name="Group 81"/>
          <p:cNvGrpSpPr>
            <a:grpSpLocks/>
          </p:cNvGrpSpPr>
          <p:nvPr/>
        </p:nvGrpSpPr>
        <p:grpSpPr bwMode="auto">
          <a:xfrm>
            <a:off x="1535113" y="3332163"/>
            <a:ext cx="465137" cy="803275"/>
            <a:chOff x="4140" y="429"/>
            <a:chExt cx="1425" cy="2396"/>
          </a:xfrm>
        </p:grpSpPr>
        <p:sp>
          <p:nvSpPr>
            <p:cNvPr id="177193" name="Freeform 8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4" name="Rectangle 83"/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195" name="Freeform 8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6" name="Freeform 8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197" name="Rectangle 86"/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198" name="Group 8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223" name="AutoShape 88"/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4" name="AutoShape 89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199" name="Rectangle 90"/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200" name="Group 9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7221" name="AutoShape 92"/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2" name="AutoShape 93"/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1" name="Rectangle 94"/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02" name="Rectangle 95"/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7203" name="Group 9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219" name="AutoShape 97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20" name="AutoShape 98"/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4" name="Freeform 9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7205" name="Group 10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7217" name="AutoShape 101"/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7218" name="AutoShape 102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7206" name="Rectangle 103"/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07" name="Freeform 10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8" name="Freeform 10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09" name="Oval 106"/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0" name="Freeform 10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211" name="AutoShape 108"/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2" name="AutoShape 109"/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3" name="Oval 110"/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4" name="Oval 111"/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77215" name="Oval 112"/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7216" name="Rectangle 113"/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7181" name="Group 114"/>
          <p:cNvGrpSpPr>
            <a:grpSpLocks/>
          </p:cNvGrpSpPr>
          <p:nvPr/>
        </p:nvGrpSpPr>
        <p:grpSpPr bwMode="auto">
          <a:xfrm>
            <a:off x="444500" y="4635500"/>
            <a:ext cx="925513" cy="795338"/>
            <a:chOff x="-44" y="1473"/>
            <a:chExt cx="981" cy="1105"/>
          </a:xfrm>
        </p:grpSpPr>
        <p:pic>
          <p:nvPicPr>
            <p:cNvPr id="177191" name="Picture 11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2" name="Freeform 11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2" name="Group 117"/>
          <p:cNvGrpSpPr>
            <a:grpSpLocks/>
          </p:cNvGrpSpPr>
          <p:nvPr/>
        </p:nvGrpSpPr>
        <p:grpSpPr bwMode="auto">
          <a:xfrm>
            <a:off x="3665538" y="2816225"/>
            <a:ext cx="925512" cy="795338"/>
            <a:chOff x="-44" y="1473"/>
            <a:chExt cx="981" cy="1105"/>
          </a:xfrm>
        </p:grpSpPr>
        <p:pic>
          <p:nvPicPr>
            <p:cNvPr id="177189" name="Picture 11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90" name="Freeform 11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3" name="Group 120"/>
          <p:cNvGrpSpPr>
            <a:grpSpLocks/>
          </p:cNvGrpSpPr>
          <p:nvPr/>
        </p:nvGrpSpPr>
        <p:grpSpPr bwMode="auto">
          <a:xfrm>
            <a:off x="4710113" y="2957513"/>
            <a:ext cx="925512" cy="795337"/>
            <a:chOff x="-44" y="1473"/>
            <a:chExt cx="981" cy="1105"/>
          </a:xfrm>
        </p:grpSpPr>
        <p:pic>
          <p:nvPicPr>
            <p:cNvPr id="177187" name="Picture 12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8" name="Freeform 12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7184" name="Group 123"/>
          <p:cNvGrpSpPr>
            <a:grpSpLocks/>
          </p:cNvGrpSpPr>
          <p:nvPr/>
        </p:nvGrpSpPr>
        <p:grpSpPr bwMode="auto">
          <a:xfrm flipH="1">
            <a:off x="7180263" y="4405313"/>
            <a:ext cx="925512" cy="795337"/>
            <a:chOff x="-44" y="1473"/>
            <a:chExt cx="981" cy="1105"/>
          </a:xfrm>
        </p:grpSpPr>
        <p:pic>
          <p:nvPicPr>
            <p:cNvPr id="177185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7186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7920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F3562A9D-2985-460A-B641-D6DD5B694153}" type="slidenum">
              <a:rPr lang="en-US" altLang="en-US" sz="1200">
                <a:latin typeface="Tahoma" pitchFamily="34" charset="0"/>
              </a:rPr>
              <a:pPr/>
              <a:t>74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79203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File distribution time: client-server</a:t>
            </a:r>
          </a:p>
        </p:txBody>
      </p:sp>
      <p:sp>
        <p:nvSpPr>
          <p:cNvPr id="179204" name="Rectangle 47"/>
          <p:cNvSpPr>
            <a:spLocks noGrp="1" noChangeArrowheads="1"/>
          </p:cNvSpPr>
          <p:nvPr>
            <p:ph type="body" idx="1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server transmission: </a:t>
            </a:r>
            <a:r>
              <a:rPr lang="en-US" altLang="en-US" sz="2400" smtClean="0">
                <a:ea typeface="ＭＳ Ｐゴシック" charset="-128"/>
              </a:rPr>
              <a:t>must</a:t>
            </a: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sequentially send (upload) </a:t>
            </a:r>
            <a:r>
              <a:rPr lang="en-US" altLang="en-US" sz="2400" i="1" smtClean="0">
                <a:ea typeface="ＭＳ Ｐゴシック" charset="-128"/>
              </a:rPr>
              <a:t>N </a:t>
            </a:r>
            <a:r>
              <a:rPr lang="en-US" altLang="en-US" sz="2400" smtClean="0">
                <a:ea typeface="ＭＳ Ｐゴシック" charset="-128"/>
              </a:rPr>
              <a:t>file</a:t>
            </a:r>
            <a:r>
              <a:rPr lang="en-US" altLang="en-US" sz="2400" i="1" smtClean="0"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copies</a:t>
            </a:r>
            <a:r>
              <a:rPr lang="en-US" altLang="en-US" sz="2600" smtClean="0">
                <a:ea typeface="ＭＳ Ｐゴシック" charset="-128"/>
              </a:rPr>
              <a:t>:</a:t>
            </a:r>
          </a:p>
          <a:p>
            <a:pPr lvl="1">
              <a:lnSpc>
                <a:spcPct val="100000"/>
              </a:lnSpc>
            </a:pPr>
            <a:r>
              <a:rPr lang="en-US" altLang="en-US" sz="2000" smtClean="0">
                <a:ea typeface="ＭＳ Ｐゴシック" charset="-128"/>
              </a:rPr>
              <a:t>time to send one copy: </a:t>
            </a:r>
            <a:r>
              <a:rPr lang="en-US" altLang="en-US" sz="2000" i="1" smtClean="0">
                <a:ea typeface="ＭＳ Ｐゴシック" charset="-128"/>
              </a:rPr>
              <a:t>F/u</a:t>
            </a:r>
            <a:r>
              <a:rPr lang="en-US" altLang="en-US" sz="2000" i="1" baseline="-25000" smtClean="0">
                <a:ea typeface="ＭＳ Ｐゴシック" charset="-128"/>
              </a:rPr>
              <a:t>s </a:t>
            </a:r>
            <a:endParaRPr lang="en-US" altLang="en-US" sz="2000" smtClean="0">
              <a:ea typeface="ＭＳ Ｐゴシック" charset="-128"/>
            </a:endParaRPr>
          </a:p>
          <a:p>
            <a:pPr lvl="1">
              <a:lnSpc>
                <a:spcPct val="100000"/>
              </a:lnSpc>
            </a:pPr>
            <a:r>
              <a:rPr lang="en-US" altLang="en-US" sz="2000" smtClean="0">
                <a:ea typeface="ＭＳ Ｐゴシック" charset="-128"/>
              </a:rPr>
              <a:t>time to send </a:t>
            </a:r>
            <a:r>
              <a:rPr lang="en-US" altLang="en-US" sz="2000" i="1" smtClean="0">
                <a:ea typeface="ＭＳ Ｐゴシック" charset="-128"/>
              </a:rPr>
              <a:t>N</a:t>
            </a:r>
            <a:r>
              <a:rPr lang="en-US" altLang="en-US" sz="2000" smtClean="0">
                <a:ea typeface="ＭＳ Ｐゴシック" charset="-128"/>
              </a:rPr>
              <a:t> copies: </a:t>
            </a:r>
            <a:r>
              <a:rPr lang="en-US" altLang="en-US" sz="2000" i="1" smtClean="0">
                <a:ea typeface="ＭＳ Ｐゴシック" charset="-128"/>
              </a:rPr>
              <a:t>NF/u</a:t>
            </a:r>
            <a:r>
              <a:rPr lang="en-US" altLang="en-US" sz="2000" i="1" baseline="-25000" smtClean="0">
                <a:ea typeface="ＭＳ Ｐゴシック" charset="-128"/>
              </a:rPr>
              <a:t>s</a:t>
            </a:r>
            <a:endParaRPr lang="en-US" altLang="en-US" sz="2000" smtClean="0">
              <a:ea typeface="ＭＳ Ｐゴシック" charset="-128"/>
            </a:endParaRPr>
          </a:p>
        </p:txBody>
      </p:sp>
      <p:sp>
        <p:nvSpPr>
          <p:cNvPr id="245813" name="Line 53"/>
          <p:cNvSpPr>
            <a:spLocks noChangeShapeType="1"/>
          </p:cNvSpPr>
          <p:nvPr/>
        </p:nvSpPr>
        <p:spPr bwMode="auto">
          <a:xfrm flipV="1">
            <a:off x="5746750" y="5368925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5484813" y="6022975"/>
            <a:ext cx="26701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increases linearly in N</a:t>
            </a:r>
          </a:p>
        </p:txBody>
      </p:sp>
      <p:sp>
        <p:nvSpPr>
          <p:cNvPr id="179207" name="Text Box 51"/>
          <p:cNvSpPr txBox="1">
            <a:spLocks noChangeArrowheads="1"/>
          </p:cNvSpPr>
          <p:nvPr/>
        </p:nvSpPr>
        <p:spPr bwMode="auto">
          <a:xfrm>
            <a:off x="1249363" y="4662488"/>
            <a:ext cx="27860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 dirty="0"/>
              <a:t>time to </a:t>
            </a:r>
            <a:r>
              <a:rPr lang="en-US" altLang="en-US" i="1" dirty="0" smtClean="0"/>
              <a:t>distribute </a:t>
            </a:r>
            <a:r>
              <a:rPr lang="en-US" altLang="en-US" i="1" dirty="0"/>
              <a:t>F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/>
              <a:t>client-server approach</a:t>
            </a:r>
            <a:r>
              <a:rPr lang="en-US" altLang="en-US" sz="2400" dirty="0">
                <a:latin typeface="Comic Sans MS" pitchFamily="66" charset="0"/>
              </a:rPr>
              <a:t> </a:t>
            </a:r>
            <a:endParaRPr lang="en-US" altLang="en-US" sz="2800" dirty="0">
              <a:latin typeface="Comic Sans MS" pitchFamily="66" charset="0"/>
            </a:endParaRPr>
          </a:p>
        </p:txBody>
      </p:sp>
      <p:sp>
        <p:nvSpPr>
          <p:cNvPr id="179208" name="Rectangle 55"/>
          <p:cNvSpPr>
            <a:spLocks noChangeArrowheads="1"/>
          </p:cNvSpPr>
          <p:nvPr/>
        </p:nvSpPr>
        <p:spPr bwMode="auto">
          <a:xfrm>
            <a:off x="1157288" y="4591050"/>
            <a:ext cx="7032625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79209" name="Picture 5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6518275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9210" name="Text Box 96"/>
          <p:cNvSpPr txBox="1">
            <a:spLocks noChangeArrowheads="1"/>
          </p:cNvSpPr>
          <p:nvPr/>
        </p:nvSpPr>
        <p:spPr bwMode="auto">
          <a:xfrm>
            <a:off x="3946525" y="4905375"/>
            <a:ext cx="42386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/>
              <a:t> D</a:t>
            </a:r>
            <a:r>
              <a:rPr lang="en-US" altLang="en-US" sz="2800" i="1" baseline="-25000"/>
              <a:t>c-s</a:t>
            </a:r>
            <a:r>
              <a:rPr lang="en-US" altLang="en-US" sz="2800" i="1"/>
              <a:t> &gt; max{NF/u</a:t>
            </a:r>
            <a:r>
              <a:rPr lang="en-US" altLang="en-US" sz="2800" i="1" baseline="-25000"/>
              <a:t>s,</a:t>
            </a:r>
            <a:r>
              <a:rPr lang="en-US" altLang="en-US" sz="2800" i="1"/>
              <a:t>,F/d</a:t>
            </a:r>
            <a:r>
              <a:rPr lang="en-US" altLang="en-US" sz="2800" i="1" baseline="-25000"/>
              <a:t>min</a:t>
            </a:r>
            <a:r>
              <a:rPr lang="en-US" altLang="en-US" sz="2800" i="1"/>
              <a:t>}</a:t>
            </a:r>
            <a:r>
              <a:rPr lang="en-US" altLang="en-US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179211" name="Rectangle 47"/>
          <p:cNvSpPr>
            <a:spLocks noChangeArrowheads="1"/>
          </p:cNvSpPr>
          <p:nvPr/>
        </p:nvSpPr>
        <p:spPr bwMode="auto">
          <a:xfrm>
            <a:off x="363538" y="3081338"/>
            <a:ext cx="4316412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client: </a:t>
            </a:r>
            <a:r>
              <a:rPr lang="en-US" altLang="en-US" sz="2400">
                <a:latin typeface="Gill Sans MT" pitchFamily="34" charset="0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 i="1">
                <a:latin typeface="Gill Sans MT" pitchFamily="34" charset="0"/>
              </a:rPr>
              <a:t>d</a:t>
            </a:r>
            <a:r>
              <a:rPr lang="en-US" altLang="en-US" i="1" baseline="-25000">
                <a:latin typeface="Gill Sans MT" pitchFamily="34" charset="0"/>
              </a:rPr>
              <a:t>mi</a:t>
            </a:r>
            <a:r>
              <a:rPr lang="en-US" altLang="en-US" baseline="-25000">
                <a:latin typeface="Gill Sans MT" pitchFamily="34" charset="0"/>
              </a:rPr>
              <a:t>n</a:t>
            </a:r>
            <a:r>
              <a:rPr lang="en-US" altLang="en-US">
                <a:latin typeface="Gill Sans MT" pitchFamily="34" charset="0"/>
              </a:rPr>
              <a:t> = min client download rate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min client download time: </a:t>
            </a:r>
            <a:r>
              <a:rPr lang="en-US" altLang="en-US" i="1">
                <a:latin typeface="Gill Sans MT" pitchFamily="34" charset="0"/>
              </a:rPr>
              <a:t>F/d</a:t>
            </a:r>
            <a:r>
              <a:rPr lang="en-US" altLang="en-US" i="1" baseline="-25000">
                <a:latin typeface="Gill Sans MT" pitchFamily="34" charset="0"/>
              </a:rPr>
              <a:t>min</a:t>
            </a: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 </a:t>
            </a:r>
            <a:endParaRPr lang="en-US" altLang="en-US" i="1">
              <a:latin typeface="Gill Sans MT" pitchFamily="34" charset="0"/>
            </a:endParaRPr>
          </a:p>
        </p:txBody>
      </p:sp>
      <p:sp>
        <p:nvSpPr>
          <p:cNvPr id="179212" name="Line 120"/>
          <p:cNvSpPr>
            <a:spLocks noChangeShapeType="1"/>
          </p:cNvSpPr>
          <p:nvPr/>
        </p:nvSpPr>
        <p:spPr bwMode="auto">
          <a:xfrm>
            <a:off x="4843463" y="533400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3" name="Freeform 4"/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14" name="Line 14"/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5" name="Text Box 15"/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79216" name="Line 39"/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7" name="Line 40"/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18" name="Text Box 44"/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79219" name="AutoShape 327"/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cs typeface="Arial" pitchFamily="34" charset="0"/>
            </a:endParaRPr>
          </a:p>
        </p:txBody>
      </p:sp>
      <p:sp>
        <p:nvSpPr>
          <p:cNvPr id="179220" name="Line 22"/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1" name="Line 23"/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2" name="Line 22"/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3" name="Line 23"/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4" name="Line 138"/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5" name="Line 139"/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226" name="Text Box 41"/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7" name="Text Box 41"/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79228" name="Text Box 47"/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p:grpSp>
        <p:nvGrpSpPr>
          <p:cNvPr id="179229" name="Group 143"/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79242" name="Freeform 144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3" name="Rectangle 145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44" name="Freeform 146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5" name="Freeform 147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46" name="Rectangle 148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7" name="Group 149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9272" name="AutoShape 150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3" name="AutoShape 151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48" name="Rectangle 152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49" name="Group 153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270" name="AutoShape 154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71" name="AutoShape 155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0" name="Rectangle 156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1" name="Rectangle 157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79252" name="Group 158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9268" name="AutoShape 159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9" name="AutoShape 160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3" name="Freeform 161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9254" name="Group 162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9266" name="AutoShape 163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79267" name="AutoShape 164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79255" name="Rectangle 165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6" name="Freeform 166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7" name="Freeform 167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58" name="Oval 168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59" name="Freeform 169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260" name="AutoShape 170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1" name="AutoShape 171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2" name="Oval 172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3" name="Oval 173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79264" name="Oval 174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79265" name="Rectangle 175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79230" name="Group 176"/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79240" name="Picture 177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41" name="Freeform 17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1" name="Group 179"/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79238" name="Picture 180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9" name="Freeform 18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2" name="Group 182"/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79236" name="Picture 183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7" name="Freeform 18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79233" name="Group 185"/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79234" name="Picture 186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9235" name="Freeform 18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3" grpId="0" animBg="1"/>
      <p:bldP spid="245814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8125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ADA6AF68-358E-45E2-8746-09A4BCC82A72}" type="slidenum">
              <a:rPr lang="en-US" altLang="en-US" sz="1200">
                <a:latin typeface="Tahoma" pitchFamily="34" charset="0"/>
              </a:rPr>
              <a:pPr/>
              <a:t>75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81251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298450" y="61913"/>
            <a:ext cx="8520113" cy="1143000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File distribution time: P2P</a:t>
            </a:r>
          </a:p>
        </p:txBody>
      </p:sp>
      <p:sp>
        <p:nvSpPr>
          <p:cNvPr id="181252" name="Rectangle 47"/>
          <p:cNvSpPr>
            <a:spLocks noGrp="1" noChangeArrowheads="1"/>
          </p:cNvSpPr>
          <p:nvPr>
            <p:ph type="body" idx="4294967295"/>
          </p:nvPr>
        </p:nvSpPr>
        <p:spPr>
          <a:xfrm>
            <a:off x="322263" y="1252538"/>
            <a:ext cx="4100512" cy="2014537"/>
          </a:xfrm>
        </p:spPr>
        <p:txBody>
          <a:bodyPr/>
          <a:lstStyle/>
          <a:p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server transmission: </a:t>
            </a:r>
            <a:r>
              <a:rPr lang="en-US" altLang="en-US" sz="2400" smtClean="0">
                <a:ea typeface="ＭＳ Ｐゴシック" charset="-128"/>
              </a:rPr>
              <a:t>must</a:t>
            </a: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upload at least one</a:t>
            </a:r>
            <a:r>
              <a:rPr lang="en-US" altLang="en-US" sz="2400" i="1" smtClean="0"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copy</a:t>
            </a:r>
            <a:endParaRPr lang="en-US" altLang="en-US" sz="2600" smtClean="0">
              <a:ea typeface="ＭＳ Ｐゴシック" charset="-128"/>
            </a:endParaRPr>
          </a:p>
          <a:p>
            <a:pPr marL="681038" lvl="1" indent="-223838">
              <a:lnSpc>
                <a:spcPct val="100000"/>
              </a:lnSpc>
            </a:pPr>
            <a:r>
              <a:rPr lang="en-US" altLang="en-US" sz="2000" smtClean="0">
                <a:ea typeface="ＭＳ Ｐゴシック" charset="-128"/>
              </a:rPr>
              <a:t>time to send one copy: </a:t>
            </a:r>
            <a:r>
              <a:rPr lang="en-US" altLang="en-US" sz="2000" i="1" smtClean="0">
                <a:ea typeface="ＭＳ Ｐゴシック" charset="-128"/>
              </a:rPr>
              <a:t>F/u</a:t>
            </a:r>
            <a:r>
              <a:rPr lang="en-US" altLang="en-US" sz="2000" i="1" baseline="-25000" smtClean="0">
                <a:ea typeface="ＭＳ Ｐゴシック" charset="-128"/>
              </a:rPr>
              <a:t>s </a:t>
            </a:r>
            <a:endParaRPr lang="en-US" altLang="en-US" sz="2000" smtClean="0">
              <a:ea typeface="ＭＳ Ｐゴシック" charset="-128"/>
            </a:endParaRPr>
          </a:p>
        </p:txBody>
      </p:sp>
      <p:sp>
        <p:nvSpPr>
          <p:cNvPr id="181253" name="Text Box 51"/>
          <p:cNvSpPr txBox="1">
            <a:spLocks noChangeArrowheads="1"/>
          </p:cNvSpPr>
          <p:nvPr/>
        </p:nvSpPr>
        <p:spPr bwMode="auto">
          <a:xfrm>
            <a:off x="331788" y="4464050"/>
            <a:ext cx="2409825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en-US" altLang="en-US" i="1" dirty="0"/>
              <a:t>time to </a:t>
            </a:r>
            <a:r>
              <a:rPr lang="en-US" altLang="en-US" i="1" dirty="0" smtClean="0"/>
              <a:t>distribute </a:t>
            </a:r>
            <a:r>
              <a:rPr lang="en-US" altLang="en-US" i="1" dirty="0"/>
              <a:t>F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/>
              <a:t>to N clients using </a:t>
            </a:r>
          </a:p>
          <a:p>
            <a:pPr algn="r">
              <a:lnSpc>
                <a:spcPct val="80000"/>
              </a:lnSpc>
            </a:pPr>
            <a:r>
              <a:rPr lang="en-US" altLang="en-US" i="1" dirty="0"/>
              <a:t>P2P approach</a:t>
            </a:r>
            <a:r>
              <a:rPr lang="en-US" altLang="en-US" sz="2400" dirty="0">
                <a:latin typeface="Comic Sans MS" pitchFamily="66" charset="0"/>
              </a:rPr>
              <a:t> </a:t>
            </a:r>
            <a:endParaRPr lang="en-US" altLang="en-US" sz="2800" dirty="0">
              <a:latin typeface="Comic Sans MS" pitchFamily="66" charset="0"/>
            </a:endParaRPr>
          </a:p>
        </p:txBody>
      </p:sp>
      <p:sp>
        <p:nvSpPr>
          <p:cNvPr id="181254" name="Rectangle 55"/>
          <p:cNvSpPr>
            <a:spLocks noChangeArrowheads="1"/>
          </p:cNvSpPr>
          <p:nvPr/>
        </p:nvSpPr>
        <p:spPr bwMode="auto">
          <a:xfrm>
            <a:off x="217488" y="4371975"/>
            <a:ext cx="8726487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2400">
              <a:latin typeface="Comic Sans MS" pitchFamily="66" charset="0"/>
            </a:endParaRPr>
          </a:p>
        </p:txBody>
      </p:sp>
      <p:pic>
        <p:nvPicPr>
          <p:cNvPr id="181255" name="Picture 8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775" y="857250"/>
            <a:ext cx="493871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6" name="Freeform 4"/>
          <p:cNvSpPr>
            <a:spLocks/>
          </p:cNvSpPr>
          <p:nvPr/>
        </p:nvSpPr>
        <p:spPr bwMode="auto">
          <a:xfrm>
            <a:off x="5600700" y="2111375"/>
            <a:ext cx="2136775" cy="12096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57" name="Line 14"/>
          <p:cNvSpPr>
            <a:spLocks noChangeShapeType="1"/>
          </p:cNvSpPr>
          <p:nvPr/>
        </p:nvSpPr>
        <p:spPr bwMode="auto">
          <a:xfrm>
            <a:off x="5338763" y="2085975"/>
            <a:ext cx="455612" cy="214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58" name="Text Box 15"/>
          <p:cNvSpPr txBox="1">
            <a:spLocks noChangeArrowheads="1"/>
          </p:cNvSpPr>
          <p:nvPr/>
        </p:nvSpPr>
        <p:spPr bwMode="auto">
          <a:xfrm>
            <a:off x="5364163" y="1763713"/>
            <a:ext cx="366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s</a:t>
            </a:r>
          </a:p>
        </p:txBody>
      </p:sp>
      <p:sp>
        <p:nvSpPr>
          <p:cNvPr id="181259" name="Line 39"/>
          <p:cNvSpPr>
            <a:spLocks noChangeShapeType="1"/>
          </p:cNvSpPr>
          <p:nvPr/>
        </p:nvSpPr>
        <p:spPr bwMode="auto">
          <a:xfrm>
            <a:off x="5089525" y="2713038"/>
            <a:ext cx="5746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0" name="Line 40"/>
          <p:cNvSpPr>
            <a:spLocks noChangeShapeType="1"/>
          </p:cNvSpPr>
          <p:nvPr/>
        </p:nvSpPr>
        <p:spPr bwMode="auto">
          <a:xfrm flipH="1">
            <a:off x="5119688" y="2814638"/>
            <a:ext cx="5667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1" name="Text Box 44"/>
          <p:cNvSpPr txBox="1">
            <a:spLocks noChangeArrowheads="1"/>
          </p:cNvSpPr>
          <p:nvPr/>
        </p:nvSpPr>
        <p:spPr bwMode="auto">
          <a:xfrm>
            <a:off x="6183313" y="2460625"/>
            <a:ext cx="8953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</a:rPr>
              <a:t>network</a:t>
            </a:r>
          </a:p>
        </p:txBody>
      </p:sp>
      <p:sp>
        <p:nvSpPr>
          <p:cNvPr id="181262" name="AutoShape 327"/>
          <p:cNvSpPr>
            <a:spLocks noChangeArrowheads="1"/>
          </p:cNvSpPr>
          <p:nvPr/>
        </p:nvSpPr>
        <p:spPr bwMode="auto">
          <a:xfrm>
            <a:off x="4740275" y="1562100"/>
            <a:ext cx="334963" cy="401638"/>
          </a:xfrm>
          <a:prstGeom prst="can">
            <a:avLst>
              <a:gd name="adj" fmla="val 24242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n-US" altLang="en-US" sz="800">
              <a:cs typeface="Arial" pitchFamily="34" charset="0"/>
            </a:endParaRPr>
          </a:p>
        </p:txBody>
      </p:sp>
      <p:sp>
        <p:nvSpPr>
          <p:cNvPr id="181263" name="Line 22"/>
          <p:cNvSpPr>
            <a:spLocks noChangeShapeType="1"/>
          </p:cNvSpPr>
          <p:nvPr/>
        </p:nvSpPr>
        <p:spPr bwMode="auto">
          <a:xfrm flipV="1">
            <a:off x="7000875" y="1819275"/>
            <a:ext cx="180975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4" name="Line 23"/>
          <p:cNvSpPr>
            <a:spLocks noChangeShapeType="1"/>
          </p:cNvSpPr>
          <p:nvPr/>
        </p:nvSpPr>
        <p:spPr bwMode="auto">
          <a:xfrm flipH="1">
            <a:off x="7078663" y="1825625"/>
            <a:ext cx="187325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5" name="Line 22"/>
          <p:cNvSpPr>
            <a:spLocks noChangeShapeType="1"/>
          </p:cNvSpPr>
          <p:nvPr/>
        </p:nvSpPr>
        <p:spPr bwMode="auto">
          <a:xfrm flipV="1">
            <a:off x="6416675" y="1736725"/>
            <a:ext cx="179388" cy="530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6" name="Line 23"/>
          <p:cNvSpPr>
            <a:spLocks noChangeShapeType="1"/>
          </p:cNvSpPr>
          <p:nvPr/>
        </p:nvSpPr>
        <p:spPr bwMode="auto">
          <a:xfrm flipH="1">
            <a:off x="6492875" y="1743075"/>
            <a:ext cx="185738" cy="5349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7" name="Line 26"/>
          <p:cNvSpPr>
            <a:spLocks noChangeShapeType="1"/>
          </p:cNvSpPr>
          <p:nvPr/>
        </p:nvSpPr>
        <p:spPr bwMode="auto">
          <a:xfrm>
            <a:off x="7723188" y="25796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8" name="Line 27"/>
          <p:cNvSpPr>
            <a:spLocks noChangeShapeType="1"/>
          </p:cNvSpPr>
          <p:nvPr/>
        </p:nvSpPr>
        <p:spPr bwMode="auto">
          <a:xfrm>
            <a:off x="7726363" y="2682875"/>
            <a:ext cx="660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69" name="Text Box 41"/>
          <p:cNvSpPr txBox="1">
            <a:spLocks noChangeArrowheads="1"/>
          </p:cNvSpPr>
          <p:nvPr/>
        </p:nvSpPr>
        <p:spPr bwMode="auto">
          <a:xfrm>
            <a:off x="7813675" y="2146300"/>
            <a:ext cx="450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d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0" name="Text Box 41"/>
          <p:cNvSpPr txBox="1">
            <a:spLocks noChangeArrowheads="1"/>
          </p:cNvSpPr>
          <p:nvPr/>
        </p:nvSpPr>
        <p:spPr bwMode="auto">
          <a:xfrm>
            <a:off x="7829550" y="2663825"/>
            <a:ext cx="50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i="1"/>
              <a:t>u</a:t>
            </a:r>
            <a:r>
              <a:rPr lang="en-US" altLang="en-US" sz="1600" i="1" baseline="-25000"/>
              <a:t>i</a:t>
            </a:r>
          </a:p>
        </p:txBody>
      </p:sp>
      <p:sp>
        <p:nvSpPr>
          <p:cNvPr id="181271" name="Text Box 47"/>
          <p:cNvSpPr txBox="1">
            <a:spLocks noChangeArrowheads="1"/>
          </p:cNvSpPr>
          <p:nvPr/>
        </p:nvSpPr>
        <p:spPr bwMode="auto">
          <a:xfrm>
            <a:off x="4498975" y="1616075"/>
            <a:ext cx="79057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i="1"/>
              <a:t>F</a:t>
            </a:r>
            <a:endParaRPr lang="en-US" altLang="en-US" sz="1400" i="1" baseline="-25000"/>
          </a:p>
        </p:txBody>
      </p:sp>
      <p:sp>
        <p:nvSpPr>
          <p:cNvPr id="181272" name="Text Box 31"/>
          <p:cNvSpPr txBox="1">
            <a:spLocks noChangeArrowheads="1"/>
          </p:cNvSpPr>
          <p:nvPr/>
        </p:nvSpPr>
        <p:spPr bwMode="auto">
          <a:xfrm>
            <a:off x="2698750" y="4657725"/>
            <a:ext cx="61341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/>
              <a:t> D</a:t>
            </a:r>
            <a:r>
              <a:rPr lang="en-US" altLang="en-US" sz="2800" i="1" baseline="-25000"/>
              <a:t>P2P</a:t>
            </a:r>
            <a:r>
              <a:rPr lang="en-US" altLang="en-US" sz="2800" i="1"/>
              <a:t> &gt; max{F/u</a:t>
            </a:r>
            <a:r>
              <a:rPr lang="en-US" altLang="en-US" sz="2800" i="1" baseline="-25000"/>
              <a:t>s,</a:t>
            </a:r>
            <a:r>
              <a:rPr lang="en-US" altLang="en-US" sz="2800" i="1"/>
              <a:t>,F/d</a:t>
            </a:r>
            <a:r>
              <a:rPr lang="en-US" altLang="en-US" sz="2800" i="1" baseline="-25000"/>
              <a:t>min,</a:t>
            </a:r>
            <a:r>
              <a:rPr lang="en-US" altLang="en-US" sz="2800" i="1"/>
              <a:t>,NF/(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s</a:t>
            </a:r>
            <a:r>
              <a:rPr lang="en-US" altLang="en-US" sz="2400" i="1"/>
              <a:t> + </a:t>
            </a:r>
            <a:r>
              <a:rPr lang="en-US" altLang="en-US" sz="2800" i="1">
                <a:latin typeface="Symbol" pitchFamily="18" charset="2"/>
              </a:rPr>
              <a:t>S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i</a:t>
            </a:r>
            <a:r>
              <a:rPr lang="en-US" altLang="en-US" sz="2800"/>
              <a:t>)</a:t>
            </a:r>
            <a:r>
              <a:rPr lang="en-US" altLang="en-US" sz="2800" i="1"/>
              <a:t>}</a:t>
            </a:r>
            <a:r>
              <a:rPr lang="en-US" altLang="en-US" sz="2800" i="1">
                <a:solidFill>
                  <a:srgbClr val="CC0000"/>
                </a:solidFill>
              </a:rPr>
              <a:t> </a:t>
            </a:r>
          </a:p>
        </p:txBody>
      </p:sp>
      <p:sp>
        <p:nvSpPr>
          <p:cNvPr id="181273" name="Rectangle 47"/>
          <p:cNvSpPr>
            <a:spLocks noChangeArrowheads="1"/>
          </p:cNvSpPr>
          <p:nvPr/>
        </p:nvSpPr>
        <p:spPr bwMode="auto">
          <a:xfrm>
            <a:off x="333375" y="2309813"/>
            <a:ext cx="4316413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client: </a:t>
            </a:r>
            <a:r>
              <a:rPr lang="en-US" altLang="en-US" sz="2400">
                <a:latin typeface="Gill Sans MT" pitchFamily="34" charset="0"/>
              </a:rPr>
              <a:t>each client must download file copy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min client download time: F/d</a:t>
            </a:r>
            <a:r>
              <a:rPr lang="en-US" altLang="en-US" baseline="-25000">
                <a:latin typeface="Gill Sans MT" pitchFamily="34" charset="0"/>
              </a:rPr>
              <a:t>min</a:t>
            </a: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 </a:t>
            </a:r>
            <a:endParaRPr lang="en-US" altLang="en-US">
              <a:latin typeface="Gill Sans MT" pitchFamily="34" charset="0"/>
            </a:endParaRPr>
          </a:p>
        </p:txBody>
      </p:sp>
      <p:sp>
        <p:nvSpPr>
          <p:cNvPr id="181274" name="Line 33"/>
          <p:cNvSpPr>
            <a:spLocks noChangeShapeType="1"/>
          </p:cNvSpPr>
          <p:nvPr/>
        </p:nvSpPr>
        <p:spPr bwMode="auto">
          <a:xfrm>
            <a:off x="3732213" y="5124450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1275" name="Rectangle 47"/>
          <p:cNvSpPr>
            <a:spLocks noChangeArrowheads="1"/>
          </p:cNvSpPr>
          <p:nvPr/>
        </p:nvSpPr>
        <p:spPr bwMode="auto">
          <a:xfrm>
            <a:off x="307975" y="3343275"/>
            <a:ext cx="671195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clients: </a:t>
            </a:r>
            <a:r>
              <a:rPr lang="en-US" altLang="en-US" sz="2400">
                <a:latin typeface="Gill Sans MT" pitchFamily="34" charset="0"/>
              </a:rPr>
              <a:t>as aggregate must download </a:t>
            </a:r>
            <a:r>
              <a:rPr lang="en-US" altLang="en-US" sz="2400" i="1">
                <a:latin typeface="Gill Sans MT" pitchFamily="34" charset="0"/>
              </a:rPr>
              <a:t>NF</a:t>
            </a:r>
            <a:r>
              <a:rPr lang="en-US" altLang="en-US" sz="2400">
                <a:latin typeface="Gill Sans MT" pitchFamily="34" charset="0"/>
              </a:rPr>
              <a:t> bits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>
                <a:latin typeface="Gill Sans MT" pitchFamily="34" charset="0"/>
              </a:rPr>
              <a:t>max upload rate (limiting max download rate) is </a:t>
            </a:r>
            <a:r>
              <a:rPr lang="en-US" altLang="en-US" i="1">
                <a:latin typeface="Gill Sans MT" pitchFamily="34" charset="0"/>
              </a:rPr>
              <a:t>u</a:t>
            </a:r>
            <a:r>
              <a:rPr lang="en-US" altLang="en-US" i="1" baseline="-25000">
                <a:latin typeface="Gill Sans MT" pitchFamily="34" charset="0"/>
              </a:rPr>
              <a:t>s</a:t>
            </a:r>
            <a:r>
              <a:rPr lang="en-US" altLang="en-US" i="1">
                <a:latin typeface="Gill Sans MT" pitchFamily="34" charset="0"/>
              </a:rPr>
              <a:t> + </a:t>
            </a:r>
            <a:r>
              <a:rPr lang="en-US" altLang="en-US" sz="2400" i="1">
                <a:latin typeface="Symbol" pitchFamily="18" charset="2"/>
              </a:rPr>
              <a:t>S</a:t>
            </a:r>
            <a:r>
              <a:rPr lang="en-US" altLang="en-US" i="1">
                <a:latin typeface="Gill Sans MT" pitchFamily="34" charset="0"/>
              </a:rPr>
              <a:t>u</a:t>
            </a:r>
            <a:r>
              <a:rPr lang="en-US" altLang="en-US" i="1" baseline="-25000">
                <a:latin typeface="Gill Sans MT" pitchFamily="34" charset="0"/>
              </a:rPr>
              <a:t>i</a:t>
            </a:r>
          </a:p>
        </p:txBody>
      </p:sp>
      <p:sp>
        <p:nvSpPr>
          <p:cNvPr id="245813" name="Line 53"/>
          <p:cNvSpPr>
            <a:spLocks noChangeShapeType="1"/>
          </p:cNvSpPr>
          <p:nvPr/>
        </p:nvSpPr>
        <p:spPr bwMode="auto">
          <a:xfrm flipV="1">
            <a:off x="7650163" y="5137150"/>
            <a:ext cx="573087" cy="9493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4" name="Text Box 54"/>
          <p:cNvSpPr txBox="1">
            <a:spLocks noChangeArrowheads="1"/>
          </p:cNvSpPr>
          <p:nvPr/>
        </p:nvSpPr>
        <p:spPr bwMode="auto">
          <a:xfrm>
            <a:off x="1827213" y="6069013"/>
            <a:ext cx="6529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… but so does this, as each peer brings service capacity</a:t>
            </a:r>
          </a:p>
        </p:txBody>
      </p:sp>
      <p:sp>
        <p:nvSpPr>
          <p:cNvPr id="2" name="Line 53"/>
          <p:cNvSpPr>
            <a:spLocks noChangeShapeType="1"/>
          </p:cNvSpPr>
          <p:nvPr/>
        </p:nvSpPr>
        <p:spPr bwMode="auto">
          <a:xfrm flipV="1">
            <a:off x="6365875" y="5092700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" name="Text Box 54"/>
          <p:cNvSpPr txBox="1">
            <a:spLocks noChangeArrowheads="1"/>
          </p:cNvSpPr>
          <p:nvPr/>
        </p:nvSpPr>
        <p:spPr bwMode="auto">
          <a:xfrm>
            <a:off x="3941763" y="5756275"/>
            <a:ext cx="2994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/>
              <a:t>increases linearly in </a:t>
            </a:r>
            <a:r>
              <a:rPr lang="en-US" altLang="en-US" i="1"/>
              <a:t>N</a:t>
            </a:r>
            <a:r>
              <a:rPr lang="en-US" altLang="en-US"/>
              <a:t> …</a:t>
            </a:r>
          </a:p>
        </p:txBody>
      </p:sp>
      <p:grpSp>
        <p:nvGrpSpPr>
          <p:cNvPr id="181280" name="Group 41"/>
          <p:cNvGrpSpPr>
            <a:grpSpLocks/>
          </p:cNvGrpSpPr>
          <p:nvPr/>
        </p:nvGrpSpPr>
        <p:grpSpPr bwMode="auto">
          <a:xfrm>
            <a:off x="5114925" y="1690688"/>
            <a:ext cx="292100" cy="517525"/>
            <a:chOff x="4140" y="429"/>
            <a:chExt cx="1425" cy="2396"/>
          </a:xfrm>
        </p:grpSpPr>
        <p:sp>
          <p:nvSpPr>
            <p:cNvPr id="181293" name="Freeform 4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4" name="Rectangle 43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295" name="Freeform 4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6" name="Freeform 4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297" name="Rectangle 46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298" name="Group 4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323" name="AutoShape 48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4" name="AutoShape 49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299" name="Rectangle 50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0" name="Group 5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1321" name="AutoShape 52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2" name="AutoShape 53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1" name="Rectangle 54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2" name="Rectangle 55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1303" name="Group 5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1319" name="AutoShape 57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20" name="AutoShape 58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4" name="Freeform 5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1305" name="Group 6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1317" name="AutoShape 61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1318" name="AutoShape 62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1306" name="Rectangle 63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07" name="Freeform 6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8" name="Freeform 6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09" name="Oval 66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0" name="Freeform 6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1311" name="AutoShape 68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2" name="AutoShape 69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3" name="Oval 70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4" name="Oval 71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81315" name="Oval 72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1316" name="Rectangle 73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1281" name="Group 74"/>
          <p:cNvGrpSpPr>
            <a:grpSpLocks/>
          </p:cNvGrpSpPr>
          <p:nvPr/>
        </p:nvGrpSpPr>
        <p:grpSpPr bwMode="auto">
          <a:xfrm flipH="1">
            <a:off x="8369300" y="2362200"/>
            <a:ext cx="620713" cy="512763"/>
            <a:chOff x="-44" y="1473"/>
            <a:chExt cx="981" cy="1105"/>
          </a:xfrm>
        </p:grpSpPr>
        <p:pic>
          <p:nvPicPr>
            <p:cNvPr id="181291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2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2" name="Group 77"/>
          <p:cNvGrpSpPr>
            <a:grpSpLocks/>
          </p:cNvGrpSpPr>
          <p:nvPr/>
        </p:nvGrpSpPr>
        <p:grpSpPr bwMode="auto">
          <a:xfrm>
            <a:off x="6300788" y="1284288"/>
            <a:ext cx="620712" cy="512762"/>
            <a:chOff x="-44" y="1473"/>
            <a:chExt cx="981" cy="1105"/>
          </a:xfrm>
        </p:grpSpPr>
        <p:pic>
          <p:nvPicPr>
            <p:cNvPr id="181289" name="Picture 78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90" name="Freeform 7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3" name="Group 80"/>
          <p:cNvGrpSpPr>
            <a:grpSpLocks/>
          </p:cNvGrpSpPr>
          <p:nvPr/>
        </p:nvGrpSpPr>
        <p:grpSpPr bwMode="auto">
          <a:xfrm>
            <a:off x="6910388" y="1360488"/>
            <a:ext cx="620712" cy="512762"/>
            <a:chOff x="-44" y="1473"/>
            <a:chExt cx="981" cy="1105"/>
          </a:xfrm>
        </p:grpSpPr>
        <p:pic>
          <p:nvPicPr>
            <p:cNvPr id="181287" name="Picture 81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8" name="Freeform 8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1284" name="Group 83"/>
          <p:cNvGrpSpPr>
            <a:grpSpLocks/>
          </p:cNvGrpSpPr>
          <p:nvPr/>
        </p:nvGrpSpPr>
        <p:grpSpPr bwMode="auto">
          <a:xfrm>
            <a:off x="4471988" y="2492375"/>
            <a:ext cx="620712" cy="512763"/>
            <a:chOff x="-44" y="1473"/>
            <a:chExt cx="981" cy="1105"/>
          </a:xfrm>
        </p:grpSpPr>
        <p:pic>
          <p:nvPicPr>
            <p:cNvPr id="181285" name="Picture 84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286" name="Freeform 8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13" grpId="0" animBg="1"/>
      <p:bldP spid="245814" grpId="0"/>
      <p:bldP spid="2" grpId="0" animBg="1"/>
      <p:bldP spid="3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8329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746C87DB-0278-4A5B-B011-0010CBF7373E}" type="slidenum">
              <a:rPr lang="en-US" altLang="en-US" sz="1200">
                <a:latin typeface="Tahoma" pitchFamily="34" charset="0"/>
              </a:rPr>
              <a:pPr/>
              <a:t>76</a:t>
            </a:fld>
            <a:endParaRPr lang="en-US" altLang="en-US" sz="1200">
              <a:latin typeface="Tahoma" pitchFamily="34" charset="0"/>
            </a:endParaRPr>
          </a:p>
        </p:txBody>
      </p:sp>
      <p:graphicFrame>
        <p:nvGraphicFramePr>
          <p:cNvPr id="183299" name="Object 2"/>
          <p:cNvGraphicFramePr>
            <a:graphicFrameLocks noChangeAspect="1"/>
          </p:cNvGraphicFramePr>
          <p:nvPr/>
        </p:nvGraphicFramePr>
        <p:xfrm>
          <a:off x="1431925" y="1939925"/>
          <a:ext cx="6543675" cy="44577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318" name="Chart" r:id="rId4" imgW="7734300" imgH="5295900" progId="Excel.Chart.8">
                  <p:embed/>
                </p:oleObj>
              </mc:Choice>
              <mc:Fallback>
                <p:oleObj name="Chart" r:id="rId4" imgW="7734300" imgH="5295900" progId="Excel.Chart.8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1925" y="1939925"/>
                        <a:ext cx="6543675" cy="44577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0" name="Rectangle 4"/>
          <p:cNvSpPr>
            <a:spLocks noChangeArrowheads="1"/>
          </p:cNvSpPr>
          <p:nvPr/>
        </p:nvSpPr>
        <p:spPr bwMode="auto">
          <a:xfrm>
            <a:off x="331788" y="152400"/>
            <a:ext cx="852011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Client-server vs. P2P: example</a:t>
            </a:r>
          </a:p>
        </p:txBody>
      </p:sp>
      <p:sp>
        <p:nvSpPr>
          <p:cNvPr id="183301" name="Text Box 5"/>
          <p:cNvSpPr txBox="1">
            <a:spLocks noChangeArrowheads="1"/>
          </p:cNvSpPr>
          <p:nvPr/>
        </p:nvSpPr>
        <p:spPr bwMode="auto">
          <a:xfrm>
            <a:off x="433388" y="1292225"/>
            <a:ext cx="77549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/>
              <a:t>client upload rate =</a:t>
            </a:r>
            <a:r>
              <a:rPr lang="en-US" altLang="en-US" sz="2400" i="1"/>
              <a:t> u</a:t>
            </a:r>
            <a:r>
              <a:rPr lang="en-US" altLang="en-US" sz="2400"/>
              <a:t>,  </a:t>
            </a:r>
            <a:r>
              <a:rPr lang="en-US" altLang="en-US" sz="2400" i="1"/>
              <a:t>F/u </a:t>
            </a:r>
            <a:r>
              <a:rPr lang="en-US" altLang="en-US" sz="2400"/>
              <a:t>= 1 hour,  </a:t>
            </a:r>
            <a:r>
              <a:rPr lang="en-US" altLang="en-US" sz="2400" i="1"/>
              <a:t>u</a:t>
            </a:r>
            <a:r>
              <a:rPr lang="en-US" altLang="en-US" sz="2400" i="1" baseline="-25000"/>
              <a:t>s</a:t>
            </a:r>
            <a:r>
              <a:rPr lang="en-US" altLang="en-US" sz="2400" i="1"/>
              <a:t> = 10u,  d</a:t>
            </a:r>
            <a:r>
              <a:rPr lang="en-US" altLang="en-US" sz="2400" i="1" baseline="-25000"/>
              <a:t>min</a:t>
            </a:r>
            <a:r>
              <a:rPr lang="en-US" altLang="en-US" sz="2400" i="1"/>
              <a:t> ≥ u</a:t>
            </a:r>
            <a:r>
              <a:rPr lang="en-US" altLang="en-US" sz="2400" i="1" baseline="-25000"/>
              <a:t>s</a:t>
            </a:r>
          </a:p>
        </p:txBody>
      </p:sp>
      <p:pic>
        <p:nvPicPr>
          <p:cNvPr id="183302" name="Picture 10" descr="underline_base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6938"/>
            <a:ext cx="6573838" cy="17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853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6878447B-13EC-45B8-B69B-76E244BB6508}" type="slidenum">
              <a:rPr lang="en-US" altLang="en-US" sz="1200">
                <a:latin typeface="Tahoma" pitchFamily="34" charset="0"/>
              </a:rPr>
              <a:pPr/>
              <a:t>77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85347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P2P file distribution: BitTorrent </a:t>
            </a:r>
          </a:p>
        </p:txBody>
      </p:sp>
      <p:sp>
        <p:nvSpPr>
          <p:cNvPr id="185348" name="Text Box 37"/>
          <p:cNvSpPr txBox="1">
            <a:spLocks noChangeArrowheads="1"/>
          </p:cNvSpPr>
          <p:nvPr/>
        </p:nvSpPr>
        <p:spPr bwMode="auto">
          <a:xfrm>
            <a:off x="474663" y="2338388"/>
            <a:ext cx="2514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itchFamily="34" charset="0"/>
              </a:rPr>
              <a:t>tracker:</a:t>
            </a:r>
            <a:r>
              <a:rPr lang="en-US" altLang="en-US">
                <a:latin typeface="Gill Sans MT" pitchFamily="34" charset="0"/>
              </a:rPr>
              <a:t> tracks peers 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latin typeface="Gill Sans MT" pitchFamily="34" charset="0"/>
              </a:rPr>
              <a:t>participating in torrent</a:t>
            </a:r>
          </a:p>
        </p:txBody>
      </p:sp>
      <p:sp>
        <p:nvSpPr>
          <p:cNvPr id="185349" name="Text Box 41"/>
          <p:cNvSpPr txBox="1">
            <a:spLocks noChangeArrowheads="1"/>
          </p:cNvSpPr>
          <p:nvPr/>
        </p:nvSpPr>
        <p:spPr bwMode="auto">
          <a:xfrm>
            <a:off x="5376863" y="2287588"/>
            <a:ext cx="3543300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2400" i="1">
                <a:solidFill>
                  <a:srgbClr val="CC0000"/>
                </a:solidFill>
                <a:latin typeface="Gill Sans MT" pitchFamily="34" charset="0"/>
              </a:rPr>
              <a:t>torrent:</a:t>
            </a:r>
            <a:r>
              <a:rPr lang="en-US" altLang="en-US" sz="2400">
                <a:latin typeface="Gill Sans MT" pitchFamily="34" charset="0"/>
              </a:rPr>
              <a:t> group of peers exchanging  chunks of a file</a:t>
            </a:r>
          </a:p>
        </p:txBody>
      </p:sp>
      <p:sp>
        <p:nvSpPr>
          <p:cNvPr id="24595" name="Line 21"/>
          <p:cNvSpPr>
            <a:spLocks noChangeShapeType="1"/>
          </p:cNvSpPr>
          <p:nvPr/>
        </p:nvSpPr>
        <p:spPr bwMode="auto">
          <a:xfrm>
            <a:off x="2401888" y="3667125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1" name="Line 25"/>
          <p:cNvSpPr>
            <a:spLocks noChangeShapeType="1"/>
          </p:cNvSpPr>
          <p:nvPr/>
        </p:nvSpPr>
        <p:spPr bwMode="auto">
          <a:xfrm>
            <a:off x="3748088" y="3395663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2" name="Line 26"/>
          <p:cNvSpPr>
            <a:spLocks noChangeShapeType="1"/>
          </p:cNvSpPr>
          <p:nvPr/>
        </p:nvSpPr>
        <p:spPr bwMode="auto">
          <a:xfrm>
            <a:off x="3544888" y="3546475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3" name="Line 27"/>
          <p:cNvSpPr>
            <a:spLocks noChangeShapeType="1"/>
          </p:cNvSpPr>
          <p:nvPr/>
        </p:nvSpPr>
        <p:spPr bwMode="auto">
          <a:xfrm flipH="1" flipV="1">
            <a:off x="5184775" y="3306763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4" name="Line 28"/>
          <p:cNvSpPr>
            <a:spLocks noChangeShapeType="1"/>
          </p:cNvSpPr>
          <p:nvPr/>
        </p:nvSpPr>
        <p:spPr bwMode="auto">
          <a:xfrm flipH="1">
            <a:off x="4368800" y="3843338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5" name="Line 29"/>
          <p:cNvSpPr>
            <a:spLocks noChangeShapeType="1"/>
          </p:cNvSpPr>
          <p:nvPr/>
        </p:nvSpPr>
        <p:spPr bwMode="auto">
          <a:xfrm flipH="1">
            <a:off x="4456113" y="5808663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6" name="Line 30"/>
          <p:cNvSpPr>
            <a:spLocks noChangeShapeType="1"/>
          </p:cNvSpPr>
          <p:nvPr/>
        </p:nvSpPr>
        <p:spPr bwMode="auto">
          <a:xfrm flipH="1">
            <a:off x="3975100" y="3505200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7" name="Line 31"/>
          <p:cNvSpPr>
            <a:spLocks noChangeShapeType="1"/>
          </p:cNvSpPr>
          <p:nvPr/>
        </p:nvSpPr>
        <p:spPr bwMode="auto">
          <a:xfrm flipV="1">
            <a:off x="4140200" y="4891088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8" name="Line 32"/>
          <p:cNvSpPr>
            <a:spLocks noChangeShapeType="1"/>
          </p:cNvSpPr>
          <p:nvPr/>
        </p:nvSpPr>
        <p:spPr bwMode="auto">
          <a:xfrm>
            <a:off x="5140325" y="3449638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59" name="Line 33"/>
          <p:cNvSpPr>
            <a:spLocks noChangeShapeType="1"/>
          </p:cNvSpPr>
          <p:nvPr/>
        </p:nvSpPr>
        <p:spPr bwMode="auto">
          <a:xfrm>
            <a:off x="5583238" y="5830888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0" name="Line 34"/>
          <p:cNvSpPr>
            <a:spLocks noChangeShapeType="1"/>
          </p:cNvSpPr>
          <p:nvPr/>
        </p:nvSpPr>
        <p:spPr bwMode="auto">
          <a:xfrm>
            <a:off x="4468813" y="6126163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Text Box 35"/>
          <p:cNvSpPr txBox="1">
            <a:spLocks noChangeArrowheads="1"/>
          </p:cNvSpPr>
          <p:nvPr/>
        </p:nvSpPr>
        <p:spPr bwMode="auto">
          <a:xfrm>
            <a:off x="633413" y="4668838"/>
            <a:ext cx="150554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 smtClean="0"/>
              <a:t>Sai arrives…</a:t>
            </a:r>
            <a:endParaRPr lang="en-US" altLang="en-US" sz="1800" dirty="0"/>
          </a:p>
        </p:txBody>
      </p:sp>
      <p:sp>
        <p:nvSpPr>
          <p:cNvPr id="185362" name="Line 38"/>
          <p:cNvSpPr>
            <a:spLocks noChangeShapeType="1"/>
          </p:cNvSpPr>
          <p:nvPr/>
        </p:nvSpPr>
        <p:spPr bwMode="auto">
          <a:xfrm flipH="1">
            <a:off x="6134100" y="5065713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24612" name="Picture 39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9113" y="4186238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364" name="Line 42"/>
          <p:cNvSpPr>
            <a:spLocks noChangeShapeType="1"/>
          </p:cNvSpPr>
          <p:nvPr/>
        </p:nvSpPr>
        <p:spPr bwMode="auto">
          <a:xfrm>
            <a:off x="1617663" y="3024188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5365" name="Rectangle 43"/>
          <p:cNvSpPr>
            <a:spLocks noChangeArrowheads="1"/>
          </p:cNvSpPr>
          <p:nvPr/>
        </p:nvSpPr>
        <p:spPr bwMode="auto">
          <a:xfrm>
            <a:off x="417513" y="1211263"/>
            <a:ext cx="7124700" cy="54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file divided into 256Kb chunks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peers in torrent send/receive file chunks</a:t>
            </a:r>
            <a:endParaRPr lang="en-US" altLang="en-US" sz="2800"/>
          </a:p>
        </p:txBody>
      </p:sp>
      <p:pic>
        <p:nvPicPr>
          <p:cNvPr id="185366" name="Picture 50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629" name="Text Box 35"/>
          <p:cNvSpPr txBox="1">
            <a:spLocks noChangeArrowheads="1"/>
          </p:cNvSpPr>
          <p:nvPr/>
        </p:nvSpPr>
        <p:spPr bwMode="auto">
          <a:xfrm>
            <a:off x="647700" y="4929188"/>
            <a:ext cx="2292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 smtClean="0"/>
              <a:t>…obtains </a:t>
            </a:r>
            <a:r>
              <a:rPr lang="en-US" altLang="en-US" sz="1800" dirty="0"/>
              <a:t>list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of peers from tracker</a:t>
            </a:r>
          </a:p>
        </p:txBody>
      </p:sp>
      <p:grpSp>
        <p:nvGrpSpPr>
          <p:cNvPr id="2" name="Group 68"/>
          <p:cNvGrpSpPr>
            <a:grpSpLocks/>
          </p:cNvGrpSpPr>
          <p:nvPr/>
        </p:nvGrpSpPr>
        <p:grpSpPr bwMode="auto">
          <a:xfrm>
            <a:off x="2781300" y="3473450"/>
            <a:ext cx="3492500" cy="2163763"/>
            <a:chOff x="1752" y="2166"/>
            <a:chExt cx="2200" cy="1363"/>
          </a:xfrm>
        </p:grpSpPr>
        <p:sp>
          <p:nvSpPr>
            <p:cNvPr id="185430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1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5432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4645" name="Text Box 35"/>
          <p:cNvSpPr txBox="1">
            <a:spLocks noChangeArrowheads="1"/>
          </p:cNvSpPr>
          <p:nvPr/>
        </p:nvSpPr>
        <p:spPr bwMode="auto">
          <a:xfrm>
            <a:off x="608013" y="5470525"/>
            <a:ext cx="3333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 smtClean="0"/>
              <a:t>…and </a:t>
            </a:r>
            <a:r>
              <a:rPr lang="en-US" altLang="en-US" sz="1800" dirty="0"/>
              <a:t>begins exchanging </a:t>
            </a:r>
          </a:p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/>
              <a:t>file chunks with peers in torrent</a:t>
            </a:r>
          </a:p>
        </p:txBody>
      </p:sp>
      <p:grpSp>
        <p:nvGrpSpPr>
          <p:cNvPr id="185370" name="Group 71"/>
          <p:cNvGrpSpPr>
            <a:grpSpLocks/>
          </p:cNvGrpSpPr>
          <p:nvPr/>
        </p:nvGrpSpPr>
        <p:grpSpPr bwMode="auto">
          <a:xfrm>
            <a:off x="2184400" y="2982913"/>
            <a:ext cx="379413" cy="604837"/>
            <a:chOff x="4140" y="429"/>
            <a:chExt cx="1425" cy="2396"/>
          </a:xfrm>
        </p:grpSpPr>
        <p:sp>
          <p:nvSpPr>
            <p:cNvPr id="185398" name="Freeform 72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9" name="Rectangle 73"/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0" name="Freeform 74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1" name="Freeform 75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02" name="Rectangle 76"/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3" name="Group 77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5428" name="AutoShape 78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9" name="AutoShape 79"/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4" name="Rectangle 80"/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5" name="Group 81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5426" name="AutoShape 82"/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7" name="AutoShape 83"/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6" name="Rectangle 84"/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07" name="Rectangle 85"/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5408" name="Group 86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5424" name="AutoShape 87"/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5" name="AutoShape 88"/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09" name="Freeform 89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410" name="Group 90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422" name="AutoShape 91"/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5423" name="AutoShape 92"/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5411" name="Rectangle 93"/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2" name="Freeform 94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3" name="Freeform 95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4" name="Oval 96"/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5" name="Freeform 97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6" name="AutoShape 98"/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7" name="AutoShape 99"/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8" name="Oval 100"/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19" name="Oval 101"/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85420" name="Oval 102"/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5421" name="Rectangle 103"/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8" name="Group 104"/>
          <p:cNvGrpSpPr>
            <a:grpSpLocks/>
          </p:cNvGrpSpPr>
          <p:nvPr/>
        </p:nvGrpSpPr>
        <p:grpSpPr bwMode="auto">
          <a:xfrm>
            <a:off x="2078038" y="4222750"/>
            <a:ext cx="685800" cy="588963"/>
            <a:chOff x="-44" y="1473"/>
            <a:chExt cx="981" cy="1105"/>
          </a:xfrm>
        </p:grpSpPr>
        <p:pic>
          <p:nvPicPr>
            <p:cNvPr id="185396" name="Picture 105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7" name="Freeform 10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2" name="Group 107"/>
          <p:cNvGrpSpPr>
            <a:grpSpLocks/>
          </p:cNvGrpSpPr>
          <p:nvPr/>
        </p:nvGrpSpPr>
        <p:grpSpPr bwMode="auto">
          <a:xfrm>
            <a:off x="3448050" y="5235575"/>
            <a:ext cx="728663" cy="620713"/>
            <a:chOff x="-44" y="1473"/>
            <a:chExt cx="981" cy="1105"/>
          </a:xfrm>
        </p:grpSpPr>
        <p:pic>
          <p:nvPicPr>
            <p:cNvPr id="185394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5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3" name="Group 110"/>
          <p:cNvGrpSpPr>
            <a:grpSpLocks/>
          </p:cNvGrpSpPr>
          <p:nvPr/>
        </p:nvGrpSpPr>
        <p:grpSpPr bwMode="auto">
          <a:xfrm>
            <a:off x="3730625" y="5813425"/>
            <a:ext cx="728663" cy="620713"/>
            <a:chOff x="-44" y="1473"/>
            <a:chExt cx="981" cy="1105"/>
          </a:xfrm>
        </p:grpSpPr>
        <p:pic>
          <p:nvPicPr>
            <p:cNvPr id="185392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3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4" name="Group 113"/>
          <p:cNvGrpSpPr>
            <a:grpSpLocks/>
          </p:cNvGrpSpPr>
          <p:nvPr/>
        </p:nvGrpSpPr>
        <p:grpSpPr bwMode="auto">
          <a:xfrm flipH="1">
            <a:off x="6364288" y="4659313"/>
            <a:ext cx="728662" cy="620712"/>
            <a:chOff x="-44" y="1473"/>
            <a:chExt cx="981" cy="1105"/>
          </a:xfrm>
        </p:grpSpPr>
        <p:pic>
          <p:nvPicPr>
            <p:cNvPr id="185390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91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5" name="Group 116"/>
          <p:cNvGrpSpPr>
            <a:grpSpLocks/>
          </p:cNvGrpSpPr>
          <p:nvPr/>
        </p:nvGrpSpPr>
        <p:grpSpPr bwMode="auto">
          <a:xfrm flipH="1">
            <a:off x="6016625" y="5997575"/>
            <a:ext cx="728663" cy="620713"/>
            <a:chOff x="-44" y="1473"/>
            <a:chExt cx="981" cy="1105"/>
          </a:xfrm>
        </p:grpSpPr>
        <p:pic>
          <p:nvPicPr>
            <p:cNvPr id="185388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9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6" name="Group 119"/>
          <p:cNvGrpSpPr>
            <a:grpSpLocks/>
          </p:cNvGrpSpPr>
          <p:nvPr/>
        </p:nvGrpSpPr>
        <p:grpSpPr bwMode="auto">
          <a:xfrm flipH="1">
            <a:off x="6418263" y="3471863"/>
            <a:ext cx="728662" cy="620712"/>
            <a:chOff x="-44" y="1473"/>
            <a:chExt cx="981" cy="1105"/>
          </a:xfrm>
        </p:grpSpPr>
        <p:pic>
          <p:nvPicPr>
            <p:cNvPr id="185386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7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7" name="Group 122"/>
          <p:cNvGrpSpPr>
            <a:grpSpLocks/>
          </p:cNvGrpSpPr>
          <p:nvPr/>
        </p:nvGrpSpPr>
        <p:grpSpPr bwMode="auto">
          <a:xfrm flipH="1">
            <a:off x="4621213" y="2938463"/>
            <a:ext cx="641350" cy="620712"/>
            <a:chOff x="-44" y="1473"/>
            <a:chExt cx="981" cy="1105"/>
          </a:xfrm>
        </p:grpSpPr>
        <p:pic>
          <p:nvPicPr>
            <p:cNvPr id="185384" name="Picture 123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5" name="Freeform 12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8" name="Group 125"/>
          <p:cNvGrpSpPr>
            <a:grpSpLocks/>
          </p:cNvGrpSpPr>
          <p:nvPr/>
        </p:nvGrpSpPr>
        <p:grpSpPr bwMode="auto">
          <a:xfrm>
            <a:off x="3011488" y="2928938"/>
            <a:ext cx="728662" cy="620712"/>
            <a:chOff x="-44" y="1473"/>
            <a:chExt cx="981" cy="1105"/>
          </a:xfrm>
        </p:grpSpPr>
        <p:pic>
          <p:nvPicPr>
            <p:cNvPr id="185382" name="Picture 126" descr="desktop_computer_stylized_medium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3" name="Freeform 12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5379" name="Group 129"/>
          <p:cNvGrpSpPr>
            <a:grpSpLocks/>
          </p:cNvGrpSpPr>
          <p:nvPr/>
        </p:nvGrpSpPr>
        <p:grpSpPr bwMode="auto">
          <a:xfrm>
            <a:off x="5111750" y="5541963"/>
            <a:ext cx="490538" cy="412750"/>
            <a:chOff x="-44" y="1473"/>
            <a:chExt cx="981" cy="1105"/>
          </a:xfrm>
        </p:grpSpPr>
        <p:pic>
          <p:nvPicPr>
            <p:cNvPr id="185380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5381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4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46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246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245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5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95" grpId="0" animBg="1"/>
      <p:bldP spid="24595" grpId="1" animBg="1"/>
      <p:bldP spid="24609" grpId="0"/>
      <p:bldP spid="24629" grpId="0"/>
      <p:bldP spid="24645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87394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0972190F-2BC9-42BF-A17A-9B3A5CBDC1C8}" type="slidenum">
              <a:rPr lang="en-US" altLang="en-US" sz="1200">
                <a:latin typeface="Tahoma" pitchFamily="34" charset="0"/>
              </a:rPr>
              <a:pPr/>
              <a:t>78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87395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12750" y="1471613"/>
            <a:ext cx="4475163" cy="2457450"/>
          </a:xfrm>
        </p:spPr>
        <p:txBody>
          <a:bodyPr/>
          <a:lstStyle/>
          <a:p>
            <a:pPr marL="287338" indent="-287338"/>
            <a:r>
              <a:rPr lang="en-US" altLang="en-US" sz="2400" smtClean="0">
                <a:ea typeface="ＭＳ Ｐゴシック" charset="-128"/>
              </a:rPr>
              <a:t>peer joining torrent: </a:t>
            </a:r>
          </a:p>
          <a:p>
            <a:pPr marL="681038" lvl="1" indent="-223838"/>
            <a:r>
              <a:rPr lang="en-US" altLang="en-US" smtClean="0">
                <a:ea typeface="ＭＳ Ｐゴシック" charset="-128"/>
              </a:rPr>
              <a:t>has no chunks, but will accumulate them over time from other peers</a:t>
            </a:r>
          </a:p>
          <a:p>
            <a:pPr marL="681038" lvl="1" indent="-223838"/>
            <a:r>
              <a:rPr lang="en-US" altLang="en-US" smtClean="0">
                <a:ea typeface="ＭＳ Ｐゴシック" charset="-128"/>
              </a:rPr>
              <a:t>registers with tracker to get list of peers, connects to subset of peers (</a:t>
            </a:r>
            <a:r>
              <a:rPr lang="ja-JP" altLang="en-US" smtClean="0">
                <a:ea typeface="ＭＳ Ｐゴシック" charset="-128"/>
              </a:rPr>
              <a:t>“</a:t>
            </a:r>
            <a:r>
              <a:rPr lang="en-US" altLang="ja-JP" smtClean="0">
                <a:ea typeface="ＭＳ Ｐゴシック" charset="-128"/>
              </a:rPr>
              <a:t>neighbors</a:t>
            </a:r>
            <a:r>
              <a:rPr lang="ja-JP" altLang="en-US" smtClean="0">
                <a:ea typeface="ＭＳ Ｐゴシック" charset="-128"/>
              </a:rPr>
              <a:t>”</a:t>
            </a:r>
            <a:r>
              <a:rPr lang="en-US" altLang="ja-JP" smtClean="0">
                <a:ea typeface="ＭＳ Ｐゴシック" charset="-128"/>
              </a:rPr>
              <a:t>)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187396" name="Rectangle 2"/>
          <p:cNvSpPr>
            <a:spLocks noChangeArrowheads="1"/>
          </p:cNvSpPr>
          <p:nvPr/>
        </p:nvSpPr>
        <p:spPr bwMode="auto">
          <a:xfrm>
            <a:off x="411163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P2P file distribution: BitTorrent </a:t>
            </a:r>
          </a:p>
        </p:txBody>
      </p:sp>
      <p:pic>
        <p:nvPicPr>
          <p:cNvPr id="187397" name="Picture 4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6672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7398" name="Rectangle 3"/>
          <p:cNvSpPr>
            <a:spLocks noChangeArrowheads="1"/>
          </p:cNvSpPr>
          <p:nvPr/>
        </p:nvSpPr>
        <p:spPr bwMode="auto">
          <a:xfrm>
            <a:off x="442913" y="4221163"/>
            <a:ext cx="8120062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while downloading, </a:t>
            </a:r>
            <a:r>
              <a:rPr lang="en-US" altLang="en-US" sz="2400" dirty="0" smtClean="0">
                <a:latin typeface="Gill Sans MT" pitchFamily="34" charset="0"/>
              </a:rPr>
              <a:t> peer </a:t>
            </a:r>
            <a:r>
              <a:rPr lang="en-US" altLang="en-US" sz="2400" dirty="0">
                <a:latin typeface="Gill Sans MT" pitchFamily="34" charset="0"/>
              </a:rPr>
              <a:t>uploads chunks to other peers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peer may change peers with whom it exchanges chunks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 dirty="0">
                <a:solidFill>
                  <a:srgbClr val="CC0000"/>
                </a:solidFill>
                <a:latin typeface="Gill Sans MT" pitchFamily="34" charset="0"/>
              </a:rPr>
              <a:t>churn:</a:t>
            </a:r>
            <a:r>
              <a:rPr lang="en-US" altLang="en-US" sz="2400" dirty="0">
                <a:latin typeface="Gill Sans MT" pitchFamily="34" charset="0"/>
              </a:rPr>
              <a:t> peers may come and go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once peer has entire file, it may (selfishly) leave or (altruistically) remain in torrent</a:t>
            </a:r>
          </a:p>
        </p:txBody>
      </p:sp>
      <p:sp>
        <p:nvSpPr>
          <p:cNvPr id="187399" name="Line 25"/>
          <p:cNvSpPr>
            <a:spLocks noChangeShapeType="1"/>
          </p:cNvSpPr>
          <p:nvPr/>
        </p:nvSpPr>
        <p:spPr bwMode="auto">
          <a:xfrm>
            <a:off x="6245225" y="1646238"/>
            <a:ext cx="1736725" cy="879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0" name="Line 26"/>
          <p:cNvSpPr>
            <a:spLocks noChangeShapeType="1"/>
          </p:cNvSpPr>
          <p:nvPr/>
        </p:nvSpPr>
        <p:spPr bwMode="auto">
          <a:xfrm>
            <a:off x="6107113" y="1739900"/>
            <a:ext cx="168275" cy="11334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1" name="Line 27"/>
          <p:cNvSpPr>
            <a:spLocks noChangeShapeType="1"/>
          </p:cNvSpPr>
          <p:nvPr/>
        </p:nvSpPr>
        <p:spPr bwMode="auto">
          <a:xfrm flipH="1" flipV="1">
            <a:off x="7223125" y="1590675"/>
            <a:ext cx="795338" cy="1905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2" name="Line 28"/>
          <p:cNvSpPr>
            <a:spLocks noChangeShapeType="1"/>
          </p:cNvSpPr>
          <p:nvPr/>
        </p:nvSpPr>
        <p:spPr bwMode="auto">
          <a:xfrm flipH="1">
            <a:off x="6667500" y="1925638"/>
            <a:ext cx="1389063" cy="12398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3" name="Line 29"/>
          <p:cNvSpPr>
            <a:spLocks noChangeShapeType="1"/>
          </p:cNvSpPr>
          <p:nvPr/>
        </p:nvSpPr>
        <p:spPr bwMode="auto">
          <a:xfrm flipH="1">
            <a:off x="6726238" y="3152775"/>
            <a:ext cx="504825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4" name="Line 30"/>
          <p:cNvSpPr>
            <a:spLocks noChangeShapeType="1"/>
          </p:cNvSpPr>
          <p:nvPr/>
        </p:nvSpPr>
        <p:spPr bwMode="auto">
          <a:xfrm flipH="1">
            <a:off x="6399213" y="1714500"/>
            <a:ext cx="612775" cy="10461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5" name="Line 31"/>
          <p:cNvSpPr>
            <a:spLocks noChangeShapeType="1"/>
          </p:cNvSpPr>
          <p:nvPr/>
        </p:nvSpPr>
        <p:spPr bwMode="auto">
          <a:xfrm flipV="1">
            <a:off x="6511925" y="2579688"/>
            <a:ext cx="1443038" cy="3016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6" name="Line 32"/>
          <p:cNvSpPr>
            <a:spLocks noChangeShapeType="1"/>
          </p:cNvSpPr>
          <p:nvPr/>
        </p:nvSpPr>
        <p:spPr bwMode="auto">
          <a:xfrm>
            <a:off x="7192963" y="1679575"/>
            <a:ext cx="804862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7" name="Line 33"/>
          <p:cNvSpPr>
            <a:spLocks noChangeShapeType="1"/>
          </p:cNvSpPr>
          <p:nvPr/>
        </p:nvSpPr>
        <p:spPr bwMode="auto">
          <a:xfrm>
            <a:off x="7494588" y="3165475"/>
            <a:ext cx="255587" cy="136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8" name="Line 34"/>
          <p:cNvSpPr>
            <a:spLocks noChangeShapeType="1"/>
          </p:cNvSpPr>
          <p:nvPr/>
        </p:nvSpPr>
        <p:spPr bwMode="auto">
          <a:xfrm>
            <a:off x="6735763" y="3351213"/>
            <a:ext cx="10144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7409" name="Line 38"/>
          <p:cNvSpPr>
            <a:spLocks noChangeShapeType="1"/>
          </p:cNvSpPr>
          <p:nvPr/>
        </p:nvSpPr>
        <p:spPr bwMode="auto">
          <a:xfrm flipH="1">
            <a:off x="7869238" y="2689225"/>
            <a:ext cx="179387" cy="5857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87410" name="Picture 39" descr="Alic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1725" y="2139950"/>
            <a:ext cx="323850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7411" name="Group 70"/>
          <p:cNvGrpSpPr>
            <a:grpSpLocks/>
          </p:cNvGrpSpPr>
          <p:nvPr/>
        </p:nvGrpSpPr>
        <p:grpSpPr bwMode="auto">
          <a:xfrm>
            <a:off x="5586413" y="1693863"/>
            <a:ext cx="2378075" cy="1350962"/>
            <a:chOff x="1752" y="2166"/>
            <a:chExt cx="2200" cy="1363"/>
          </a:xfrm>
        </p:grpSpPr>
        <p:sp>
          <p:nvSpPr>
            <p:cNvPr id="187472" name="Line 22"/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3" name="Line 23"/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7474" name="Line 24"/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87412" name="Group 74"/>
          <p:cNvGrpSpPr>
            <a:grpSpLocks/>
          </p:cNvGrpSpPr>
          <p:nvPr/>
        </p:nvGrpSpPr>
        <p:grpSpPr bwMode="auto">
          <a:xfrm>
            <a:off x="5245100" y="1374775"/>
            <a:ext cx="292100" cy="517525"/>
            <a:chOff x="4140" y="429"/>
            <a:chExt cx="1425" cy="2396"/>
          </a:xfrm>
        </p:grpSpPr>
        <p:sp>
          <p:nvSpPr>
            <p:cNvPr id="187440" name="Freeform 75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1" name="Rectangle 76"/>
            <p:cNvSpPr>
              <a:spLocks noChangeArrowheads="1"/>
            </p:cNvSpPr>
            <p:nvPr/>
          </p:nvSpPr>
          <p:spPr bwMode="auto">
            <a:xfrm>
              <a:off x="4210" y="429"/>
              <a:ext cx="1046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2" name="Freeform 77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3" name="Freeform 78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44" name="Rectangle 79"/>
            <p:cNvSpPr>
              <a:spLocks noChangeArrowheads="1"/>
            </p:cNvSpPr>
            <p:nvPr/>
          </p:nvSpPr>
          <p:spPr bwMode="auto">
            <a:xfrm>
              <a:off x="4210" y="694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5" name="Group 80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7470" name="AutoShape 81"/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5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71" name="AutoShape 82"/>
              <p:cNvSpPr>
                <a:spLocks noChangeArrowheads="1"/>
              </p:cNvSpPr>
              <p:nvPr/>
            </p:nvSpPr>
            <p:spPr bwMode="auto">
              <a:xfrm>
                <a:off x="637" y="2585"/>
                <a:ext cx="686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6" name="Rectangle 83"/>
            <p:cNvSpPr>
              <a:spLocks noChangeArrowheads="1"/>
            </p:cNvSpPr>
            <p:nvPr/>
          </p:nvSpPr>
          <p:spPr bwMode="auto">
            <a:xfrm>
              <a:off x="4225" y="1017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47" name="Group 84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7468" name="AutoShape 85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9" name="AutoShape 86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48" name="Rectangle 87"/>
            <p:cNvSpPr>
              <a:spLocks noChangeArrowheads="1"/>
            </p:cNvSpPr>
            <p:nvPr/>
          </p:nvSpPr>
          <p:spPr bwMode="auto">
            <a:xfrm>
              <a:off x="4217" y="1355"/>
              <a:ext cx="596" cy="5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49" name="Rectangle 88"/>
            <p:cNvSpPr>
              <a:spLocks noChangeArrowheads="1"/>
            </p:cNvSpPr>
            <p:nvPr/>
          </p:nvSpPr>
          <p:spPr bwMode="auto">
            <a:xfrm>
              <a:off x="4225" y="1656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87450" name="Group 89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466" name="AutoShape 90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7" name="AutoShape 91"/>
              <p:cNvSpPr>
                <a:spLocks noChangeArrowheads="1"/>
              </p:cNvSpPr>
              <p:nvPr/>
            </p:nvSpPr>
            <p:spPr bwMode="auto">
              <a:xfrm>
                <a:off x="635" y="2582"/>
                <a:ext cx="68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1" name="Freeform 92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452" name="Group 93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7464" name="AutoShape 94"/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24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87465" name="AutoShape 95"/>
              <p:cNvSpPr>
                <a:spLocks noChangeArrowheads="1"/>
              </p:cNvSpPr>
              <p:nvPr/>
            </p:nvSpPr>
            <p:spPr bwMode="auto">
              <a:xfrm>
                <a:off x="630" y="2581"/>
                <a:ext cx="68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87453" name="Rectangle 96"/>
            <p:cNvSpPr>
              <a:spLocks noChangeArrowheads="1"/>
            </p:cNvSpPr>
            <p:nvPr/>
          </p:nvSpPr>
          <p:spPr bwMode="auto">
            <a:xfrm>
              <a:off x="5247" y="429"/>
              <a:ext cx="70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4" name="Freeform 97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5" name="Freeform 98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6" name="Oval 99"/>
            <p:cNvSpPr>
              <a:spLocks noChangeArrowheads="1"/>
            </p:cNvSpPr>
            <p:nvPr/>
          </p:nvSpPr>
          <p:spPr bwMode="auto">
            <a:xfrm>
              <a:off x="5519" y="2612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7" name="Freeform 100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58" name="AutoShape 101"/>
            <p:cNvSpPr>
              <a:spLocks noChangeArrowheads="1"/>
            </p:cNvSpPr>
            <p:nvPr/>
          </p:nvSpPr>
          <p:spPr bwMode="auto">
            <a:xfrm>
              <a:off x="4140" y="2678"/>
              <a:ext cx="1200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59" name="AutoShape 102"/>
            <p:cNvSpPr>
              <a:spLocks noChangeArrowheads="1"/>
            </p:cNvSpPr>
            <p:nvPr/>
          </p:nvSpPr>
          <p:spPr bwMode="auto">
            <a:xfrm>
              <a:off x="4210" y="2707"/>
              <a:ext cx="1069" cy="8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0" name="Oval 103"/>
            <p:cNvSpPr>
              <a:spLocks noChangeArrowheads="1"/>
            </p:cNvSpPr>
            <p:nvPr/>
          </p:nvSpPr>
          <p:spPr bwMode="auto">
            <a:xfrm>
              <a:off x="4310" y="2384"/>
              <a:ext cx="155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1" name="Oval 104"/>
            <p:cNvSpPr>
              <a:spLocks noChangeArrowheads="1"/>
            </p:cNvSpPr>
            <p:nvPr/>
          </p:nvSpPr>
          <p:spPr bwMode="auto">
            <a:xfrm>
              <a:off x="4489" y="2384"/>
              <a:ext cx="155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solidFill>
                  <a:srgbClr val="FF0000"/>
                </a:solidFill>
                <a:cs typeface="Arial" pitchFamily="34" charset="0"/>
              </a:endParaRPr>
            </a:p>
          </p:txBody>
        </p:sp>
        <p:sp>
          <p:nvSpPr>
            <p:cNvPr id="187462" name="Oval 105"/>
            <p:cNvSpPr>
              <a:spLocks noChangeArrowheads="1"/>
            </p:cNvSpPr>
            <p:nvPr/>
          </p:nvSpPr>
          <p:spPr bwMode="auto">
            <a:xfrm>
              <a:off x="4659" y="2384"/>
              <a:ext cx="163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87463" name="Rectangle 106"/>
            <p:cNvSpPr>
              <a:spLocks noChangeArrowheads="1"/>
            </p:cNvSpPr>
            <p:nvPr/>
          </p:nvSpPr>
          <p:spPr bwMode="auto">
            <a:xfrm>
              <a:off x="5062" y="1833"/>
              <a:ext cx="85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87413" name="Group 107"/>
          <p:cNvGrpSpPr>
            <a:grpSpLocks/>
          </p:cNvGrpSpPr>
          <p:nvPr/>
        </p:nvGrpSpPr>
        <p:grpSpPr bwMode="auto">
          <a:xfrm>
            <a:off x="6311900" y="3176588"/>
            <a:ext cx="434975" cy="349250"/>
            <a:chOff x="-44" y="1473"/>
            <a:chExt cx="981" cy="1105"/>
          </a:xfrm>
        </p:grpSpPr>
        <p:pic>
          <p:nvPicPr>
            <p:cNvPr id="187438" name="Picture 108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9" name="Freeform 10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4" name="Group 110"/>
          <p:cNvGrpSpPr>
            <a:grpSpLocks/>
          </p:cNvGrpSpPr>
          <p:nvPr/>
        </p:nvGrpSpPr>
        <p:grpSpPr bwMode="auto">
          <a:xfrm flipH="1">
            <a:off x="7716838" y="3252788"/>
            <a:ext cx="434975" cy="349250"/>
            <a:chOff x="-44" y="1473"/>
            <a:chExt cx="981" cy="1105"/>
          </a:xfrm>
        </p:grpSpPr>
        <p:pic>
          <p:nvPicPr>
            <p:cNvPr id="187436" name="Picture 111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7" name="Freeform 11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5" name="Group 113"/>
          <p:cNvGrpSpPr>
            <a:grpSpLocks/>
          </p:cNvGrpSpPr>
          <p:nvPr/>
        </p:nvGrpSpPr>
        <p:grpSpPr bwMode="auto">
          <a:xfrm flipH="1">
            <a:off x="7988300" y="2457450"/>
            <a:ext cx="434975" cy="349250"/>
            <a:chOff x="-44" y="1473"/>
            <a:chExt cx="981" cy="1105"/>
          </a:xfrm>
        </p:grpSpPr>
        <p:pic>
          <p:nvPicPr>
            <p:cNvPr id="187434" name="Picture 114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5" name="Freeform 11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6" name="Group 116"/>
          <p:cNvGrpSpPr>
            <a:grpSpLocks/>
          </p:cNvGrpSpPr>
          <p:nvPr/>
        </p:nvGrpSpPr>
        <p:grpSpPr bwMode="auto">
          <a:xfrm flipH="1">
            <a:off x="8043863" y="1706563"/>
            <a:ext cx="434975" cy="349250"/>
            <a:chOff x="-44" y="1473"/>
            <a:chExt cx="981" cy="1105"/>
          </a:xfrm>
        </p:grpSpPr>
        <p:pic>
          <p:nvPicPr>
            <p:cNvPr id="187432" name="Picture 117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3" name="Freeform 11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7" name="Group 119"/>
          <p:cNvGrpSpPr>
            <a:grpSpLocks/>
          </p:cNvGrpSpPr>
          <p:nvPr/>
        </p:nvGrpSpPr>
        <p:grpSpPr bwMode="auto">
          <a:xfrm flipH="1">
            <a:off x="6911975" y="1368425"/>
            <a:ext cx="434975" cy="349250"/>
            <a:chOff x="-44" y="1473"/>
            <a:chExt cx="981" cy="1105"/>
          </a:xfrm>
        </p:grpSpPr>
        <p:pic>
          <p:nvPicPr>
            <p:cNvPr id="187430" name="Picture 120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31" name="Freeform 12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8" name="Group 123"/>
          <p:cNvGrpSpPr>
            <a:grpSpLocks/>
          </p:cNvGrpSpPr>
          <p:nvPr/>
        </p:nvGrpSpPr>
        <p:grpSpPr bwMode="auto">
          <a:xfrm>
            <a:off x="5824538" y="1411288"/>
            <a:ext cx="434975" cy="349250"/>
            <a:chOff x="-44" y="1473"/>
            <a:chExt cx="981" cy="1105"/>
          </a:xfrm>
        </p:grpSpPr>
        <p:pic>
          <p:nvPicPr>
            <p:cNvPr id="187428" name="Picture 124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9" name="Freeform 125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19" name="Group 126"/>
          <p:cNvGrpSpPr>
            <a:grpSpLocks/>
          </p:cNvGrpSpPr>
          <p:nvPr/>
        </p:nvGrpSpPr>
        <p:grpSpPr bwMode="auto">
          <a:xfrm>
            <a:off x="5159375" y="2162175"/>
            <a:ext cx="434975" cy="349250"/>
            <a:chOff x="-44" y="1473"/>
            <a:chExt cx="981" cy="1105"/>
          </a:xfrm>
        </p:grpSpPr>
        <p:pic>
          <p:nvPicPr>
            <p:cNvPr id="187426" name="Picture 127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7" name="Freeform 128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0" name="Group 129"/>
          <p:cNvGrpSpPr>
            <a:grpSpLocks/>
          </p:cNvGrpSpPr>
          <p:nvPr/>
        </p:nvGrpSpPr>
        <p:grpSpPr bwMode="auto">
          <a:xfrm>
            <a:off x="6129338" y="2749550"/>
            <a:ext cx="434975" cy="349250"/>
            <a:chOff x="-44" y="1473"/>
            <a:chExt cx="981" cy="1105"/>
          </a:xfrm>
        </p:grpSpPr>
        <p:pic>
          <p:nvPicPr>
            <p:cNvPr id="187424" name="Picture 130" descr="desktop_computer_stylized_medium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5" name="Freeform 131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87421" name="Group 132"/>
          <p:cNvGrpSpPr>
            <a:grpSpLocks/>
          </p:cNvGrpSpPr>
          <p:nvPr/>
        </p:nvGrpSpPr>
        <p:grpSpPr bwMode="auto">
          <a:xfrm>
            <a:off x="7185025" y="2989263"/>
            <a:ext cx="325438" cy="261937"/>
            <a:chOff x="-44" y="1473"/>
            <a:chExt cx="981" cy="1105"/>
          </a:xfrm>
        </p:grpSpPr>
        <p:pic>
          <p:nvPicPr>
            <p:cNvPr id="187422" name="Picture 133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7423" name="Freeform 13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8944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74134708-B015-4F20-A4BA-D72D84ECC693}" type="slidenum">
              <a:rPr lang="en-US" altLang="en-US" sz="1200">
                <a:latin typeface="Tahoma" pitchFamily="34" charset="0"/>
              </a:rPr>
              <a:pPr/>
              <a:t>79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89443" name="Rectangle 2"/>
          <p:cNvSpPr>
            <a:spLocks noGrp="1" noChangeArrowheads="1"/>
          </p:cNvSpPr>
          <p:nvPr>
            <p:ph type="title"/>
          </p:nvPr>
        </p:nvSpPr>
        <p:spPr>
          <a:xfrm>
            <a:off x="298450" y="160338"/>
            <a:ext cx="8491538" cy="849312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BitTorrent: requesting, sending file chunks</a:t>
            </a:r>
          </a:p>
        </p:txBody>
      </p:sp>
      <p:sp>
        <p:nvSpPr>
          <p:cNvPr id="214020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382588" y="1477963"/>
            <a:ext cx="3989387" cy="3768725"/>
          </a:xfrm>
        </p:spPr>
        <p:txBody>
          <a:bodyPr/>
          <a:lstStyle/>
          <a:p>
            <a:pPr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requesting chunks: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at any given time, different peers have different subsets of file chunks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>
                <a:latin typeface="Gill Sans MT" charset="0"/>
              </a:rPr>
              <a:t>periodically, </a:t>
            </a:r>
            <a:r>
              <a:rPr lang="en-US" sz="2400" dirty="0" smtClean="0">
                <a:latin typeface="Gill Sans MT" charset="0"/>
              </a:rPr>
              <a:t>Sai asks </a:t>
            </a:r>
            <a:r>
              <a:rPr lang="en-US" sz="2400" dirty="0">
                <a:latin typeface="Gill Sans MT" charset="0"/>
              </a:rPr>
              <a:t>each peer for list of chunks that they have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 smtClean="0">
                <a:latin typeface="Gill Sans MT" charset="0"/>
              </a:rPr>
              <a:t>Sai requests </a:t>
            </a:r>
            <a:r>
              <a:rPr lang="en-US" sz="2400" dirty="0">
                <a:latin typeface="Gill Sans MT" charset="0"/>
              </a:rPr>
              <a:t>missing chunks from peers, rarest first</a:t>
            </a:r>
          </a:p>
        </p:txBody>
      </p:sp>
      <p:sp>
        <p:nvSpPr>
          <p:cNvPr id="214021" name="Rectangle 6"/>
          <p:cNvSpPr>
            <a:spLocks noChangeArrowheads="1"/>
          </p:cNvSpPr>
          <p:nvPr/>
        </p:nvSpPr>
        <p:spPr bwMode="auto">
          <a:xfrm>
            <a:off x="4370388" y="1425575"/>
            <a:ext cx="4521200" cy="411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 i="1" dirty="0">
                <a:solidFill>
                  <a:srgbClr val="CC0000"/>
                </a:solidFill>
                <a:latin typeface="Gill Sans MT" pitchFamily="34" charset="0"/>
              </a:rPr>
              <a:t>sending chunks: tit-for-tat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 smtClean="0">
                <a:latin typeface="Gill Sans MT" pitchFamily="34" charset="0"/>
              </a:rPr>
              <a:t>Sai sends </a:t>
            </a:r>
            <a:r>
              <a:rPr lang="en-US" altLang="en-US" sz="2400" dirty="0">
                <a:latin typeface="Gill Sans MT" pitchFamily="34" charset="0"/>
              </a:rPr>
              <a:t>chunks to those four peers currently sending her chunks </a:t>
            </a:r>
            <a:r>
              <a:rPr lang="en-US" altLang="en-US" sz="2400" i="1" dirty="0">
                <a:latin typeface="Gill Sans MT" pitchFamily="34" charset="0"/>
              </a:rPr>
              <a:t>at highest rate</a:t>
            </a:r>
            <a:r>
              <a:rPr lang="en-US" altLang="en-US" sz="2400" dirty="0">
                <a:latin typeface="Gill Sans MT" pitchFamily="34" charset="0"/>
              </a:rPr>
              <a:t> 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 dirty="0">
                <a:latin typeface="Gill Sans MT" pitchFamily="34" charset="0"/>
              </a:rPr>
              <a:t>other peers are choked by </a:t>
            </a:r>
            <a:r>
              <a:rPr lang="en-US" altLang="en-US" dirty="0" smtClean="0">
                <a:latin typeface="Gill Sans MT" pitchFamily="34" charset="0"/>
              </a:rPr>
              <a:t>Sai (do </a:t>
            </a:r>
            <a:r>
              <a:rPr lang="en-US" altLang="en-US" dirty="0">
                <a:latin typeface="Gill Sans MT" pitchFamily="34" charset="0"/>
              </a:rPr>
              <a:t>not receive chunks from her)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 dirty="0">
                <a:latin typeface="Gill Sans MT" pitchFamily="34" charset="0"/>
              </a:rPr>
              <a:t>re-evaluate top 4 </a:t>
            </a:r>
            <a:r>
              <a:rPr lang="en-US" altLang="en-US" dirty="0" smtClean="0">
                <a:latin typeface="Gill Sans MT" pitchFamily="34" charset="0"/>
              </a:rPr>
              <a:t>every 10 </a:t>
            </a:r>
            <a:r>
              <a:rPr lang="en-US" altLang="en-US" dirty="0">
                <a:latin typeface="Gill Sans MT" pitchFamily="34" charset="0"/>
              </a:rPr>
              <a:t>secs</a:t>
            </a:r>
          </a:p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every 30 secs: randomly select another peer, </a:t>
            </a:r>
            <a:r>
              <a:rPr lang="en-US" altLang="en-US" sz="2400" dirty="0" smtClean="0">
                <a:latin typeface="Gill Sans MT" pitchFamily="34" charset="0"/>
              </a:rPr>
              <a:t>start </a:t>
            </a:r>
            <a:r>
              <a:rPr lang="en-US" altLang="en-US" sz="2400" dirty="0">
                <a:latin typeface="Gill Sans MT" pitchFamily="34" charset="0"/>
              </a:rPr>
              <a:t>sending chunks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ja-JP" altLang="en-US" dirty="0">
                <a:latin typeface="Gill Sans MT" pitchFamily="34" charset="0"/>
              </a:rPr>
              <a:t>“</a:t>
            </a:r>
            <a:r>
              <a:rPr lang="en-US" altLang="ja-JP" dirty="0">
                <a:latin typeface="Gill Sans MT" pitchFamily="34" charset="0"/>
              </a:rPr>
              <a:t>optimistically </a:t>
            </a:r>
            <a:r>
              <a:rPr lang="en-US" altLang="ja-JP" dirty="0" err="1">
                <a:latin typeface="Gill Sans MT" pitchFamily="34" charset="0"/>
              </a:rPr>
              <a:t>unchoke</a:t>
            </a:r>
            <a:r>
              <a:rPr lang="ja-JP" altLang="en-US" dirty="0">
                <a:latin typeface="Gill Sans MT" pitchFamily="34" charset="0"/>
              </a:rPr>
              <a:t>”</a:t>
            </a:r>
            <a:r>
              <a:rPr lang="en-US" altLang="ja-JP" dirty="0">
                <a:latin typeface="Gill Sans MT" pitchFamily="34" charset="0"/>
              </a:rPr>
              <a:t> this peer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 dirty="0">
                <a:latin typeface="Gill Sans MT" pitchFamily="34" charset="0"/>
              </a:rPr>
              <a:t>newly chosen peer may join top 4</a:t>
            </a:r>
          </a:p>
          <a:p>
            <a:pPr>
              <a:buClr>
                <a:srgbClr val="000099"/>
              </a:buClr>
              <a:buSzTx/>
              <a:buFont typeface="Wingdings" pitchFamily="2" charset="2"/>
              <a:buChar char="§"/>
            </a:pPr>
            <a:endParaRPr lang="en-US" altLang="en-US" dirty="0">
              <a:latin typeface="Gill Sans MT" pitchFamily="34" charset="0"/>
            </a:endParaRPr>
          </a:p>
        </p:txBody>
      </p:sp>
      <p:pic>
        <p:nvPicPr>
          <p:cNvPr id="189446" name="Picture 10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12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4608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A13BDA44-F720-4D15-9EF6-16D1F04972BE}" type="slidenum">
              <a:rPr lang="en-US" altLang="en-US" sz="1200">
                <a:latin typeface="Tahoma" pitchFamily="34" charset="0"/>
              </a:rPr>
              <a:pPr/>
              <a:t>8</a:t>
            </a:fld>
            <a:endParaRPr lang="en-US" altLang="en-US" sz="1200">
              <a:latin typeface="Tahoma" pitchFamily="34" charset="0"/>
            </a:endParaRPr>
          </a:p>
        </p:txBody>
      </p:sp>
      <p:grpSp>
        <p:nvGrpSpPr>
          <p:cNvPr id="46083" name="Group 566"/>
          <p:cNvGrpSpPr>
            <a:grpSpLocks/>
          </p:cNvGrpSpPr>
          <p:nvPr/>
        </p:nvGrpSpPr>
        <p:grpSpPr bwMode="auto">
          <a:xfrm>
            <a:off x="5202238" y="1546225"/>
            <a:ext cx="3540125" cy="4545013"/>
            <a:chOff x="3277" y="974"/>
            <a:chExt cx="2230" cy="2863"/>
          </a:xfrm>
        </p:grpSpPr>
        <p:sp>
          <p:nvSpPr>
            <p:cNvPr id="46091" name="Freeform 567"/>
            <p:cNvSpPr>
              <a:spLocks/>
            </p:cNvSpPr>
            <p:nvPr/>
          </p:nvSpPr>
          <p:spPr bwMode="auto">
            <a:xfrm>
              <a:off x="3277" y="1079"/>
              <a:ext cx="1094" cy="675"/>
            </a:xfrm>
            <a:custGeom>
              <a:avLst/>
              <a:gdLst>
                <a:gd name="T0" fmla="*/ 1466 w 1036"/>
                <a:gd name="T1" fmla="*/ 11 h 675"/>
                <a:gd name="T2" fmla="*/ 884 w 1036"/>
                <a:gd name="T3" fmla="*/ 53 h 675"/>
                <a:gd name="T4" fmla="*/ 467 w 1036"/>
                <a:gd name="T5" fmla="*/ 129 h 675"/>
                <a:gd name="T6" fmla="*/ 347 w 1036"/>
                <a:gd name="T7" fmla="*/ 229 h 675"/>
                <a:gd name="T8" fmla="*/ 48 w 1036"/>
                <a:gd name="T9" fmla="*/ 297 h 675"/>
                <a:gd name="T10" fmla="*/ 39 w 1036"/>
                <a:gd name="T11" fmla="*/ 459 h 675"/>
                <a:gd name="T12" fmla="*/ 298 w 1036"/>
                <a:gd name="T13" fmla="*/ 489 h 675"/>
                <a:gd name="T14" fmla="*/ 1039 w 1036"/>
                <a:gd name="T15" fmla="*/ 489 h 675"/>
                <a:gd name="T16" fmla="*/ 1353 w 1036"/>
                <a:gd name="T17" fmla="*/ 555 h 675"/>
                <a:gd name="T18" fmla="*/ 1702 w 1036"/>
                <a:gd name="T19" fmla="*/ 657 h 675"/>
                <a:gd name="T20" fmla="*/ 1969 w 1036"/>
                <a:gd name="T21" fmla="*/ 661 h 675"/>
                <a:gd name="T22" fmla="*/ 2153 w 1036"/>
                <a:gd name="T23" fmla="*/ 603 h 675"/>
                <a:gd name="T24" fmla="*/ 2247 w 1036"/>
                <a:gd name="T25" fmla="*/ 445 h 675"/>
                <a:gd name="T26" fmla="*/ 2305 w 1036"/>
                <a:gd name="T27" fmla="*/ 291 h 675"/>
                <a:gd name="T28" fmla="*/ 2312 w 1036"/>
                <a:gd name="T29" fmla="*/ 107 h 675"/>
                <a:gd name="T30" fmla="*/ 2113 w 1036"/>
                <a:gd name="T31" fmla="*/ 17 h 675"/>
                <a:gd name="T32" fmla="*/ 1755 w 1036"/>
                <a:gd name="T33" fmla="*/ 3 h 675"/>
                <a:gd name="T34" fmla="*/ 1466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092" name="Group 568"/>
            <p:cNvGrpSpPr>
              <a:grpSpLocks/>
            </p:cNvGrpSpPr>
            <p:nvPr/>
          </p:nvGrpSpPr>
          <p:grpSpPr bwMode="auto">
            <a:xfrm>
              <a:off x="3383" y="1920"/>
              <a:ext cx="919" cy="588"/>
              <a:chOff x="2889" y="1631"/>
              <a:chExt cx="980" cy="743"/>
            </a:xfrm>
          </p:grpSpPr>
          <p:sp>
            <p:nvSpPr>
              <p:cNvPr id="46466" name="Rectangle 569"/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467" name="AutoShape 570"/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46093" name="Freeform 571"/>
            <p:cNvSpPr>
              <a:spLocks/>
            </p:cNvSpPr>
            <p:nvPr/>
          </p:nvSpPr>
          <p:spPr bwMode="auto">
            <a:xfrm>
              <a:off x="3379" y="2788"/>
              <a:ext cx="2032" cy="1049"/>
            </a:xfrm>
            <a:custGeom>
              <a:avLst/>
              <a:gdLst>
                <a:gd name="T0" fmla="*/ 1044 w 2032"/>
                <a:gd name="T1" fmla="*/ 26 h 1049"/>
                <a:gd name="T2" fmla="*/ 847 w 2032"/>
                <a:gd name="T3" fmla="*/ 125 h 1049"/>
                <a:gd name="T4" fmla="*/ 580 w 2032"/>
                <a:gd name="T5" fmla="*/ 68 h 1049"/>
                <a:gd name="T6" fmla="*/ 143 w 2032"/>
                <a:gd name="T7" fmla="*/ 170 h 1049"/>
                <a:gd name="T8" fmla="*/ 48 w 2032"/>
                <a:gd name="T9" fmla="*/ 374 h 1049"/>
                <a:gd name="T10" fmla="*/ 41 w 2032"/>
                <a:gd name="T11" fmla="*/ 680 h 1049"/>
                <a:gd name="T12" fmla="*/ 294 w 2032"/>
                <a:gd name="T13" fmla="*/ 744 h 1049"/>
                <a:gd name="T14" fmla="*/ 660 w 2032"/>
                <a:gd name="T15" fmla="*/ 893 h 1049"/>
                <a:gd name="T16" fmla="*/ 1088 w 2032"/>
                <a:gd name="T17" fmla="*/ 1014 h 1049"/>
                <a:gd name="T18" fmla="*/ 1525 w 2032"/>
                <a:gd name="T19" fmla="*/ 1031 h 1049"/>
                <a:gd name="T20" fmla="*/ 1831 w 2032"/>
                <a:gd name="T21" fmla="*/ 907 h 1049"/>
                <a:gd name="T22" fmla="*/ 2015 w 2032"/>
                <a:gd name="T23" fmla="*/ 714 h 1049"/>
                <a:gd name="T24" fmla="*/ 1931 w 2032"/>
                <a:gd name="T25" fmla="*/ 251 h 1049"/>
                <a:gd name="T26" fmla="*/ 1658 w 2032"/>
                <a:gd name="T27" fmla="*/ 114 h 1049"/>
                <a:gd name="T28" fmla="*/ 1355 w 2032"/>
                <a:gd name="T29" fmla="*/ 15 h 1049"/>
                <a:gd name="T30" fmla="*/ 1044 w 2032"/>
                <a:gd name="T31" fmla="*/ 2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Line 572"/>
            <p:cNvSpPr>
              <a:spLocks noChangeShapeType="1"/>
            </p:cNvSpPr>
            <p:nvPr/>
          </p:nvSpPr>
          <p:spPr bwMode="auto">
            <a:xfrm rot="-5400000">
              <a:off x="4924" y="3316"/>
              <a:ext cx="284" cy="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5" name="Line 573"/>
            <p:cNvSpPr>
              <a:spLocks noChangeShapeType="1"/>
            </p:cNvSpPr>
            <p:nvPr/>
          </p:nvSpPr>
          <p:spPr bwMode="auto">
            <a:xfrm rot="5400000" flipV="1">
              <a:off x="5034" y="3429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6" name="Line 574"/>
            <p:cNvSpPr>
              <a:spLocks noChangeShapeType="1"/>
            </p:cNvSpPr>
            <p:nvPr/>
          </p:nvSpPr>
          <p:spPr bwMode="auto">
            <a:xfrm rot="16200000" flipH="1">
              <a:off x="5113" y="3192"/>
              <a:ext cx="90" cy="5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097" name="Line 576"/>
            <p:cNvSpPr>
              <a:spLocks noChangeShapeType="1"/>
            </p:cNvSpPr>
            <p:nvPr/>
          </p:nvSpPr>
          <p:spPr bwMode="auto">
            <a:xfrm>
              <a:off x="3843" y="3009"/>
              <a:ext cx="99" cy="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Line 577"/>
            <p:cNvSpPr>
              <a:spLocks noChangeShapeType="1"/>
            </p:cNvSpPr>
            <p:nvPr/>
          </p:nvSpPr>
          <p:spPr bwMode="auto">
            <a:xfrm flipV="1">
              <a:off x="3680" y="3159"/>
              <a:ext cx="256" cy="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Line 580"/>
            <p:cNvSpPr>
              <a:spLocks noChangeShapeType="1"/>
            </p:cNvSpPr>
            <p:nvPr/>
          </p:nvSpPr>
          <p:spPr bwMode="auto">
            <a:xfrm flipH="1">
              <a:off x="3948" y="3204"/>
              <a:ext cx="90" cy="11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Line 581"/>
            <p:cNvSpPr>
              <a:spLocks noChangeShapeType="1"/>
            </p:cNvSpPr>
            <p:nvPr/>
          </p:nvSpPr>
          <p:spPr bwMode="auto">
            <a:xfrm flipH="1" flipV="1">
              <a:off x="4146" y="3213"/>
              <a:ext cx="51" cy="10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Line 582"/>
            <p:cNvSpPr>
              <a:spLocks noChangeShapeType="1"/>
            </p:cNvSpPr>
            <p:nvPr/>
          </p:nvSpPr>
          <p:spPr bwMode="auto">
            <a:xfrm>
              <a:off x="4248" y="3185"/>
              <a:ext cx="317" cy="17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Line 584"/>
            <p:cNvSpPr>
              <a:spLocks noChangeShapeType="1"/>
            </p:cNvSpPr>
            <p:nvPr/>
          </p:nvSpPr>
          <p:spPr bwMode="auto">
            <a:xfrm>
              <a:off x="3809" y="2257"/>
              <a:ext cx="148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Line 585"/>
            <p:cNvSpPr>
              <a:spLocks noChangeShapeType="1"/>
            </p:cNvSpPr>
            <p:nvPr/>
          </p:nvSpPr>
          <p:spPr bwMode="auto">
            <a:xfrm flipV="1">
              <a:off x="3711" y="2354"/>
              <a:ext cx="106" cy="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04" name="Group 586"/>
            <p:cNvGrpSpPr>
              <a:grpSpLocks/>
            </p:cNvGrpSpPr>
            <p:nvPr/>
          </p:nvGrpSpPr>
          <p:grpSpPr bwMode="auto">
            <a:xfrm>
              <a:off x="3535" y="2207"/>
              <a:ext cx="319" cy="222"/>
              <a:chOff x="2967" y="478"/>
              <a:chExt cx="788" cy="625"/>
            </a:xfrm>
          </p:grpSpPr>
          <p:pic>
            <p:nvPicPr>
              <p:cNvPr id="46464" name="Picture 587" descr="access_point_stylized_small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465" name="Picture 588" descr="antenna_radiation_stylized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05" name="Freeform 589"/>
            <p:cNvSpPr>
              <a:spLocks/>
            </p:cNvSpPr>
            <p:nvPr/>
          </p:nvSpPr>
          <p:spPr bwMode="auto">
            <a:xfrm>
              <a:off x="4419" y="2224"/>
              <a:ext cx="828" cy="425"/>
            </a:xfrm>
            <a:custGeom>
              <a:avLst/>
              <a:gdLst>
                <a:gd name="T0" fmla="*/ 382 w 828"/>
                <a:gd name="T1" fmla="*/ 30 h 425"/>
                <a:gd name="T2" fmla="*/ 370 w 828"/>
                <a:gd name="T3" fmla="*/ 30 h 425"/>
                <a:gd name="T4" fmla="*/ 126 w 828"/>
                <a:gd name="T5" fmla="*/ 32 h 425"/>
                <a:gd name="T6" fmla="*/ 6 w 828"/>
                <a:gd name="T7" fmla="*/ 126 h 425"/>
                <a:gd name="T8" fmla="*/ 92 w 828"/>
                <a:gd name="T9" fmla="*/ 274 h 425"/>
                <a:gd name="T10" fmla="*/ 292 w 828"/>
                <a:gd name="T11" fmla="*/ 384 h 425"/>
                <a:gd name="T12" fmla="*/ 540 w 828"/>
                <a:gd name="T13" fmla="*/ 416 h 425"/>
                <a:gd name="T14" fmla="*/ 698 w 828"/>
                <a:gd name="T15" fmla="*/ 330 h 425"/>
                <a:gd name="T16" fmla="*/ 776 w 828"/>
                <a:gd name="T17" fmla="*/ 170 h 425"/>
                <a:gd name="T18" fmla="*/ 792 w 828"/>
                <a:gd name="T19" fmla="*/ 22 h 425"/>
                <a:gd name="T20" fmla="*/ 560 w 828"/>
                <a:gd name="T21" fmla="*/ 38 h 425"/>
                <a:gd name="T22" fmla="*/ 382 w 828"/>
                <a:gd name="T23" fmla="*/ 30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6" name="Freeform 590"/>
            <p:cNvSpPr>
              <a:spLocks/>
            </p:cNvSpPr>
            <p:nvPr/>
          </p:nvSpPr>
          <p:spPr bwMode="auto">
            <a:xfrm>
              <a:off x="4417" y="1263"/>
              <a:ext cx="1090" cy="709"/>
            </a:xfrm>
            <a:custGeom>
              <a:avLst/>
              <a:gdLst>
                <a:gd name="T0" fmla="*/ 85898 w 765"/>
                <a:gd name="T1" fmla="*/ 6712 h 459"/>
                <a:gd name="T2" fmla="*/ 58210 w 765"/>
                <a:gd name="T3" fmla="*/ 47662 h 459"/>
                <a:gd name="T4" fmla="*/ 19473 w 765"/>
                <a:gd name="T5" fmla="*/ 67835 h 459"/>
                <a:gd name="T6" fmla="*/ 2783 w 765"/>
                <a:gd name="T7" fmla="*/ 228588 h 459"/>
                <a:gd name="T8" fmla="*/ 36422 w 765"/>
                <a:gd name="T9" fmla="*/ 302028 h 459"/>
                <a:gd name="T10" fmla="*/ 70014 w 765"/>
                <a:gd name="T11" fmla="*/ 289496 h 459"/>
                <a:gd name="T12" fmla="*/ 118176 w 765"/>
                <a:gd name="T13" fmla="*/ 302028 h 459"/>
                <a:gd name="T14" fmla="*/ 141415 w 765"/>
                <a:gd name="T15" fmla="*/ 295017 h 459"/>
                <a:gd name="T16" fmla="*/ 152220 w 765"/>
                <a:gd name="T17" fmla="*/ 253122 h 459"/>
                <a:gd name="T18" fmla="*/ 151953 w 765"/>
                <a:gd name="T19" fmla="*/ 107441 h 459"/>
                <a:gd name="T20" fmla="*/ 134106 w 765"/>
                <a:gd name="T21" fmla="*/ 23437 h 459"/>
                <a:gd name="T22" fmla="*/ 85898 w 765"/>
                <a:gd name="T23" fmla="*/ 6712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Line 591"/>
            <p:cNvSpPr>
              <a:spLocks noChangeShapeType="1"/>
            </p:cNvSpPr>
            <p:nvPr/>
          </p:nvSpPr>
          <p:spPr bwMode="auto">
            <a:xfrm>
              <a:off x="4659" y="2404"/>
              <a:ext cx="103" cy="7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Line 592"/>
            <p:cNvSpPr>
              <a:spLocks noChangeShapeType="1"/>
            </p:cNvSpPr>
            <p:nvPr/>
          </p:nvSpPr>
          <p:spPr bwMode="auto">
            <a:xfrm>
              <a:off x="4720" y="2354"/>
              <a:ext cx="176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Line 593"/>
            <p:cNvSpPr>
              <a:spLocks noChangeShapeType="1"/>
            </p:cNvSpPr>
            <p:nvPr/>
          </p:nvSpPr>
          <p:spPr bwMode="auto">
            <a:xfrm flipV="1">
              <a:off x="4869" y="2408"/>
              <a:ext cx="85" cy="6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594"/>
            <p:cNvSpPr>
              <a:spLocks noChangeShapeType="1"/>
            </p:cNvSpPr>
            <p:nvPr/>
          </p:nvSpPr>
          <p:spPr bwMode="auto">
            <a:xfrm>
              <a:off x="4235" y="1632"/>
              <a:ext cx="321" cy="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Line 595"/>
            <p:cNvSpPr>
              <a:spLocks noChangeShapeType="1"/>
            </p:cNvSpPr>
            <p:nvPr/>
          </p:nvSpPr>
          <p:spPr bwMode="auto">
            <a:xfrm>
              <a:off x="4635" y="2961"/>
              <a:ext cx="246" cy="11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596"/>
            <p:cNvSpPr>
              <a:spLocks noChangeShapeType="1"/>
            </p:cNvSpPr>
            <p:nvPr/>
          </p:nvSpPr>
          <p:spPr bwMode="auto">
            <a:xfrm flipV="1">
              <a:off x="4244" y="2953"/>
              <a:ext cx="203" cy="1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Line 597"/>
            <p:cNvSpPr>
              <a:spLocks noChangeShapeType="1"/>
            </p:cNvSpPr>
            <p:nvPr/>
          </p:nvSpPr>
          <p:spPr bwMode="auto">
            <a:xfrm flipV="1">
              <a:off x="4271" y="3137"/>
              <a:ext cx="6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Line 598"/>
            <p:cNvSpPr>
              <a:spLocks noChangeShapeType="1"/>
            </p:cNvSpPr>
            <p:nvPr/>
          </p:nvSpPr>
          <p:spPr bwMode="auto">
            <a:xfrm flipV="1">
              <a:off x="4773" y="1572"/>
              <a:ext cx="78" cy="5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Line 599"/>
            <p:cNvSpPr>
              <a:spLocks noChangeShapeType="1"/>
            </p:cNvSpPr>
            <p:nvPr/>
          </p:nvSpPr>
          <p:spPr bwMode="auto">
            <a:xfrm>
              <a:off x="4665" y="1681"/>
              <a:ext cx="0" cy="52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Line 600"/>
            <p:cNvSpPr>
              <a:spLocks noChangeShapeType="1"/>
            </p:cNvSpPr>
            <p:nvPr/>
          </p:nvSpPr>
          <p:spPr bwMode="auto">
            <a:xfrm flipV="1">
              <a:off x="4773" y="1616"/>
              <a:ext cx="166" cy="18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Line 601"/>
            <p:cNvSpPr>
              <a:spLocks noChangeShapeType="1"/>
            </p:cNvSpPr>
            <p:nvPr/>
          </p:nvSpPr>
          <p:spPr bwMode="auto">
            <a:xfrm>
              <a:off x="5003" y="1615"/>
              <a:ext cx="0" cy="12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Line 602"/>
            <p:cNvSpPr>
              <a:spLocks noChangeShapeType="1"/>
            </p:cNvSpPr>
            <p:nvPr/>
          </p:nvSpPr>
          <p:spPr bwMode="auto">
            <a:xfrm>
              <a:off x="4785" y="1808"/>
              <a:ext cx="11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Line 603"/>
            <p:cNvSpPr>
              <a:spLocks noChangeShapeType="1"/>
            </p:cNvSpPr>
            <p:nvPr/>
          </p:nvSpPr>
          <p:spPr bwMode="auto">
            <a:xfrm>
              <a:off x="5134" y="1802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Line 604"/>
            <p:cNvSpPr>
              <a:spLocks noChangeShapeType="1"/>
            </p:cNvSpPr>
            <p:nvPr/>
          </p:nvSpPr>
          <p:spPr bwMode="auto">
            <a:xfrm flipH="1">
              <a:off x="4596" y="1850"/>
              <a:ext cx="62" cy="444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605"/>
            <p:cNvSpPr>
              <a:spLocks noChangeShapeType="1"/>
            </p:cNvSpPr>
            <p:nvPr/>
          </p:nvSpPr>
          <p:spPr bwMode="auto">
            <a:xfrm flipH="1">
              <a:off x="4969" y="1850"/>
              <a:ext cx="70" cy="458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Line 606"/>
            <p:cNvSpPr>
              <a:spLocks noChangeShapeType="1"/>
            </p:cNvSpPr>
            <p:nvPr/>
          </p:nvSpPr>
          <p:spPr bwMode="auto">
            <a:xfrm flipV="1">
              <a:off x="4581" y="2569"/>
              <a:ext cx="143" cy="2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Line 607"/>
            <p:cNvSpPr>
              <a:spLocks noChangeShapeType="1"/>
            </p:cNvSpPr>
            <p:nvPr/>
          </p:nvSpPr>
          <p:spPr bwMode="auto">
            <a:xfrm>
              <a:off x="5257" y="1801"/>
              <a:ext cx="1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24" name="Group 608"/>
            <p:cNvGrpSpPr>
              <a:grpSpLocks/>
            </p:cNvGrpSpPr>
            <p:nvPr/>
          </p:nvGrpSpPr>
          <p:grpSpPr bwMode="auto">
            <a:xfrm>
              <a:off x="3813" y="1163"/>
              <a:ext cx="295" cy="391"/>
              <a:chOff x="1653" y="3023"/>
              <a:chExt cx="622" cy="911"/>
            </a:xfrm>
          </p:grpSpPr>
          <p:sp>
            <p:nvSpPr>
              <p:cNvPr id="46447" name="Line 270"/>
              <p:cNvSpPr>
                <a:spLocks noChangeShapeType="1"/>
              </p:cNvSpPr>
              <p:nvPr/>
            </p:nvSpPr>
            <p:spPr bwMode="auto">
              <a:xfrm flipH="1">
                <a:off x="1766" y="3287"/>
                <a:ext cx="188" cy="586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8" name="Line 271"/>
              <p:cNvSpPr>
                <a:spLocks noChangeShapeType="1"/>
              </p:cNvSpPr>
              <p:nvPr/>
            </p:nvSpPr>
            <p:spPr bwMode="auto">
              <a:xfrm>
                <a:off x="1954" y="3287"/>
                <a:ext cx="188" cy="58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49" name="Line 272"/>
              <p:cNvSpPr>
                <a:spLocks noChangeShapeType="1"/>
              </p:cNvSpPr>
              <p:nvPr/>
            </p:nvSpPr>
            <p:spPr bwMode="auto">
              <a:xfrm>
                <a:off x="1766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0" name="Line 273"/>
              <p:cNvSpPr>
                <a:spLocks noChangeShapeType="1"/>
              </p:cNvSpPr>
              <p:nvPr/>
            </p:nvSpPr>
            <p:spPr bwMode="auto">
              <a:xfrm flipH="1">
                <a:off x="1954" y="3870"/>
                <a:ext cx="188" cy="6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1" name="Line 274"/>
              <p:cNvSpPr>
                <a:spLocks noChangeShapeType="1"/>
              </p:cNvSpPr>
              <p:nvPr/>
            </p:nvSpPr>
            <p:spPr bwMode="auto">
              <a:xfrm>
                <a:off x="1954" y="3300"/>
                <a:ext cx="0" cy="63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2" name="Line 275"/>
              <p:cNvSpPr>
                <a:spLocks noChangeShapeType="1"/>
              </p:cNvSpPr>
              <p:nvPr/>
            </p:nvSpPr>
            <p:spPr bwMode="auto">
              <a:xfrm flipV="1">
                <a:off x="1766" y="3810"/>
                <a:ext cx="188" cy="63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3" name="Line 276"/>
              <p:cNvSpPr>
                <a:spLocks noChangeShapeType="1"/>
              </p:cNvSpPr>
              <p:nvPr/>
            </p:nvSpPr>
            <p:spPr bwMode="auto">
              <a:xfrm flipH="1" flipV="1">
                <a:off x="1954" y="3810"/>
                <a:ext cx="188" cy="60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4" name="Line 277"/>
              <p:cNvSpPr>
                <a:spLocks noChangeShapeType="1"/>
              </p:cNvSpPr>
              <p:nvPr/>
            </p:nvSpPr>
            <p:spPr bwMode="auto">
              <a:xfrm>
                <a:off x="1846" y="3618"/>
                <a:ext cx="108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5" name="Line 278"/>
              <p:cNvSpPr>
                <a:spLocks noChangeShapeType="1"/>
              </p:cNvSpPr>
              <p:nvPr/>
            </p:nvSpPr>
            <p:spPr bwMode="auto">
              <a:xfrm flipV="1">
                <a:off x="1954" y="3618"/>
                <a:ext cx="114" cy="4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6" name="Line 279"/>
              <p:cNvSpPr>
                <a:spLocks noChangeShapeType="1"/>
              </p:cNvSpPr>
              <p:nvPr/>
            </p:nvSpPr>
            <p:spPr bwMode="auto">
              <a:xfrm>
                <a:off x="1810" y="3704"/>
                <a:ext cx="139" cy="65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7" name="Line 280"/>
              <p:cNvSpPr>
                <a:spLocks noChangeShapeType="1"/>
              </p:cNvSpPr>
              <p:nvPr/>
            </p:nvSpPr>
            <p:spPr bwMode="auto">
              <a:xfrm flipV="1">
                <a:off x="1954" y="3717"/>
                <a:ext cx="140" cy="57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8" name="Line 281"/>
              <p:cNvSpPr>
                <a:spLocks noChangeShapeType="1"/>
              </p:cNvSpPr>
              <p:nvPr/>
            </p:nvSpPr>
            <p:spPr bwMode="auto">
              <a:xfrm flipV="1">
                <a:off x="1954" y="3530"/>
                <a:ext cx="72" cy="24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59" name="Line 282"/>
              <p:cNvSpPr>
                <a:spLocks noChangeShapeType="1"/>
              </p:cNvSpPr>
              <p:nvPr/>
            </p:nvSpPr>
            <p:spPr bwMode="auto">
              <a:xfrm flipV="1">
                <a:off x="1954" y="3409"/>
                <a:ext cx="45" cy="18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0" name="Line 283"/>
              <p:cNvSpPr>
                <a:spLocks noChangeShapeType="1"/>
              </p:cNvSpPr>
              <p:nvPr/>
            </p:nvSpPr>
            <p:spPr bwMode="auto">
              <a:xfrm>
                <a:off x="1873" y="3522"/>
                <a:ext cx="87" cy="32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1" name="Line 284"/>
              <p:cNvSpPr>
                <a:spLocks noChangeShapeType="1"/>
              </p:cNvSpPr>
              <p:nvPr/>
            </p:nvSpPr>
            <p:spPr bwMode="auto">
              <a:xfrm>
                <a:off x="1912" y="3404"/>
                <a:ext cx="50" cy="31"/>
              </a:xfrm>
              <a:prstGeom prst="line">
                <a:avLst/>
              </a:prstGeom>
              <a:noFill/>
              <a:ln w="19050">
                <a:solidFill>
                  <a:srgbClr val="80808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46462" name="Oval 624"/>
              <p:cNvSpPr>
                <a:spLocks noChangeArrowheads="1"/>
              </p:cNvSpPr>
              <p:nvPr/>
            </p:nvSpPr>
            <p:spPr bwMode="auto">
              <a:xfrm>
                <a:off x="1921" y="3233"/>
                <a:ext cx="63" cy="68"/>
              </a:xfrm>
              <a:prstGeom prst="ellipse">
                <a:avLst/>
              </a:prstGeom>
              <a:solidFill>
                <a:srgbClr val="80808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46463" name="Picture 625" descr="cell_tower_radiation_gray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53" y="3023"/>
                <a:ext cx="622" cy="5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5" name="Group 626"/>
            <p:cNvGrpSpPr>
              <a:grpSpLocks/>
            </p:cNvGrpSpPr>
            <p:nvPr/>
          </p:nvGrpSpPr>
          <p:grpSpPr bwMode="auto">
            <a:xfrm>
              <a:off x="3962" y="1516"/>
              <a:ext cx="286" cy="160"/>
              <a:chOff x="3843" y="1516"/>
              <a:chExt cx="286" cy="160"/>
            </a:xfrm>
          </p:grpSpPr>
          <p:sp>
            <p:nvSpPr>
              <p:cNvPr id="46438" name="Line 627"/>
              <p:cNvSpPr>
                <a:spLocks noChangeShapeType="1"/>
              </p:cNvSpPr>
              <p:nvPr/>
            </p:nvSpPr>
            <p:spPr bwMode="auto">
              <a:xfrm>
                <a:off x="3843" y="1516"/>
                <a:ext cx="96" cy="60"/>
              </a:xfrm>
              <a:prstGeom prst="line">
                <a:avLst/>
              </a:prstGeom>
              <a:noFill/>
              <a:ln w="9525">
                <a:solidFill>
                  <a:srgbClr val="96969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9" name="Oval 407"/>
              <p:cNvSpPr>
                <a:spLocks noChangeArrowheads="1"/>
              </p:cNvSpPr>
              <p:nvPr/>
            </p:nvSpPr>
            <p:spPr bwMode="auto">
              <a:xfrm>
                <a:off x="3884" y="1616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40" name="Rectangle 410"/>
              <p:cNvSpPr>
                <a:spLocks noChangeArrowheads="1"/>
              </p:cNvSpPr>
              <p:nvPr/>
            </p:nvSpPr>
            <p:spPr bwMode="auto">
              <a:xfrm>
                <a:off x="3884" y="1610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41" name="Oval 411"/>
              <p:cNvSpPr>
                <a:spLocks noChangeArrowheads="1"/>
              </p:cNvSpPr>
              <p:nvPr/>
            </p:nvSpPr>
            <p:spPr bwMode="auto">
              <a:xfrm>
                <a:off x="3883" y="1569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42" name="Group 631"/>
              <p:cNvGrpSpPr>
                <a:grpSpLocks/>
              </p:cNvGrpSpPr>
              <p:nvPr/>
            </p:nvGrpSpPr>
            <p:grpSpPr bwMode="auto">
              <a:xfrm>
                <a:off x="3932" y="1587"/>
                <a:ext cx="138" cy="33"/>
                <a:chOff x="2468" y="1332"/>
                <a:chExt cx="310" cy="60"/>
              </a:xfrm>
            </p:grpSpPr>
            <p:sp>
              <p:nvSpPr>
                <p:cNvPr id="46445" name="Freeform 6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6" name="Freeform 6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43" name="Line 634"/>
              <p:cNvSpPr>
                <a:spLocks noChangeShapeType="1"/>
              </p:cNvSpPr>
              <p:nvPr/>
            </p:nvSpPr>
            <p:spPr bwMode="auto">
              <a:xfrm>
                <a:off x="3884" y="1602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44" name="Line 635"/>
              <p:cNvSpPr>
                <a:spLocks noChangeShapeType="1"/>
              </p:cNvSpPr>
              <p:nvPr/>
            </p:nvSpPr>
            <p:spPr bwMode="auto">
              <a:xfrm>
                <a:off x="4127" y="1604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636"/>
            <p:cNvGrpSpPr>
              <a:grpSpLocks/>
            </p:cNvGrpSpPr>
            <p:nvPr/>
          </p:nvGrpSpPr>
          <p:grpSpPr bwMode="auto">
            <a:xfrm>
              <a:off x="4537" y="1571"/>
              <a:ext cx="246" cy="110"/>
              <a:chOff x="4334" y="1470"/>
              <a:chExt cx="246" cy="107"/>
            </a:xfrm>
          </p:grpSpPr>
          <p:sp>
            <p:nvSpPr>
              <p:cNvPr id="4643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3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3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33" name="Group 640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36" name="Freeform 641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7" name="Freeform 642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34" name="Line 643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35" name="Line 644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7" name="Group 645"/>
            <p:cNvGrpSpPr>
              <a:grpSpLocks/>
            </p:cNvGrpSpPr>
            <p:nvPr/>
          </p:nvGrpSpPr>
          <p:grpSpPr bwMode="auto">
            <a:xfrm>
              <a:off x="4544" y="1737"/>
              <a:ext cx="246" cy="110"/>
              <a:chOff x="4334" y="1470"/>
              <a:chExt cx="246" cy="107"/>
            </a:xfrm>
          </p:grpSpPr>
          <p:sp>
            <p:nvSpPr>
              <p:cNvPr id="4642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2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2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25" name="Group 649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8" name="Freeform 650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9" name="Freeform 651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26" name="Line 652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27" name="Line 653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8" name="Group 654"/>
            <p:cNvGrpSpPr>
              <a:grpSpLocks/>
            </p:cNvGrpSpPr>
            <p:nvPr/>
          </p:nvGrpSpPr>
          <p:grpSpPr bwMode="auto">
            <a:xfrm>
              <a:off x="4890" y="1738"/>
              <a:ext cx="246" cy="110"/>
              <a:chOff x="4334" y="1470"/>
              <a:chExt cx="246" cy="107"/>
            </a:xfrm>
          </p:grpSpPr>
          <p:sp>
            <p:nvSpPr>
              <p:cNvPr id="4641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1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1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17" name="Group 658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20" name="Freeform 659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1" name="Freeform 660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8" name="Line 661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9" name="Line 662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9" name="Group 663"/>
            <p:cNvGrpSpPr>
              <a:grpSpLocks/>
            </p:cNvGrpSpPr>
            <p:nvPr/>
          </p:nvGrpSpPr>
          <p:grpSpPr bwMode="auto">
            <a:xfrm>
              <a:off x="4844" y="1508"/>
              <a:ext cx="246" cy="110"/>
              <a:chOff x="4334" y="1470"/>
              <a:chExt cx="246" cy="107"/>
            </a:xfrm>
          </p:grpSpPr>
          <p:sp>
            <p:nvSpPr>
              <p:cNvPr id="4640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0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0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09" name="Group 667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12" name="Freeform 66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3" name="Freeform 66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10" name="Line 670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11" name="Line 671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0" name="Group 672"/>
            <p:cNvGrpSpPr>
              <a:grpSpLocks/>
            </p:cNvGrpSpPr>
            <p:nvPr/>
          </p:nvGrpSpPr>
          <p:grpSpPr bwMode="auto">
            <a:xfrm>
              <a:off x="4874" y="2296"/>
              <a:ext cx="310" cy="130"/>
              <a:chOff x="4334" y="1470"/>
              <a:chExt cx="246" cy="107"/>
            </a:xfrm>
          </p:grpSpPr>
          <p:sp>
            <p:nvSpPr>
              <p:cNvPr id="4639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9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40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401" name="Group 67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404" name="Freeform 67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5" name="Freeform 67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402" name="Line 67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403" name="Line 68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31" name="Line 681"/>
            <p:cNvSpPr>
              <a:spLocks noChangeShapeType="1"/>
            </p:cNvSpPr>
            <p:nvPr/>
          </p:nvSpPr>
          <p:spPr bwMode="auto">
            <a:xfrm>
              <a:off x="4049" y="2358"/>
              <a:ext cx="42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32" name="Group 682"/>
            <p:cNvGrpSpPr>
              <a:grpSpLocks/>
            </p:cNvGrpSpPr>
            <p:nvPr/>
          </p:nvGrpSpPr>
          <p:grpSpPr bwMode="auto">
            <a:xfrm>
              <a:off x="4464" y="2288"/>
              <a:ext cx="310" cy="130"/>
              <a:chOff x="4334" y="1470"/>
              <a:chExt cx="246" cy="107"/>
            </a:xfrm>
          </p:grpSpPr>
          <p:sp>
            <p:nvSpPr>
              <p:cNvPr id="4639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9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9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93" name="Group 686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96" name="Freeform 687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7" name="Freeform 688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94" name="Line 689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95" name="Line 690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3" name="Group 691"/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46382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83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84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85" name="Group 695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8" name="Freeform 696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9" name="Freeform 697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86" name="Line 698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87" name="Line 699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4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4" name="Group 700"/>
            <p:cNvGrpSpPr>
              <a:grpSpLocks/>
            </p:cNvGrpSpPr>
            <p:nvPr/>
          </p:nvGrpSpPr>
          <p:grpSpPr bwMode="auto">
            <a:xfrm>
              <a:off x="4782" y="3028"/>
              <a:ext cx="392" cy="154"/>
              <a:chOff x="4334" y="1470"/>
              <a:chExt cx="246" cy="107"/>
            </a:xfrm>
          </p:grpSpPr>
          <p:sp>
            <p:nvSpPr>
              <p:cNvPr id="46374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75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76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77" name="Group 704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80" name="Freeform 705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1" name="Freeform 706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8" name="Line 707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9" name="Line 708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5" name="Group 709"/>
            <p:cNvGrpSpPr>
              <a:grpSpLocks/>
            </p:cNvGrpSpPr>
            <p:nvPr/>
          </p:nvGrpSpPr>
          <p:grpSpPr bwMode="auto">
            <a:xfrm>
              <a:off x="4388" y="2840"/>
              <a:ext cx="392" cy="154"/>
              <a:chOff x="4334" y="1470"/>
              <a:chExt cx="246" cy="107"/>
            </a:xfrm>
          </p:grpSpPr>
          <p:sp>
            <p:nvSpPr>
              <p:cNvPr id="46366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67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68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69" name="Group 713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72" name="Freeform 714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3" name="Freeform 715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70" name="Line 716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71" name="Line 717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6" name="Group 718"/>
            <p:cNvGrpSpPr>
              <a:grpSpLocks/>
            </p:cNvGrpSpPr>
            <p:nvPr/>
          </p:nvGrpSpPr>
          <p:grpSpPr bwMode="auto">
            <a:xfrm>
              <a:off x="3932" y="3056"/>
              <a:ext cx="392" cy="154"/>
              <a:chOff x="4334" y="1470"/>
              <a:chExt cx="246" cy="107"/>
            </a:xfrm>
          </p:grpSpPr>
          <p:sp>
            <p:nvSpPr>
              <p:cNvPr id="46358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59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60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61" name="Group 722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64" name="Freeform 723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5" name="Freeform 724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62" name="Line 725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63" name="Line 726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7" name="Group 727"/>
            <p:cNvGrpSpPr>
              <a:grpSpLocks/>
            </p:cNvGrpSpPr>
            <p:nvPr/>
          </p:nvGrpSpPr>
          <p:grpSpPr bwMode="auto">
            <a:xfrm>
              <a:off x="3812" y="2296"/>
              <a:ext cx="246" cy="108"/>
              <a:chOff x="4334" y="1470"/>
              <a:chExt cx="246" cy="107"/>
            </a:xfrm>
          </p:grpSpPr>
          <p:sp>
            <p:nvSpPr>
              <p:cNvPr id="46350" name="Oval 407"/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51" name="Rectangle 410"/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sp>
            <p:nvSpPr>
              <p:cNvPr id="46352" name="Oval 411"/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itchFamily="18" charset="0"/>
                  <a:cs typeface="Arial" pitchFamily="34" charset="0"/>
                </a:endParaRPr>
              </a:p>
            </p:txBody>
          </p:sp>
          <p:grpSp>
            <p:nvGrpSpPr>
              <p:cNvPr id="46353" name="Group 731"/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46356" name="Freeform 732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7" name="Freeform 733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354" name="Line 734"/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355" name="Line 735"/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38" name="Group 736"/>
            <p:cNvGrpSpPr>
              <a:grpSpLocks/>
            </p:cNvGrpSpPr>
            <p:nvPr/>
          </p:nvGrpSpPr>
          <p:grpSpPr bwMode="auto">
            <a:xfrm>
              <a:off x="4511" y="3153"/>
              <a:ext cx="281" cy="266"/>
              <a:chOff x="5072" y="3611"/>
              <a:chExt cx="459" cy="380"/>
            </a:xfrm>
          </p:grpSpPr>
          <p:grpSp>
            <p:nvGrpSpPr>
              <p:cNvPr id="46336" name="Group 737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38" name="Freeform 738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9" name="Freeform 739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0" name="Freeform 740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1" name="Freeform 741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2" name="Freeform 742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3" name="Freeform 743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4" name="Freeform 744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5" name="Freeform 745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6" name="Freeform 746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7" name="Freeform 747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8" name="Freeform 748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9" name="Freeform 749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37" name="Picture 750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39" name="Group 751"/>
            <p:cNvGrpSpPr>
              <a:grpSpLocks/>
            </p:cNvGrpSpPr>
            <p:nvPr/>
          </p:nvGrpSpPr>
          <p:grpSpPr bwMode="auto">
            <a:xfrm>
              <a:off x="3552" y="2211"/>
              <a:ext cx="251" cy="226"/>
              <a:chOff x="5072" y="3611"/>
              <a:chExt cx="459" cy="380"/>
            </a:xfrm>
          </p:grpSpPr>
          <p:grpSp>
            <p:nvGrpSpPr>
              <p:cNvPr id="46322" name="Group 752"/>
              <p:cNvGrpSpPr>
                <a:grpSpLocks/>
              </p:cNvGrpSpPr>
              <p:nvPr/>
            </p:nvGrpSpPr>
            <p:grpSpPr bwMode="auto">
              <a:xfrm>
                <a:off x="5144" y="3611"/>
                <a:ext cx="387" cy="99"/>
                <a:chOff x="5030" y="2639"/>
                <a:chExt cx="387" cy="99"/>
              </a:xfrm>
            </p:grpSpPr>
            <p:sp>
              <p:nvSpPr>
                <p:cNvPr id="46324" name="Freeform 753"/>
                <p:cNvSpPr>
                  <a:spLocks/>
                </p:cNvSpPr>
                <p:nvPr/>
              </p:nvSpPr>
              <p:spPr bwMode="auto">
                <a:xfrm>
                  <a:off x="5134" y="2657"/>
                  <a:ext cx="69" cy="55"/>
                </a:xfrm>
                <a:custGeom>
                  <a:avLst/>
                  <a:gdLst>
                    <a:gd name="T0" fmla="*/ 0 w 199"/>
                    <a:gd name="T1" fmla="*/ 0 h 232"/>
                    <a:gd name="T2" fmla="*/ 0 w 199"/>
                    <a:gd name="T3" fmla="*/ 0 h 232"/>
                    <a:gd name="T4" fmla="*/ 0 w 199"/>
                    <a:gd name="T5" fmla="*/ 0 h 232"/>
                    <a:gd name="T6" fmla="*/ 0 w 199"/>
                    <a:gd name="T7" fmla="*/ 0 h 232"/>
                    <a:gd name="T8" fmla="*/ 0 w 199"/>
                    <a:gd name="T9" fmla="*/ 0 h 232"/>
                    <a:gd name="T10" fmla="*/ 0 w 199"/>
                    <a:gd name="T11" fmla="*/ 0 h 232"/>
                    <a:gd name="T12" fmla="*/ 0 w 199"/>
                    <a:gd name="T13" fmla="*/ 0 h 232"/>
                    <a:gd name="T14" fmla="*/ 0 w 199"/>
                    <a:gd name="T15" fmla="*/ 0 h 232"/>
                    <a:gd name="T16" fmla="*/ 0 w 199"/>
                    <a:gd name="T17" fmla="*/ 0 h 232"/>
                    <a:gd name="T18" fmla="*/ 0 w 199"/>
                    <a:gd name="T19" fmla="*/ 0 h 232"/>
                    <a:gd name="T20" fmla="*/ 0 w 199"/>
                    <a:gd name="T21" fmla="*/ 0 h 232"/>
                    <a:gd name="T22" fmla="*/ 0 w 199"/>
                    <a:gd name="T23" fmla="*/ 0 h 232"/>
                    <a:gd name="T24" fmla="*/ 0 w 199"/>
                    <a:gd name="T25" fmla="*/ 0 h 232"/>
                    <a:gd name="T26" fmla="*/ 0 w 199"/>
                    <a:gd name="T27" fmla="*/ 0 h 232"/>
                    <a:gd name="T28" fmla="*/ 0 w 199"/>
                    <a:gd name="T29" fmla="*/ 0 h 232"/>
                    <a:gd name="T30" fmla="*/ 0 w 199"/>
                    <a:gd name="T31" fmla="*/ 0 h 232"/>
                    <a:gd name="T32" fmla="*/ 0 w 199"/>
                    <a:gd name="T33" fmla="*/ 0 h 232"/>
                    <a:gd name="T34" fmla="*/ 0 w 199"/>
                    <a:gd name="T35" fmla="*/ 0 h 232"/>
                    <a:gd name="T36" fmla="*/ 0 w 199"/>
                    <a:gd name="T37" fmla="*/ 0 h 232"/>
                    <a:gd name="T38" fmla="*/ 0 w 199"/>
                    <a:gd name="T39" fmla="*/ 0 h 232"/>
                    <a:gd name="T40" fmla="*/ 0 w 199"/>
                    <a:gd name="T41" fmla="*/ 0 h 232"/>
                    <a:gd name="T42" fmla="*/ 0 w 199"/>
                    <a:gd name="T43" fmla="*/ 0 h 232"/>
                    <a:gd name="T44" fmla="*/ 0 w 199"/>
                    <a:gd name="T45" fmla="*/ 0 h 232"/>
                    <a:gd name="T46" fmla="*/ 0 w 199"/>
                    <a:gd name="T47" fmla="*/ 0 h 232"/>
                    <a:gd name="T48" fmla="*/ 0 w 199"/>
                    <a:gd name="T49" fmla="*/ 0 h 232"/>
                    <a:gd name="T50" fmla="*/ 0 w 199"/>
                    <a:gd name="T51" fmla="*/ 0 h 232"/>
                    <a:gd name="T52" fmla="*/ 0 w 199"/>
                    <a:gd name="T53" fmla="*/ 0 h 232"/>
                    <a:gd name="T54" fmla="*/ 0 w 199"/>
                    <a:gd name="T55" fmla="*/ 0 h 232"/>
                    <a:gd name="T56" fmla="*/ 0 w 199"/>
                    <a:gd name="T57" fmla="*/ 0 h 232"/>
                    <a:gd name="T58" fmla="*/ 0 w 199"/>
                    <a:gd name="T59" fmla="*/ 0 h 232"/>
                    <a:gd name="T60" fmla="*/ 0 w 199"/>
                    <a:gd name="T61" fmla="*/ 0 h 232"/>
                    <a:gd name="T62" fmla="*/ 0 w 199"/>
                    <a:gd name="T63" fmla="*/ 0 h 232"/>
                    <a:gd name="T64" fmla="*/ 0 w 199"/>
                    <a:gd name="T65" fmla="*/ 0 h 232"/>
                    <a:gd name="T66" fmla="*/ 0 w 199"/>
                    <a:gd name="T67" fmla="*/ 0 h 232"/>
                    <a:gd name="T68" fmla="*/ 0 w 199"/>
                    <a:gd name="T69" fmla="*/ 0 h 232"/>
                    <a:gd name="T70" fmla="*/ 0 w 199"/>
                    <a:gd name="T71" fmla="*/ 0 h 232"/>
                    <a:gd name="T72" fmla="*/ 0 w 199"/>
                    <a:gd name="T73" fmla="*/ 0 h 232"/>
                    <a:gd name="T74" fmla="*/ 0 w 199"/>
                    <a:gd name="T75" fmla="*/ 0 h 232"/>
                    <a:gd name="T76" fmla="*/ 0 w 199"/>
                    <a:gd name="T77" fmla="*/ 0 h 232"/>
                    <a:gd name="T78" fmla="*/ 0 w 199"/>
                    <a:gd name="T79" fmla="*/ 0 h 232"/>
                    <a:gd name="T80" fmla="*/ 0 w 199"/>
                    <a:gd name="T81" fmla="*/ 0 h 232"/>
                    <a:gd name="T82" fmla="*/ 0 w 199"/>
                    <a:gd name="T83" fmla="*/ 0 h 232"/>
                    <a:gd name="T84" fmla="*/ 0 w 199"/>
                    <a:gd name="T85" fmla="*/ 0 h 232"/>
                    <a:gd name="T86" fmla="*/ 0 w 199"/>
                    <a:gd name="T87" fmla="*/ 0 h 232"/>
                    <a:gd name="T88" fmla="*/ 0 w 199"/>
                    <a:gd name="T89" fmla="*/ 0 h 232"/>
                    <a:gd name="T90" fmla="*/ 0 w 199"/>
                    <a:gd name="T91" fmla="*/ 0 h 232"/>
                    <a:gd name="T92" fmla="*/ 0 w 199"/>
                    <a:gd name="T93" fmla="*/ 0 h 232"/>
                    <a:gd name="T94" fmla="*/ 0 w 199"/>
                    <a:gd name="T95" fmla="*/ 0 h 232"/>
                    <a:gd name="T96" fmla="*/ 0 w 199"/>
                    <a:gd name="T97" fmla="*/ 0 h 23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99"/>
                    <a:gd name="T148" fmla="*/ 0 h 232"/>
                    <a:gd name="T149" fmla="*/ 199 w 199"/>
                    <a:gd name="T150" fmla="*/ 232 h 23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99" h="232">
                      <a:moveTo>
                        <a:pt x="70" y="29"/>
                      </a:moveTo>
                      <a:lnTo>
                        <a:pt x="55" y="39"/>
                      </a:lnTo>
                      <a:lnTo>
                        <a:pt x="42" y="50"/>
                      </a:lnTo>
                      <a:lnTo>
                        <a:pt x="30" y="63"/>
                      </a:lnTo>
                      <a:lnTo>
                        <a:pt x="20" y="77"/>
                      </a:lnTo>
                      <a:lnTo>
                        <a:pt x="12" y="91"/>
                      </a:lnTo>
                      <a:lnTo>
                        <a:pt x="6" y="108"/>
                      </a:lnTo>
                      <a:lnTo>
                        <a:pt x="2" y="125"/>
                      </a:lnTo>
                      <a:lnTo>
                        <a:pt x="0" y="142"/>
                      </a:lnTo>
                      <a:lnTo>
                        <a:pt x="2" y="166"/>
                      </a:lnTo>
                      <a:lnTo>
                        <a:pt x="12" y="186"/>
                      </a:lnTo>
                      <a:lnTo>
                        <a:pt x="26" y="203"/>
                      </a:lnTo>
                      <a:lnTo>
                        <a:pt x="45" y="216"/>
                      </a:lnTo>
                      <a:lnTo>
                        <a:pt x="66" y="226"/>
                      </a:lnTo>
                      <a:lnTo>
                        <a:pt x="88" y="230"/>
                      </a:lnTo>
                      <a:lnTo>
                        <a:pt x="111" y="232"/>
                      </a:lnTo>
                      <a:lnTo>
                        <a:pt x="134" y="228"/>
                      </a:lnTo>
                      <a:lnTo>
                        <a:pt x="138" y="228"/>
                      </a:lnTo>
                      <a:lnTo>
                        <a:pt x="143" y="226"/>
                      </a:lnTo>
                      <a:lnTo>
                        <a:pt x="147" y="222"/>
                      </a:lnTo>
                      <a:lnTo>
                        <a:pt x="148" y="218"/>
                      </a:lnTo>
                      <a:lnTo>
                        <a:pt x="145" y="212"/>
                      </a:lnTo>
                      <a:lnTo>
                        <a:pt x="141" y="207"/>
                      </a:lnTo>
                      <a:lnTo>
                        <a:pt x="135" y="203"/>
                      </a:lnTo>
                      <a:lnTo>
                        <a:pt x="129" y="201"/>
                      </a:lnTo>
                      <a:lnTo>
                        <a:pt x="117" y="197"/>
                      </a:lnTo>
                      <a:lnTo>
                        <a:pt x="105" y="195"/>
                      </a:lnTo>
                      <a:lnTo>
                        <a:pt x="94" y="193"/>
                      </a:lnTo>
                      <a:lnTo>
                        <a:pt x="83" y="190"/>
                      </a:lnTo>
                      <a:lnTo>
                        <a:pt x="73" y="187"/>
                      </a:lnTo>
                      <a:lnTo>
                        <a:pt x="62" y="182"/>
                      </a:lnTo>
                      <a:lnTo>
                        <a:pt x="53" y="176"/>
                      </a:lnTo>
                      <a:lnTo>
                        <a:pt x="43" y="167"/>
                      </a:lnTo>
                      <a:lnTo>
                        <a:pt x="40" y="128"/>
                      </a:lnTo>
                      <a:lnTo>
                        <a:pt x="49" y="96"/>
                      </a:lnTo>
                      <a:lnTo>
                        <a:pt x="68" y="71"/>
                      </a:lnTo>
                      <a:lnTo>
                        <a:pt x="94" y="50"/>
                      </a:lnTo>
                      <a:lnTo>
                        <a:pt x="122" y="34"/>
                      </a:lnTo>
                      <a:lnTo>
                        <a:pt x="151" y="21"/>
                      </a:lnTo>
                      <a:lnTo>
                        <a:pt x="178" y="12"/>
                      </a:lnTo>
                      <a:lnTo>
                        <a:pt x="199" y="4"/>
                      </a:lnTo>
                      <a:lnTo>
                        <a:pt x="186" y="1"/>
                      </a:lnTo>
                      <a:lnTo>
                        <a:pt x="172" y="0"/>
                      </a:lnTo>
                      <a:lnTo>
                        <a:pt x="156" y="2"/>
                      </a:lnTo>
                      <a:lnTo>
                        <a:pt x="138" y="4"/>
                      </a:lnTo>
                      <a:lnTo>
                        <a:pt x="121" y="10"/>
                      </a:lnTo>
                      <a:lnTo>
                        <a:pt x="103" y="16"/>
                      </a:lnTo>
                      <a:lnTo>
                        <a:pt x="86" y="23"/>
                      </a:lnTo>
                      <a:lnTo>
                        <a:pt x="70" y="2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5" name="Freeform 754"/>
                <p:cNvSpPr>
                  <a:spLocks/>
                </p:cNvSpPr>
                <p:nvPr/>
              </p:nvSpPr>
              <p:spPr bwMode="auto">
                <a:xfrm>
                  <a:off x="5252" y="2656"/>
                  <a:ext cx="47" cy="42"/>
                </a:xfrm>
                <a:custGeom>
                  <a:avLst/>
                  <a:gdLst>
                    <a:gd name="T0" fmla="*/ 0 w 128"/>
                    <a:gd name="T1" fmla="*/ 0 h 180"/>
                    <a:gd name="T2" fmla="*/ 0 w 128"/>
                    <a:gd name="T3" fmla="*/ 0 h 180"/>
                    <a:gd name="T4" fmla="*/ 0 w 128"/>
                    <a:gd name="T5" fmla="*/ 0 h 180"/>
                    <a:gd name="T6" fmla="*/ 0 w 128"/>
                    <a:gd name="T7" fmla="*/ 0 h 180"/>
                    <a:gd name="T8" fmla="*/ 0 w 128"/>
                    <a:gd name="T9" fmla="*/ 0 h 180"/>
                    <a:gd name="T10" fmla="*/ 0 w 128"/>
                    <a:gd name="T11" fmla="*/ 0 h 180"/>
                    <a:gd name="T12" fmla="*/ 0 w 128"/>
                    <a:gd name="T13" fmla="*/ 0 h 180"/>
                    <a:gd name="T14" fmla="*/ 0 w 128"/>
                    <a:gd name="T15" fmla="*/ 0 h 180"/>
                    <a:gd name="T16" fmla="*/ 0 w 128"/>
                    <a:gd name="T17" fmla="*/ 0 h 180"/>
                    <a:gd name="T18" fmla="*/ 0 w 128"/>
                    <a:gd name="T19" fmla="*/ 0 h 180"/>
                    <a:gd name="T20" fmla="*/ 0 w 128"/>
                    <a:gd name="T21" fmla="*/ 0 h 180"/>
                    <a:gd name="T22" fmla="*/ 0 w 128"/>
                    <a:gd name="T23" fmla="*/ 0 h 180"/>
                    <a:gd name="T24" fmla="*/ 0 w 128"/>
                    <a:gd name="T25" fmla="*/ 0 h 180"/>
                    <a:gd name="T26" fmla="*/ 0 w 128"/>
                    <a:gd name="T27" fmla="*/ 0 h 180"/>
                    <a:gd name="T28" fmla="*/ 0 w 128"/>
                    <a:gd name="T29" fmla="*/ 0 h 180"/>
                    <a:gd name="T30" fmla="*/ 0 w 128"/>
                    <a:gd name="T31" fmla="*/ 0 h 180"/>
                    <a:gd name="T32" fmla="*/ 0 w 128"/>
                    <a:gd name="T33" fmla="*/ 0 h 180"/>
                    <a:gd name="T34" fmla="*/ 0 w 128"/>
                    <a:gd name="T35" fmla="*/ 0 h 180"/>
                    <a:gd name="T36" fmla="*/ 0 w 128"/>
                    <a:gd name="T37" fmla="*/ 0 h 180"/>
                    <a:gd name="T38" fmla="*/ 0 w 128"/>
                    <a:gd name="T39" fmla="*/ 0 h 180"/>
                    <a:gd name="T40" fmla="*/ 0 w 128"/>
                    <a:gd name="T41" fmla="*/ 0 h 180"/>
                    <a:gd name="T42" fmla="*/ 0 w 128"/>
                    <a:gd name="T43" fmla="*/ 0 h 180"/>
                    <a:gd name="T44" fmla="*/ 0 w 128"/>
                    <a:gd name="T45" fmla="*/ 0 h 180"/>
                    <a:gd name="T46" fmla="*/ 0 w 128"/>
                    <a:gd name="T47" fmla="*/ 0 h 180"/>
                    <a:gd name="T48" fmla="*/ 0 w 128"/>
                    <a:gd name="T49" fmla="*/ 0 h 180"/>
                    <a:gd name="T50" fmla="*/ 0 w 128"/>
                    <a:gd name="T51" fmla="*/ 0 h 180"/>
                    <a:gd name="T52" fmla="*/ 0 w 128"/>
                    <a:gd name="T53" fmla="*/ 0 h 180"/>
                    <a:gd name="T54" fmla="*/ 0 w 128"/>
                    <a:gd name="T55" fmla="*/ 0 h 180"/>
                    <a:gd name="T56" fmla="*/ 0 w 128"/>
                    <a:gd name="T57" fmla="*/ 0 h 180"/>
                    <a:gd name="T58" fmla="*/ 0 w 128"/>
                    <a:gd name="T59" fmla="*/ 0 h 180"/>
                    <a:gd name="T60" fmla="*/ 0 w 128"/>
                    <a:gd name="T61" fmla="*/ 0 h 180"/>
                    <a:gd name="T62" fmla="*/ 0 w 128"/>
                    <a:gd name="T63" fmla="*/ 0 h 180"/>
                    <a:gd name="T64" fmla="*/ 0 w 128"/>
                    <a:gd name="T65" fmla="*/ 0 h 180"/>
                    <a:gd name="T66" fmla="*/ 0 w 128"/>
                    <a:gd name="T67" fmla="*/ 0 h 180"/>
                    <a:gd name="T68" fmla="*/ 0 w 128"/>
                    <a:gd name="T69" fmla="*/ 0 h 180"/>
                    <a:gd name="T70" fmla="*/ 0 w 128"/>
                    <a:gd name="T71" fmla="*/ 0 h 180"/>
                    <a:gd name="T72" fmla="*/ 0 w 128"/>
                    <a:gd name="T73" fmla="*/ 0 h 180"/>
                    <a:gd name="T74" fmla="*/ 0 w 128"/>
                    <a:gd name="T75" fmla="*/ 0 h 180"/>
                    <a:gd name="T76" fmla="*/ 0 w 128"/>
                    <a:gd name="T77" fmla="*/ 0 h 180"/>
                    <a:gd name="T78" fmla="*/ 0 w 128"/>
                    <a:gd name="T79" fmla="*/ 0 h 180"/>
                    <a:gd name="T80" fmla="*/ 0 w 128"/>
                    <a:gd name="T81" fmla="*/ 0 h 18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0"/>
                    <a:gd name="T125" fmla="*/ 128 w 128"/>
                    <a:gd name="T126" fmla="*/ 180 h 18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0">
                      <a:moveTo>
                        <a:pt x="108" y="59"/>
                      </a:moveTo>
                      <a:lnTo>
                        <a:pt x="113" y="77"/>
                      </a:lnTo>
                      <a:lnTo>
                        <a:pt x="111" y="94"/>
                      </a:lnTo>
                      <a:lnTo>
                        <a:pt x="103" y="108"/>
                      </a:lnTo>
                      <a:lnTo>
                        <a:pt x="91" y="121"/>
                      </a:lnTo>
                      <a:lnTo>
                        <a:pt x="77" y="132"/>
                      </a:lnTo>
                      <a:lnTo>
                        <a:pt x="61" y="144"/>
                      </a:lnTo>
                      <a:lnTo>
                        <a:pt x="45" y="154"/>
                      </a:lnTo>
                      <a:lnTo>
                        <a:pt x="30" y="164"/>
                      </a:lnTo>
                      <a:lnTo>
                        <a:pt x="28" y="168"/>
                      </a:lnTo>
                      <a:lnTo>
                        <a:pt x="27" y="170"/>
                      </a:lnTo>
                      <a:lnTo>
                        <a:pt x="27" y="174"/>
                      </a:lnTo>
                      <a:lnTo>
                        <a:pt x="28" y="177"/>
                      </a:lnTo>
                      <a:lnTo>
                        <a:pt x="32" y="179"/>
                      </a:lnTo>
                      <a:lnTo>
                        <a:pt x="35" y="180"/>
                      </a:lnTo>
                      <a:lnTo>
                        <a:pt x="37" y="180"/>
                      </a:lnTo>
                      <a:lnTo>
                        <a:pt x="41" y="179"/>
                      </a:lnTo>
                      <a:lnTo>
                        <a:pt x="60" y="169"/>
                      </a:lnTo>
                      <a:lnTo>
                        <a:pt x="77" y="158"/>
                      </a:lnTo>
                      <a:lnTo>
                        <a:pt x="94" y="145"/>
                      </a:lnTo>
                      <a:lnTo>
                        <a:pt x="109" y="130"/>
                      </a:lnTo>
                      <a:lnTo>
                        <a:pt x="120" y="114"/>
                      </a:lnTo>
                      <a:lnTo>
                        <a:pt x="127" y="95"/>
                      </a:lnTo>
                      <a:lnTo>
                        <a:pt x="128" y="76"/>
                      </a:lnTo>
                      <a:lnTo>
                        <a:pt x="123" y="55"/>
                      </a:lnTo>
                      <a:lnTo>
                        <a:pt x="113" y="39"/>
                      </a:lnTo>
                      <a:lnTo>
                        <a:pt x="97" y="25"/>
                      </a:lnTo>
                      <a:lnTo>
                        <a:pt x="79" y="15"/>
                      </a:lnTo>
                      <a:lnTo>
                        <a:pt x="57" y="7"/>
                      </a:lnTo>
                      <a:lnTo>
                        <a:pt x="36" y="2"/>
                      </a:lnTo>
                      <a:lnTo>
                        <a:pt x="19" y="0"/>
                      </a:lnTo>
                      <a:lnTo>
                        <a:pt x="6" y="0"/>
                      </a:lnTo>
                      <a:lnTo>
                        <a:pt x="0" y="4"/>
                      </a:lnTo>
                      <a:lnTo>
                        <a:pt x="14" y="9"/>
                      </a:lnTo>
                      <a:lnTo>
                        <a:pt x="29" y="14"/>
                      </a:lnTo>
                      <a:lnTo>
                        <a:pt x="46" y="19"/>
                      </a:lnTo>
                      <a:lnTo>
                        <a:pt x="61" y="23"/>
                      </a:lnTo>
                      <a:lnTo>
                        <a:pt x="76" y="29"/>
                      </a:lnTo>
                      <a:lnTo>
                        <a:pt x="89" y="37"/>
                      </a:lnTo>
                      <a:lnTo>
                        <a:pt x="100" y="46"/>
                      </a:lnTo>
                      <a:lnTo>
                        <a:pt x="108" y="5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6" name="Freeform 755"/>
                <p:cNvSpPr>
                  <a:spLocks/>
                </p:cNvSpPr>
                <p:nvPr/>
              </p:nvSpPr>
              <p:spPr bwMode="auto">
                <a:xfrm>
                  <a:off x="5089" y="2646"/>
                  <a:ext cx="114" cy="88"/>
                </a:xfrm>
                <a:custGeom>
                  <a:avLst/>
                  <a:gdLst>
                    <a:gd name="T0" fmla="*/ 0 w 322"/>
                    <a:gd name="T1" fmla="*/ 0 h 378"/>
                    <a:gd name="T2" fmla="*/ 0 w 322"/>
                    <a:gd name="T3" fmla="*/ 0 h 378"/>
                    <a:gd name="T4" fmla="*/ 0 w 322"/>
                    <a:gd name="T5" fmla="*/ 0 h 378"/>
                    <a:gd name="T6" fmla="*/ 0 w 322"/>
                    <a:gd name="T7" fmla="*/ 0 h 378"/>
                    <a:gd name="T8" fmla="*/ 0 w 322"/>
                    <a:gd name="T9" fmla="*/ 0 h 378"/>
                    <a:gd name="T10" fmla="*/ 0 w 322"/>
                    <a:gd name="T11" fmla="*/ 0 h 378"/>
                    <a:gd name="T12" fmla="*/ 0 w 322"/>
                    <a:gd name="T13" fmla="*/ 0 h 378"/>
                    <a:gd name="T14" fmla="*/ 0 w 322"/>
                    <a:gd name="T15" fmla="*/ 0 h 378"/>
                    <a:gd name="T16" fmla="*/ 0 w 322"/>
                    <a:gd name="T17" fmla="*/ 0 h 378"/>
                    <a:gd name="T18" fmla="*/ 0 w 322"/>
                    <a:gd name="T19" fmla="*/ 0 h 378"/>
                    <a:gd name="T20" fmla="*/ 0 w 322"/>
                    <a:gd name="T21" fmla="*/ 0 h 378"/>
                    <a:gd name="T22" fmla="*/ 0 w 322"/>
                    <a:gd name="T23" fmla="*/ 0 h 378"/>
                    <a:gd name="T24" fmla="*/ 0 w 322"/>
                    <a:gd name="T25" fmla="*/ 0 h 378"/>
                    <a:gd name="T26" fmla="*/ 0 w 322"/>
                    <a:gd name="T27" fmla="*/ 0 h 378"/>
                    <a:gd name="T28" fmla="*/ 0 w 322"/>
                    <a:gd name="T29" fmla="*/ 0 h 378"/>
                    <a:gd name="T30" fmla="*/ 0 w 322"/>
                    <a:gd name="T31" fmla="*/ 0 h 378"/>
                    <a:gd name="T32" fmla="*/ 0 w 322"/>
                    <a:gd name="T33" fmla="*/ 0 h 378"/>
                    <a:gd name="T34" fmla="*/ 0 w 322"/>
                    <a:gd name="T35" fmla="*/ 0 h 378"/>
                    <a:gd name="T36" fmla="*/ 0 w 322"/>
                    <a:gd name="T37" fmla="*/ 0 h 378"/>
                    <a:gd name="T38" fmla="*/ 0 w 322"/>
                    <a:gd name="T39" fmla="*/ 0 h 378"/>
                    <a:gd name="T40" fmla="*/ 0 w 322"/>
                    <a:gd name="T41" fmla="*/ 0 h 378"/>
                    <a:gd name="T42" fmla="*/ 0 w 322"/>
                    <a:gd name="T43" fmla="*/ 0 h 378"/>
                    <a:gd name="T44" fmla="*/ 0 w 322"/>
                    <a:gd name="T45" fmla="*/ 0 h 378"/>
                    <a:gd name="T46" fmla="*/ 0 w 322"/>
                    <a:gd name="T47" fmla="*/ 0 h 378"/>
                    <a:gd name="T48" fmla="*/ 0 w 322"/>
                    <a:gd name="T49" fmla="*/ 0 h 378"/>
                    <a:gd name="T50" fmla="*/ 0 w 322"/>
                    <a:gd name="T51" fmla="*/ 0 h 378"/>
                    <a:gd name="T52" fmla="*/ 0 w 322"/>
                    <a:gd name="T53" fmla="*/ 0 h 378"/>
                    <a:gd name="T54" fmla="*/ 0 w 322"/>
                    <a:gd name="T55" fmla="*/ 0 h 378"/>
                    <a:gd name="T56" fmla="*/ 0 w 322"/>
                    <a:gd name="T57" fmla="*/ 0 h 378"/>
                    <a:gd name="T58" fmla="*/ 0 w 322"/>
                    <a:gd name="T59" fmla="*/ 0 h 378"/>
                    <a:gd name="T60" fmla="*/ 0 w 322"/>
                    <a:gd name="T61" fmla="*/ 0 h 378"/>
                    <a:gd name="T62" fmla="*/ 0 w 322"/>
                    <a:gd name="T63" fmla="*/ 0 h 378"/>
                    <a:gd name="T64" fmla="*/ 0 w 322"/>
                    <a:gd name="T65" fmla="*/ 0 h 378"/>
                    <a:gd name="T66" fmla="*/ 0 w 322"/>
                    <a:gd name="T67" fmla="*/ 0 h 378"/>
                    <a:gd name="T68" fmla="*/ 0 w 322"/>
                    <a:gd name="T69" fmla="*/ 0 h 378"/>
                    <a:gd name="T70" fmla="*/ 0 w 322"/>
                    <a:gd name="T71" fmla="*/ 0 h 378"/>
                    <a:gd name="T72" fmla="*/ 0 w 322"/>
                    <a:gd name="T73" fmla="*/ 0 h 378"/>
                    <a:gd name="T74" fmla="*/ 0 w 322"/>
                    <a:gd name="T75" fmla="*/ 0 h 378"/>
                    <a:gd name="T76" fmla="*/ 0 w 322"/>
                    <a:gd name="T77" fmla="*/ 0 h 378"/>
                    <a:gd name="T78" fmla="*/ 0 w 322"/>
                    <a:gd name="T79" fmla="*/ 0 h 378"/>
                    <a:gd name="T80" fmla="*/ 0 w 322"/>
                    <a:gd name="T81" fmla="*/ 0 h 378"/>
                    <a:gd name="T82" fmla="*/ 0 w 322"/>
                    <a:gd name="T83" fmla="*/ 0 h 378"/>
                    <a:gd name="T84" fmla="*/ 0 w 322"/>
                    <a:gd name="T85" fmla="*/ 0 h 378"/>
                    <a:gd name="T86" fmla="*/ 0 w 322"/>
                    <a:gd name="T87" fmla="*/ 0 h 37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2"/>
                    <a:gd name="T133" fmla="*/ 0 h 378"/>
                    <a:gd name="T134" fmla="*/ 322 w 322"/>
                    <a:gd name="T135" fmla="*/ 378 h 37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2" h="378">
                      <a:moveTo>
                        <a:pt x="125" y="49"/>
                      </a:moveTo>
                      <a:lnTo>
                        <a:pt x="100" y="70"/>
                      </a:lnTo>
                      <a:lnTo>
                        <a:pt x="76" y="90"/>
                      </a:lnTo>
                      <a:lnTo>
                        <a:pt x="53" y="115"/>
                      </a:lnTo>
                      <a:lnTo>
                        <a:pt x="34" y="140"/>
                      </a:lnTo>
                      <a:lnTo>
                        <a:pt x="17" y="166"/>
                      </a:lnTo>
                      <a:lnTo>
                        <a:pt x="5" y="195"/>
                      </a:lnTo>
                      <a:lnTo>
                        <a:pt x="0" y="226"/>
                      </a:lnTo>
                      <a:lnTo>
                        <a:pt x="1" y="258"/>
                      </a:lnTo>
                      <a:lnTo>
                        <a:pt x="3" y="266"/>
                      </a:lnTo>
                      <a:lnTo>
                        <a:pt x="5" y="275"/>
                      </a:lnTo>
                      <a:lnTo>
                        <a:pt x="9" y="282"/>
                      </a:lnTo>
                      <a:lnTo>
                        <a:pt x="14" y="290"/>
                      </a:lnTo>
                      <a:lnTo>
                        <a:pt x="19" y="297"/>
                      </a:lnTo>
                      <a:lnTo>
                        <a:pt x="26" y="304"/>
                      </a:lnTo>
                      <a:lnTo>
                        <a:pt x="32" y="310"/>
                      </a:lnTo>
                      <a:lnTo>
                        <a:pt x="41" y="314"/>
                      </a:lnTo>
                      <a:lnTo>
                        <a:pt x="56" y="324"/>
                      </a:lnTo>
                      <a:lnTo>
                        <a:pt x="71" y="332"/>
                      </a:lnTo>
                      <a:lnTo>
                        <a:pt x="86" y="338"/>
                      </a:lnTo>
                      <a:lnTo>
                        <a:pt x="103" y="344"/>
                      </a:lnTo>
                      <a:lnTo>
                        <a:pt x="119" y="350"/>
                      </a:lnTo>
                      <a:lnTo>
                        <a:pt x="136" y="355"/>
                      </a:lnTo>
                      <a:lnTo>
                        <a:pt x="152" y="359"/>
                      </a:lnTo>
                      <a:lnTo>
                        <a:pt x="168" y="363"/>
                      </a:lnTo>
                      <a:lnTo>
                        <a:pt x="186" y="366"/>
                      </a:lnTo>
                      <a:lnTo>
                        <a:pt x="202" y="368"/>
                      </a:lnTo>
                      <a:lnTo>
                        <a:pt x="220" y="371"/>
                      </a:lnTo>
                      <a:lnTo>
                        <a:pt x="238" y="373"/>
                      </a:lnTo>
                      <a:lnTo>
                        <a:pt x="254" y="374"/>
                      </a:lnTo>
                      <a:lnTo>
                        <a:pt x="272" y="375"/>
                      </a:lnTo>
                      <a:lnTo>
                        <a:pt x="289" y="376"/>
                      </a:lnTo>
                      <a:lnTo>
                        <a:pt x="306" y="378"/>
                      </a:lnTo>
                      <a:lnTo>
                        <a:pt x="311" y="378"/>
                      </a:lnTo>
                      <a:lnTo>
                        <a:pt x="316" y="375"/>
                      </a:lnTo>
                      <a:lnTo>
                        <a:pt x="320" y="371"/>
                      </a:lnTo>
                      <a:lnTo>
                        <a:pt x="322" y="366"/>
                      </a:lnTo>
                      <a:lnTo>
                        <a:pt x="322" y="360"/>
                      </a:lnTo>
                      <a:lnTo>
                        <a:pt x="320" y="356"/>
                      </a:lnTo>
                      <a:lnTo>
                        <a:pt x="315" y="352"/>
                      </a:lnTo>
                      <a:lnTo>
                        <a:pt x="309" y="350"/>
                      </a:lnTo>
                      <a:lnTo>
                        <a:pt x="294" y="347"/>
                      </a:lnTo>
                      <a:lnTo>
                        <a:pt x="279" y="344"/>
                      </a:lnTo>
                      <a:lnTo>
                        <a:pt x="263" y="341"/>
                      </a:lnTo>
                      <a:lnTo>
                        <a:pt x="247" y="338"/>
                      </a:lnTo>
                      <a:lnTo>
                        <a:pt x="232" y="336"/>
                      </a:lnTo>
                      <a:lnTo>
                        <a:pt x="216" y="334"/>
                      </a:lnTo>
                      <a:lnTo>
                        <a:pt x="200" y="332"/>
                      </a:lnTo>
                      <a:lnTo>
                        <a:pt x="185" y="328"/>
                      </a:lnTo>
                      <a:lnTo>
                        <a:pt x="170" y="326"/>
                      </a:lnTo>
                      <a:lnTo>
                        <a:pt x="154" y="322"/>
                      </a:lnTo>
                      <a:lnTo>
                        <a:pt x="139" y="318"/>
                      </a:lnTo>
                      <a:lnTo>
                        <a:pt x="124" y="314"/>
                      </a:lnTo>
                      <a:lnTo>
                        <a:pt x="110" y="309"/>
                      </a:lnTo>
                      <a:lnTo>
                        <a:pt x="94" y="303"/>
                      </a:lnTo>
                      <a:lnTo>
                        <a:pt x="80" y="297"/>
                      </a:lnTo>
                      <a:lnTo>
                        <a:pt x="66" y="289"/>
                      </a:lnTo>
                      <a:lnTo>
                        <a:pt x="55" y="281"/>
                      </a:lnTo>
                      <a:lnTo>
                        <a:pt x="45" y="271"/>
                      </a:lnTo>
                      <a:lnTo>
                        <a:pt x="38" y="259"/>
                      </a:lnTo>
                      <a:lnTo>
                        <a:pt x="35" y="245"/>
                      </a:lnTo>
                      <a:lnTo>
                        <a:pt x="34" y="232"/>
                      </a:lnTo>
                      <a:lnTo>
                        <a:pt x="35" y="216"/>
                      </a:lnTo>
                      <a:lnTo>
                        <a:pt x="38" y="200"/>
                      </a:lnTo>
                      <a:lnTo>
                        <a:pt x="43" y="187"/>
                      </a:lnTo>
                      <a:lnTo>
                        <a:pt x="51" y="170"/>
                      </a:lnTo>
                      <a:lnTo>
                        <a:pt x="60" y="152"/>
                      </a:lnTo>
                      <a:lnTo>
                        <a:pt x="71" y="137"/>
                      </a:lnTo>
                      <a:lnTo>
                        <a:pt x="83" y="124"/>
                      </a:lnTo>
                      <a:lnTo>
                        <a:pt x="94" y="110"/>
                      </a:lnTo>
                      <a:lnTo>
                        <a:pt x="107" y="96"/>
                      </a:lnTo>
                      <a:lnTo>
                        <a:pt x="123" y="82"/>
                      </a:lnTo>
                      <a:lnTo>
                        <a:pt x="138" y="69"/>
                      </a:lnTo>
                      <a:lnTo>
                        <a:pt x="153" y="57"/>
                      </a:lnTo>
                      <a:lnTo>
                        <a:pt x="173" y="47"/>
                      </a:lnTo>
                      <a:lnTo>
                        <a:pt x="195" y="38"/>
                      </a:lnTo>
                      <a:lnTo>
                        <a:pt x="218" y="28"/>
                      </a:lnTo>
                      <a:lnTo>
                        <a:pt x="238" y="20"/>
                      </a:lnTo>
                      <a:lnTo>
                        <a:pt x="254" y="13"/>
                      </a:lnTo>
                      <a:lnTo>
                        <a:pt x="264" y="7"/>
                      </a:lnTo>
                      <a:lnTo>
                        <a:pt x="268" y="2"/>
                      </a:lnTo>
                      <a:lnTo>
                        <a:pt x="256" y="0"/>
                      </a:lnTo>
                      <a:lnTo>
                        <a:pt x="240" y="1"/>
                      </a:lnTo>
                      <a:lnTo>
                        <a:pt x="221" y="4"/>
                      </a:lnTo>
                      <a:lnTo>
                        <a:pt x="201" y="10"/>
                      </a:lnTo>
                      <a:lnTo>
                        <a:pt x="180" y="18"/>
                      </a:lnTo>
                      <a:lnTo>
                        <a:pt x="160" y="27"/>
                      </a:lnTo>
                      <a:lnTo>
                        <a:pt x="141" y="38"/>
                      </a:lnTo>
                      <a:lnTo>
                        <a:pt x="125" y="49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7" name="Freeform 756"/>
                <p:cNvSpPr>
                  <a:spLocks/>
                </p:cNvSpPr>
                <p:nvPr/>
              </p:nvSpPr>
              <p:spPr bwMode="auto">
                <a:xfrm>
                  <a:off x="5250" y="2643"/>
                  <a:ext cx="99" cy="59"/>
                </a:xfrm>
                <a:custGeom>
                  <a:avLst/>
                  <a:gdLst>
                    <a:gd name="T0" fmla="*/ 0 w 283"/>
                    <a:gd name="T1" fmla="*/ 0 h 252"/>
                    <a:gd name="T2" fmla="*/ 0 w 283"/>
                    <a:gd name="T3" fmla="*/ 0 h 252"/>
                    <a:gd name="T4" fmla="*/ 0 w 283"/>
                    <a:gd name="T5" fmla="*/ 0 h 252"/>
                    <a:gd name="T6" fmla="*/ 0 w 283"/>
                    <a:gd name="T7" fmla="*/ 0 h 252"/>
                    <a:gd name="T8" fmla="*/ 0 w 283"/>
                    <a:gd name="T9" fmla="*/ 0 h 252"/>
                    <a:gd name="T10" fmla="*/ 0 w 283"/>
                    <a:gd name="T11" fmla="*/ 0 h 252"/>
                    <a:gd name="T12" fmla="*/ 0 w 283"/>
                    <a:gd name="T13" fmla="*/ 0 h 252"/>
                    <a:gd name="T14" fmla="*/ 0 w 283"/>
                    <a:gd name="T15" fmla="*/ 0 h 252"/>
                    <a:gd name="T16" fmla="*/ 0 w 283"/>
                    <a:gd name="T17" fmla="*/ 0 h 252"/>
                    <a:gd name="T18" fmla="*/ 0 w 283"/>
                    <a:gd name="T19" fmla="*/ 0 h 252"/>
                    <a:gd name="T20" fmla="*/ 0 w 283"/>
                    <a:gd name="T21" fmla="*/ 0 h 252"/>
                    <a:gd name="T22" fmla="*/ 0 w 283"/>
                    <a:gd name="T23" fmla="*/ 0 h 252"/>
                    <a:gd name="T24" fmla="*/ 0 w 283"/>
                    <a:gd name="T25" fmla="*/ 0 h 252"/>
                    <a:gd name="T26" fmla="*/ 0 w 283"/>
                    <a:gd name="T27" fmla="*/ 0 h 252"/>
                    <a:gd name="T28" fmla="*/ 0 w 283"/>
                    <a:gd name="T29" fmla="*/ 0 h 252"/>
                    <a:gd name="T30" fmla="*/ 0 w 283"/>
                    <a:gd name="T31" fmla="*/ 0 h 252"/>
                    <a:gd name="T32" fmla="*/ 0 w 283"/>
                    <a:gd name="T33" fmla="*/ 0 h 252"/>
                    <a:gd name="T34" fmla="*/ 0 w 283"/>
                    <a:gd name="T35" fmla="*/ 0 h 252"/>
                    <a:gd name="T36" fmla="*/ 0 w 283"/>
                    <a:gd name="T37" fmla="*/ 0 h 252"/>
                    <a:gd name="T38" fmla="*/ 0 w 283"/>
                    <a:gd name="T39" fmla="*/ 0 h 252"/>
                    <a:gd name="T40" fmla="*/ 0 w 283"/>
                    <a:gd name="T41" fmla="*/ 0 h 252"/>
                    <a:gd name="T42" fmla="*/ 0 w 283"/>
                    <a:gd name="T43" fmla="*/ 0 h 252"/>
                    <a:gd name="T44" fmla="*/ 0 w 283"/>
                    <a:gd name="T45" fmla="*/ 0 h 252"/>
                    <a:gd name="T46" fmla="*/ 0 w 283"/>
                    <a:gd name="T47" fmla="*/ 0 h 252"/>
                    <a:gd name="T48" fmla="*/ 0 w 283"/>
                    <a:gd name="T49" fmla="*/ 0 h 252"/>
                    <a:gd name="T50" fmla="*/ 0 w 283"/>
                    <a:gd name="T51" fmla="*/ 0 h 252"/>
                    <a:gd name="T52" fmla="*/ 0 w 283"/>
                    <a:gd name="T53" fmla="*/ 0 h 252"/>
                    <a:gd name="T54" fmla="*/ 0 w 283"/>
                    <a:gd name="T55" fmla="*/ 0 h 252"/>
                    <a:gd name="T56" fmla="*/ 0 w 283"/>
                    <a:gd name="T57" fmla="*/ 0 h 252"/>
                    <a:gd name="T58" fmla="*/ 0 w 283"/>
                    <a:gd name="T59" fmla="*/ 0 h 252"/>
                    <a:gd name="T60" fmla="*/ 0 w 283"/>
                    <a:gd name="T61" fmla="*/ 0 h 252"/>
                    <a:gd name="T62" fmla="*/ 0 w 283"/>
                    <a:gd name="T63" fmla="*/ 0 h 252"/>
                    <a:gd name="T64" fmla="*/ 0 w 283"/>
                    <a:gd name="T65" fmla="*/ 0 h 252"/>
                    <a:gd name="T66" fmla="*/ 0 w 283"/>
                    <a:gd name="T67" fmla="*/ 0 h 252"/>
                    <a:gd name="T68" fmla="*/ 0 w 283"/>
                    <a:gd name="T69" fmla="*/ 0 h 252"/>
                    <a:gd name="T70" fmla="*/ 0 w 283"/>
                    <a:gd name="T71" fmla="*/ 0 h 252"/>
                    <a:gd name="T72" fmla="*/ 0 w 283"/>
                    <a:gd name="T73" fmla="*/ 0 h 252"/>
                    <a:gd name="T74" fmla="*/ 0 w 283"/>
                    <a:gd name="T75" fmla="*/ 0 h 252"/>
                    <a:gd name="T76" fmla="*/ 0 w 283"/>
                    <a:gd name="T77" fmla="*/ 0 h 252"/>
                    <a:gd name="T78" fmla="*/ 0 w 283"/>
                    <a:gd name="T79" fmla="*/ 0 h 252"/>
                    <a:gd name="T80" fmla="*/ 0 w 283"/>
                    <a:gd name="T81" fmla="*/ 0 h 252"/>
                    <a:gd name="T82" fmla="*/ 0 w 283"/>
                    <a:gd name="T83" fmla="*/ 0 h 252"/>
                    <a:gd name="T84" fmla="*/ 0 w 283"/>
                    <a:gd name="T85" fmla="*/ 0 h 252"/>
                    <a:gd name="T86" fmla="*/ 0 w 283"/>
                    <a:gd name="T87" fmla="*/ 0 h 252"/>
                    <a:gd name="T88" fmla="*/ 0 w 283"/>
                    <a:gd name="T89" fmla="*/ 0 h 252"/>
                    <a:gd name="T90" fmla="*/ 0 w 283"/>
                    <a:gd name="T91" fmla="*/ 0 h 252"/>
                    <a:gd name="T92" fmla="*/ 0 w 283"/>
                    <a:gd name="T93" fmla="*/ 0 h 252"/>
                    <a:gd name="T94" fmla="*/ 0 w 283"/>
                    <a:gd name="T95" fmla="*/ 0 h 252"/>
                    <a:gd name="T96" fmla="*/ 0 w 283"/>
                    <a:gd name="T97" fmla="*/ 0 h 252"/>
                    <a:gd name="T98" fmla="*/ 0 w 283"/>
                    <a:gd name="T99" fmla="*/ 0 h 252"/>
                    <a:gd name="T100" fmla="*/ 0 w 283"/>
                    <a:gd name="T101" fmla="*/ 0 h 252"/>
                    <a:gd name="T102" fmla="*/ 0 w 283"/>
                    <a:gd name="T103" fmla="*/ 0 h 252"/>
                    <a:gd name="T104" fmla="*/ 0 w 283"/>
                    <a:gd name="T105" fmla="*/ 0 h 252"/>
                    <a:gd name="T106" fmla="*/ 0 w 283"/>
                    <a:gd name="T107" fmla="*/ 0 h 252"/>
                    <a:gd name="T108" fmla="*/ 0 w 283"/>
                    <a:gd name="T109" fmla="*/ 0 h 252"/>
                    <a:gd name="T110" fmla="*/ 0 w 283"/>
                    <a:gd name="T111" fmla="*/ 0 h 252"/>
                    <a:gd name="T112" fmla="*/ 0 w 283"/>
                    <a:gd name="T113" fmla="*/ 0 h 252"/>
                    <a:gd name="T114" fmla="*/ 0 w 283"/>
                    <a:gd name="T115" fmla="*/ 0 h 252"/>
                    <a:gd name="T116" fmla="*/ 0 w 283"/>
                    <a:gd name="T117" fmla="*/ 0 h 252"/>
                    <a:gd name="T118" fmla="*/ 0 w 283"/>
                    <a:gd name="T119" fmla="*/ 0 h 252"/>
                    <a:gd name="T120" fmla="*/ 0 w 283"/>
                    <a:gd name="T121" fmla="*/ 0 h 25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3"/>
                    <a:gd name="T184" fmla="*/ 0 h 252"/>
                    <a:gd name="T185" fmla="*/ 283 w 283"/>
                    <a:gd name="T186" fmla="*/ 252 h 25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3" h="252">
                      <a:moveTo>
                        <a:pt x="235" y="77"/>
                      </a:moveTo>
                      <a:lnTo>
                        <a:pt x="248" y="91"/>
                      </a:lnTo>
                      <a:lnTo>
                        <a:pt x="256" y="107"/>
                      </a:lnTo>
                      <a:lnTo>
                        <a:pt x="259" y="124"/>
                      </a:lnTo>
                      <a:lnTo>
                        <a:pt x="259" y="142"/>
                      </a:lnTo>
                      <a:lnTo>
                        <a:pt x="257" y="157"/>
                      </a:lnTo>
                      <a:lnTo>
                        <a:pt x="252" y="170"/>
                      </a:lnTo>
                      <a:lnTo>
                        <a:pt x="244" y="183"/>
                      </a:lnTo>
                      <a:lnTo>
                        <a:pt x="236" y="193"/>
                      </a:lnTo>
                      <a:lnTo>
                        <a:pt x="225" y="204"/>
                      </a:lnTo>
                      <a:lnTo>
                        <a:pt x="215" y="214"/>
                      </a:lnTo>
                      <a:lnTo>
                        <a:pt x="204" y="224"/>
                      </a:lnTo>
                      <a:lnTo>
                        <a:pt x="194" y="234"/>
                      </a:lnTo>
                      <a:lnTo>
                        <a:pt x="191" y="238"/>
                      </a:lnTo>
                      <a:lnTo>
                        <a:pt x="191" y="241"/>
                      </a:lnTo>
                      <a:lnTo>
                        <a:pt x="191" y="245"/>
                      </a:lnTo>
                      <a:lnTo>
                        <a:pt x="194" y="248"/>
                      </a:lnTo>
                      <a:lnTo>
                        <a:pt x="197" y="250"/>
                      </a:lnTo>
                      <a:lnTo>
                        <a:pt x="202" y="252"/>
                      </a:lnTo>
                      <a:lnTo>
                        <a:pt x="205" y="250"/>
                      </a:lnTo>
                      <a:lnTo>
                        <a:pt x="209" y="248"/>
                      </a:lnTo>
                      <a:lnTo>
                        <a:pt x="232" y="233"/>
                      </a:lnTo>
                      <a:lnTo>
                        <a:pt x="252" y="214"/>
                      </a:lnTo>
                      <a:lnTo>
                        <a:pt x="268" y="192"/>
                      </a:lnTo>
                      <a:lnTo>
                        <a:pt x="278" y="167"/>
                      </a:lnTo>
                      <a:lnTo>
                        <a:pt x="283" y="141"/>
                      </a:lnTo>
                      <a:lnTo>
                        <a:pt x="280" y="115"/>
                      </a:lnTo>
                      <a:lnTo>
                        <a:pt x="271" y="91"/>
                      </a:lnTo>
                      <a:lnTo>
                        <a:pt x="252" y="69"/>
                      </a:lnTo>
                      <a:lnTo>
                        <a:pt x="238" y="57"/>
                      </a:lnTo>
                      <a:lnTo>
                        <a:pt x="222" y="48"/>
                      </a:lnTo>
                      <a:lnTo>
                        <a:pt x="204" y="39"/>
                      </a:lnTo>
                      <a:lnTo>
                        <a:pt x="184" y="31"/>
                      </a:lnTo>
                      <a:lnTo>
                        <a:pt x="164" y="23"/>
                      </a:lnTo>
                      <a:lnTo>
                        <a:pt x="144" y="17"/>
                      </a:lnTo>
                      <a:lnTo>
                        <a:pt x="123" y="13"/>
                      </a:lnTo>
                      <a:lnTo>
                        <a:pt x="103" y="8"/>
                      </a:lnTo>
                      <a:lnTo>
                        <a:pt x="83" y="5"/>
                      </a:lnTo>
                      <a:lnTo>
                        <a:pt x="66" y="2"/>
                      </a:lnTo>
                      <a:lnTo>
                        <a:pt x="48" y="0"/>
                      </a:lnTo>
                      <a:lnTo>
                        <a:pt x="34" y="0"/>
                      </a:lnTo>
                      <a:lnTo>
                        <a:pt x="21" y="0"/>
                      </a:lnTo>
                      <a:lnTo>
                        <a:pt x="11" y="0"/>
                      </a:lnTo>
                      <a:lnTo>
                        <a:pt x="4" y="2"/>
                      </a:lnTo>
                      <a:lnTo>
                        <a:pt x="0" y="5"/>
                      </a:lnTo>
                      <a:lnTo>
                        <a:pt x="12" y="7"/>
                      </a:lnTo>
                      <a:lnTo>
                        <a:pt x="24" y="8"/>
                      </a:lnTo>
                      <a:lnTo>
                        <a:pt x="38" y="10"/>
                      </a:lnTo>
                      <a:lnTo>
                        <a:pt x="52" y="13"/>
                      </a:lnTo>
                      <a:lnTo>
                        <a:pt x="66" y="16"/>
                      </a:lnTo>
                      <a:lnTo>
                        <a:pt x="82" y="18"/>
                      </a:lnTo>
                      <a:lnTo>
                        <a:pt x="98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4"/>
                      </a:lnTo>
                      <a:lnTo>
                        <a:pt x="162" y="39"/>
                      </a:lnTo>
                      <a:lnTo>
                        <a:pt x="177" y="45"/>
                      </a:lnTo>
                      <a:lnTo>
                        <a:pt x="193" y="52"/>
                      </a:lnTo>
                      <a:lnTo>
                        <a:pt x="208" y="60"/>
                      </a:lnTo>
                      <a:lnTo>
                        <a:pt x="222" y="68"/>
                      </a:lnTo>
                      <a:lnTo>
                        <a:pt x="235" y="77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8" name="Freeform 757"/>
                <p:cNvSpPr>
                  <a:spLocks/>
                </p:cNvSpPr>
                <p:nvPr/>
              </p:nvSpPr>
              <p:spPr bwMode="auto">
                <a:xfrm>
                  <a:off x="5047" y="2671"/>
                  <a:ext cx="40" cy="55"/>
                </a:xfrm>
                <a:custGeom>
                  <a:avLst/>
                  <a:gdLst>
                    <a:gd name="T0" fmla="*/ 0 w 114"/>
                    <a:gd name="T1" fmla="*/ 0 h 238"/>
                    <a:gd name="T2" fmla="*/ 0 w 114"/>
                    <a:gd name="T3" fmla="*/ 0 h 238"/>
                    <a:gd name="T4" fmla="*/ 0 w 114"/>
                    <a:gd name="T5" fmla="*/ 0 h 238"/>
                    <a:gd name="T6" fmla="*/ 0 w 114"/>
                    <a:gd name="T7" fmla="*/ 0 h 238"/>
                    <a:gd name="T8" fmla="*/ 0 w 114"/>
                    <a:gd name="T9" fmla="*/ 0 h 238"/>
                    <a:gd name="T10" fmla="*/ 0 w 114"/>
                    <a:gd name="T11" fmla="*/ 0 h 238"/>
                    <a:gd name="T12" fmla="*/ 0 w 114"/>
                    <a:gd name="T13" fmla="*/ 0 h 238"/>
                    <a:gd name="T14" fmla="*/ 0 w 114"/>
                    <a:gd name="T15" fmla="*/ 0 h 238"/>
                    <a:gd name="T16" fmla="*/ 0 w 114"/>
                    <a:gd name="T17" fmla="*/ 0 h 238"/>
                    <a:gd name="T18" fmla="*/ 0 w 114"/>
                    <a:gd name="T19" fmla="*/ 0 h 238"/>
                    <a:gd name="T20" fmla="*/ 0 w 114"/>
                    <a:gd name="T21" fmla="*/ 0 h 238"/>
                    <a:gd name="T22" fmla="*/ 0 w 114"/>
                    <a:gd name="T23" fmla="*/ 0 h 238"/>
                    <a:gd name="T24" fmla="*/ 0 w 114"/>
                    <a:gd name="T25" fmla="*/ 0 h 238"/>
                    <a:gd name="T26" fmla="*/ 0 w 114"/>
                    <a:gd name="T27" fmla="*/ 0 h 238"/>
                    <a:gd name="T28" fmla="*/ 0 w 114"/>
                    <a:gd name="T29" fmla="*/ 0 h 238"/>
                    <a:gd name="T30" fmla="*/ 0 w 114"/>
                    <a:gd name="T31" fmla="*/ 0 h 238"/>
                    <a:gd name="T32" fmla="*/ 0 w 114"/>
                    <a:gd name="T33" fmla="*/ 0 h 238"/>
                    <a:gd name="T34" fmla="*/ 0 w 114"/>
                    <a:gd name="T35" fmla="*/ 0 h 238"/>
                    <a:gd name="T36" fmla="*/ 0 w 114"/>
                    <a:gd name="T37" fmla="*/ 0 h 238"/>
                    <a:gd name="T38" fmla="*/ 0 w 114"/>
                    <a:gd name="T39" fmla="*/ 0 h 238"/>
                    <a:gd name="T40" fmla="*/ 0 w 114"/>
                    <a:gd name="T41" fmla="*/ 0 h 238"/>
                    <a:gd name="T42" fmla="*/ 0 w 114"/>
                    <a:gd name="T43" fmla="*/ 0 h 238"/>
                    <a:gd name="T44" fmla="*/ 0 w 114"/>
                    <a:gd name="T45" fmla="*/ 0 h 238"/>
                    <a:gd name="T46" fmla="*/ 0 w 114"/>
                    <a:gd name="T47" fmla="*/ 0 h 238"/>
                    <a:gd name="T48" fmla="*/ 0 w 114"/>
                    <a:gd name="T49" fmla="*/ 0 h 238"/>
                    <a:gd name="T50" fmla="*/ 0 w 114"/>
                    <a:gd name="T51" fmla="*/ 0 h 238"/>
                    <a:gd name="T52" fmla="*/ 0 w 114"/>
                    <a:gd name="T53" fmla="*/ 0 h 238"/>
                    <a:gd name="T54" fmla="*/ 0 w 114"/>
                    <a:gd name="T55" fmla="*/ 0 h 238"/>
                    <a:gd name="T56" fmla="*/ 0 w 114"/>
                    <a:gd name="T57" fmla="*/ 0 h 238"/>
                    <a:gd name="T58" fmla="*/ 0 w 114"/>
                    <a:gd name="T59" fmla="*/ 0 h 238"/>
                    <a:gd name="T60" fmla="*/ 0 w 114"/>
                    <a:gd name="T61" fmla="*/ 0 h 238"/>
                    <a:gd name="T62" fmla="*/ 0 w 114"/>
                    <a:gd name="T63" fmla="*/ 0 h 238"/>
                    <a:gd name="T64" fmla="*/ 0 w 114"/>
                    <a:gd name="T65" fmla="*/ 0 h 238"/>
                    <a:gd name="T66" fmla="*/ 0 w 114"/>
                    <a:gd name="T67" fmla="*/ 0 h 238"/>
                    <a:gd name="T68" fmla="*/ 0 w 114"/>
                    <a:gd name="T69" fmla="*/ 0 h 238"/>
                    <a:gd name="T70" fmla="*/ 0 w 114"/>
                    <a:gd name="T71" fmla="*/ 0 h 238"/>
                    <a:gd name="T72" fmla="*/ 0 w 114"/>
                    <a:gd name="T73" fmla="*/ 0 h 238"/>
                    <a:gd name="T74" fmla="*/ 0 w 114"/>
                    <a:gd name="T75" fmla="*/ 0 h 238"/>
                    <a:gd name="T76" fmla="*/ 0 w 114"/>
                    <a:gd name="T77" fmla="*/ 0 h 238"/>
                    <a:gd name="T78" fmla="*/ 0 w 114"/>
                    <a:gd name="T79" fmla="*/ 0 h 238"/>
                    <a:gd name="T80" fmla="*/ 0 w 114"/>
                    <a:gd name="T81" fmla="*/ 0 h 238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4"/>
                    <a:gd name="T124" fmla="*/ 0 h 238"/>
                    <a:gd name="T125" fmla="*/ 114 w 114"/>
                    <a:gd name="T126" fmla="*/ 238 h 238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4" h="238">
                      <a:moveTo>
                        <a:pt x="0" y="130"/>
                      </a:moveTo>
                      <a:lnTo>
                        <a:pt x="0" y="149"/>
                      </a:lnTo>
                      <a:lnTo>
                        <a:pt x="4" y="168"/>
                      </a:lnTo>
                      <a:lnTo>
                        <a:pt x="12" y="185"/>
                      </a:lnTo>
                      <a:lnTo>
                        <a:pt x="24" y="200"/>
                      </a:lnTo>
                      <a:lnTo>
                        <a:pt x="38" y="213"/>
                      </a:lnTo>
                      <a:lnTo>
                        <a:pt x="55" y="224"/>
                      </a:lnTo>
                      <a:lnTo>
                        <a:pt x="73" y="232"/>
                      </a:lnTo>
                      <a:lnTo>
                        <a:pt x="92" y="237"/>
                      </a:lnTo>
                      <a:lnTo>
                        <a:pt x="98" y="238"/>
                      </a:lnTo>
                      <a:lnTo>
                        <a:pt x="104" y="235"/>
                      </a:lnTo>
                      <a:lnTo>
                        <a:pt x="109" y="232"/>
                      </a:lnTo>
                      <a:lnTo>
                        <a:pt x="111" y="227"/>
                      </a:lnTo>
                      <a:lnTo>
                        <a:pt x="111" y="222"/>
                      </a:lnTo>
                      <a:lnTo>
                        <a:pt x="110" y="216"/>
                      </a:lnTo>
                      <a:lnTo>
                        <a:pt x="106" y="211"/>
                      </a:lnTo>
                      <a:lnTo>
                        <a:pt x="100" y="209"/>
                      </a:lnTo>
                      <a:lnTo>
                        <a:pt x="82" y="202"/>
                      </a:lnTo>
                      <a:lnTo>
                        <a:pt x="64" y="193"/>
                      </a:lnTo>
                      <a:lnTo>
                        <a:pt x="50" y="180"/>
                      </a:lnTo>
                      <a:lnTo>
                        <a:pt x="39" y="167"/>
                      </a:lnTo>
                      <a:lnTo>
                        <a:pt x="32" y="149"/>
                      </a:lnTo>
                      <a:lnTo>
                        <a:pt x="29" y="131"/>
                      </a:lnTo>
                      <a:lnTo>
                        <a:pt x="29" y="111"/>
                      </a:lnTo>
                      <a:lnTo>
                        <a:pt x="35" y="91"/>
                      </a:lnTo>
                      <a:lnTo>
                        <a:pt x="42" y="76"/>
                      </a:lnTo>
                      <a:lnTo>
                        <a:pt x="51" y="62"/>
                      </a:lnTo>
                      <a:lnTo>
                        <a:pt x="62" y="49"/>
                      </a:lnTo>
                      <a:lnTo>
                        <a:pt x="73" y="38"/>
                      </a:lnTo>
                      <a:lnTo>
                        <a:pt x="84" y="28"/>
                      </a:lnTo>
                      <a:lnTo>
                        <a:pt x="96" y="18"/>
                      </a:lnTo>
                      <a:lnTo>
                        <a:pt x="106" y="9"/>
                      </a:lnTo>
                      <a:lnTo>
                        <a:pt x="114" y="1"/>
                      </a:lnTo>
                      <a:lnTo>
                        <a:pt x="106" y="0"/>
                      </a:lnTo>
                      <a:lnTo>
                        <a:pt x="93" y="6"/>
                      </a:lnTo>
                      <a:lnTo>
                        <a:pt x="76" y="18"/>
                      </a:lnTo>
                      <a:lnTo>
                        <a:pt x="56" y="36"/>
                      </a:lnTo>
                      <a:lnTo>
                        <a:pt x="37" y="57"/>
                      </a:lnTo>
                      <a:lnTo>
                        <a:pt x="20" y="80"/>
                      </a:lnTo>
                      <a:lnTo>
                        <a:pt x="7" y="106"/>
                      </a:lnTo>
                      <a:lnTo>
                        <a:pt x="0" y="130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9" name="Freeform 758"/>
                <p:cNvSpPr>
                  <a:spLocks/>
                </p:cNvSpPr>
                <p:nvPr/>
              </p:nvSpPr>
              <p:spPr bwMode="auto">
                <a:xfrm>
                  <a:off x="5330" y="2639"/>
                  <a:ext cx="87" cy="73"/>
                </a:xfrm>
                <a:custGeom>
                  <a:avLst/>
                  <a:gdLst>
                    <a:gd name="T0" fmla="*/ 0 w 246"/>
                    <a:gd name="T1" fmla="*/ 0 h 310"/>
                    <a:gd name="T2" fmla="*/ 0 w 246"/>
                    <a:gd name="T3" fmla="*/ 0 h 310"/>
                    <a:gd name="T4" fmla="*/ 0 w 246"/>
                    <a:gd name="T5" fmla="*/ 0 h 310"/>
                    <a:gd name="T6" fmla="*/ 0 w 246"/>
                    <a:gd name="T7" fmla="*/ 0 h 310"/>
                    <a:gd name="T8" fmla="*/ 0 w 246"/>
                    <a:gd name="T9" fmla="*/ 0 h 310"/>
                    <a:gd name="T10" fmla="*/ 0 w 246"/>
                    <a:gd name="T11" fmla="*/ 0 h 310"/>
                    <a:gd name="T12" fmla="*/ 0 w 246"/>
                    <a:gd name="T13" fmla="*/ 0 h 310"/>
                    <a:gd name="T14" fmla="*/ 0 w 246"/>
                    <a:gd name="T15" fmla="*/ 0 h 310"/>
                    <a:gd name="T16" fmla="*/ 0 w 246"/>
                    <a:gd name="T17" fmla="*/ 0 h 310"/>
                    <a:gd name="T18" fmla="*/ 0 w 246"/>
                    <a:gd name="T19" fmla="*/ 0 h 310"/>
                    <a:gd name="T20" fmla="*/ 0 w 246"/>
                    <a:gd name="T21" fmla="*/ 0 h 310"/>
                    <a:gd name="T22" fmla="*/ 0 w 246"/>
                    <a:gd name="T23" fmla="*/ 0 h 310"/>
                    <a:gd name="T24" fmla="*/ 0 w 246"/>
                    <a:gd name="T25" fmla="*/ 0 h 310"/>
                    <a:gd name="T26" fmla="*/ 0 w 246"/>
                    <a:gd name="T27" fmla="*/ 0 h 310"/>
                    <a:gd name="T28" fmla="*/ 0 w 246"/>
                    <a:gd name="T29" fmla="*/ 0 h 310"/>
                    <a:gd name="T30" fmla="*/ 0 w 246"/>
                    <a:gd name="T31" fmla="*/ 0 h 310"/>
                    <a:gd name="T32" fmla="*/ 0 w 246"/>
                    <a:gd name="T33" fmla="*/ 0 h 310"/>
                    <a:gd name="T34" fmla="*/ 0 w 246"/>
                    <a:gd name="T35" fmla="*/ 0 h 310"/>
                    <a:gd name="T36" fmla="*/ 0 w 246"/>
                    <a:gd name="T37" fmla="*/ 0 h 310"/>
                    <a:gd name="T38" fmla="*/ 0 w 246"/>
                    <a:gd name="T39" fmla="*/ 0 h 310"/>
                    <a:gd name="T40" fmla="*/ 0 w 246"/>
                    <a:gd name="T41" fmla="*/ 0 h 310"/>
                    <a:gd name="T42" fmla="*/ 0 w 246"/>
                    <a:gd name="T43" fmla="*/ 0 h 310"/>
                    <a:gd name="T44" fmla="*/ 0 w 246"/>
                    <a:gd name="T45" fmla="*/ 0 h 310"/>
                    <a:gd name="T46" fmla="*/ 0 w 246"/>
                    <a:gd name="T47" fmla="*/ 0 h 310"/>
                    <a:gd name="T48" fmla="*/ 0 w 246"/>
                    <a:gd name="T49" fmla="*/ 0 h 310"/>
                    <a:gd name="T50" fmla="*/ 0 w 246"/>
                    <a:gd name="T51" fmla="*/ 0 h 310"/>
                    <a:gd name="T52" fmla="*/ 0 w 246"/>
                    <a:gd name="T53" fmla="*/ 0 h 310"/>
                    <a:gd name="T54" fmla="*/ 0 w 246"/>
                    <a:gd name="T55" fmla="*/ 0 h 310"/>
                    <a:gd name="T56" fmla="*/ 0 w 246"/>
                    <a:gd name="T57" fmla="*/ 0 h 310"/>
                    <a:gd name="T58" fmla="*/ 0 w 246"/>
                    <a:gd name="T59" fmla="*/ 0 h 310"/>
                    <a:gd name="T60" fmla="*/ 0 w 246"/>
                    <a:gd name="T61" fmla="*/ 0 h 310"/>
                    <a:gd name="T62" fmla="*/ 0 w 246"/>
                    <a:gd name="T63" fmla="*/ 0 h 310"/>
                    <a:gd name="T64" fmla="*/ 0 w 246"/>
                    <a:gd name="T65" fmla="*/ 0 h 310"/>
                    <a:gd name="T66" fmla="*/ 0 w 246"/>
                    <a:gd name="T67" fmla="*/ 0 h 310"/>
                    <a:gd name="T68" fmla="*/ 0 w 246"/>
                    <a:gd name="T69" fmla="*/ 0 h 310"/>
                    <a:gd name="T70" fmla="*/ 0 w 246"/>
                    <a:gd name="T71" fmla="*/ 0 h 310"/>
                    <a:gd name="T72" fmla="*/ 0 w 246"/>
                    <a:gd name="T73" fmla="*/ 0 h 310"/>
                    <a:gd name="T74" fmla="*/ 0 w 246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6"/>
                    <a:gd name="T115" fmla="*/ 0 h 310"/>
                    <a:gd name="T116" fmla="*/ 246 w 246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6" h="310">
                      <a:moveTo>
                        <a:pt x="199" y="116"/>
                      </a:moveTo>
                      <a:lnTo>
                        <a:pt x="207" y="124"/>
                      </a:lnTo>
                      <a:lnTo>
                        <a:pt x="214" y="133"/>
                      </a:lnTo>
                      <a:lnTo>
                        <a:pt x="219" y="143"/>
                      </a:lnTo>
                      <a:lnTo>
                        <a:pt x="223" y="154"/>
                      </a:lnTo>
                      <a:lnTo>
                        <a:pt x="225" y="164"/>
                      </a:lnTo>
                      <a:lnTo>
                        <a:pt x="225" y="176"/>
                      </a:lnTo>
                      <a:lnTo>
                        <a:pt x="221" y="187"/>
                      </a:lnTo>
                      <a:lnTo>
                        <a:pt x="216" y="197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8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3" y="264"/>
                      </a:lnTo>
                      <a:lnTo>
                        <a:pt x="132" y="274"/>
                      </a:lnTo>
                      <a:lnTo>
                        <a:pt x="129" y="278"/>
                      </a:lnTo>
                      <a:lnTo>
                        <a:pt x="126" y="282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1" y="305"/>
                      </a:lnTo>
                      <a:lnTo>
                        <a:pt x="125" y="309"/>
                      </a:lnTo>
                      <a:lnTo>
                        <a:pt x="130" y="310"/>
                      </a:lnTo>
                      <a:lnTo>
                        <a:pt x="134" y="310"/>
                      </a:lnTo>
                      <a:lnTo>
                        <a:pt x="139" y="309"/>
                      </a:lnTo>
                      <a:lnTo>
                        <a:pt x="143" y="305"/>
                      </a:lnTo>
                      <a:lnTo>
                        <a:pt x="154" y="293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19" y="233"/>
                      </a:lnTo>
                      <a:lnTo>
                        <a:pt x="231" y="219"/>
                      </a:lnTo>
                      <a:lnTo>
                        <a:pt x="239" y="204"/>
                      </a:lnTo>
                      <a:lnTo>
                        <a:pt x="245" y="187"/>
                      </a:lnTo>
                      <a:lnTo>
                        <a:pt x="246" y="170"/>
                      </a:lnTo>
                      <a:lnTo>
                        <a:pt x="242" y="153"/>
                      </a:lnTo>
                      <a:lnTo>
                        <a:pt x="236" y="136"/>
                      </a:lnTo>
                      <a:lnTo>
                        <a:pt x="227" y="120"/>
                      </a:lnTo>
                      <a:lnTo>
                        <a:pt x="215" y="107"/>
                      </a:lnTo>
                      <a:lnTo>
                        <a:pt x="201" y="94"/>
                      </a:lnTo>
                      <a:lnTo>
                        <a:pt x="187" y="82"/>
                      </a:lnTo>
                      <a:lnTo>
                        <a:pt x="177" y="74"/>
                      </a:lnTo>
                      <a:lnTo>
                        <a:pt x="165" y="68"/>
                      </a:lnTo>
                      <a:lnTo>
                        <a:pt x="152" y="60"/>
                      </a:lnTo>
                      <a:lnTo>
                        <a:pt x="139" y="51"/>
                      </a:lnTo>
                      <a:lnTo>
                        <a:pt x="126" y="43"/>
                      </a:lnTo>
                      <a:lnTo>
                        <a:pt x="112" y="35"/>
                      </a:lnTo>
                      <a:lnTo>
                        <a:pt x="98" y="28"/>
                      </a:lnTo>
                      <a:lnTo>
                        <a:pt x="85" y="22"/>
                      </a:lnTo>
                      <a:lnTo>
                        <a:pt x="72" y="16"/>
                      </a:lnTo>
                      <a:lnTo>
                        <a:pt x="59" y="10"/>
                      </a:lnTo>
                      <a:lnTo>
                        <a:pt x="46" y="7"/>
                      </a:lnTo>
                      <a:lnTo>
                        <a:pt x="35" y="3"/>
                      </a:lnTo>
                      <a:lnTo>
                        <a:pt x="24" y="1"/>
                      </a:lnTo>
                      <a:lnTo>
                        <a:pt x="15" y="0"/>
                      </a:lnTo>
                      <a:lnTo>
                        <a:pt x="7" y="1"/>
                      </a:lnTo>
                      <a:lnTo>
                        <a:pt x="0" y="3"/>
                      </a:lnTo>
                      <a:lnTo>
                        <a:pt x="8" y="6"/>
                      </a:lnTo>
                      <a:lnTo>
                        <a:pt x="17" y="9"/>
                      </a:lnTo>
                      <a:lnTo>
                        <a:pt x="28" y="14"/>
                      </a:lnTo>
                      <a:lnTo>
                        <a:pt x="38" y="18"/>
                      </a:lnTo>
                      <a:lnTo>
                        <a:pt x="51" y="24"/>
                      </a:lnTo>
                      <a:lnTo>
                        <a:pt x="64" y="30"/>
                      </a:lnTo>
                      <a:lnTo>
                        <a:pt x="78" y="37"/>
                      </a:lnTo>
                      <a:lnTo>
                        <a:pt x="92" y="43"/>
                      </a:lnTo>
                      <a:lnTo>
                        <a:pt x="106" y="51"/>
                      </a:lnTo>
                      <a:lnTo>
                        <a:pt x="120" y="60"/>
                      </a:lnTo>
                      <a:lnTo>
                        <a:pt x="134" y="69"/>
                      </a:lnTo>
                      <a:lnTo>
                        <a:pt x="148" y="78"/>
                      </a:lnTo>
                      <a:lnTo>
                        <a:pt x="163" y="87"/>
                      </a:lnTo>
                      <a:lnTo>
                        <a:pt x="175" y="96"/>
                      </a:lnTo>
                      <a:lnTo>
                        <a:pt x="187" y="105"/>
                      </a:lnTo>
                      <a:lnTo>
                        <a:pt x="199" y="116"/>
                      </a:lnTo>
                      <a:close/>
                    </a:path>
                  </a:pathLst>
                </a:custGeom>
                <a:solidFill>
                  <a:srgbClr val="C9E8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0" name="Freeform 759"/>
                <p:cNvSpPr>
                  <a:spLocks/>
                </p:cNvSpPr>
                <p:nvPr/>
              </p:nvSpPr>
              <p:spPr bwMode="auto">
                <a:xfrm>
                  <a:off x="5115" y="2660"/>
                  <a:ext cx="69" cy="55"/>
                </a:xfrm>
                <a:custGeom>
                  <a:avLst/>
                  <a:gdLst>
                    <a:gd name="T0" fmla="*/ 0 w 198"/>
                    <a:gd name="T1" fmla="*/ 0 h 236"/>
                    <a:gd name="T2" fmla="*/ 0 w 198"/>
                    <a:gd name="T3" fmla="*/ 0 h 236"/>
                    <a:gd name="T4" fmla="*/ 0 w 198"/>
                    <a:gd name="T5" fmla="*/ 0 h 236"/>
                    <a:gd name="T6" fmla="*/ 0 w 198"/>
                    <a:gd name="T7" fmla="*/ 0 h 236"/>
                    <a:gd name="T8" fmla="*/ 0 w 198"/>
                    <a:gd name="T9" fmla="*/ 0 h 236"/>
                    <a:gd name="T10" fmla="*/ 0 w 198"/>
                    <a:gd name="T11" fmla="*/ 0 h 236"/>
                    <a:gd name="T12" fmla="*/ 0 w 198"/>
                    <a:gd name="T13" fmla="*/ 0 h 236"/>
                    <a:gd name="T14" fmla="*/ 0 w 198"/>
                    <a:gd name="T15" fmla="*/ 0 h 236"/>
                    <a:gd name="T16" fmla="*/ 0 w 198"/>
                    <a:gd name="T17" fmla="*/ 0 h 236"/>
                    <a:gd name="T18" fmla="*/ 0 w 198"/>
                    <a:gd name="T19" fmla="*/ 0 h 236"/>
                    <a:gd name="T20" fmla="*/ 0 w 198"/>
                    <a:gd name="T21" fmla="*/ 0 h 236"/>
                    <a:gd name="T22" fmla="*/ 0 w 198"/>
                    <a:gd name="T23" fmla="*/ 0 h 236"/>
                    <a:gd name="T24" fmla="*/ 0 w 198"/>
                    <a:gd name="T25" fmla="*/ 0 h 236"/>
                    <a:gd name="T26" fmla="*/ 0 w 198"/>
                    <a:gd name="T27" fmla="*/ 0 h 236"/>
                    <a:gd name="T28" fmla="*/ 0 w 198"/>
                    <a:gd name="T29" fmla="*/ 0 h 236"/>
                    <a:gd name="T30" fmla="*/ 0 w 198"/>
                    <a:gd name="T31" fmla="*/ 0 h 236"/>
                    <a:gd name="T32" fmla="*/ 0 w 198"/>
                    <a:gd name="T33" fmla="*/ 0 h 236"/>
                    <a:gd name="T34" fmla="*/ 0 w 198"/>
                    <a:gd name="T35" fmla="*/ 0 h 236"/>
                    <a:gd name="T36" fmla="*/ 0 w 198"/>
                    <a:gd name="T37" fmla="*/ 0 h 236"/>
                    <a:gd name="T38" fmla="*/ 0 w 198"/>
                    <a:gd name="T39" fmla="*/ 0 h 236"/>
                    <a:gd name="T40" fmla="*/ 0 w 198"/>
                    <a:gd name="T41" fmla="*/ 0 h 236"/>
                    <a:gd name="T42" fmla="*/ 0 w 198"/>
                    <a:gd name="T43" fmla="*/ 0 h 236"/>
                    <a:gd name="T44" fmla="*/ 0 w 198"/>
                    <a:gd name="T45" fmla="*/ 0 h 236"/>
                    <a:gd name="T46" fmla="*/ 0 w 198"/>
                    <a:gd name="T47" fmla="*/ 0 h 236"/>
                    <a:gd name="T48" fmla="*/ 0 w 198"/>
                    <a:gd name="T49" fmla="*/ 0 h 236"/>
                    <a:gd name="T50" fmla="*/ 0 w 198"/>
                    <a:gd name="T51" fmla="*/ 0 h 236"/>
                    <a:gd name="T52" fmla="*/ 0 w 198"/>
                    <a:gd name="T53" fmla="*/ 0 h 236"/>
                    <a:gd name="T54" fmla="*/ 0 w 198"/>
                    <a:gd name="T55" fmla="*/ 0 h 236"/>
                    <a:gd name="T56" fmla="*/ 0 w 198"/>
                    <a:gd name="T57" fmla="*/ 0 h 236"/>
                    <a:gd name="T58" fmla="*/ 0 w 198"/>
                    <a:gd name="T59" fmla="*/ 0 h 236"/>
                    <a:gd name="T60" fmla="*/ 0 w 198"/>
                    <a:gd name="T61" fmla="*/ 0 h 236"/>
                    <a:gd name="T62" fmla="*/ 0 w 198"/>
                    <a:gd name="T63" fmla="*/ 0 h 236"/>
                    <a:gd name="T64" fmla="*/ 0 w 198"/>
                    <a:gd name="T65" fmla="*/ 0 h 236"/>
                    <a:gd name="T66" fmla="*/ 0 w 198"/>
                    <a:gd name="T67" fmla="*/ 0 h 236"/>
                    <a:gd name="T68" fmla="*/ 0 w 198"/>
                    <a:gd name="T69" fmla="*/ 0 h 236"/>
                    <a:gd name="T70" fmla="*/ 0 w 198"/>
                    <a:gd name="T71" fmla="*/ 0 h 236"/>
                    <a:gd name="T72" fmla="*/ 0 w 198"/>
                    <a:gd name="T73" fmla="*/ 0 h 236"/>
                    <a:gd name="T74" fmla="*/ 0 w 198"/>
                    <a:gd name="T75" fmla="*/ 0 h 236"/>
                    <a:gd name="T76" fmla="*/ 0 w 198"/>
                    <a:gd name="T77" fmla="*/ 0 h 236"/>
                    <a:gd name="T78" fmla="*/ 0 w 198"/>
                    <a:gd name="T79" fmla="*/ 0 h 236"/>
                    <a:gd name="T80" fmla="*/ 0 w 198"/>
                    <a:gd name="T81" fmla="*/ 0 h 236"/>
                    <a:gd name="T82" fmla="*/ 0 w 198"/>
                    <a:gd name="T83" fmla="*/ 0 h 236"/>
                    <a:gd name="T84" fmla="*/ 0 w 198"/>
                    <a:gd name="T85" fmla="*/ 0 h 236"/>
                    <a:gd name="T86" fmla="*/ 0 w 198"/>
                    <a:gd name="T87" fmla="*/ 0 h 236"/>
                    <a:gd name="T88" fmla="*/ 0 w 198"/>
                    <a:gd name="T89" fmla="*/ 0 h 236"/>
                    <a:gd name="T90" fmla="*/ 0 w 198"/>
                    <a:gd name="T91" fmla="*/ 0 h 236"/>
                    <a:gd name="T92" fmla="*/ 0 w 198"/>
                    <a:gd name="T93" fmla="*/ 0 h 236"/>
                    <a:gd name="T94" fmla="*/ 0 w 198"/>
                    <a:gd name="T95" fmla="*/ 0 h 236"/>
                    <a:gd name="T96" fmla="*/ 0 w 198"/>
                    <a:gd name="T97" fmla="*/ 0 h 236"/>
                    <a:gd name="T98" fmla="*/ 0 w 198"/>
                    <a:gd name="T99" fmla="*/ 0 h 236"/>
                    <a:gd name="T100" fmla="*/ 0 w 198"/>
                    <a:gd name="T101" fmla="*/ 0 h 236"/>
                    <a:gd name="T102" fmla="*/ 0 w 198"/>
                    <a:gd name="T103" fmla="*/ 0 h 236"/>
                    <a:gd name="T104" fmla="*/ 0 w 198"/>
                    <a:gd name="T105" fmla="*/ 0 h 236"/>
                    <a:gd name="T106" fmla="*/ 0 w 198"/>
                    <a:gd name="T107" fmla="*/ 0 h 236"/>
                    <a:gd name="T108" fmla="*/ 0 w 198"/>
                    <a:gd name="T109" fmla="*/ 0 h 236"/>
                    <a:gd name="T110" fmla="*/ 0 w 198"/>
                    <a:gd name="T111" fmla="*/ 0 h 236"/>
                    <a:gd name="T112" fmla="*/ 0 w 198"/>
                    <a:gd name="T113" fmla="*/ 0 h 236"/>
                    <a:gd name="T114" fmla="*/ 0 w 198"/>
                    <a:gd name="T115" fmla="*/ 0 h 236"/>
                    <a:gd name="T116" fmla="*/ 0 w 198"/>
                    <a:gd name="T117" fmla="*/ 0 h 236"/>
                    <a:gd name="T118" fmla="*/ 0 w 198"/>
                    <a:gd name="T119" fmla="*/ 0 h 236"/>
                    <a:gd name="T120" fmla="*/ 0 w 198"/>
                    <a:gd name="T121" fmla="*/ 0 h 2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98"/>
                    <a:gd name="T184" fmla="*/ 0 h 236"/>
                    <a:gd name="T185" fmla="*/ 198 w 198"/>
                    <a:gd name="T186" fmla="*/ 236 h 2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98" h="236">
                      <a:moveTo>
                        <a:pt x="73" y="36"/>
                      </a:moveTo>
                      <a:lnTo>
                        <a:pt x="58" y="46"/>
                      </a:lnTo>
                      <a:lnTo>
                        <a:pt x="46" y="58"/>
                      </a:lnTo>
                      <a:lnTo>
                        <a:pt x="33" y="72"/>
                      </a:lnTo>
                      <a:lnTo>
                        <a:pt x="22" y="85"/>
                      </a:lnTo>
                      <a:lnTo>
                        <a:pt x="14" y="100"/>
                      </a:lnTo>
                      <a:lnTo>
                        <a:pt x="7" y="115"/>
                      </a:lnTo>
                      <a:lnTo>
                        <a:pt x="2" y="130"/>
                      </a:lnTo>
                      <a:lnTo>
                        <a:pt x="0" y="146"/>
                      </a:lnTo>
                      <a:lnTo>
                        <a:pt x="2" y="170"/>
                      </a:lnTo>
                      <a:lnTo>
                        <a:pt x="12" y="190"/>
                      </a:lnTo>
                      <a:lnTo>
                        <a:pt x="26" y="207"/>
                      </a:lnTo>
                      <a:lnTo>
                        <a:pt x="43" y="220"/>
                      </a:lnTo>
                      <a:lnTo>
                        <a:pt x="64" y="229"/>
                      </a:lnTo>
                      <a:lnTo>
                        <a:pt x="88" y="235"/>
                      </a:lnTo>
                      <a:lnTo>
                        <a:pt x="110" y="236"/>
                      </a:lnTo>
                      <a:lnTo>
                        <a:pt x="132" y="232"/>
                      </a:lnTo>
                      <a:lnTo>
                        <a:pt x="137" y="232"/>
                      </a:lnTo>
                      <a:lnTo>
                        <a:pt x="142" y="230"/>
                      </a:lnTo>
                      <a:lnTo>
                        <a:pt x="145" y="226"/>
                      </a:lnTo>
                      <a:lnTo>
                        <a:pt x="146" y="221"/>
                      </a:lnTo>
                      <a:lnTo>
                        <a:pt x="145" y="219"/>
                      </a:lnTo>
                      <a:lnTo>
                        <a:pt x="142" y="219"/>
                      </a:lnTo>
                      <a:lnTo>
                        <a:pt x="137" y="217"/>
                      </a:lnTo>
                      <a:lnTo>
                        <a:pt x="131" y="217"/>
                      </a:lnTo>
                      <a:lnTo>
                        <a:pt x="124" y="217"/>
                      </a:lnTo>
                      <a:lnTo>
                        <a:pt x="118" y="217"/>
                      </a:lnTo>
                      <a:lnTo>
                        <a:pt x="112" y="217"/>
                      </a:lnTo>
                      <a:lnTo>
                        <a:pt x="109" y="217"/>
                      </a:lnTo>
                      <a:lnTo>
                        <a:pt x="97" y="216"/>
                      </a:lnTo>
                      <a:lnTo>
                        <a:pt x="87" y="215"/>
                      </a:lnTo>
                      <a:lnTo>
                        <a:pt x="75" y="214"/>
                      </a:lnTo>
                      <a:lnTo>
                        <a:pt x="63" y="211"/>
                      </a:lnTo>
                      <a:lnTo>
                        <a:pt x="51" y="207"/>
                      </a:lnTo>
                      <a:lnTo>
                        <a:pt x="40" y="199"/>
                      </a:lnTo>
                      <a:lnTo>
                        <a:pt x="29" y="189"/>
                      </a:lnTo>
                      <a:lnTo>
                        <a:pt x="17" y="174"/>
                      </a:lnTo>
                      <a:lnTo>
                        <a:pt x="15" y="157"/>
                      </a:lnTo>
                      <a:lnTo>
                        <a:pt x="16" y="141"/>
                      </a:lnTo>
                      <a:lnTo>
                        <a:pt x="21" y="124"/>
                      </a:lnTo>
                      <a:lnTo>
                        <a:pt x="28" y="109"/>
                      </a:lnTo>
                      <a:lnTo>
                        <a:pt x="39" y="96"/>
                      </a:lnTo>
                      <a:lnTo>
                        <a:pt x="50" y="82"/>
                      </a:lnTo>
                      <a:lnTo>
                        <a:pt x="63" y="70"/>
                      </a:lnTo>
                      <a:lnTo>
                        <a:pt x="78" y="59"/>
                      </a:lnTo>
                      <a:lnTo>
                        <a:pt x="94" y="49"/>
                      </a:lnTo>
                      <a:lnTo>
                        <a:pt x="110" y="39"/>
                      </a:lnTo>
                      <a:lnTo>
                        <a:pt x="126" y="31"/>
                      </a:lnTo>
                      <a:lnTo>
                        <a:pt x="142" y="24"/>
                      </a:lnTo>
                      <a:lnTo>
                        <a:pt x="158" y="19"/>
                      </a:lnTo>
                      <a:lnTo>
                        <a:pt x="172" y="13"/>
                      </a:lnTo>
                      <a:lnTo>
                        <a:pt x="186" y="10"/>
                      </a:lnTo>
                      <a:lnTo>
                        <a:pt x="198" y="7"/>
                      </a:lnTo>
                      <a:lnTo>
                        <a:pt x="190" y="3"/>
                      </a:lnTo>
                      <a:lnTo>
                        <a:pt x="177" y="0"/>
                      </a:lnTo>
                      <a:lnTo>
                        <a:pt x="162" y="3"/>
                      </a:lnTo>
                      <a:lnTo>
                        <a:pt x="144" y="6"/>
                      </a:lnTo>
                      <a:lnTo>
                        <a:pt x="124" y="12"/>
                      </a:lnTo>
                      <a:lnTo>
                        <a:pt x="105" y="19"/>
                      </a:lnTo>
                      <a:lnTo>
                        <a:pt x="88" y="28"/>
                      </a:lnTo>
                      <a:lnTo>
                        <a:pt x="73" y="3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1" name="Freeform 760"/>
                <p:cNvSpPr>
                  <a:spLocks/>
                </p:cNvSpPr>
                <p:nvPr/>
              </p:nvSpPr>
              <p:spPr bwMode="auto">
                <a:xfrm>
                  <a:off x="5233" y="2660"/>
                  <a:ext cx="47" cy="42"/>
                </a:xfrm>
                <a:custGeom>
                  <a:avLst/>
                  <a:gdLst>
                    <a:gd name="T0" fmla="*/ 0 w 128"/>
                    <a:gd name="T1" fmla="*/ 0 h 183"/>
                    <a:gd name="T2" fmla="*/ 0 w 128"/>
                    <a:gd name="T3" fmla="*/ 0 h 183"/>
                    <a:gd name="T4" fmla="*/ 0 w 128"/>
                    <a:gd name="T5" fmla="*/ 0 h 183"/>
                    <a:gd name="T6" fmla="*/ 0 w 128"/>
                    <a:gd name="T7" fmla="*/ 0 h 183"/>
                    <a:gd name="T8" fmla="*/ 0 w 128"/>
                    <a:gd name="T9" fmla="*/ 0 h 183"/>
                    <a:gd name="T10" fmla="*/ 0 w 128"/>
                    <a:gd name="T11" fmla="*/ 0 h 183"/>
                    <a:gd name="T12" fmla="*/ 0 w 128"/>
                    <a:gd name="T13" fmla="*/ 0 h 183"/>
                    <a:gd name="T14" fmla="*/ 0 w 128"/>
                    <a:gd name="T15" fmla="*/ 0 h 183"/>
                    <a:gd name="T16" fmla="*/ 0 w 128"/>
                    <a:gd name="T17" fmla="*/ 0 h 183"/>
                    <a:gd name="T18" fmla="*/ 0 w 128"/>
                    <a:gd name="T19" fmla="*/ 0 h 183"/>
                    <a:gd name="T20" fmla="*/ 0 w 128"/>
                    <a:gd name="T21" fmla="*/ 0 h 183"/>
                    <a:gd name="T22" fmla="*/ 0 w 128"/>
                    <a:gd name="T23" fmla="*/ 0 h 183"/>
                    <a:gd name="T24" fmla="*/ 0 w 128"/>
                    <a:gd name="T25" fmla="*/ 0 h 183"/>
                    <a:gd name="T26" fmla="*/ 0 w 128"/>
                    <a:gd name="T27" fmla="*/ 0 h 183"/>
                    <a:gd name="T28" fmla="*/ 0 w 128"/>
                    <a:gd name="T29" fmla="*/ 0 h 183"/>
                    <a:gd name="T30" fmla="*/ 0 w 128"/>
                    <a:gd name="T31" fmla="*/ 0 h 183"/>
                    <a:gd name="T32" fmla="*/ 0 w 128"/>
                    <a:gd name="T33" fmla="*/ 0 h 183"/>
                    <a:gd name="T34" fmla="*/ 0 w 128"/>
                    <a:gd name="T35" fmla="*/ 0 h 183"/>
                    <a:gd name="T36" fmla="*/ 0 w 128"/>
                    <a:gd name="T37" fmla="*/ 0 h 183"/>
                    <a:gd name="T38" fmla="*/ 0 w 128"/>
                    <a:gd name="T39" fmla="*/ 0 h 183"/>
                    <a:gd name="T40" fmla="*/ 0 w 128"/>
                    <a:gd name="T41" fmla="*/ 0 h 183"/>
                    <a:gd name="T42" fmla="*/ 0 w 128"/>
                    <a:gd name="T43" fmla="*/ 0 h 183"/>
                    <a:gd name="T44" fmla="*/ 0 w 128"/>
                    <a:gd name="T45" fmla="*/ 0 h 183"/>
                    <a:gd name="T46" fmla="*/ 0 w 128"/>
                    <a:gd name="T47" fmla="*/ 0 h 183"/>
                    <a:gd name="T48" fmla="*/ 0 w 128"/>
                    <a:gd name="T49" fmla="*/ 0 h 183"/>
                    <a:gd name="T50" fmla="*/ 0 w 128"/>
                    <a:gd name="T51" fmla="*/ 0 h 183"/>
                    <a:gd name="T52" fmla="*/ 0 w 128"/>
                    <a:gd name="T53" fmla="*/ 0 h 183"/>
                    <a:gd name="T54" fmla="*/ 0 w 128"/>
                    <a:gd name="T55" fmla="*/ 0 h 183"/>
                    <a:gd name="T56" fmla="*/ 0 w 128"/>
                    <a:gd name="T57" fmla="*/ 0 h 183"/>
                    <a:gd name="T58" fmla="*/ 0 w 128"/>
                    <a:gd name="T59" fmla="*/ 0 h 183"/>
                    <a:gd name="T60" fmla="*/ 0 w 128"/>
                    <a:gd name="T61" fmla="*/ 0 h 183"/>
                    <a:gd name="T62" fmla="*/ 0 w 128"/>
                    <a:gd name="T63" fmla="*/ 0 h 183"/>
                    <a:gd name="T64" fmla="*/ 0 w 128"/>
                    <a:gd name="T65" fmla="*/ 0 h 183"/>
                    <a:gd name="T66" fmla="*/ 0 w 128"/>
                    <a:gd name="T67" fmla="*/ 0 h 183"/>
                    <a:gd name="T68" fmla="*/ 0 w 128"/>
                    <a:gd name="T69" fmla="*/ 0 h 183"/>
                    <a:gd name="T70" fmla="*/ 0 w 128"/>
                    <a:gd name="T71" fmla="*/ 0 h 183"/>
                    <a:gd name="T72" fmla="*/ 0 w 128"/>
                    <a:gd name="T73" fmla="*/ 0 h 183"/>
                    <a:gd name="T74" fmla="*/ 0 w 128"/>
                    <a:gd name="T75" fmla="*/ 0 h 183"/>
                    <a:gd name="T76" fmla="*/ 0 w 128"/>
                    <a:gd name="T77" fmla="*/ 0 h 183"/>
                    <a:gd name="T78" fmla="*/ 0 w 128"/>
                    <a:gd name="T79" fmla="*/ 0 h 183"/>
                    <a:gd name="T80" fmla="*/ 0 w 128"/>
                    <a:gd name="T81" fmla="*/ 0 h 18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28"/>
                    <a:gd name="T124" fmla="*/ 0 h 183"/>
                    <a:gd name="T125" fmla="*/ 128 w 128"/>
                    <a:gd name="T126" fmla="*/ 183 h 18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28" h="183">
                      <a:moveTo>
                        <a:pt x="108" y="61"/>
                      </a:moveTo>
                      <a:lnTo>
                        <a:pt x="111" y="80"/>
                      </a:lnTo>
                      <a:lnTo>
                        <a:pt x="109" y="97"/>
                      </a:lnTo>
                      <a:lnTo>
                        <a:pt x="101" y="110"/>
                      </a:lnTo>
                      <a:lnTo>
                        <a:pt x="89" y="123"/>
                      </a:lnTo>
                      <a:lnTo>
                        <a:pt x="75" y="134"/>
                      </a:lnTo>
                      <a:lnTo>
                        <a:pt x="60" y="145"/>
                      </a:lnTo>
                      <a:lnTo>
                        <a:pt x="43" y="156"/>
                      </a:lnTo>
                      <a:lnTo>
                        <a:pt x="29" y="167"/>
                      </a:lnTo>
                      <a:lnTo>
                        <a:pt x="27" y="170"/>
                      </a:lnTo>
                      <a:lnTo>
                        <a:pt x="26" y="172"/>
                      </a:lnTo>
                      <a:lnTo>
                        <a:pt x="26" y="176"/>
                      </a:lnTo>
                      <a:lnTo>
                        <a:pt x="28" y="179"/>
                      </a:lnTo>
                      <a:lnTo>
                        <a:pt x="30" y="182"/>
                      </a:lnTo>
                      <a:lnTo>
                        <a:pt x="34" y="183"/>
                      </a:lnTo>
                      <a:lnTo>
                        <a:pt x="37" y="183"/>
                      </a:lnTo>
                      <a:lnTo>
                        <a:pt x="41" y="182"/>
                      </a:lnTo>
                      <a:lnTo>
                        <a:pt x="58" y="171"/>
                      </a:lnTo>
                      <a:lnTo>
                        <a:pt x="76" y="160"/>
                      </a:lnTo>
                      <a:lnTo>
                        <a:pt x="92" y="147"/>
                      </a:lnTo>
                      <a:lnTo>
                        <a:pt x="108" y="132"/>
                      </a:lnTo>
                      <a:lnTo>
                        <a:pt x="118" y="116"/>
                      </a:lnTo>
                      <a:lnTo>
                        <a:pt x="125" y="98"/>
                      </a:lnTo>
                      <a:lnTo>
                        <a:pt x="128" y="78"/>
                      </a:lnTo>
                      <a:lnTo>
                        <a:pt x="123" y="58"/>
                      </a:lnTo>
                      <a:lnTo>
                        <a:pt x="112" y="41"/>
                      </a:lnTo>
                      <a:lnTo>
                        <a:pt x="98" y="28"/>
                      </a:lnTo>
                      <a:lnTo>
                        <a:pt x="80" y="16"/>
                      </a:lnTo>
                      <a:lnTo>
                        <a:pt x="61" y="8"/>
                      </a:lnTo>
                      <a:lnTo>
                        <a:pt x="41" y="2"/>
                      </a:lnTo>
                      <a:lnTo>
                        <a:pt x="23" y="0"/>
                      </a:lnTo>
                      <a:lnTo>
                        <a:pt x="9" y="1"/>
                      </a:lnTo>
                      <a:lnTo>
                        <a:pt x="0" y="6"/>
                      </a:lnTo>
                      <a:lnTo>
                        <a:pt x="16" y="10"/>
                      </a:lnTo>
                      <a:lnTo>
                        <a:pt x="33" y="14"/>
                      </a:lnTo>
                      <a:lnTo>
                        <a:pt x="48" y="17"/>
                      </a:lnTo>
                      <a:lnTo>
                        <a:pt x="63" y="22"/>
                      </a:lnTo>
                      <a:lnTo>
                        <a:pt x="77" y="28"/>
                      </a:lnTo>
                      <a:lnTo>
                        <a:pt x="90" y="36"/>
                      </a:lnTo>
                      <a:lnTo>
                        <a:pt x="101" y="46"/>
                      </a:lnTo>
                      <a:lnTo>
                        <a:pt x="108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2" name="Freeform 761"/>
                <p:cNvSpPr>
                  <a:spLocks/>
                </p:cNvSpPr>
                <p:nvPr/>
              </p:nvSpPr>
              <p:spPr bwMode="auto">
                <a:xfrm>
                  <a:off x="5070" y="2650"/>
                  <a:ext cx="112" cy="88"/>
                </a:xfrm>
                <a:custGeom>
                  <a:avLst/>
                  <a:gdLst>
                    <a:gd name="T0" fmla="*/ 0 w 323"/>
                    <a:gd name="T1" fmla="*/ 0 h 379"/>
                    <a:gd name="T2" fmla="*/ 0 w 323"/>
                    <a:gd name="T3" fmla="*/ 0 h 379"/>
                    <a:gd name="T4" fmla="*/ 0 w 323"/>
                    <a:gd name="T5" fmla="*/ 0 h 379"/>
                    <a:gd name="T6" fmla="*/ 0 w 323"/>
                    <a:gd name="T7" fmla="*/ 0 h 379"/>
                    <a:gd name="T8" fmla="*/ 0 w 323"/>
                    <a:gd name="T9" fmla="*/ 0 h 379"/>
                    <a:gd name="T10" fmla="*/ 0 w 323"/>
                    <a:gd name="T11" fmla="*/ 0 h 379"/>
                    <a:gd name="T12" fmla="*/ 0 w 323"/>
                    <a:gd name="T13" fmla="*/ 0 h 379"/>
                    <a:gd name="T14" fmla="*/ 0 w 323"/>
                    <a:gd name="T15" fmla="*/ 0 h 379"/>
                    <a:gd name="T16" fmla="*/ 0 w 323"/>
                    <a:gd name="T17" fmla="*/ 0 h 379"/>
                    <a:gd name="T18" fmla="*/ 0 w 323"/>
                    <a:gd name="T19" fmla="*/ 0 h 379"/>
                    <a:gd name="T20" fmla="*/ 0 w 323"/>
                    <a:gd name="T21" fmla="*/ 0 h 379"/>
                    <a:gd name="T22" fmla="*/ 0 w 323"/>
                    <a:gd name="T23" fmla="*/ 0 h 379"/>
                    <a:gd name="T24" fmla="*/ 0 w 323"/>
                    <a:gd name="T25" fmla="*/ 0 h 379"/>
                    <a:gd name="T26" fmla="*/ 0 w 323"/>
                    <a:gd name="T27" fmla="*/ 0 h 379"/>
                    <a:gd name="T28" fmla="*/ 0 w 323"/>
                    <a:gd name="T29" fmla="*/ 0 h 379"/>
                    <a:gd name="T30" fmla="*/ 0 w 323"/>
                    <a:gd name="T31" fmla="*/ 0 h 379"/>
                    <a:gd name="T32" fmla="*/ 0 w 323"/>
                    <a:gd name="T33" fmla="*/ 0 h 379"/>
                    <a:gd name="T34" fmla="*/ 0 w 323"/>
                    <a:gd name="T35" fmla="*/ 0 h 379"/>
                    <a:gd name="T36" fmla="*/ 0 w 323"/>
                    <a:gd name="T37" fmla="*/ 0 h 379"/>
                    <a:gd name="T38" fmla="*/ 0 w 323"/>
                    <a:gd name="T39" fmla="*/ 0 h 379"/>
                    <a:gd name="T40" fmla="*/ 0 w 323"/>
                    <a:gd name="T41" fmla="*/ 0 h 379"/>
                    <a:gd name="T42" fmla="*/ 0 w 323"/>
                    <a:gd name="T43" fmla="*/ 0 h 379"/>
                    <a:gd name="T44" fmla="*/ 0 w 323"/>
                    <a:gd name="T45" fmla="*/ 0 h 379"/>
                    <a:gd name="T46" fmla="*/ 0 w 323"/>
                    <a:gd name="T47" fmla="*/ 0 h 379"/>
                    <a:gd name="T48" fmla="*/ 0 w 323"/>
                    <a:gd name="T49" fmla="*/ 0 h 379"/>
                    <a:gd name="T50" fmla="*/ 0 w 323"/>
                    <a:gd name="T51" fmla="*/ 0 h 379"/>
                    <a:gd name="T52" fmla="*/ 0 w 323"/>
                    <a:gd name="T53" fmla="*/ 0 h 379"/>
                    <a:gd name="T54" fmla="*/ 0 w 323"/>
                    <a:gd name="T55" fmla="*/ 0 h 379"/>
                    <a:gd name="T56" fmla="*/ 0 w 323"/>
                    <a:gd name="T57" fmla="*/ 0 h 379"/>
                    <a:gd name="T58" fmla="*/ 0 w 323"/>
                    <a:gd name="T59" fmla="*/ 0 h 379"/>
                    <a:gd name="T60" fmla="*/ 0 w 323"/>
                    <a:gd name="T61" fmla="*/ 0 h 379"/>
                    <a:gd name="T62" fmla="*/ 0 w 323"/>
                    <a:gd name="T63" fmla="*/ 0 h 379"/>
                    <a:gd name="T64" fmla="*/ 0 w 323"/>
                    <a:gd name="T65" fmla="*/ 0 h 379"/>
                    <a:gd name="T66" fmla="*/ 0 w 323"/>
                    <a:gd name="T67" fmla="*/ 0 h 379"/>
                    <a:gd name="T68" fmla="*/ 0 w 323"/>
                    <a:gd name="T69" fmla="*/ 0 h 379"/>
                    <a:gd name="T70" fmla="*/ 0 w 323"/>
                    <a:gd name="T71" fmla="*/ 0 h 379"/>
                    <a:gd name="T72" fmla="*/ 0 w 323"/>
                    <a:gd name="T73" fmla="*/ 0 h 379"/>
                    <a:gd name="T74" fmla="*/ 0 w 323"/>
                    <a:gd name="T75" fmla="*/ 0 h 379"/>
                    <a:gd name="T76" fmla="*/ 0 w 323"/>
                    <a:gd name="T77" fmla="*/ 0 h 379"/>
                    <a:gd name="T78" fmla="*/ 0 w 323"/>
                    <a:gd name="T79" fmla="*/ 0 h 379"/>
                    <a:gd name="T80" fmla="*/ 0 w 323"/>
                    <a:gd name="T81" fmla="*/ 0 h 379"/>
                    <a:gd name="T82" fmla="*/ 0 w 323"/>
                    <a:gd name="T83" fmla="*/ 0 h 379"/>
                    <a:gd name="T84" fmla="*/ 0 w 323"/>
                    <a:gd name="T85" fmla="*/ 0 h 379"/>
                    <a:gd name="T86" fmla="*/ 0 w 323"/>
                    <a:gd name="T87" fmla="*/ 0 h 37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23"/>
                    <a:gd name="T133" fmla="*/ 0 h 379"/>
                    <a:gd name="T134" fmla="*/ 323 w 323"/>
                    <a:gd name="T135" fmla="*/ 379 h 37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23" h="379">
                      <a:moveTo>
                        <a:pt x="126" y="50"/>
                      </a:moveTo>
                      <a:lnTo>
                        <a:pt x="101" y="70"/>
                      </a:lnTo>
                      <a:lnTo>
                        <a:pt x="76" y="92"/>
                      </a:lnTo>
                      <a:lnTo>
                        <a:pt x="54" y="115"/>
                      </a:lnTo>
                      <a:lnTo>
                        <a:pt x="34" y="140"/>
                      </a:lnTo>
                      <a:lnTo>
                        <a:pt x="18" y="167"/>
                      </a:lnTo>
                      <a:lnTo>
                        <a:pt x="6" y="196"/>
                      </a:lnTo>
                      <a:lnTo>
                        <a:pt x="0" y="227"/>
                      </a:lnTo>
                      <a:lnTo>
                        <a:pt x="1" y="259"/>
                      </a:lnTo>
                      <a:lnTo>
                        <a:pt x="4" y="267"/>
                      </a:lnTo>
                      <a:lnTo>
                        <a:pt x="7" y="277"/>
                      </a:lnTo>
                      <a:lnTo>
                        <a:pt x="11" y="283"/>
                      </a:lnTo>
                      <a:lnTo>
                        <a:pt x="15" y="291"/>
                      </a:lnTo>
                      <a:lnTo>
                        <a:pt x="21" y="298"/>
                      </a:lnTo>
                      <a:lnTo>
                        <a:pt x="27" y="305"/>
                      </a:lnTo>
                      <a:lnTo>
                        <a:pt x="34" y="311"/>
                      </a:lnTo>
                      <a:lnTo>
                        <a:pt x="41" y="316"/>
                      </a:lnTo>
                      <a:lnTo>
                        <a:pt x="57" y="325"/>
                      </a:lnTo>
                      <a:lnTo>
                        <a:pt x="72" y="333"/>
                      </a:lnTo>
                      <a:lnTo>
                        <a:pt x="87" y="340"/>
                      </a:lnTo>
                      <a:lnTo>
                        <a:pt x="103" y="345"/>
                      </a:lnTo>
                      <a:lnTo>
                        <a:pt x="120" y="351"/>
                      </a:lnTo>
                      <a:lnTo>
                        <a:pt x="136" y="356"/>
                      </a:lnTo>
                      <a:lnTo>
                        <a:pt x="153" y="360"/>
                      </a:lnTo>
                      <a:lnTo>
                        <a:pt x="169" y="364"/>
                      </a:lnTo>
                      <a:lnTo>
                        <a:pt x="187" y="367"/>
                      </a:lnTo>
                      <a:lnTo>
                        <a:pt x="204" y="370"/>
                      </a:lnTo>
                      <a:lnTo>
                        <a:pt x="221" y="372"/>
                      </a:lnTo>
                      <a:lnTo>
                        <a:pt x="238" y="374"/>
                      </a:lnTo>
                      <a:lnTo>
                        <a:pt x="256" y="375"/>
                      </a:lnTo>
                      <a:lnTo>
                        <a:pt x="273" y="376"/>
                      </a:lnTo>
                      <a:lnTo>
                        <a:pt x="290" y="378"/>
                      </a:lnTo>
                      <a:lnTo>
                        <a:pt x="307" y="379"/>
                      </a:lnTo>
                      <a:lnTo>
                        <a:pt x="312" y="379"/>
                      </a:lnTo>
                      <a:lnTo>
                        <a:pt x="317" y="375"/>
                      </a:lnTo>
                      <a:lnTo>
                        <a:pt x="320" y="372"/>
                      </a:lnTo>
                      <a:lnTo>
                        <a:pt x="323" y="366"/>
                      </a:lnTo>
                      <a:lnTo>
                        <a:pt x="323" y="360"/>
                      </a:lnTo>
                      <a:lnTo>
                        <a:pt x="320" y="356"/>
                      </a:lnTo>
                      <a:lnTo>
                        <a:pt x="316" y="352"/>
                      </a:lnTo>
                      <a:lnTo>
                        <a:pt x="311" y="351"/>
                      </a:lnTo>
                      <a:lnTo>
                        <a:pt x="295" y="351"/>
                      </a:lnTo>
                      <a:lnTo>
                        <a:pt x="279" y="351"/>
                      </a:lnTo>
                      <a:lnTo>
                        <a:pt x="263" y="350"/>
                      </a:lnTo>
                      <a:lnTo>
                        <a:pt x="248" y="349"/>
                      </a:lnTo>
                      <a:lnTo>
                        <a:pt x="231" y="348"/>
                      </a:lnTo>
                      <a:lnTo>
                        <a:pt x="215" y="345"/>
                      </a:lnTo>
                      <a:lnTo>
                        <a:pt x="200" y="343"/>
                      </a:lnTo>
                      <a:lnTo>
                        <a:pt x="183" y="341"/>
                      </a:lnTo>
                      <a:lnTo>
                        <a:pt x="168" y="337"/>
                      </a:lnTo>
                      <a:lnTo>
                        <a:pt x="151" y="334"/>
                      </a:lnTo>
                      <a:lnTo>
                        <a:pt x="136" y="329"/>
                      </a:lnTo>
                      <a:lnTo>
                        <a:pt x="121" y="325"/>
                      </a:lnTo>
                      <a:lnTo>
                        <a:pt x="106" y="320"/>
                      </a:lnTo>
                      <a:lnTo>
                        <a:pt x="92" y="313"/>
                      </a:lnTo>
                      <a:lnTo>
                        <a:pt x="76" y="306"/>
                      </a:lnTo>
                      <a:lnTo>
                        <a:pt x="62" y="300"/>
                      </a:lnTo>
                      <a:lnTo>
                        <a:pt x="51" y="291"/>
                      </a:lnTo>
                      <a:lnTo>
                        <a:pt x="41" y="280"/>
                      </a:lnTo>
                      <a:lnTo>
                        <a:pt x="35" y="269"/>
                      </a:lnTo>
                      <a:lnTo>
                        <a:pt x="31" y="255"/>
                      </a:lnTo>
                      <a:lnTo>
                        <a:pt x="31" y="239"/>
                      </a:lnTo>
                      <a:lnTo>
                        <a:pt x="33" y="218"/>
                      </a:lnTo>
                      <a:lnTo>
                        <a:pt x="38" y="197"/>
                      </a:lnTo>
                      <a:lnTo>
                        <a:pt x="42" y="182"/>
                      </a:lnTo>
                      <a:lnTo>
                        <a:pt x="51" y="165"/>
                      </a:lnTo>
                      <a:lnTo>
                        <a:pt x="60" y="150"/>
                      </a:lnTo>
                      <a:lnTo>
                        <a:pt x="68" y="136"/>
                      </a:lnTo>
                      <a:lnTo>
                        <a:pt x="79" y="124"/>
                      </a:lnTo>
                      <a:lnTo>
                        <a:pt x="89" y="111"/>
                      </a:lnTo>
                      <a:lnTo>
                        <a:pt x="101" y="100"/>
                      </a:lnTo>
                      <a:lnTo>
                        <a:pt x="114" y="88"/>
                      </a:lnTo>
                      <a:lnTo>
                        <a:pt x="129" y="76"/>
                      </a:lnTo>
                      <a:lnTo>
                        <a:pt x="144" y="64"/>
                      </a:lnTo>
                      <a:lnTo>
                        <a:pt x="162" y="53"/>
                      </a:lnTo>
                      <a:lnTo>
                        <a:pt x="181" y="41"/>
                      </a:lnTo>
                      <a:lnTo>
                        <a:pt x="201" y="31"/>
                      </a:lnTo>
                      <a:lnTo>
                        <a:pt x="219" y="22"/>
                      </a:lnTo>
                      <a:lnTo>
                        <a:pt x="237" y="14"/>
                      </a:lnTo>
                      <a:lnTo>
                        <a:pt x="253" y="7"/>
                      </a:lnTo>
                      <a:lnTo>
                        <a:pt x="268" y="1"/>
                      </a:lnTo>
                      <a:lnTo>
                        <a:pt x="255" y="0"/>
                      </a:lnTo>
                      <a:lnTo>
                        <a:pt x="238" y="1"/>
                      </a:lnTo>
                      <a:lnTo>
                        <a:pt x="221" y="5"/>
                      </a:lnTo>
                      <a:lnTo>
                        <a:pt x="201" y="11"/>
                      </a:lnTo>
                      <a:lnTo>
                        <a:pt x="181" y="19"/>
                      </a:lnTo>
                      <a:lnTo>
                        <a:pt x="161" y="28"/>
                      </a:lnTo>
                      <a:lnTo>
                        <a:pt x="142" y="39"/>
                      </a:lnTo>
                      <a:lnTo>
                        <a:pt x="126" y="5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3" name="Freeform 762"/>
                <p:cNvSpPr>
                  <a:spLocks/>
                </p:cNvSpPr>
                <p:nvPr/>
              </p:nvSpPr>
              <p:spPr bwMode="auto">
                <a:xfrm>
                  <a:off x="5229" y="2647"/>
                  <a:ext cx="99" cy="59"/>
                </a:xfrm>
                <a:custGeom>
                  <a:avLst/>
                  <a:gdLst>
                    <a:gd name="T0" fmla="*/ 0 w 282"/>
                    <a:gd name="T1" fmla="*/ 0 h 253"/>
                    <a:gd name="T2" fmla="*/ 0 w 282"/>
                    <a:gd name="T3" fmla="*/ 0 h 253"/>
                    <a:gd name="T4" fmla="*/ 0 w 282"/>
                    <a:gd name="T5" fmla="*/ 0 h 253"/>
                    <a:gd name="T6" fmla="*/ 0 w 282"/>
                    <a:gd name="T7" fmla="*/ 0 h 253"/>
                    <a:gd name="T8" fmla="*/ 0 w 282"/>
                    <a:gd name="T9" fmla="*/ 0 h 253"/>
                    <a:gd name="T10" fmla="*/ 0 w 282"/>
                    <a:gd name="T11" fmla="*/ 0 h 253"/>
                    <a:gd name="T12" fmla="*/ 0 w 282"/>
                    <a:gd name="T13" fmla="*/ 0 h 253"/>
                    <a:gd name="T14" fmla="*/ 0 w 282"/>
                    <a:gd name="T15" fmla="*/ 0 h 253"/>
                    <a:gd name="T16" fmla="*/ 0 w 282"/>
                    <a:gd name="T17" fmla="*/ 0 h 253"/>
                    <a:gd name="T18" fmla="*/ 0 w 282"/>
                    <a:gd name="T19" fmla="*/ 0 h 253"/>
                    <a:gd name="T20" fmla="*/ 0 w 282"/>
                    <a:gd name="T21" fmla="*/ 0 h 253"/>
                    <a:gd name="T22" fmla="*/ 0 w 282"/>
                    <a:gd name="T23" fmla="*/ 0 h 253"/>
                    <a:gd name="T24" fmla="*/ 0 w 282"/>
                    <a:gd name="T25" fmla="*/ 0 h 253"/>
                    <a:gd name="T26" fmla="*/ 0 w 282"/>
                    <a:gd name="T27" fmla="*/ 0 h 253"/>
                    <a:gd name="T28" fmla="*/ 0 w 282"/>
                    <a:gd name="T29" fmla="*/ 0 h 253"/>
                    <a:gd name="T30" fmla="*/ 0 w 282"/>
                    <a:gd name="T31" fmla="*/ 0 h 253"/>
                    <a:gd name="T32" fmla="*/ 0 w 282"/>
                    <a:gd name="T33" fmla="*/ 0 h 253"/>
                    <a:gd name="T34" fmla="*/ 0 w 282"/>
                    <a:gd name="T35" fmla="*/ 0 h 253"/>
                    <a:gd name="T36" fmla="*/ 0 w 282"/>
                    <a:gd name="T37" fmla="*/ 0 h 253"/>
                    <a:gd name="T38" fmla="*/ 0 w 282"/>
                    <a:gd name="T39" fmla="*/ 0 h 253"/>
                    <a:gd name="T40" fmla="*/ 0 w 282"/>
                    <a:gd name="T41" fmla="*/ 0 h 253"/>
                    <a:gd name="T42" fmla="*/ 0 w 282"/>
                    <a:gd name="T43" fmla="*/ 0 h 253"/>
                    <a:gd name="T44" fmla="*/ 0 w 282"/>
                    <a:gd name="T45" fmla="*/ 0 h 253"/>
                    <a:gd name="T46" fmla="*/ 0 w 282"/>
                    <a:gd name="T47" fmla="*/ 0 h 253"/>
                    <a:gd name="T48" fmla="*/ 0 w 282"/>
                    <a:gd name="T49" fmla="*/ 0 h 253"/>
                    <a:gd name="T50" fmla="*/ 0 w 282"/>
                    <a:gd name="T51" fmla="*/ 0 h 253"/>
                    <a:gd name="T52" fmla="*/ 0 w 282"/>
                    <a:gd name="T53" fmla="*/ 0 h 253"/>
                    <a:gd name="T54" fmla="*/ 0 w 282"/>
                    <a:gd name="T55" fmla="*/ 0 h 253"/>
                    <a:gd name="T56" fmla="*/ 0 w 282"/>
                    <a:gd name="T57" fmla="*/ 0 h 253"/>
                    <a:gd name="T58" fmla="*/ 0 w 282"/>
                    <a:gd name="T59" fmla="*/ 0 h 253"/>
                    <a:gd name="T60" fmla="*/ 0 w 282"/>
                    <a:gd name="T61" fmla="*/ 0 h 253"/>
                    <a:gd name="T62" fmla="*/ 0 w 282"/>
                    <a:gd name="T63" fmla="*/ 0 h 253"/>
                    <a:gd name="T64" fmla="*/ 0 w 282"/>
                    <a:gd name="T65" fmla="*/ 0 h 253"/>
                    <a:gd name="T66" fmla="*/ 0 w 282"/>
                    <a:gd name="T67" fmla="*/ 0 h 253"/>
                    <a:gd name="T68" fmla="*/ 0 w 282"/>
                    <a:gd name="T69" fmla="*/ 0 h 253"/>
                    <a:gd name="T70" fmla="*/ 0 w 282"/>
                    <a:gd name="T71" fmla="*/ 0 h 253"/>
                    <a:gd name="T72" fmla="*/ 0 w 282"/>
                    <a:gd name="T73" fmla="*/ 0 h 253"/>
                    <a:gd name="T74" fmla="*/ 0 w 282"/>
                    <a:gd name="T75" fmla="*/ 0 h 253"/>
                    <a:gd name="T76" fmla="*/ 0 w 282"/>
                    <a:gd name="T77" fmla="*/ 0 h 253"/>
                    <a:gd name="T78" fmla="*/ 0 w 282"/>
                    <a:gd name="T79" fmla="*/ 0 h 253"/>
                    <a:gd name="T80" fmla="*/ 0 w 282"/>
                    <a:gd name="T81" fmla="*/ 0 h 253"/>
                    <a:gd name="T82" fmla="*/ 0 w 282"/>
                    <a:gd name="T83" fmla="*/ 0 h 253"/>
                    <a:gd name="T84" fmla="*/ 0 w 282"/>
                    <a:gd name="T85" fmla="*/ 0 h 253"/>
                    <a:gd name="T86" fmla="*/ 0 w 282"/>
                    <a:gd name="T87" fmla="*/ 0 h 253"/>
                    <a:gd name="T88" fmla="*/ 0 w 282"/>
                    <a:gd name="T89" fmla="*/ 0 h 253"/>
                    <a:gd name="T90" fmla="*/ 0 w 282"/>
                    <a:gd name="T91" fmla="*/ 0 h 253"/>
                    <a:gd name="T92" fmla="*/ 0 w 282"/>
                    <a:gd name="T93" fmla="*/ 0 h 253"/>
                    <a:gd name="T94" fmla="*/ 0 w 282"/>
                    <a:gd name="T95" fmla="*/ 0 h 253"/>
                    <a:gd name="T96" fmla="*/ 0 w 282"/>
                    <a:gd name="T97" fmla="*/ 0 h 253"/>
                    <a:gd name="T98" fmla="*/ 0 w 282"/>
                    <a:gd name="T99" fmla="*/ 0 h 253"/>
                    <a:gd name="T100" fmla="*/ 0 w 282"/>
                    <a:gd name="T101" fmla="*/ 0 h 253"/>
                    <a:gd name="T102" fmla="*/ 0 w 282"/>
                    <a:gd name="T103" fmla="*/ 0 h 253"/>
                    <a:gd name="T104" fmla="*/ 0 w 282"/>
                    <a:gd name="T105" fmla="*/ 0 h 253"/>
                    <a:gd name="T106" fmla="*/ 0 w 282"/>
                    <a:gd name="T107" fmla="*/ 0 h 253"/>
                    <a:gd name="T108" fmla="*/ 0 w 282"/>
                    <a:gd name="T109" fmla="*/ 0 h 253"/>
                    <a:gd name="T110" fmla="*/ 0 w 282"/>
                    <a:gd name="T111" fmla="*/ 0 h 253"/>
                    <a:gd name="T112" fmla="*/ 0 w 282"/>
                    <a:gd name="T113" fmla="*/ 0 h 253"/>
                    <a:gd name="T114" fmla="*/ 0 w 282"/>
                    <a:gd name="T115" fmla="*/ 0 h 253"/>
                    <a:gd name="T116" fmla="*/ 0 w 282"/>
                    <a:gd name="T117" fmla="*/ 0 h 253"/>
                    <a:gd name="T118" fmla="*/ 0 w 282"/>
                    <a:gd name="T119" fmla="*/ 0 h 253"/>
                    <a:gd name="T120" fmla="*/ 0 w 282"/>
                    <a:gd name="T121" fmla="*/ 0 h 25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82"/>
                    <a:gd name="T184" fmla="*/ 0 h 253"/>
                    <a:gd name="T185" fmla="*/ 282 w 282"/>
                    <a:gd name="T186" fmla="*/ 253 h 25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82" h="253">
                      <a:moveTo>
                        <a:pt x="235" y="78"/>
                      </a:moveTo>
                      <a:lnTo>
                        <a:pt x="248" y="92"/>
                      </a:lnTo>
                      <a:lnTo>
                        <a:pt x="255" y="108"/>
                      </a:lnTo>
                      <a:lnTo>
                        <a:pt x="259" y="125"/>
                      </a:lnTo>
                      <a:lnTo>
                        <a:pt x="259" y="144"/>
                      </a:lnTo>
                      <a:lnTo>
                        <a:pt x="257" y="159"/>
                      </a:lnTo>
                      <a:lnTo>
                        <a:pt x="252" y="171"/>
                      </a:lnTo>
                      <a:lnTo>
                        <a:pt x="244" y="184"/>
                      </a:lnTo>
                      <a:lnTo>
                        <a:pt x="236" y="194"/>
                      </a:lnTo>
                      <a:lnTo>
                        <a:pt x="225" y="206"/>
                      </a:lnTo>
                      <a:lnTo>
                        <a:pt x="215" y="215"/>
                      </a:lnTo>
                      <a:lnTo>
                        <a:pt x="204" y="225"/>
                      </a:lnTo>
                      <a:lnTo>
                        <a:pt x="194" y="236"/>
                      </a:lnTo>
                      <a:lnTo>
                        <a:pt x="191" y="239"/>
                      </a:lnTo>
                      <a:lnTo>
                        <a:pt x="190" y="242"/>
                      </a:lnTo>
                      <a:lnTo>
                        <a:pt x="191" y="246"/>
                      </a:lnTo>
                      <a:lnTo>
                        <a:pt x="194" y="249"/>
                      </a:lnTo>
                      <a:lnTo>
                        <a:pt x="197" y="252"/>
                      </a:lnTo>
                      <a:lnTo>
                        <a:pt x="201" y="253"/>
                      </a:lnTo>
                      <a:lnTo>
                        <a:pt x="205" y="252"/>
                      </a:lnTo>
                      <a:lnTo>
                        <a:pt x="209" y="249"/>
                      </a:lnTo>
                      <a:lnTo>
                        <a:pt x="232" y="234"/>
                      </a:lnTo>
                      <a:lnTo>
                        <a:pt x="251" y="215"/>
                      </a:lnTo>
                      <a:lnTo>
                        <a:pt x="267" y="192"/>
                      </a:lnTo>
                      <a:lnTo>
                        <a:pt x="278" y="168"/>
                      </a:lnTo>
                      <a:lnTo>
                        <a:pt x="282" y="141"/>
                      </a:lnTo>
                      <a:lnTo>
                        <a:pt x="279" y="116"/>
                      </a:lnTo>
                      <a:lnTo>
                        <a:pt x="270" y="92"/>
                      </a:lnTo>
                      <a:lnTo>
                        <a:pt x="251" y="70"/>
                      </a:lnTo>
                      <a:lnTo>
                        <a:pt x="237" y="59"/>
                      </a:lnTo>
                      <a:lnTo>
                        <a:pt x="221" y="48"/>
                      </a:lnTo>
                      <a:lnTo>
                        <a:pt x="202" y="39"/>
                      </a:lnTo>
                      <a:lnTo>
                        <a:pt x="183" y="31"/>
                      </a:lnTo>
                      <a:lnTo>
                        <a:pt x="163" y="24"/>
                      </a:lnTo>
                      <a:lnTo>
                        <a:pt x="142" y="18"/>
                      </a:lnTo>
                      <a:lnTo>
                        <a:pt x="122" y="13"/>
                      </a:lnTo>
                      <a:lnTo>
                        <a:pt x="101" y="8"/>
                      </a:lnTo>
                      <a:lnTo>
                        <a:pt x="82" y="5"/>
                      </a:lnTo>
                      <a:lnTo>
                        <a:pt x="63" y="2"/>
                      </a:lnTo>
                      <a:lnTo>
                        <a:pt x="47" y="0"/>
                      </a:lnTo>
                      <a:lnTo>
                        <a:pt x="32" y="0"/>
                      </a:lnTo>
                      <a:lnTo>
                        <a:pt x="19" y="0"/>
                      </a:lnTo>
                      <a:lnTo>
                        <a:pt x="10" y="1"/>
                      </a:lnTo>
                      <a:lnTo>
                        <a:pt x="4" y="4"/>
                      </a:lnTo>
                      <a:lnTo>
                        <a:pt x="0" y="6"/>
                      </a:lnTo>
                      <a:lnTo>
                        <a:pt x="12" y="8"/>
                      </a:lnTo>
                      <a:lnTo>
                        <a:pt x="25" y="9"/>
                      </a:lnTo>
                      <a:lnTo>
                        <a:pt x="38" y="12"/>
                      </a:lnTo>
                      <a:lnTo>
                        <a:pt x="52" y="14"/>
                      </a:lnTo>
                      <a:lnTo>
                        <a:pt x="67" y="16"/>
                      </a:lnTo>
                      <a:lnTo>
                        <a:pt x="82" y="18"/>
                      </a:lnTo>
                      <a:lnTo>
                        <a:pt x="97" y="22"/>
                      </a:lnTo>
                      <a:lnTo>
                        <a:pt x="114" y="25"/>
                      </a:lnTo>
                      <a:lnTo>
                        <a:pt x="129" y="30"/>
                      </a:lnTo>
                      <a:lnTo>
                        <a:pt x="146" y="35"/>
                      </a:lnTo>
                      <a:lnTo>
                        <a:pt x="162" y="40"/>
                      </a:lnTo>
                      <a:lnTo>
                        <a:pt x="177" y="46"/>
                      </a:lnTo>
                      <a:lnTo>
                        <a:pt x="192" y="53"/>
                      </a:lnTo>
                      <a:lnTo>
                        <a:pt x="208" y="60"/>
                      </a:lnTo>
                      <a:lnTo>
                        <a:pt x="222" y="69"/>
                      </a:lnTo>
                      <a:lnTo>
                        <a:pt x="235" y="7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4" name="Freeform 763"/>
                <p:cNvSpPr>
                  <a:spLocks/>
                </p:cNvSpPr>
                <p:nvPr/>
              </p:nvSpPr>
              <p:spPr bwMode="auto">
                <a:xfrm>
                  <a:off x="5030" y="2680"/>
                  <a:ext cx="40" cy="54"/>
                </a:xfrm>
                <a:custGeom>
                  <a:avLst/>
                  <a:gdLst>
                    <a:gd name="T0" fmla="*/ 0 w 115"/>
                    <a:gd name="T1" fmla="*/ 0 h 236"/>
                    <a:gd name="T2" fmla="*/ 0 w 115"/>
                    <a:gd name="T3" fmla="*/ 0 h 236"/>
                    <a:gd name="T4" fmla="*/ 0 w 115"/>
                    <a:gd name="T5" fmla="*/ 0 h 236"/>
                    <a:gd name="T6" fmla="*/ 0 w 115"/>
                    <a:gd name="T7" fmla="*/ 0 h 236"/>
                    <a:gd name="T8" fmla="*/ 0 w 115"/>
                    <a:gd name="T9" fmla="*/ 0 h 236"/>
                    <a:gd name="T10" fmla="*/ 0 w 115"/>
                    <a:gd name="T11" fmla="*/ 0 h 236"/>
                    <a:gd name="T12" fmla="*/ 0 w 115"/>
                    <a:gd name="T13" fmla="*/ 0 h 236"/>
                    <a:gd name="T14" fmla="*/ 0 w 115"/>
                    <a:gd name="T15" fmla="*/ 0 h 236"/>
                    <a:gd name="T16" fmla="*/ 0 w 115"/>
                    <a:gd name="T17" fmla="*/ 0 h 236"/>
                    <a:gd name="T18" fmla="*/ 0 w 115"/>
                    <a:gd name="T19" fmla="*/ 0 h 236"/>
                    <a:gd name="T20" fmla="*/ 0 w 115"/>
                    <a:gd name="T21" fmla="*/ 0 h 236"/>
                    <a:gd name="T22" fmla="*/ 0 w 115"/>
                    <a:gd name="T23" fmla="*/ 0 h 236"/>
                    <a:gd name="T24" fmla="*/ 0 w 115"/>
                    <a:gd name="T25" fmla="*/ 0 h 236"/>
                    <a:gd name="T26" fmla="*/ 0 w 115"/>
                    <a:gd name="T27" fmla="*/ 0 h 236"/>
                    <a:gd name="T28" fmla="*/ 0 w 115"/>
                    <a:gd name="T29" fmla="*/ 0 h 236"/>
                    <a:gd name="T30" fmla="*/ 0 w 115"/>
                    <a:gd name="T31" fmla="*/ 0 h 236"/>
                    <a:gd name="T32" fmla="*/ 0 w 115"/>
                    <a:gd name="T33" fmla="*/ 0 h 236"/>
                    <a:gd name="T34" fmla="*/ 0 w 115"/>
                    <a:gd name="T35" fmla="*/ 0 h 236"/>
                    <a:gd name="T36" fmla="*/ 0 w 115"/>
                    <a:gd name="T37" fmla="*/ 0 h 236"/>
                    <a:gd name="T38" fmla="*/ 0 w 115"/>
                    <a:gd name="T39" fmla="*/ 0 h 236"/>
                    <a:gd name="T40" fmla="*/ 0 w 115"/>
                    <a:gd name="T41" fmla="*/ 0 h 236"/>
                    <a:gd name="T42" fmla="*/ 0 w 115"/>
                    <a:gd name="T43" fmla="*/ 0 h 236"/>
                    <a:gd name="T44" fmla="*/ 0 w 115"/>
                    <a:gd name="T45" fmla="*/ 0 h 236"/>
                    <a:gd name="T46" fmla="*/ 0 w 115"/>
                    <a:gd name="T47" fmla="*/ 0 h 236"/>
                    <a:gd name="T48" fmla="*/ 0 w 115"/>
                    <a:gd name="T49" fmla="*/ 0 h 236"/>
                    <a:gd name="T50" fmla="*/ 0 w 115"/>
                    <a:gd name="T51" fmla="*/ 0 h 236"/>
                    <a:gd name="T52" fmla="*/ 0 w 115"/>
                    <a:gd name="T53" fmla="*/ 0 h 236"/>
                    <a:gd name="T54" fmla="*/ 0 w 115"/>
                    <a:gd name="T55" fmla="*/ 0 h 236"/>
                    <a:gd name="T56" fmla="*/ 0 w 115"/>
                    <a:gd name="T57" fmla="*/ 0 h 236"/>
                    <a:gd name="T58" fmla="*/ 0 w 115"/>
                    <a:gd name="T59" fmla="*/ 0 h 236"/>
                    <a:gd name="T60" fmla="*/ 0 w 115"/>
                    <a:gd name="T61" fmla="*/ 0 h 236"/>
                    <a:gd name="T62" fmla="*/ 0 w 115"/>
                    <a:gd name="T63" fmla="*/ 0 h 236"/>
                    <a:gd name="T64" fmla="*/ 0 w 115"/>
                    <a:gd name="T65" fmla="*/ 0 h 236"/>
                    <a:gd name="T66" fmla="*/ 0 w 115"/>
                    <a:gd name="T67" fmla="*/ 0 h 236"/>
                    <a:gd name="T68" fmla="*/ 0 w 115"/>
                    <a:gd name="T69" fmla="*/ 0 h 236"/>
                    <a:gd name="T70" fmla="*/ 0 w 115"/>
                    <a:gd name="T71" fmla="*/ 0 h 236"/>
                    <a:gd name="T72" fmla="*/ 0 w 115"/>
                    <a:gd name="T73" fmla="*/ 0 h 236"/>
                    <a:gd name="T74" fmla="*/ 0 w 115"/>
                    <a:gd name="T75" fmla="*/ 0 h 236"/>
                    <a:gd name="T76" fmla="*/ 0 w 115"/>
                    <a:gd name="T77" fmla="*/ 0 h 236"/>
                    <a:gd name="T78" fmla="*/ 0 w 115"/>
                    <a:gd name="T79" fmla="*/ 0 h 236"/>
                    <a:gd name="T80" fmla="*/ 0 w 115"/>
                    <a:gd name="T81" fmla="*/ 0 h 2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15"/>
                    <a:gd name="T124" fmla="*/ 0 h 236"/>
                    <a:gd name="T125" fmla="*/ 115 w 115"/>
                    <a:gd name="T126" fmla="*/ 236 h 23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15" h="236">
                      <a:moveTo>
                        <a:pt x="0" y="128"/>
                      </a:moveTo>
                      <a:lnTo>
                        <a:pt x="0" y="148"/>
                      </a:lnTo>
                      <a:lnTo>
                        <a:pt x="5" y="166"/>
                      </a:lnTo>
                      <a:lnTo>
                        <a:pt x="13" y="184"/>
                      </a:lnTo>
                      <a:lnTo>
                        <a:pt x="24" y="198"/>
                      </a:lnTo>
                      <a:lnTo>
                        <a:pt x="39" y="211"/>
                      </a:lnTo>
                      <a:lnTo>
                        <a:pt x="55" y="223"/>
                      </a:lnTo>
                      <a:lnTo>
                        <a:pt x="74" y="231"/>
                      </a:lnTo>
                      <a:lnTo>
                        <a:pt x="92" y="235"/>
                      </a:lnTo>
                      <a:lnTo>
                        <a:pt x="98" y="236"/>
                      </a:lnTo>
                      <a:lnTo>
                        <a:pt x="104" y="234"/>
                      </a:lnTo>
                      <a:lnTo>
                        <a:pt x="109" y="231"/>
                      </a:lnTo>
                      <a:lnTo>
                        <a:pt x="111" y="226"/>
                      </a:lnTo>
                      <a:lnTo>
                        <a:pt x="111" y="220"/>
                      </a:lnTo>
                      <a:lnTo>
                        <a:pt x="110" y="215"/>
                      </a:lnTo>
                      <a:lnTo>
                        <a:pt x="107" y="210"/>
                      </a:lnTo>
                      <a:lnTo>
                        <a:pt x="101" y="208"/>
                      </a:lnTo>
                      <a:lnTo>
                        <a:pt x="82" y="201"/>
                      </a:lnTo>
                      <a:lnTo>
                        <a:pt x="64" y="192"/>
                      </a:lnTo>
                      <a:lnTo>
                        <a:pt x="50" y="179"/>
                      </a:lnTo>
                      <a:lnTo>
                        <a:pt x="40" y="165"/>
                      </a:lnTo>
                      <a:lnTo>
                        <a:pt x="33" y="148"/>
                      </a:lnTo>
                      <a:lnTo>
                        <a:pt x="29" y="130"/>
                      </a:lnTo>
                      <a:lnTo>
                        <a:pt x="29" y="110"/>
                      </a:lnTo>
                      <a:lnTo>
                        <a:pt x="35" y="89"/>
                      </a:lnTo>
                      <a:lnTo>
                        <a:pt x="43" y="74"/>
                      </a:lnTo>
                      <a:lnTo>
                        <a:pt x="56" y="60"/>
                      </a:lnTo>
                      <a:lnTo>
                        <a:pt x="70" y="46"/>
                      </a:lnTo>
                      <a:lnTo>
                        <a:pt x="85" y="33"/>
                      </a:lnTo>
                      <a:lnTo>
                        <a:pt x="98" y="23"/>
                      </a:lnTo>
                      <a:lnTo>
                        <a:pt x="109" y="12"/>
                      </a:lnTo>
                      <a:lnTo>
                        <a:pt x="115" y="6"/>
                      </a:lnTo>
                      <a:lnTo>
                        <a:pt x="115" y="0"/>
                      </a:lnTo>
                      <a:lnTo>
                        <a:pt x="102" y="4"/>
                      </a:lnTo>
                      <a:lnTo>
                        <a:pt x="85" y="12"/>
                      </a:lnTo>
                      <a:lnTo>
                        <a:pt x="68" y="26"/>
                      </a:lnTo>
                      <a:lnTo>
                        <a:pt x="49" y="42"/>
                      </a:lnTo>
                      <a:lnTo>
                        <a:pt x="32" y="61"/>
                      </a:lnTo>
                      <a:lnTo>
                        <a:pt x="17" y="82"/>
                      </a:lnTo>
                      <a:lnTo>
                        <a:pt x="6" y="105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5" name="Freeform 764"/>
                <p:cNvSpPr>
                  <a:spLocks/>
                </p:cNvSpPr>
                <p:nvPr/>
              </p:nvSpPr>
              <p:spPr bwMode="auto">
                <a:xfrm>
                  <a:off x="5311" y="2643"/>
                  <a:ext cx="87" cy="73"/>
                </a:xfrm>
                <a:custGeom>
                  <a:avLst/>
                  <a:gdLst>
                    <a:gd name="T0" fmla="*/ 0 w 245"/>
                    <a:gd name="T1" fmla="*/ 0 h 310"/>
                    <a:gd name="T2" fmla="*/ 0 w 245"/>
                    <a:gd name="T3" fmla="*/ 0 h 310"/>
                    <a:gd name="T4" fmla="*/ 0 w 245"/>
                    <a:gd name="T5" fmla="*/ 0 h 310"/>
                    <a:gd name="T6" fmla="*/ 0 w 245"/>
                    <a:gd name="T7" fmla="*/ 0 h 310"/>
                    <a:gd name="T8" fmla="*/ 0 w 245"/>
                    <a:gd name="T9" fmla="*/ 0 h 310"/>
                    <a:gd name="T10" fmla="*/ 0 w 245"/>
                    <a:gd name="T11" fmla="*/ 0 h 310"/>
                    <a:gd name="T12" fmla="*/ 0 w 245"/>
                    <a:gd name="T13" fmla="*/ 0 h 310"/>
                    <a:gd name="T14" fmla="*/ 0 w 245"/>
                    <a:gd name="T15" fmla="*/ 0 h 310"/>
                    <a:gd name="T16" fmla="*/ 0 w 245"/>
                    <a:gd name="T17" fmla="*/ 0 h 310"/>
                    <a:gd name="T18" fmla="*/ 0 w 245"/>
                    <a:gd name="T19" fmla="*/ 0 h 310"/>
                    <a:gd name="T20" fmla="*/ 0 w 245"/>
                    <a:gd name="T21" fmla="*/ 0 h 310"/>
                    <a:gd name="T22" fmla="*/ 0 w 245"/>
                    <a:gd name="T23" fmla="*/ 0 h 310"/>
                    <a:gd name="T24" fmla="*/ 0 w 245"/>
                    <a:gd name="T25" fmla="*/ 0 h 310"/>
                    <a:gd name="T26" fmla="*/ 0 w 245"/>
                    <a:gd name="T27" fmla="*/ 0 h 310"/>
                    <a:gd name="T28" fmla="*/ 0 w 245"/>
                    <a:gd name="T29" fmla="*/ 0 h 310"/>
                    <a:gd name="T30" fmla="*/ 0 w 245"/>
                    <a:gd name="T31" fmla="*/ 0 h 310"/>
                    <a:gd name="T32" fmla="*/ 0 w 245"/>
                    <a:gd name="T33" fmla="*/ 0 h 310"/>
                    <a:gd name="T34" fmla="*/ 0 w 245"/>
                    <a:gd name="T35" fmla="*/ 0 h 310"/>
                    <a:gd name="T36" fmla="*/ 0 w 245"/>
                    <a:gd name="T37" fmla="*/ 0 h 310"/>
                    <a:gd name="T38" fmla="*/ 0 w 245"/>
                    <a:gd name="T39" fmla="*/ 0 h 310"/>
                    <a:gd name="T40" fmla="*/ 0 w 245"/>
                    <a:gd name="T41" fmla="*/ 0 h 310"/>
                    <a:gd name="T42" fmla="*/ 0 w 245"/>
                    <a:gd name="T43" fmla="*/ 0 h 310"/>
                    <a:gd name="T44" fmla="*/ 0 w 245"/>
                    <a:gd name="T45" fmla="*/ 0 h 310"/>
                    <a:gd name="T46" fmla="*/ 0 w 245"/>
                    <a:gd name="T47" fmla="*/ 0 h 310"/>
                    <a:gd name="T48" fmla="*/ 0 w 245"/>
                    <a:gd name="T49" fmla="*/ 0 h 310"/>
                    <a:gd name="T50" fmla="*/ 0 w 245"/>
                    <a:gd name="T51" fmla="*/ 0 h 310"/>
                    <a:gd name="T52" fmla="*/ 0 w 245"/>
                    <a:gd name="T53" fmla="*/ 0 h 310"/>
                    <a:gd name="T54" fmla="*/ 0 w 245"/>
                    <a:gd name="T55" fmla="*/ 0 h 310"/>
                    <a:gd name="T56" fmla="*/ 0 w 245"/>
                    <a:gd name="T57" fmla="*/ 0 h 310"/>
                    <a:gd name="T58" fmla="*/ 0 w 245"/>
                    <a:gd name="T59" fmla="*/ 0 h 310"/>
                    <a:gd name="T60" fmla="*/ 0 w 245"/>
                    <a:gd name="T61" fmla="*/ 0 h 310"/>
                    <a:gd name="T62" fmla="*/ 0 w 245"/>
                    <a:gd name="T63" fmla="*/ 0 h 310"/>
                    <a:gd name="T64" fmla="*/ 0 w 245"/>
                    <a:gd name="T65" fmla="*/ 0 h 310"/>
                    <a:gd name="T66" fmla="*/ 0 w 245"/>
                    <a:gd name="T67" fmla="*/ 0 h 310"/>
                    <a:gd name="T68" fmla="*/ 0 w 245"/>
                    <a:gd name="T69" fmla="*/ 0 h 310"/>
                    <a:gd name="T70" fmla="*/ 0 w 245"/>
                    <a:gd name="T71" fmla="*/ 0 h 310"/>
                    <a:gd name="T72" fmla="*/ 0 w 245"/>
                    <a:gd name="T73" fmla="*/ 0 h 310"/>
                    <a:gd name="T74" fmla="*/ 0 w 245"/>
                    <a:gd name="T75" fmla="*/ 0 h 310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245"/>
                    <a:gd name="T115" fmla="*/ 0 h 310"/>
                    <a:gd name="T116" fmla="*/ 245 w 245"/>
                    <a:gd name="T117" fmla="*/ 310 h 310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245" h="310">
                      <a:moveTo>
                        <a:pt x="200" y="116"/>
                      </a:moveTo>
                      <a:lnTo>
                        <a:pt x="208" y="124"/>
                      </a:lnTo>
                      <a:lnTo>
                        <a:pt x="214" y="133"/>
                      </a:lnTo>
                      <a:lnTo>
                        <a:pt x="220" y="144"/>
                      </a:lnTo>
                      <a:lnTo>
                        <a:pt x="223" y="154"/>
                      </a:lnTo>
                      <a:lnTo>
                        <a:pt x="226" y="164"/>
                      </a:lnTo>
                      <a:lnTo>
                        <a:pt x="224" y="176"/>
                      </a:lnTo>
                      <a:lnTo>
                        <a:pt x="222" y="187"/>
                      </a:lnTo>
                      <a:lnTo>
                        <a:pt x="216" y="198"/>
                      </a:lnTo>
                      <a:lnTo>
                        <a:pt x="208" y="209"/>
                      </a:lnTo>
                      <a:lnTo>
                        <a:pt x="199" y="219"/>
                      </a:lnTo>
                      <a:lnTo>
                        <a:pt x="188" y="229"/>
                      </a:lnTo>
                      <a:lnTo>
                        <a:pt x="177" y="238"/>
                      </a:lnTo>
                      <a:lnTo>
                        <a:pt x="166" y="246"/>
                      </a:lnTo>
                      <a:lnTo>
                        <a:pt x="154" y="255"/>
                      </a:lnTo>
                      <a:lnTo>
                        <a:pt x="142" y="264"/>
                      </a:lnTo>
                      <a:lnTo>
                        <a:pt x="132" y="275"/>
                      </a:lnTo>
                      <a:lnTo>
                        <a:pt x="128" y="278"/>
                      </a:lnTo>
                      <a:lnTo>
                        <a:pt x="126" y="283"/>
                      </a:lnTo>
                      <a:lnTo>
                        <a:pt x="124" y="287"/>
                      </a:lnTo>
                      <a:lnTo>
                        <a:pt x="121" y="292"/>
                      </a:lnTo>
                      <a:lnTo>
                        <a:pt x="120" y="296"/>
                      </a:lnTo>
                      <a:lnTo>
                        <a:pt x="120" y="301"/>
                      </a:lnTo>
                      <a:lnTo>
                        <a:pt x="122" y="306"/>
                      </a:lnTo>
                      <a:lnTo>
                        <a:pt x="126" y="309"/>
                      </a:lnTo>
                      <a:lnTo>
                        <a:pt x="131" y="310"/>
                      </a:lnTo>
                      <a:lnTo>
                        <a:pt x="135" y="310"/>
                      </a:lnTo>
                      <a:lnTo>
                        <a:pt x="139" y="309"/>
                      </a:lnTo>
                      <a:lnTo>
                        <a:pt x="142" y="306"/>
                      </a:lnTo>
                      <a:lnTo>
                        <a:pt x="154" y="292"/>
                      </a:lnTo>
                      <a:lnTo>
                        <a:pt x="167" y="280"/>
                      </a:lnTo>
                      <a:lnTo>
                        <a:pt x="180" y="269"/>
                      </a:lnTo>
                      <a:lnTo>
                        <a:pt x="194" y="257"/>
                      </a:lnTo>
                      <a:lnTo>
                        <a:pt x="207" y="246"/>
                      </a:lnTo>
                      <a:lnTo>
                        <a:pt x="220" y="233"/>
                      </a:lnTo>
                      <a:lnTo>
                        <a:pt x="230" y="219"/>
                      </a:lnTo>
                      <a:lnTo>
                        <a:pt x="238" y="204"/>
                      </a:lnTo>
                      <a:lnTo>
                        <a:pt x="244" y="186"/>
                      </a:lnTo>
                      <a:lnTo>
                        <a:pt x="245" y="169"/>
                      </a:lnTo>
                      <a:lnTo>
                        <a:pt x="243" y="152"/>
                      </a:lnTo>
                      <a:lnTo>
                        <a:pt x="237" y="134"/>
                      </a:lnTo>
                      <a:lnTo>
                        <a:pt x="228" y="119"/>
                      </a:lnTo>
                      <a:lnTo>
                        <a:pt x="217" y="105"/>
                      </a:lnTo>
                      <a:lnTo>
                        <a:pt x="203" y="93"/>
                      </a:lnTo>
                      <a:lnTo>
                        <a:pt x="188" y="83"/>
                      </a:lnTo>
                      <a:lnTo>
                        <a:pt x="176" y="76"/>
                      </a:lnTo>
                      <a:lnTo>
                        <a:pt x="163" y="69"/>
                      </a:lnTo>
                      <a:lnTo>
                        <a:pt x="151" y="61"/>
                      </a:lnTo>
                      <a:lnTo>
                        <a:pt x="136" y="54"/>
                      </a:lnTo>
                      <a:lnTo>
                        <a:pt x="122" y="46"/>
                      </a:lnTo>
                      <a:lnTo>
                        <a:pt x="107" y="39"/>
                      </a:lnTo>
                      <a:lnTo>
                        <a:pt x="93" y="31"/>
                      </a:lnTo>
                      <a:lnTo>
                        <a:pt x="79" y="24"/>
                      </a:lnTo>
                      <a:lnTo>
                        <a:pt x="66" y="18"/>
                      </a:lnTo>
                      <a:lnTo>
                        <a:pt x="53" y="13"/>
                      </a:lnTo>
                      <a:lnTo>
                        <a:pt x="40" y="8"/>
                      </a:lnTo>
                      <a:lnTo>
                        <a:pt x="30" y="5"/>
                      </a:lnTo>
                      <a:lnTo>
                        <a:pt x="20" y="1"/>
                      </a:lnTo>
                      <a:lnTo>
                        <a:pt x="12" y="0"/>
                      </a:lnTo>
                      <a:lnTo>
                        <a:pt x="5" y="0"/>
                      </a:lnTo>
                      <a:lnTo>
                        <a:pt x="0" y="2"/>
                      </a:lnTo>
                      <a:lnTo>
                        <a:pt x="11" y="8"/>
                      </a:lnTo>
                      <a:lnTo>
                        <a:pt x="23" y="14"/>
                      </a:lnTo>
                      <a:lnTo>
                        <a:pt x="36" y="20"/>
                      </a:lnTo>
                      <a:lnTo>
                        <a:pt x="47" y="25"/>
                      </a:lnTo>
                      <a:lnTo>
                        <a:pt x="60" y="31"/>
                      </a:lnTo>
                      <a:lnTo>
                        <a:pt x="73" y="37"/>
                      </a:lnTo>
                      <a:lnTo>
                        <a:pt x="86" y="44"/>
                      </a:lnTo>
                      <a:lnTo>
                        <a:pt x="99" y="51"/>
                      </a:lnTo>
                      <a:lnTo>
                        <a:pt x="113" y="57"/>
                      </a:lnTo>
                      <a:lnTo>
                        <a:pt x="126" y="64"/>
                      </a:lnTo>
                      <a:lnTo>
                        <a:pt x="139" y="71"/>
                      </a:lnTo>
                      <a:lnTo>
                        <a:pt x="152" y="79"/>
                      </a:lnTo>
                      <a:lnTo>
                        <a:pt x="165" y="88"/>
                      </a:lnTo>
                      <a:lnTo>
                        <a:pt x="176" y="96"/>
                      </a:lnTo>
                      <a:lnTo>
                        <a:pt x="188" y="106"/>
                      </a:lnTo>
                      <a:lnTo>
                        <a:pt x="200" y="11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pic>
            <p:nvPicPr>
              <p:cNvPr id="46323" name="Picture 765" descr="access_point_stylized_gray_small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72" y="3642"/>
                <a:ext cx="430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6140" name="Line 766"/>
            <p:cNvSpPr>
              <a:spLocks noChangeShapeType="1"/>
            </p:cNvSpPr>
            <p:nvPr/>
          </p:nvSpPr>
          <p:spPr bwMode="auto">
            <a:xfrm rot="5400000" flipV="1">
              <a:off x="5034" y="3427"/>
              <a:ext cx="2" cy="5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6141" name="Group 767"/>
            <p:cNvGrpSpPr>
              <a:grpSpLocks/>
            </p:cNvGrpSpPr>
            <p:nvPr/>
          </p:nvGrpSpPr>
          <p:grpSpPr bwMode="auto">
            <a:xfrm flipH="1">
              <a:off x="3638" y="2856"/>
              <a:ext cx="261" cy="235"/>
              <a:chOff x="2839" y="3501"/>
              <a:chExt cx="755" cy="803"/>
            </a:xfrm>
          </p:grpSpPr>
          <p:pic>
            <p:nvPicPr>
              <p:cNvPr id="46320" name="Picture 76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21" name="Freeform 769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2" name="Group 770"/>
            <p:cNvGrpSpPr>
              <a:grpSpLocks/>
            </p:cNvGrpSpPr>
            <p:nvPr/>
          </p:nvGrpSpPr>
          <p:grpSpPr bwMode="auto">
            <a:xfrm flipH="1">
              <a:off x="3438" y="3121"/>
              <a:ext cx="304" cy="256"/>
              <a:chOff x="2839" y="3501"/>
              <a:chExt cx="755" cy="803"/>
            </a:xfrm>
          </p:grpSpPr>
          <p:pic>
            <p:nvPicPr>
              <p:cNvPr id="46318" name="Picture 771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9" name="Freeform 772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3" name="Group 773"/>
            <p:cNvGrpSpPr>
              <a:grpSpLocks/>
            </p:cNvGrpSpPr>
            <p:nvPr/>
          </p:nvGrpSpPr>
          <p:grpSpPr bwMode="auto">
            <a:xfrm flipH="1">
              <a:off x="3739" y="3311"/>
              <a:ext cx="269" cy="220"/>
              <a:chOff x="2839" y="3501"/>
              <a:chExt cx="755" cy="803"/>
            </a:xfrm>
          </p:grpSpPr>
          <p:pic>
            <p:nvPicPr>
              <p:cNvPr id="46316" name="Picture 77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7" name="Freeform 775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44" name="Group 776"/>
            <p:cNvGrpSpPr>
              <a:grpSpLocks/>
            </p:cNvGrpSpPr>
            <p:nvPr/>
          </p:nvGrpSpPr>
          <p:grpSpPr bwMode="auto">
            <a:xfrm>
              <a:off x="4126" y="3300"/>
              <a:ext cx="269" cy="221"/>
              <a:chOff x="2839" y="3501"/>
              <a:chExt cx="755" cy="803"/>
            </a:xfrm>
          </p:grpSpPr>
          <p:pic>
            <p:nvPicPr>
              <p:cNvPr id="46314" name="Picture 77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315" name="Freeform 778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46145" name="Picture 779" descr="car_icon_small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5" y="1084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46" name="Group 780"/>
            <p:cNvGrpSpPr>
              <a:grpSpLocks/>
            </p:cNvGrpSpPr>
            <p:nvPr/>
          </p:nvGrpSpPr>
          <p:grpSpPr bwMode="auto">
            <a:xfrm>
              <a:off x="3536" y="974"/>
              <a:ext cx="262" cy="243"/>
              <a:chOff x="2751" y="1851"/>
              <a:chExt cx="462" cy="478"/>
            </a:xfrm>
          </p:grpSpPr>
          <p:pic>
            <p:nvPicPr>
              <p:cNvPr id="46312" name="Picture 781" descr="iphone_stylized_small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313" name="Picture 782" descr="antenna_radiation_stylized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47" name="Group 783"/>
            <p:cNvGrpSpPr>
              <a:grpSpLocks/>
            </p:cNvGrpSpPr>
            <p:nvPr/>
          </p:nvGrpSpPr>
          <p:grpSpPr bwMode="auto">
            <a:xfrm>
              <a:off x="5191" y="3151"/>
              <a:ext cx="143" cy="303"/>
              <a:chOff x="4140" y="429"/>
              <a:chExt cx="1425" cy="2396"/>
            </a:xfrm>
          </p:grpSpPr>
          <p:sp>
            <p:nvSpPr>
              <p:cNvPr id="46280" name="Freeform 784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1" name="Rectangle 785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82" name="Freeform 786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3" name="Freeform 787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84" name="Rectangle 788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85" name="Group 789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310" name="AutoShape 790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11" name="AutoShape 791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86" name="Rectangle 792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87" name="Group 793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308" name="AutoShape 794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9" name="AutoShape 795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88" name="Rectangle 796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89" name="Rectangle 797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90" name="Group 798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306" name="AutoShape 799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7" name="AutoShape 800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91" name="Freeform 801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92" name="Group 802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304" name="AutoShape 803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305" name="AutoShape 804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93" name="Rectangle 805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4" name="Freeform 806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5" name="Freeform 807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6" name="Oval 808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7" name="Freeform 809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98" name="AutoShape 810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99" name="AutoShape 811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0" name="Oval 812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1" name="Oval 813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6302" name="Oval 814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303" name="Rectangle 815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48" name="Group 816"/>
            <p:cNvGrpSpPr>
              <a:grpSpLocks/>
            </p:cNvGrpSpPr>
            <p:nvPr/>
          </p:nvGrpSpPr>
          <p:grpSpPr bwMode="auto">
            <a:xfrm>
              <a:off x="4992" y="3341"/>
              <a:ext cx="143" cy="303"/>
              <a:chOff x="4140" y="429"/>
              <a:chExt cx="1425" cy="2396"/>
            </a:xfrm>
          </p:grpSpPr>
          <p:sp>
            <p:nvSpPr>
              <p:cNvPr id="46248" name="Freeform 817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9" name="Rectangle 818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50" name="Freeform 819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1" name="Freeform 820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52" name="Rectangle 821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3" name="Group 822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278" name="AutoShape 823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9" name="AutoShape 824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4" name="Rectangle 825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5" name="Group 826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276" name="AutoShape 827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7" name="AutoShape 828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6" name="Rectangle 829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57" name="Rectangle 830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46258" name="Group 831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6274" name="AutoShape 832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5" name="AutoShape 833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59" name="Freeform 834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60" name="Group 835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6272" name="AutoShape 836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6273" name="AutoShape 837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46261" name="Rectangle 838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2" name="Freeform 839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3" name="Freeform 840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4" name="Oval 841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5" name="Freeform 842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66" name="AutoShape 843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7" name="AutoShape 844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8" name="Oval 845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69" name="Oval 846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  <a:cs typeface="Arial" pitchFamily="34" charset="0"/>
                </a:endParaRPr>
              </a:p>
            </p:txBody>
          </p:sp>
          <p:sp>
            <p:nvSpPr>
              <p:cNvPr id="46270" name="Oval 847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6271" name="Rectangle 848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49" name="Group 849"/>
            <p:cNvGrpSpPr>
              <a:grpSpLocks/>
            </p:cNvGrpSpPr>
            <p:nvPr/>
          </p:nvGrpSpPr>
          <p:grpSpPr bwMode="auto">
            <a:xfrm>
              <a:off x="3340" y="1287"/>
              <a:ext cx="337" cy="257"/>
              <a:chOff x="877" y="1008"/>
              <a:chExt cx="2747" cy="2591"/>
            </a:xfrm>
          </p:grpSpPr>
          <p:pic>
            <p:nvPicPr>
              <p:cNvPr id="46225" name="Picture 850" descr="antenna_stylized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26" name="Picture 851" descr="laptop_keyboard"/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7" name="Freeform 852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28" name="Picture 853" descr="screen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29" name="Freeform 854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0" name="Freeform 855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1" name="Freeform 856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2" name="Freeform 857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3" name="Freeform 858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4" name="Freeform 859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35" name="Group 860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42" name="Freeform 861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3" name="Freeform 862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4" name="Freeform 863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5" name="Freeform 864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6" name="Freeform 865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7" name="Freeform 866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36" name="Freeform 867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7" name="Freeform 868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8" name="Freeform 869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39" name="Freeform 870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0" name="Freeform 871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41" name="Freeform 872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0" name="Group 873"/>
            <p:cNvGrpSpPr>
              <a:grpSpLocks/>
            </p:cNvGrpSpPr>
            <p:nvPr/>
          </p:nvGrpSpPr>
          <p:grpSpPr bwMode="auto">
            <a:xfrm>
              <a:off x="4329" y="3456"/>
              <a:ext cx="299" cy="257"/>
              <a:chOff x="877" y="1008"/>
              <a:chExt cx="2747" cy="2591"/>
            </a:xfrm>
          </p:grpSpPr>
          <p:pic>
            <p:nvPicPr>
              <p:cNvPr id="46202" name="Picture 874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203" name="Picture 875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4" name="Freeform 876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205" name="Picture 877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206" name="Freeform 878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7" name="Freeform 879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8" name="Freeform 880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9" name="Freeform 881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0" name="Freeform 882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883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212" name="Group 884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219" name="Freeform 885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0" name="Freeform 886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1" name="Freeform 887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2" name="Freeform 888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3" name="Freeform 889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4" name="Freeform 890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213" name="Freeform 891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4" name="Freeform 892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5" name="Freeform 893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6" name="Freeform 894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7" name="Freeform 895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8" name="Freeform 896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1" name="Group 897"/>
            <p:cNvGrpSpPr>
              <a:grpSpLocks/>
            </p:cNvGrpSpPr>
            <p:nvPr/>
          </p:nvGrpSpPr>
          <p:grpSpPr bwMode="auto">
            <a:xfrm>
              <a:off x="3503" y="1916"/>
              <a:ext cx="280" cy="257"/>
              <a:chOff x="877" y="1008"/>
              <a:chExt cx="2747" cy="2591"/>
            </a:xfrm>
          </p:grpSpPr>
          <p:pic>
            <p:nvPicPr>
              <p:cNvPr id="46179" name="Picture 898" descr="antenna_stylized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80" name="Picture 899" descr="laptop_keyboard"/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1" name="Freeform 900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82" name="Picture 901" descr="screen"/>
              <p:cNvPicPr>
                <a:picLocks noChangeAspect="1" noChangeArrowheads="1"/>
              </p:cNvPicPr>
              <p:nvPr/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83" name="Freeform 902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4" name="Freeform 903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5" name="Freeform 904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6" name="Freeform 905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7" name="Freeform 906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88" name="Freeform 907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89" name="Group 908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96" name="Freeform 909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7" name="Freeform 910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8" name="Freeform 911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9" name="Freeform 912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0" name="Freeform 913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1" name="Freeform 914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90" name="Freeform 915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1" name="Freeform 916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2" name="Freeform 917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3" name="Freeform 918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4" name="Freeform 919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5" name="Freeform 920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52" name="Group 921"/>
            <p:cNvGrpSpPr>
              <a:grpSpLocks/>
            </p:cNvGrpSpPr>
            <p:nvPr/>
          </p:nvGrpSpPr>
          <p:grpSpPr bwMode="auto">
            <a:xfrm flipH="1">
              <a:off x="3742" y="2030"/>
              <a:ext cx="261" cy="235"/>
              <a:chOff x="2839" y="3501"/>
              <a:chExt cx="755" cy="803"/>
            </a:xfrm>
          </p:grpSpPr>
          <p:pic>
            <p:nvPicPr>
              <p:cNvPr id="46177" name="Picture 922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78" name="Freeform 923"/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46153" name="Group 924"/>
            <p:cNvGrpSpPr>
              <a:grpSpLocks/>
            </p:cNvGrpSpPr>
            <p:nvPr/>
          </p:nvGrpSpPr>
          <p:grpSpPr bwMode="auto">
            <a:xfrm>
              <a:off x="4603" y="3416"/>
              <a:ext cx="299" cy="257"/>
              <a:chOff x="877" y="1008"/>
              <a:chExt cx="2747" cy="2591"/>
            </a:xfrm>
          </p:grpSpPr>
          <p:pic>
            <p:nvPicPr>
              <p:cNvPr id="46154" name="Picture 925" descr="antenna_stylized"/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55" name="Picture 926" descr="laptop_keyboard"/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6" name="Freeform 927"/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1 w 2982"/>
                  <a:gd name="T5" fmla="*/ 1 h 2442"/>
                  <a:gd name="T6" fmla="*/ 1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57" name="Picture 928" descr="screen"/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58" name="Freeform 929"/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1 w 2528"/>
                  <a:gd name="T3" fmla="*/ 1 h 455"/>
                  <a:gd name="T4" fmla="*/ 1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9" name="Freeform 930"/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0" name="Freeform 931"/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1" name="Freeform 932"/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1 w 2773"/>
                  <a:gd name="T5" fmla="*/ 1 h 738"/>
                  <a:gd name="T6" fmla="*/ 1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2" name="Freeform 933"/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1 w 637"/>
                  <a:gd name="T1" fmla="*/ 0 h 1659"/>
                  <a:gd name="T2" fmla="*/ 1 w 637"/>
                  <a:gd name="T3" fmla="*/ 0 h 1659"/>
                  <a:gd name="T4" fmla="*/ 1 w 637"/>
                  <a:gd name="T5" fmla="*/ 11 h 1659"/>
                  <a:gd name="T6" fmla="*/ 0 w 637"/>
                  <a:gd name="T7" fmla="*/ 11 h 1659"/>
                  <a:gd name="T8" fmla="*/ 1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3" name="Freeform 934"/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6 w 2216"/>
                  <a:gd name="T5" fmla="*/ 4 h 550"/>
                  <a:gd name="T6" fmla="*/ 6 w 2216"/>
                  <a:gd name="T7" fmla="*/ 3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64" name="Group 935"/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71" name="Freeform 936"/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2" name="Freeform 937"/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3" name="Freeform 938"/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4" name="Freeform 939"/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5" name="Freeform 940"/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6" name="Freeform 941"/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65" name="Freeform 942"/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1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1 h 792"/>
                  <a:gd name="T8" fmla="*/ 1 w 990"/>
                  <a:gd name="T9" fmla="*/ 1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6" name="Freeform 943"/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2 w 2532"/>
                  <a:gd name="T5" fmla="*/ 1 h 723"/>
                  <a:gd name="T6" fmla="*/ 2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7" name="Freeform 944"/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8" name="Freeform 945"/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69" name="Freeform 946"/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70" name="Freeform 947"/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1 h 723"/>
                  <a:gd name="T6" fmla="*/ 0 w 2532"/>
                  <a:gd name="T7" fmla="*/ 1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6084" name="Rectangle 4"/>
          <p:cNvSpPr>
            <a:spLocks noGrp="1" noChangeArrowheads="1"/>
          </p:cNvSpPr>
          <p:nvPr>
            <p:ph type="title"/>
          </p:nvPr>
        </p:nvSpPr>
        <p:spPr>
          <a:xfrm>
            <a:off x="309563" y="228600"/>
            <a:ext cx="7772400" cy="81915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P2P architecture</a:t>
            </a:r>
          </a:p>
        </p:txBody>
      </p:sp>
      <p:sp>
        <p:nvSpPr>
          <p:cNvPr id="46085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00050" y="1300163"/>
            <a:ext cx="4049713" cy="5241925"/>
          </a:xfrm>
        </p:spPr>
        <p:txBody>
          <a:bodyPr/>
          <a:lstStyle/>
          <a:p>
            <a:r>
              <a:rPr lang="en-US" altLang="en-US" sz="2400" i="1" smtClean="0">
                <a:ea typeface="ＭＳ Ｐゴシック" charset="-128"/>
              </a:rPr>
              <a:t>no</a:t>
            </a:r>
            <a:r>
              <a:rPr lang="en-US" altLang="en-US" sz="2400" smtClean="0">
                <a:ea typeface="ＭＳ Ｐゴシック" charset="-128"/>
              </a:rPr>
              <a:t> always-on server</a:t>
            </a:r>
          </a:p>
          <a:p>
            <a:r>
              <a:rPr lang="en-US" altLang="en-US" sz="2400" smtClean="0">
                <a:ea typeface="ＭＳ Ｐゴシック" charset="-128"/>
              </a:rPr>
              <a:t>arbitrary end systems directly communicate</a:t>
            </a:r>
          </a:p>
          <a:p>
            <a:r>
              <a:rPr lang="en-US" altLang="en-US" sz="2400" smtClean="0">
                <a:ea typeface="ＭＳ Ｐゴシック" charset="-128"/>
              </a:rPr>
              <a:t>peers request service from other peers, provide service in return to other peers</a:t>
            </a:r>
          </a:p>
          <a:p>
            <a:pPr lvl="1"/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self scalability</a:t>
            </a: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 – new peers bring new service capacity, as well as new service demands</a:t>
            </a:r>
          </a:p>
          <a:p>
            <a:r>
              <a:rPr lang="en-US" altLang="en-US" sz="2400" smtClean="0">
                <a:ea typeface="ＭＳ Ｐゴシック" charset="-128"/>
              </a:rPr>
              <a:t>peers are intermittently connected and change IP addresses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complex management</a:t>
            </a:r>
          </a:p>
          <a:p>
            <a:endParaRPr lang="en-US" altLang="en-US" smtClean="0">
              <a:solidFill>
                <a:srgbClr val="CC0000"/>
              </a:solidFill>
              <a:ea typeface="ＭＳ Ｐゴシック" charset="-128"/>
            </a:endParaRPr>
          </a:p>
          <a:p>
            <a:endParaRPr lang="en-US" altLang="en-US" smtClean="0">
              <a:ea typeface="ＭＳ Ｐゴシック" charset="-128"/>
            </a:endParaRPr>
          </a:p>
        </p:txBody>
      </p:sp>
      <p:pic>
        <p:nvPicPr>
          <p:cNvPr id="46086" name="Picture 351" descr="underline_base"/>
          <p:cNvPicPr>
            <a:picLocks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73125"/>
            <a:ext cx="4011613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7" name="Line 1034"/>
          <p:cNvSpPr>
            <a:spLocks noChangeShapeType="1"/>
          </p:cNvSpPr>
          <p:nvPr/>
        </p:nvSpPr>
        <p:spPr bwMode="auto">
          <a:xfrm flipH="1">
            <a:off x="6221413" y="1852613"/>
            <a:ext cx="503237" cy="1389062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Line 1035"/>
          <p:cNvSpPr>
            <a:spLocks noChangeShapeType="1"/>
          </p:cNvSpPr>
          <p:nvPr/>
        </p:nvSpPr>
        <p:spPr bwMode="auto">
          <a:xfrm>
            <a:off x="5565775" y="2438400"/>
            <a:ext cx="238125" cy="25685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036"/>
          <p:cNvSpPr>
            <a:spLocks noChangeShapeType="1"/>
          </p:cNvSpPr>
          <p:nvPr/>
        </p:nvSpPr>
        <p:spPr bwMode="auto">
          <a:xfrm>
            <a:off x="6275388" y="3581400"/>
            <a:ext cx="1198562" cy="1997075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Text Box 1037"/>
          <p:cNvSpPr txBox="1">
            <a:spLocks noChangeArrowheads="1"/>
          </p:cNvSpPr>
          <p:nvPr/>
        </p:nvSpPr>
        <p:spPr bwMode="auto">
          <a:xfrm>
            <a:off x="7239000" y="1373188"/>
            <a:ext cx="12842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>
                <a:solidFill>
                  <a:srgbClr val="CC0000"/>
                </a:solidFill>
              </a:rPr>
              <a:t>peer-peer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9149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F7AF1E82-8047-425E-91F0-BA9AB2CDA0CE}" type="slidenum">
              <a:rPr lang="en-US" altLang="en-US" sz="1200">
                <a:latin typeface="Tahoma" pitchFamily="34" charset="0"/>
              </a:rPr>
              <a:pPr/>
              <a:t>80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91491" name="Rectangle 2"/>
          <p:cNvSpPr>
            <a:spLocks noGrp="1" noChangeArrowheads="1"/>
          </p:cNvSpPr>
          <p:nvPr>
            <p:ph type="title"/>
          </p:nvPr>
        </p:nvSpPr>
        <p:spPr>
          <a:xfrm>
            <a:off x="482600" y="0"/>
            <a:ext cx="7772400" cy="11430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BitTorrent: tit-for-tat</a:t>
            </a:r>
          </a:p>
        </p:txBody>
      </p:sp>
      <p:pic>
        <p:nvPicPr>
          <p:cNvPr id="191492" name="Picture 13" descr="Alic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9313" y="49625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1493" name="Line 15"/>
          <p:cNvSpPr>
            <a:spLocks noChangeShapeType="1"/>
          </p:cNvSpPr>
          <p:nvPr/>
        </p:nvSpPr>
        <p:spPr bwMode="auto">
          <a:xfrm flipH="1" flipV="1">
            <a:off x="1473200" y="39687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4" name="Line 16"/>
          <p:cNvSpPr>
            <a:spLocks noChangeShapeType="1"/>
          </p:cNvSpPr>
          <p:nvPr/>
        </p:nvSpPr>
        <p:spPr bwMode="auto">
          <a:xfrm flipH="1">
            <a:off x="1954213" y="47942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5" name="Line 17"/>
          <p:cNvSpPr>
            <a:spLocks noChangeShapeType="1"/>
          </p:cNvSpPr>
          <p:nvPr/>
        </p:nvSpPr>
        <p:spPr bwMode="auto">
          <a:xfrm flipH="1">
            <a:off x="2628900" y="49085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6" name="Line 18"/>
          <p:cNvSpPr>
            <a:spLocks noChangeShapeType="1"/>
          </p:cNvSpPr>
          <p:nvPr/>
        </p:nvSpPr>
        <p:spPr bwMode="auto">
          <a:xfrm flipV="1">
            <a:off x="5511800" y="30924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7" name="Line 20"/>
          <p:cNvSpPr>
            <a:spLocks noChangeShapeType="1"/>
          </p:cNvSpPr>
          <p:nvPr/>
        </p:nvSpPr>
        <p:spPr bwMode="auto">
          <a:xfrm flipV="1">
            <a:off x="5613400" y="36766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191498" name="Line 21"/>
          <p:cNvSpPr>
            <a:spLocks noChangeShapeType="1"/>
          </p:cNvSpPr>
          <p:nvPr/>
        </p:nvSpPr>
        <p:spPr bwMode="auto">
          <a:xfrm>
            <a:off x="5613400" y="41465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pic>
        <p:nvPicPr>
          <p:cNvPr id="191499" name="Picture 22" descr="Bo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988" y="43910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3" name="Line 23"/>
          <p:cNvSpPr>
            <a:spLocks noChangeShapeType="1"/>
          </p:cNvSpPr>
          <p:nvPr/>
        </p:nvSpPr>
        <p:spPr bwMode="auto">
          <a:xfrm flipV="1">
            <a:off x="3530600" y="39433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en-US"/>
          </a:p>
        </p:txBody>
      </p:sp>
      <p:sp>
        <p:nvSpPr>
          <p:cNvPr id="266264" name="Line 24"/>
          <p:cNvSpPr>
            <a:spLocks noChangeShapeType="1"/>
          </p:cNvSpPr>
          <p:nvPr/>
        </p:nvSpPr>
        <p:spPr bwMode="auto">
          <a:xfrm flipH="1">
            <a:off x="3543300" y="40322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5" name="Line 25"/>
          <p:cNvSpPr>
            <a:spLocks noChangeShapeType="1"/>
          </p:cNvSpPr>
          <p:nvPr/>
        </p:nvSpPr>
        <p:spPr bwMode="auto">
          <a:xfrm flipV="1">
            <a:off x="3581400" y="41338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en-US"/>
          </a:p>
        </p:txBody>
      </p:sp>
      <p:sp>
        <p:nvSpPr>
          <p:cNvPr id="266266" name="Text Box 26"/>
          <p:cNvSpPr txBox="1">
            <a:spLocks noChangeArrowheads="1"/>
          </p:cNvSpPr>
          <p:nvPr/>
        </p:nvSpPr>
        <p:spPr bwMode="auto">
          <a:xfrm>
            <a:off x="841375" y="1320800"/>
            <a:ext cx="402943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Gill Sans MT" pitchFamily="34" charset="0"/>
              </a:rPr>
              <a:t>(1) </a:t>
            </a:r>
            <a:r>
              <a:rPr lang="en-US" altLang="en-US" dirty="0" smtClean="0">
                <a:latin typeface="Gill Sans MT" pitchFamily="34" charset="0"/>
              </a:rPr>
              <a:t>Sai </a:t>
            </a:r>
            <a:r>
              <a:rPr lang="ja-JP" altLang="en-US" dirty="0" smtClean="0">
                <a:latin typeface="Gill Sans MT" pitchFamily="34" charset="0"/>
              </a:rPr>
              <a:t>“</a:t>
            </a:r>
            <a:r>
              <a:rPr lang="en-US" altLang="ja-JP" dirty="0">
                <a:latin typeface="Gill Sans MT" pitchFamily="34" charset="0"/>
              </a:rPr>
              <a:t>optimistically </a:t>
            </a:r>
            <a:r>
              <a:rPr lang="en-US" altLang="ja-JP" dirty="0" err="1">
                <a:latin typeface="Gill Sans MT" pitchFamily="34" charset="0"/>
              </a:rPr>
              <a:t>unchokes</a:t>
            </a:r>
            <a:r>
              <a:rPr lang="ja-JP" altLang="en-US" dirty="0">
                <a:latin typeface="Gill Sans MT" pitchFamily="34" charset="0"/>
              </a:rPr>
              <a:t>”</a:t>
            </a:r>
            <a:r>
              <a:rPr lang="en-US" altLang="ja-JP" dirty="0">
                <a:latin typeface="Gill Sans MT" pitchFamily="34" charset="0"/>
              </a:rPr>
              <a:t> </a:t>
            </a:r>
            <a:r>
              <a:rPr lang="en-US" altLang="ja-JP" dirty="0" smtClean="0">
                <a:latin typeface="Gill Sans MT" pitchFamily="34" charset="0"/>
              </a:rPr>
              <a:t>Michel</a:t>
            </a:r>
            <a:endParaRPr lang="en-US" altLang="en-US" dirty="0">
              <a:latin typeface="Gill Sans MT" pitchFamily="34" charset="0"/>
            </a:endParaRPr>
          </a:p>
        </p:txBody>
      </p:sp>
      <p:sp>
        <p:nvSpPr>
          <p:cNvPr id="266267" name="Text Box 27"/>
          <p:cNvSpPr txBox="1">
            <a:spLocks noChangeArrowheads="1"/>
          </p:cNvSpPr>
          <p:nvPr/>
        </p:nvSpPr>
        <p:spPr bwMode="auto">
          <a:xfrm>
            <a:off x="808038" y="1663700"/>
            <a:ext cx="748390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Gill Sans MT" pitchFamily="34" charset="0"/>
              </a:rPr>
              <a:t>(2) </a:t>
            </a:r>
            <a:r>
              <a:rPr lang="en-US" altLang="en-US" dirty="0" smtClean="0">
                <a:latin typeface="Gill Sans MT" pitchFamily="34" charset="0"/>
              </a:rPr>
              <a:t>Sai becomes </a:t>
            </a:r>
            <a:r>
              <a:rPr lang="en-US" altLang="en-US" dirty="0">
                <a:latin typeface="Gill Sans MT" pitchFamily="34" charset="0"/>
              </a:rPr>
              <a:t>one of </a:t>
            </a:r>
            <a:r>
              <a:rPr lang="en-US" altLang="en-US" dirty="0" smtClean="0">
                <a:latin typeface="Gill Sans MT" pitchFamily="34" charset="0"/>
              </a:rPr>
              <a:t>Michel</a:t>
            </a:r>
            <a:r>
              <a:rPr lang="ja-JP" altLang="en-US" dirty="0" smtClean="0">
                <a:latin typeface="Gill Sans MT" pitchFamily="34" charset="0"/>
              </a:rPr>
              <a:t>’</a:t>
            </a:r>
            <a:r>
              <a:rPr lang="en-US" altLang="ja-JP" dirty="0">
                <a:latin typeface="Gill Sans MT" pitchFamily="34" charset="0"/>
              </a:rPr>
              <a:t>s top-four providers; </a:t>
            </a:r>
            <a:r>
              <a:rPr lang="en-US" altLang="ja-JP" dirty="0" smtClean="0">
                <a:latin typeface="Gill Sans MT" pitchFamily="34" charset="0"/>
              </a:rPr>
              <a:t> Michel reciprocates</a:t>
            </a:r>
            <a:endParaRPr lang="en-US" altLang="en-US" dirty="0">
              <a:latin typeface="Gill Sans MT" pitchFamily="34" charset="0"/>
            </a:endParaRPr>
          </a:p>
        </p:txBody>
      </p:sp>
      <p:sp>
        <p:nvSpPr>
          <p:cNvPr id="266268" name="Text Box 28"/>
          <p:cNvSpPr txBox="1">
            <a:spLocks noChangeArrowheads="1"/>
          </p:cNvSpPr>
          <p:nvPr/>
        </p:nvSpPr>
        <p:spPr bwMode="auto">
          <a:xfrm>
            <a:off x="800100" y="2019300"/>
            <a:ext cx="528170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dirty="0">
                <a:latin typeface="Gill Sans MT" pitchFamily="34" charset="0"/>
              </a:rPr>
              <a:t>(3) M</a:t>
            </a:r>
            <a:r>
              <a:rPr lang="en-US" altLang="en-US" dirty="0" smtClean="0">
                <a:latin typeface="Gill Sans MT" pitchFamily="34" charset="0"/>
              </a:rPr>
              <a:t>ichel becomes </a:t>
            </a:r>
            <a:r>
              <a:rPr lang="en-US" altLang="en-US" dirty="0">
                <a:latin typeface="Gill Sans MT" pitchFamily="34" charset="0"/>
              </a:rPr>
              <a:t>one of </a:t>
            </a:r>
            <a:r>
              <a:rPr lang="en-US" altLang="en-US" dirty="0" smtClean="0">
                <a:latin typeface="Gill Sans MT" pitchFamily="34" charset="0"/>
              </a:rPr>
              <a:t>Sai</a:t>
            </a:r>
            <a:r>
              <a:rPr lang="ja-JP" altLang="en-US" dirty="0" smtClean="0">
                <a:latin typeface="Gill Sans MT" pitchFamily="34" charset="0"/>
              </a:rPr>
              <a:t>’</a:t>
            </a:r>
            <a:r>
              <a:rPr lang="en-US" altLang="ja-JP" dirty="0">
                <a:latin typeface="Gill Sans MT" pitchFamily="34" charset="0"/>
              </a:rPr>
              <a:t>s top-four providers</a:t>
            </a:r>
            <a:endParaRPr lang="en-US" altLang="en-US" dirty="0">
              <a:latin typeface="Gill Sans MT" pitchFamily="34" charset="0"/>
            </a:endParaRPr>
          </a:p>
        </p:txBody>
      </p:sp>
      <p:sp>
        <p:nvSpPr>
          <p:cNvPr id="266269" name="Text Box 29"/>
          <p:cNvSpPr txBox="1">
            <a:spLocks noChangeArrowheads="1"/>
          </p:cNvSpPr>
          <p:nvPr/>
        </p:nvSpPr>
        <p:spPr bwMode="auto">
          <a:xfrm>
            <a:off x="5040313" y="5335588"/>
            <a:ext cx="3590925" cy="72072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i="1">
                <a:latin typeface="Gill Sans MT" pitchFamily="34" charset="0"/>
              </a:rPr>
              <a:t>higher upload rate:</a:t>
            </a:r>
            <a:r>
              <a:rPr lang="en-US" altLang="en-US">
                <a:latin typeface="Gill Sans MT" pitchFamily="34" charset="0"/>
              </a:rPr>
              <a:t> find better trading partners, get file faster !</a:t>
            </a:r>
          </a:p>
        </p:txBody>
      </p:sp>
      <p:pic>
        <p:nvPicPr>
          <p:cNvPr id="191507" name="Picture 36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865188"/>
            <a:ext cx="5027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1508" name="Group 52"/>
          <p:cNvGrpSpPr>
            <a:grpSpLocks/>
          </p:cNvGrpSpPr>
          <p:nvPr/>
        </p:nvGrpSpPr>
        <p:grpSpPr bwMode="auto">
          <a:xfrm>
            <a:off x="1214438" y="4799013"/>
            <a:ext cx="762000" cy="752475"/>
            <a:chOff x="-44" y="1473"/>
            <a:chExt cx="981" cy="1105"/>
          </a:xfrm>
        </p:grpSpPr>
        <p:pic>
          <p:nvPicPr>
            <p:cNvPr id="191540" name="Picture 53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41" name="Freeform 54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09" name="Group 55"/>
          <p:cNvGrpSpPr>
            <a:grpSpLocks/>
          </p:cNvGrpSpPr>
          <p:nvPr/>
        </p:nvGrpSpPr>
        <p:grpSpPr bwMode="auto">
          <a:xfrm>
            <a:off x="1909763" y="5561013"/>
            <a:ext cx="762000" cy="752475"/>
            <a:chOff x="-44" y="1473"/>
            <a:chExt cx="981" cy="1105"/>
          </a:xfrm>
        </p:grpSpPr>
        <p:pic>
          <p:nvPicPr>
            <p:cNvPr id="191538" name="Picture 56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9" name="Freeform 57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0" name="Group 58"/>
          <p:cNvGrpSpPr>
            <a:grpSpLocks/>
          </p:cNvGrpSpPr>
          <p:nvPr/>
        </p:nvGrpSpPr>
        <p:grpSpPr bwMode="auto">
          <a:xfrm>
            <a:off x="728663" y="3678238"/>
            <a:ext cx="762000" cy="752475"/>
            <a:chOff x="-44" y="1473"/>
            <a:chExt cx="981" cy="1105"/>
          </a:xfrm>
        </p:grpSpPr>
        <p:pic>
          <p:nvPicPr>
            <p:cNvPr id="191536" name="Picture 59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7" name="Freeform 6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1" name="Group 61"/>
          <p:cNvGrpSpPr>
            <a:grpSpLocks/>
          </p:cNvGrpSpPr>
          <p:nvPr/>
        </p:nvGrpSpPr>
        <p:grpSpPr bwMode="auto">
          <a:xfrm>
            <a:off x="2692400" y="4211638"/>
            <a:ext cx="762000" cy="752475"/>
            <a:chOff x="-44" y="1473"/>
            <a:chExt cx="981" cy="1105"/>
          </a:xfrm>
        </p:grpSpPr>
        <p:pic>
          <p:nvPicPr>
            <p:cNvPr id="191534" name="Picture 62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5" name="Freeform 63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2" name="Group 64"/>
          <p:cNvGrpSpPr>
            <a:grpSpLocks/>
          </p:cNvGrpSpPr>
          <p:nvPr/>
        </p:nvGrpSpPr>
        <p:grpSpPr bwMode="auto">
          <a:xfrm flipH="1">
            <a:off x="6219825" y="4135438"/>
            <a:ext cx="762000" cy="752475"/>
            <a:chOff x="-44" y="1473"/>
            <a:chExt cx="981" cy="1105"/>
          </a:xfrm>
        </p:grpSpPr>
        <p:pic>
          <p:nvPicPr>
            <p:cNvPr id="191532" name="Picture 65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3" name="Freeform 6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3" name="Group 67"/>
          <p:cNvGrpSpPr>
            <a:grpSpLocks/>
          </p:cNvGrpSpPr>
          <p:nvPr/>
        </p:nvGrpSpPr>
        <p:grpSpPr bwMode="auto">
          <a:xfrm flipH="1">
            <a:off x="6370638" y="3297238"/>
            <a:ext cx="762000" cy="752475"/>
            <a:chOff x="-44" y="1473"/>
            <a:chExt cx="981" cy="1105"/>
          </a:xfrm>
        </p:grpSpPr>
        <p:pic>
          <p:nvPicPr>
            <p:cNvPr id="191530" name="Picture 68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31" name="Freeform 69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4" name="Group 70"/>
          <p:cNvGrpSpPr>
            <a:grpSpLocks/>
          </p:cNvGrpSpPr>
          <p:nvPr/>
        </p:nvGrpSpPr>
        <p:grpSpPr bwMode="auto">
          <a:xfrm flipH="1">
            <a:off x="5978525" y="2676525"/>
            <a:ext cx="762000" cy="752475"/>
            <a:chOff x="-44" y="1473"/>
            <a:chExt cx="981" cy="1105"/>
          </a:xfrm>
        </p:grpSpPr>
        <p:pic>
          <p:nvPicPr>
            <p:cNvPr id="191528" name="Picture 71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9" name="Freeform 72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91515" name="Group 74"/>
          <p:cNvGrpSpPr>
            <a:grpSpLocks/>
          </p:cNvGrpSpPr>
          <p:nvPr/>
        </p:nvGrpSpPr>
        <p:grpSpPr bwMode="auto">
          <a:xfrm flipH="1">
            <a:off x="5056188" y="3667125"/>
            <a:ext cx="762000" cy="752475"/>
            <a:chOff x="-44" y="1473"/>
            <a:chExt cx="981" cy="1105"/>
          </a:xfrm>
        </p:grpSpPr>
        <p:pic>
          <p:nvPicPr>
            <p:cNvPr id="191526" name="Picture 75" descr="desktop_computer_stylized_medium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1527" name="Freeform 76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" name="Group 80"/>
          <p:cNvGrpSpPr>
            <a:grpSpLocks/>
          </p:cNvGrpSpPr>
          <p:nvPr/>
        </p:nvGrpSpPr>
        <p:grpSpPr bwMode="auto">
          <a:xfrm>
            <a:off x="4835525" y="2501900"/>
            <a:ext cx="762000" cy="1177925"/>
            <a:chOff x="4746" y="1528"/>
            <a:chExt cx="480" cy="742"/>
          </a:xfrm>
        </p:grpSpPr>
        <p:sp>
          <p:nvSpPr>
            <p:cNvPr id="191522" name="Line 50"/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23" name="Group 77"/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191524" name="Picture 78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5" name="Freeform 79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grpSp>
        <p:nvGrpSpPr>
          <p:cNvPr id="12" name="Group 87"/>
          <p:cNvGrpSpPr>
            <a:grpSpLocks/>
          </p:cNvGrpSpPr>
          <p:nvPr/>
        </p:nvGrpSpPr>
        <p:grpSpPr bwMode="auto">
          <a:xfrm>
            <a:off x="1925638" y="2990850"/>
            <a:ext cx="1112837" cy="1219200"/>
            <a:chOff x="4779" y="2386"/>
            <a:chExt cx="701" cy="768"/>
          </a:xfrm>
        </p:grpSpPr>
        <p:sp>
          <p:nvSpPr>
            <p:cNvPr id="191518" name="Line 46"/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19" name="Group 84"/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191520" name="Picture 85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1521" name="Freeform 86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6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66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66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66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66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266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6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66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263" grpId="0" animBg="1"/>
      <p:bldP spid="266263" grpId="1" animBg="1"/>
      <p:bldP spid="266264" grpId="0" animBg="1"/>
      <p:bldP spid="266265" grpId="0" animBg="1"/>
      <p:bldP spid="266266" grpId="0"/>
      <p:bldP spid="266267" grpId="0"/>
      <p:bldP spid="266268" grpId="0"/>
      <p:bldP spid="266269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3538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9353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1E7FE4FB-5759-4FD2-88DD-38ED02FA3292}" type="slidenum">
              <a:rPr lang="en-US" altLang="en-US" sz="1200">
                <a:latin typeface="Tahoma" pitchFamily="34" charset="0"/>
              </a:rPr>
              <a:pPr/>
              <a:t>81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9354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193542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2.6 video streaming and content distribution networks (CDNs)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238" y="4164013"/>
            <a:ext cx="2671762" cy="149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95587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505B2844-B354-4D6C-8AB5-2D3734C17B18}" type="slidenum">
              <a:rPr lang="en-US" altLang="en-US" sz="1200">
                <a:latin typeface="Tahoma" pitchFamily="34" charset="0"/>
              </a:rPr>
              <a:pPr/>
              <a:t>82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195588" name="Rectangle 2"/>
          <p:cNvSpPr>
            <a:spLocks noGrp="1" noChangeArrowheads="1"/>
          </p:cNvSpPr>
          <p:nvPr>
            <p:ph type="title"/>
          </p:nvPr>
        </p:nvSpPr>
        <p:spPr>
          <a:xfrm>
            <a:off x="411163" y="0"/>
            <a:ext cx="7772400" cy="11430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Video Streaming and CDNs: context</a:t>
            </a:r>
          </a:p>
        </p:txBody>
      </p:sp>
      <p:pic>
        <p:nvPicPr>
          <p:cNvPr id="195589" name="Picture 50" descr="underline_base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817563"/>
            <a:ext cx="7537450" cy="22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0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513" y="1974850"/>
            <a:ext cx="1779587" cy="110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1" name="Picture 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4875" y="3038475"/>
            <a:ext cx="1227138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5592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1225" y="3870325"/>
            <a:ext cx="1211263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" name="Rectangle 43"/>
          <p:cNvSpPr>
            <a:spLocks noChangeArrowheads="1"/>
          </p:cNvSpPr>
          <p:nvPr/>
        </p:nvSpPr>
        <p:spPr bwMode="auto">
          <a:xfrm>
            <a:off x="479425" y="1620838"/>
            <a:ext cx="621982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lvl="1"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 dirty="0"/>
              <a:t>Netflix, YouTube: 37%, 16% of downstream residential ISP traffic</a:t>
            </a:r>
          </a:p>
          <a:p>
            <a:pPr lvl="1"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 dirty="0"/>
              <a:t>~1B YouTube users, ~75M Netflix users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/>
              <a:t>challenge</a:t>
            </a:r>
            <a:r>
              <a:rPr lang="en-US" altLang="en-US" sz="2400" dirty="0" smtClean="0"/>
              <a:t>: </a:t>
            </a:r>
            <a:r>
              <a:rPr lang="en-US" altLang="en-US" sz="2400" dirty="0" smtClean="0"/>
              <a:t>scale—how </a:t>
            </a:r>
            <a:r>
              <a:rPr lang="en-US" altLang="en-US" sz="2400" dirty="0"/>
              <a:t>to reach ~1B users?</a:t>
            </a:r>
            <a:endParaRPr lang="en-US" altLang="en-US" dirty="0"/>
          </a:p>
          <a:p>
            <a:pPr lvl="1">
              <a:buClr>
                <a:srgbClr val="000099"/>
              </a:buClr>
              <a:buSzPct val="100000"/>
              <a:buFont typeface="Arial" pitchFamily="34" charset="0"/>
              <a:buChar char="•"/>
            </a:pPr>
            <a:r>
              <a:rPr lang="en-US" altLang="en-US" dirty="0"/>
              <a:t>single </a:t>
            </a:r>
            <a:r>
              <a:rPr lang="en-US" altLang="en-US" dirty="0" smtClean="0"/>
              <a:t>massive video </a:t>
            </a:r>
            <a:r>
              <a:rPr lang="en-US" altLang="en-US" dirty="0"/>
              <a:t>server won’t work (why?)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/>
              <a:t>challenge: heterogeneity</a:t>
            </a:r>
          </a:p>
          <a:p>
            <a:pPr lvl="1"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dirty="0"/>
              <a:t>different users have different capabilities (e.g., wired versus mobile; </a:t>
            </a:r>
            <a:r>
              <a:rPr lang="en-US" altLang="en-US" dirty="0" smtClean="0"/>
              <a:t>bandwidth-rich </a:t>
            </a:r>
            <a:r>
              <a:rPr lang="en-US" altLang="en-US" dirty="0"/>
              <a:t>versus </a:t>
            </a:r>
            <a:r>
              <a:rPr lang="en-US" altLang="en-US" dirty="0" smtClean="0"/>
              <a:t>bandwidth-poor</a:t>
            </a:r>
            <a:r>
              <a:rPr lang="en-US" altLang="en-US" dirty="0"/>
              <a:t>)</a:t>
            </a:r>
          </a:p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i="1" dirty="0">
                <a:solidFill>
                  <a:srgbClr val="CC0000"/>
                </a:solidFill>
              </a:rPr>
              <a:t>solution: </a:t>
            </a:r>
            <a:r>
              <a:rPr lang="en-US" altLang="en-US" sz="2400" dirty="0"/>
              <a:t>distributed, application-level infrastructure</a:t>
            </a:r>
          </a:p>
        </p:txBody>
      </p:sp>
      <p:sp>
        <p:nvSpPr>
          <p:cNvPr id="195594" name="Rectangle 43"/>
          <p:cNvSpPr>
            <a:spLocks noChangeArrowheads="1"/>
          </p:cNvSpPr>
          <p:nvPr/>
        </p:nvSpPr>
        <p:spPr bwMode="auto">
          <a:xfrm>
            <a:off x="417513" y="1211263"/>
            <a:ext cx="7535862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/>
              <a:t>video traffic: major consumer of Internet bandwidth</a:t>
            </a:r>
          </a:p>
        </p:txBody>
      </p:sp>
      <p:pic>
        <p:nvPicPr>
          <p:cNvPr id="195595" name="Picture 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2175" y="5300663"/>
            <a:ext cx="15017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385763" y="1339850"/>
            <a:ext cx="3957637" cy="4908550"/>
          </a:xfrm>
        </p:spPr>
        <p:txBody>
          <a:bodyPr/>
          <a:lstStyle/>
          <a:p>
            <a:r>
              <a:rPr lang="en-US" altLang="en-US" sz="2400" smtClean="0">
                <a:ea typeface="ＭＳ Ｐゴシック" charset="-128"/>
              </a:rPr>
              <a:t>video: sequence of images displayed at constant rate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e.g., 24 images/sec</a:t>
            </a:r>
          </a:p>
          <a:p>
            <a:r>
              <a:rPr lang="en-US" altLang="en-US" sz="2400" smtClean="0">
                <a:ea typeface="ＭＳ Ｐゴシック" charset="-128"/>
              </a:rPr>
              <a:t>digital image: array of pixels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each pixel represented by bits</a:t>
            </a:r>
          </a:p>
          <a:p>
            <a:r>
              <a:rPr lang="en-US" altLang="en-US" sz="2400" smtClean="0">
                <a:ea typeface="ＭＳ Ｐゴシック" charset="-128"/>
              </a:rPr>
              <a:t>coding: use redundancy </a:t>
            </a: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within</a:t>
            </a:r>
            <a:r>
              <a:rPr lang="en-US" altLang="en-US" sz="2400" smtClean="0">
                <a:ea typeface="ＭＳ Ｐゴシック" charset="-128"/>
              </a:rPr>
              <a:t> and </a:t>
            </a:r>
            <a:r>
              <a:rPr lang="en-US" altLang="en-US" sz="2400" i="1" smtClean="0">
                <a:solidFill>
                  <a:srgbClr val="CC0000"/>
                </a:solidFill>
                <a:ea typeface="ＭＳ Ｐゴシック" charset="-128"/>
              </a:rPr>
              <a:t>between</a:t>
            </a:r>
            <a:r>
              <a:rPr lang="en-US" altLang="en-US" sz="2400" smtClean="0">
                <a:solidFill>
                  <a:srgbClr val="CC0000"/>
                </a:solidFill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images to decrease # bits used to encode image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spatial (within image)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temporal (from one image to next)</a:t>
            </a:r>
          </a:p>
        </p:txBody>
      </p:sp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Gill Sans MT" charset="0"/>
                <a:cs typeface="+mj-cs"/>
              </a:rPr>
              <a:t>Multimedia: video</a:t>
            </a:r>
            <a:endParaRPr lang="en-US" dirty="0">
              <a:latin typeface="Gill Sans MT" charset="0"/>
              <a:cs typeface="+mj-cs"/>
            </a:endParaRPr>
          </a:p>
        </p:txBody>
      </p:sp>
      <p:pic>
        <p:nvPicPr>
          <p:cNvPr id="197635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97636" name="Group 18"/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97639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7640" name="Group 15"/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7646" name="TextBox 5"/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itchFamily="34" charset="0"/>
                  </a:rPr>
                  <a:t>……………………..</a:t>
                </a:r>
              </a:p>
            </p:txBody>
          </p:sp>
          <p:sp>
            <p:nvSpPr>
              <p:cNvPr id="197647" name="TextBox 8"/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itchFamily="34" charset="0"/>
                  </a:rPr>
                  <a:t>spatial coding example: </a:t>
                </a:r>
                <a:r>
                  <a:rPr lang="en-US" altLang="en-US" sz="1400">
                    <a:cs typeface="Arial" pitchFamily="34" charset="0"/>
                  </a:rPr>
                  <a:t>instead of sending</a:t>
                </a:r>
                <a:r>
                  <a:rPr lang="en-US" altLang="en-US" sz="1400" i="1">
                    <a:cs typeface="Arial" pitchFamily="34" charset="0"/>
                  </a:rPr>
                  <a:t> N </a:t>
                </a:r>
                <a:r>
                  <a:rPr lang="en-US" altLang="en-US" sz="1400">
                    <a:cs typeface="Arial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itchFamily="34" charset="0"/>
                  </a:rPr>
                  <a:t>N)</a:t>
                </a:r>
              </a:p>
            </p:txBody>
          </p:sp>
          <p:sp>
            <p:nvSpPr>
              <p:cNvPr id="197648" name="TextBox 13"/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itchFamily="34" charset="0"/>
                  </a:rPr>
                  <a:t>……………….…….</a:t>
                </a:r>
              </a:p>
            </p:txBody>
          </p:sp>
          <p:cxnSp>
            <p:nvCxnSpPr>
              <p:cNvPr id="197649" name="Straight Connector 10"/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7641" name="TextBox 17"/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itchFamily="34" charset="0"/>
                </a:rPr>
                <a:t> i</a:t>
              </a:r>
            </a:p>
          </p:txBody>
        </p:sp>
        <p:sp>
          <p:nvSpPr>
            <p:cNvPr id="197642" name="TextBox 23"/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itchFamily="34" charset="0"/>
                </a:rPr>
                <a:t> i+1</a:t>
              </a:r>
            </a:p>
          </p:txBody>
        </p:sp>
        <p:sp>
          <p:nvSpPr>
            <p:cNvPr id="197643" name="TextBox 26"/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itchFamily="34" charset="0"/>
                </a:rPr>
                <a:t>temporal coding example: </a:t>
              </a:r>
              <a:r>
                <a:rPr lang="en-US" altLang="en-US" sz="1400">
                  <a:cs typeface="Arial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7644" name="Straight Connector 28"/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7645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7637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97638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67D7CD11-5249-4001-AAB3-917123E6B329}" type="slidenum">
              <a:rPr lang="en-US" altLang="en-US" sz="1200">
                <a:latin typeface="Tahoma" pitchFamily="34" charset="0"/>
              </a:rPr>
              <a:pPr/>
              <a:t>83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2"/>
          <p:cNvSpPr>
            <a:spLocks noGrp="1" noChangeArrowheads="1"/>
          </p:cNvSpPr>
          <p:nvPr>
            <p:ph type="title"/>
          </p:nvPr>
        </p:nvSpPr>
        <p:spPr>
          <a:xfrm>
            <a:off x="533400" y="106363"/>
            <a:ext cx="4975225" cy="1143000"/>
          </a:xfrm>
        </p:spPr>
        <p:txBody>
          <a:bodyPr/>
          <a:lstStyle/>
          <a:p>
            <a:pPr>
              <a:defRPr/>
            </a:pPr>
            <a:r>
              <a:rPr lang="en-US" dirty="0" smtClean="0">
                <a:latin typeface="Gill Sans MT" charset="0"/>
                <a:cs typeface="+mj-cs"/>
              </a:rPr>
              <a:t>Multimedia: video</a:t>
            </a:r>
            <a:endParaRPr lang="en-US" dirty="0">
              <a:latin typeface="Gill Sans MT" charset="0"/>
              <a:cs typeface="+mj-cs"/>
            </a:endParaRPr>
          </a:p>
        </p:txBody>
      </p:sp>
      <p:pic>
        <p:nvPicPr>
          <p:cNvPr id="199682" name="Picture 23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7050" y="97472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4"/>
          <p:cNvSpPr txBox="1">
            <a:spLocks noChangeArrowheads="1"/>
          </p:cNvSpPr>
          <p:nvPr/>
        </p:nvSpPr>
        <p:spPr bwMode="auto">
          <a:xfrm>
            <a:off x="298450" y="1228725"/>
            <a:ext cx="4114800" cy="490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CC0000"/>
                </a:solidFill>
                <a:latin typeface="Gill Sans MT"/>
                <a:cs typeface="Gill Sans MT"/>
              </a:rPr>
              <a:t>CBR: (constant bit rate): </a:t>
            </a:r>
            <a:r>
              <a:rPr lang="en-US" sz="2400" dirty="0" smtClean="0">
                <a:solidFill>
                  <a:srgbClr val="000000"/>
                </a:solidFill>
                <a:latin typeface="Gill Sans MT"/>
                <a:cs typeface="Gill Sans MT"/>
              </a:rPr>
              <a:t>video encoding rate fixed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CC0000"/>
                </a:solidFill>
                <a:latin typeface="Gill Sans MT"/>
                <a:cs typeface="Gill Sans MT"/>
              </a:rPr>
              <a:t>VBR:  (variable bit rate): </a:t>
            </a:r>
            <a:r>
              <a:rPr lang="en-US" sz="2400" dirty="0" smtClean="0">
                <a:solidFill>
                  <a:srgbClr val="000000"/>
                </a:solidFill>
                <a:latin typeface="Gill Sans MT"/>
                <a:cs typeface="Gill Sans MT"/>
              </a:rPr>
              <a:t>video </a:t>
            </a:r>
            <a:r>
              <a:rPr lang="en-US" sz="2400" dirty="0" smtClean="0">
                <a:latin typeface="Gill Sans MT"/>
                <a:cs typeface="Gill Sans MT"/>
              </a:rPr>
              <a:t>encoding rate changes as amount of spatial, temporal coding changes </a:t>
            </a:r>
          </a:p>
          <a:p>
            <a:pPr>
              <a:buSzPct val="100000"/>
              <a:buFont typeface="Wingdings" charset="2"/>
              <a:buChar char="§"/>
              <a:defRPr/>
            </a:pPr>
            <a:r>
              <a:rPr lang="en-US" sz="2400" dirty="0" smtClean="0">
                <a:solidFill>
                  <a:srgbClr val="CC0000"/>
                </a:solidFill>
                <a:latin typeface="Gill Sans MT"/>
                <a:cs typeface="Gill Sans MT"/>
              </a:rPr>
              <a:t>examples: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 smtClean="0">
                <a:latin typeface="Gill Sans MT"/>
                <a:cs typeface="Gill Sans MT"/>
              </a:rPr>
              <a:t>MPEG 1 (CD-ROM) 1.5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 smtClean="0">
                <a:latin typeface="Gill Sans MT"/>
                <a:cs typeface="Gill Sans MT"/>
              </a:rPr>
              <a:t>MPEG2 (DVD) 3-6 Mbps</a:t>
            </a:r>
          </a:p>
          <a:p>
            <a:pPr lvl="1">
              <a:lnSpc>
                <a:spcPct val="100000"/>
              </a:lnSpc>
              <a:buSzPct val="100000"/>
              <a:buFont typeface="Arial"/>
              <a:buChar char="•"/>
              <a:defRPr/>
            </a:pPr>
            <a:r>
              <a:rPr lang="en-US" dirty="0" smtClean="0">
                <a:latin typeface="Gill Sans MT"/>
                <a:cs typeface="Gill Sans MT"/>
              </a:rPr>
              <a:t>MPEG4 (often used in Internet, &lt; 1 Mbps)</a:t>
            </a:r>
            <a:endParaRPr lang="en-US" dirty="0">
              <a:latin typeface="Gill Sans MT"/>
              <a:cs typeface="Gill Sans MT"/>
            </a:endParaRPr>
          </a:p>
        </p:txBody>
      </p:sp>
      <p:grpSp>
        <p:nvGrpSpPr>
          <p:cNvPr id="199684" name="Group 4"/>
          <p:cNvGrpSpPr>
            <a:grpSpLocks/>
          </p:cNvGrpSpPr>
          <p:nvPr/>
        </p:nvGrpSpPr>
        <p:grpSpPr bwMode="auto">
          <a:xfrm>
            <a:off x="4338638" y="295275"/>
            <a:ext cx="4416425" cy="5732463"/>
            <a:chOff x="4338638" y="295275"/>
            <a:chExt cx="4417210" cy="5732463"/>
          </a:xfrm>
        </p:grpSpPr>
        <p:pic>
          <p:nvPicPr>
            <p:cNvPr id="199687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87975" y="1749425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9688" name="Group 15"/>
            <p:cNvGrpSpPr>
              <a:grpSpLocks/>
            </p:cNvGrpSpPr>
            <p:nvPr/>
          </p:nvGrpSpPr>
          <p:grpSpPr bwMode="auto">
            <a:xfrm>
              <a:off x="5345113" y="295275"/>
              <a:ext cx="3275012" cy="1730347"/>
              <a:chOff x="5345311" y="524250"/>
              <a:chExt cx="3274238" cy="1730214"/>
            </a:xfrm>
          </p:grpSpPr>
          <p:sp>
            <p:nvSpPr>
              <p:cNvPr id="199694" name="TextBox 5"/>
              <p:cNvSpPr txBox="1">
                <a:spLocks noChangeArrowheads="1"/>
              </p:cNvSpPr>
              <p:nvPr/>
            </p:nvSpPr>
            <p:spPr bwMode="auto">
              <a:xfrm>
                <a:off x="5345311" y="1789936"/>
                <a:ext cx="1856071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itchFamily="34" charset="0"/>
                  </a:rPr>
                  <a:t>……………………..</a:t>
                </a:r>
              </a:p>
            </p:txBody>
          </p:sp>
          <p:sp>
            <p:nvSpPr>
              <p:cNvPr id="199695" name="TextBox 8"/>
              <p:cNvSpPr txBox="1">
                <a:spLocks noChangeArrowheads="1"/>
              </p:cNvSpPr>
              <p:nvPr/>
            </p:nvSpPr>
            <p:spPr bwMode="auto">
              <a:xfrm>
                <a:off x="5808125" y="524250"/>
                <a:ext cx="2811424" cy="11695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400" i="1">
                    <a:solidFill>
                      <a:srgbClr val="CC0000"/>
                    </a:solidFill>
                    <a:cs typeface="Arial" pitchFamily="34" charset="0"/>
                  </a:rPr>
                  <a:t>spatial coding example: </a:t>
                </a:r>
                <a:r>
                  <a:rPr lang="en-US" altLang="en-US" sz="1400">
                    <a:cs typeface="Arial" pitchFamily="34" charset="0"/>
                  </a:rPr>
                  <a:t>instead of sending</a:t>
                </a:r>
                <a:r>
                  <a:rPr lang="en-US" altLang="en-US" sz="1400" i="1">
                    <a:cs typeface="Arial" pitchFamily="34" charset="0"/>
                  </a:rPr>
                  <a:t> N </a:t>
                </a:r>
                <a:r>
                  <a:rPr lang="en-US" altLang="en-US" sz="1400">
                    <a:cs typeface="Arial" pitchFamily="34" charset="0"/>
                  </a:rPr>
                  <a:t>values of same color (all purple), send only two values: color  value (</a:t>
                </a:r>
                <a:r>
                  <a:rPr lang="en-US" altLang="en-US" sz="1400" i="1">
                    <a:cs typeface="Arial" pitchFamily="34" charset="0"/>
                  </a:rPr>
                  <a:t>purple)  and number of repeated values (</a:t>
                </a:r>
                <a:r>
                  <a:rPr lang="en-US" altLang="en-US" sz="1400">
                    <a:cs typeface="Arial" pitchFamily="34" charset="0"/>
                  </a:rPr>
                  <a:t>N)</a:t>
                </a:r>
              </a:p>
            </p:txBody>
          </p:sp>
          <p:sp>
            <p:nvSpPr>
              <p:cNvPr id="199696" name="TextBox 13"/>
              <p:cNvSpPr txBox="1">
                <a:spLocks noChangeArrowheads="1"/>
              </p:cNvSpPr>
              <p:nvPr/>
            </p:nvSpPr>
            <p:spPr bwMode="auto">
              <a:xfrm>
                <a:off x="5354771" y="1885160"/>
                <a:ext cx="1803448" cy="3693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800">
                    <a:solidFill>
                      <a:srgbClr val="CC0000"/>
                    </a:solidFill>
                    <a:latin typeface="Arial Narrow" pitchFamily="34" charset="0"/>
                  </a:rPr>
                  <a:t>……………….…….</a:t>
                </a:r>
              </a:p>
            </p:txBody>
          </p:sp>
          <p:cxnSp>
            <p:nvCxnSpPr>
              <p:cNvPr id="199697" name="Straight Connector 10"/>
              <p:cNvCxnSpPr>
                <a:cxnSpLocks noChangeShapeType="1"/>
              </p:cNvCxnSpPr>
              <p:nvPr/>
            </p:nvCxnSpPr>
            <p:spPr bwMode="auto">
              <a:xfrm flipH="1">
                <a:off x="5565603" y="756253"/>
                <a:ext cx="313958" cy="1155782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199689" name="TextBox 17"/>
            <p:cNvSpPr txBox="1">
              <a:spLocks noChangeArrowheads="1"/>
            </p:cNvSpPr>
            <p:nvPr/>
          </p:nvSpPr>
          <p:spPr bwMode="auto">
            <a:xfrm>
              <a:off x="5323721" y="3654665"/>
              <a:ext cx="933450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itchFamily="34" charset="0"/>
                </a:rPr>
                <a:t> i</a:t>
              </a:r>
            </a:p>
          </p:txBody>
        </p:sp>
        <p:sp>
          <p:nvSpPr>
            <p:cNvPr id="199690" name="TextBox 23"/>
            <p:cNvSpPr txBox="1">
              <a:spLocks noChangeArrowheads="1"/>
            </p:cNvSpPr>
            <p:nvPr/>
          </p:nvSpPr>
          <p:spPr bwMode="auto">
            <a:xfrm>
              <a:off x="7051858" y="5611091"/>
              <a:ext cx="1196975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  <a:cs typeface="Arial" pitchFamily="34" charset="0"/>
                </a:rPr>
                <a:t>frame</a:t>
              </a:r>
              <a:r>
                <a:rPr lang="en-US" altLang="en-US" sz="1800" i="1">
                  <a:solidFill>
                    <a:srgbClr val="CC0000"/>
                  </a:solidFill>
                  <a:cs typeface="Arial" pitchFamily="34" charset="0"/>
                </a:rPr>
                <a:t> i+1</a:t>
              </a:r>
            </a:p>
          </p:txBody>
        </p:sp>
        <p:sp>
          <p:nvSpPr>
            <p:cNvPr id="199691" name="TextBox 26"/>
            <p:cNvSpPr txBox="1">
              <a:spLocks noChangeArrowheads="1"/>
            </p:cNvSpPr>
            <p:nvPr/>
          </p:nvSpPr>
          <p:spPr bwMode="auto">
            <a:xfrm>
              <a:off x="4338638" y="4857750"/>
              <a:ext cx="2278062" cy="1169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 i="1">
                  <a:solidFill>
                    <a:srgbClr val="CC0000"/>
                  </a:solidFill>
                  <a:cs typeface="Arial" pitchFamily="34" charset="0"/>
                </a:rPr>
                <a:t>temporal coding example: </a:t>
              </a:r>
              <a:r>
                <a:rPr lang="en-US" altLang="en-US" sz="1400">
                  <a:cs typeface="Arial" pitchFamily="34" charset="0"/>
                </a:rPr>
                <a:t>instead of sending complete frame at i+1, send only differences from frame i</a:t>
              </a:r>
            </a:p>
          </p:txBody>
        </p:sp>
        <p:cxnSp>
          <p:nvCxnSpPr>
            <p:cNvPr id="199692" name="Straight Connector 28"/>
            <p:cNvCxnSpPr>
              <a:cxnSpLocks noChangeShapeType="1"/>
            </p:cNvCxnSpPr>
            <p:nvPr/>
          </p:nvCxnSpPr>
          <p:spPr bwMode="auto">
            <a:xfrm>
              <a:off x="5972518" y="4021445"/>
              <a:ext cx="101306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99693" name="Picture 4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2885" y="3806720"/>
              <a:ext cx="1642963" cy="186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9685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19968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A4CDDFF6-B464-43D4-8C18-7D0E265D3C30}" type="slidenum">
              <a:rPr lang="en-US" altLang="en-US" sz="1200">
                <a:latin typeface="Tahoma" pitchFamily="34" charset="0"/>
              </a:rPr>
              <a:pPr/>
              <a:t>84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29" name="Group 2"/>
          <p:cNvGrpSpPr>
            <a:grpSpLocks/>
          </p:cNvGrpSpPr>
          <p:nvPr/>
        </p:nvGrpSpPr>
        <p:grpSpPr bwMode="auto">
          <a:xfrm>
            <a:off x="5640388" y="2125663"/>
            <a:ext cx="2109787" cy="1582737"/>
            <a:chOff x="1842724" y="2867233"/>
            <a:chExt cx="5649912" cy="3416300"/>
          </a:xfrm>
        </p:grpSpPr>
        <p:sp>
          <p:nvSpPr>
            <p:cNvPr id="201784" name="AutoShape 99"/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01785" name="Rectangle 87"/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201730" name="Group 249"/>
          <p:cNvGrpSpPr>
            <a:grpSpLocks/>
          </p:cNvGrpSpPr>
          <p:nvPr/>
        </p:nvGrpSpPr>
        <p:grpSpPr bwMode="auto">
          <a:xfrm>
            <a:off x="1900238" y="2686050"/>
            <a:ext cx="427037" cy="785813"/>
            <a:chOff x="4140" y="429"/>
            <a:chExt cx="1425" cy="2396"/>
          </a:xfrm>
        </p:grpSpPr>
        <p:sp>
          <p:nvSpPr>
            <p:cNvPr id="201752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Rectangle 251"/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54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55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Rectangle 254"/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7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1" name="AutoShape 256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2" name="AutoShape 257"/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7" name="Rectangle 258"/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59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9" name="AutoShape 260"/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90" name="AutoShape 261"/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69" name="Rectangle 262"/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70" name="Rectangle 263"/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01762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7" name="AutoShape 265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8" name="AutoShape 266"/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01763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1764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5" name="AutoShape 269"/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6" name="AutoShape 270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174" name="Rectangle 271"/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66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1767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" name="Oval 274"/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01769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9" name="AutoShape 276"/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0" name="AutoShape 277"/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1" name="Oval 278"/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2" name="Oval 279"/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3" name="Oval 280"/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4" name="Rectangle 281"/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sp>
        <p:nvSpPr>
          <p:cNvPr id="201731" name="Rectangle 2"/>
          <p:cNvSpPr>
            <a:spLocks noGrp="1" noChangeArrowheads="1"/>
          </p:cNvSpPr>
          <p:nvPr>
            <p:ph type="title"/>
          </p:nvPr>
        </p:nvSpPr>
        <p:spPr>
          <a:xfrm>
            <a:off x="339725" y="117475"/>
            <a:ext cx="7772400" cy="11430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Streaming stored video: </a:t>
            </a:r>
          </a:p>
        </p:txBody>
      </p:sp>
      <p:grpSp>
        <p:nvGrpSpPr>
          <p:cNvPr id="201732" name="Group 134"/>
          <p:cNvGrpSpPr>
            <a:grpSpLocks/>
          </p:cNvGrpSpPr>
          <p:nvPr/>
        </p:nvGrpSpPr>
        <p:grpSpPr bwMode="auto">
          <a:xfrm>
            <a:off x="1473200" y="2317750"/>
            <a:ext cx="1281113" cy="363538"/>
            <a:chOff x="3621" y="3265"/>
            <a:chExt cx="1776" cy="744"/>
          </a:xfrm>
        </p:grpSpPr>
        <p:pic>
          <p:nvPicPr>
            <p:cNvPr id="201748" name="Picture 135" descr="reellogo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344" name="Freeform 136"/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345" name="Freeform 137"/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201751" name="Picture 138" descr="video1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1733" name="Picture 20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946150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1734" name="Group 349"/>
          <p:cNvGrpSpPr>
            <a:grpSpLocks/>
          </p:cNvGrpSpPr>
          <p:nvPr/>
        </p:nvGrpSpPr>
        <p:grpSpPr bwMode="auto">
          <a:xfrm>
            <a:off x="6399213" y="2905125"/>
            <a:ext cx="677862" cy="663575"/>
            <a:chOff x="4437" y="1472"/>
            <a:chExt cx="427" cy="418"/>
          </a:xfrm>
        </p:grpSpPr>
        <p:sp>
          <p:nvSpPr>
            <p:cNvPr id="222558" name="Rectangle 350"/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59" name="Rectangle 351"/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0" name="Rectangle 352"/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222561" name="Rectangle 353"/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201735" name="TextBox 1"/>
          <p:cNvSpPr txBox="1">
            <a:spLocks noChangeArrowheads="1"/>
          </p:cNvSpPr>
          <p:nvPr/>
        </p:nvSpPr>
        <p:spPr bwMode="auto">
          <a:xfrm>
            <a:off x="544513" y="1497013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/>
              <a:t>simple scenario</a:t>
            </a:r>
            <a:r>
              <a:rPr lang="en-US" altLang="en-US"/>
              <a:t>:</a:t>
            </a:r>
          </a:p>
        </p:txBody>
      </p:sp>
      <p:sp>
        <p:nvSpPr>
          <p:cNvPr id="201736" name="Freeform 1287"/>
          <p:cNvSpPr>
            <a:spLocks/>
          </p:cNvSpPr>
          <p:nvPr/>
        </p:nvSpPr>
        <p:spPr bwMode="auto">
          <a:xfrm>
            <a:off x="2908300" y="2346325"/>
            <a:ext cx="2320925" cy="1228725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201737" name="Straight Connector 45"/>
          <p:cNvCxnSpPr>
            <a:cxnSpLocks noChangeShapeType="1"/>
          </p:cNvCxnSpPr>
          <p:nvPr/>
        </p:nvCxnSpPr>
        <p:spPr bwMode="auto">
          <a:xfrm>
            <a:off x="2549525" y="2911475"/>
            <a:ext cx="1241425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1738" name="Straight Connector 46"/>
          <p:cNvCxnSpPr>
            <a:cxnSpLocks noChangeShapeType="1"/>
          </p:cNvCxnSpPr>
          <p:nvPr/>
        </p:nvCxnSpPr>
        <p:spPr bwMode="auto">
          <a:xfrm>
            <a:off x="4560888" y="2941638"/>
            <a:ext cx="1531937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01739" name="TextBox 64"/>
          <p:cNvSpPr txBox="1">
            <a:spLocks noChangeArrowheads="1"/>
          </p:cNvSpPr>
          <p:nvPr/>
        </p:nvSpPr>
        <p:spPr bwMode="auto">
          <a:xfrm>
            <a:off x="1368425" y="3611563"/>
            <a:ext cx="165258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000000"/>
                </a:solidFill>
                <a:cs typeface="Arial" pitchFamily="34" charset="0"/>
              </a:rPr>
              <a:t>video server</a:t>
            </a:r>
          </a:p>
          <a:p>
            <a:pPr algn="ctr"/>
            <a:r>
              <a:rPr lang="en-US" altLang="en-US" sz="1800">
                <a:solidFill>
                  <a:srgbClr val="000000"/>
                </a:solidFill>
                <a:cs typeface="Arial" pitchFamily="34" charset="0"/>
              </a:rPr>
              <a:t>(stored video)</a:t>
            </a:r>
            <a:endParaRPr lang="en-US" altLang="en-US" sz="1800" i="1">
              <a:solidFill>
                <a:srgbClr val="CC0000"/>
              </a:solidFill>
              <a:cs typeface="Arial" pitchFamily="34" charset="0"/>
            </a:endParaRPr>
          </a:p>
        </p:txBody>
      </p:sp>
      <p:sp>
        <p:nvSpPr>
          <p:cNvPr id="201740" name="TextBox 64"/>
          <p:cNvSpPr txBox="1">
            <a:spLocks noChangeArrowheads="1"/>
          </p:cNvSpPr>
          <p:nvPr/>
        </p:nvSpPr>
        <p:spPr bwMode="auto">
          <a:xfrm>
            <a:off x="6315075" y="3719513"/>
            <a:ext cx="7667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solidFill>
                  <a:srgbClr val="000000"/>
                </a:solidFill>
                <a:cs typeface="Arial" pitchFamily="34" charset="0"/>
              </a:rPr>
              <a:t>client</a:t>
            </a:r>
            <a:endParaRPr lang="en-US" altLang="en-US" sz="1800" i="1">
              <a:solidFill>
                <a:srgbClr val="CC0000"/>
              </a:solidFill>
              <a:cs typeface="Arial" pitchFamily="34" charset="0"/>
            </a:endParaRPr>
          </a:p>
        </p:txBody>
      </p:sp>
      <p:sp>
        <p:nvSpPr>
          <p:cNvPr id="201741" name="TextBox 64"/>
          <p:cNvSpPr txBox="1">
            <a:spLocks noChangeArrowheads="1"/>
          </p:cNvSpPr>
          <p:nvPr/>
        </p:nvSpPr>
        <p:spPr bwMode="auto">
          <a:xfrm>
            <a:off x="3562350" y="3175000"/>
            <a:ext cx="9191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600">
                <a:solidFill>
                  <a:srgbClr val="000000"/>
                </a:solidFill>
                <a:cs typeface="Arial" pitchFamily="34" charset="0"/>
              </a:rPr>
              <a:t>Internet</a:t>
            </a:r>
            <a:endParaRPr lang="en-US" altLang="en-US" sz="1800" i="1">
              <a:solidFill>
                <a:srgbClr val="CC0000"/>
              </a:solidFill>
              <a:cs typeface="Arial" pitchFamily="34" charset="0"/>
            </a:endParaRPr>
          </a:p>
        </p:txBody>
      </p:sp>
      <p:sp>
        <p:nvSpPr>
          <p:cNvPr id="201742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20174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097E1EDA-EF6B-4559-8C54-18EED6734D10}" type="slidenum">
              <a:rPr lang="en-US" altLang="en-US" sz="1200">
                <a:latin typeface="Tahoma" pitchFamily="34" charset="0"/>
              </a:rPr>
              <a:pPr/>
              <a:t>85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Streaming multimedia: DASH</a:t>
            </a:r>
          </a:p>
        </p:txBody>
      </p:sp>
      <p:sp>
        <p:nvSpPr>
          <p:cNvPr id="20377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DASH: D</a:t>
            </a:r>
            <a:r>
              <a:rPr lang="en-US" altLang="en-US" smtClean="0">
                <a:ea typeface="ＭＳ Ｐゴシック" charset="-128"/>
              </a:rPr>
              <a:t>ynamic, 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A</a:t>
            </a:r>
            <a:r>
              <a:rPr lang="en-US" altLang="en-US" smtClean="0">
                <a:ea typeface="ＭＳ Ｐゴシック" charset="-128"/>
              </a:rPr>
              <a:t>daptive 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S</a:t>
            </a:r>
            <a:r>
              <a:rPr lang="en-US" altLang="en-US" smtClean="0">
                <a:ea typeface="ＭＳ Ｐゴシック" charset="-128"/>
              </a:rPr>
              <a:t>treaming over 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H</a:t>
            </a:r>
            <a:r>
              <a:rPr lang="en-US" altLang="en-US" smtClean="0">
                <a:ea typeface="ＭＳ Ｐゴシック" charset="-128"/>
              </a:rPr>
              <a:t>TTP</a:t>
            </a:r>
          </a:p>
          <a:p>
            <a:r>
              <a:rPr lang="en-US" altLang="en-US" i="1" smtClean="0">
                <a:solidFill>
                  <a:srgbClr val="000099"/>
                </a:solidFill>
                <a:ea typeface="ＭＳ Ｐゴシック" charset="-128"/>
              </a:rPr>
              <a:t>server: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divides video file into multiple chunks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each chunk stored, encoded at different rates </a:t>
            </a:r>
          </a:p>
          <a:p>
            <a:pPr lvl="1"/>
            <a:r>
              <a:rPr lang="en-US" altLang="en-US" i="1" smtClean="0">
                <a:solidFill>
                  <a:srgbClr val="000099"/>
                </a:solidFill>
                <a:ea typeface="ＭＳ Ｐゴシック" charset="-128"/>
              </a:rPr>
              <a:t>manifest file: </a:t>
            </a:r>
            <a:r>
              <a:rPr lang="en-US" altLang="en-US" smtClean="0">
                <a:ea typeface="ＭＳ Ｐゴシック" charset="-128"/>
              </a:rPr>
              <a:t>provides URLs for different chunks</a:t>
            </a:r>
          </a:p>
          <a:p>
            <a:r>
              <a:rPr lang="en-US" altLang="en-US" i="1" smtClean="0">
                <a:solidFill>
                  <a:srgbClr val="000099"/>
                </a:solidFill>
                <a:ea typeface="ＭＳ Ｐゴシック" charset="-128"/>
              </a:rPr>
              <a:t>client: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periodically measures server-to-client bandwidth</a:t>
            </a:r>
          </a:p>
          <a:p>
            <a:pPr lvl="1"/>
            <a:r>
              <a:rPr lang="en-US" altLang="en-US" smtClean="0">
                <a:ea typeface="ＭＳ Ｐゴシック" charset="-128"/>
              </a:rPr>
              <a:t>consulting manifest, requests one chunk at a time </a:t>
            </a:r>
          </a:p>
          <a:p>
            <a:pPr lvl="2"/>
            <a:r>
              <a:rPr lang="en-US" altLang="en-US" sz="2400" smtClean="0">
                <a:latin typeface="Gill Sans MT" pitchFamily="34" charset="0"/>
                <a:ea typeface="ＭＳ Ｐゴシック" charset="-128"/>
              </a:rPr>
              <a:t>chooses maximum coding rate sustainable given current bandwidth</a:t>
            </a:r>
          </a:p>
          <a:p>
            <a:pPr lvl="2"/>
            <a:r>
              <a:rPr lang="en-US" altLang="en-US" sz="2400" smtClean="0">
                <a:latin typeface="Gill Sans MT" pitchFamily="34" charset="0"/>
                <a:ea typeface="ＭＳ Ｐゴシック" charset="-128"/>
              </a:rPr>
              <a:t>can choose different coding rates at different points in time (depending on available bandwidth at time)</a:t>
            </a:r>
          </a:p>
        </p:txBody>
      </p:sp>
      <p:pic>
        <p:nvPicPr>
          <p:cNvPr id="203779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80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203781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B07BB01E-11F4-414B-9313-FC1D128A0357}" type="slidenum">
              <a:rPr lang="en-US" altLang="en-US" sz="1200">
                <a:latin typeface="Tahoma" pitchFamily="34" charset="0"/>
              </a:rPr>
              <a:pPr/>
              <a:t>86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Streaming multimedia: DASH</a:t>
            </a:r>
          </a:p>
        </p:txBody>
      </p:sp>
      <p:sp>
        <p:nvSpPr>
          <p:cNvPr id="20582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DASH: D</a:t>
            </a: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ynamic,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A</a:t>
            </a: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daptive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S</a:t>
            </a: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treaming over </a:t>
            </a: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H</a:t>
            </a: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TTP</a:t>
            </a:r>
          </a:p>
          <a:p>
            <a:r>
              <a:rPr lang="en-US" altLang="en-US" i="1" dirty="0" smtClean="0">
                <a:solidFill>
                  <a:srgbClr val="000099"/>
                </a:solidFill>
                <a:ea typeface="ＭＳ Ｐゴシック" charset="-128"/>
              </a:rPr>
              <a:t>“intelligence” </a:t>
            </a:r>
            <a:r>
              <a:rPr lang="en-US" altLang="en-US" dirty="0" smtClean="0">
                <a:solidFill>
                  <a:srgbClr val="000099"/>
                </a:solidFill>
                <a:ea typeface="ＭＳ Ｐゴシック" charset="-128"/>
              </a:rPr>
              <a:t>at client: </a:t>
            </a:r>
            <a:r>
              <a:rPr lang="en-US" altLang="en-US" dirty="0" smtClean="0">
                <a:ea typeface="ＭＳ Ｐゴシック" charset="-128"/>
              </a:rPr>
              <a:t>client determines</a:t>
            </a:r>
          </a:p>
          <a:p>
            <a:pPr lvl="1"/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when</a:t>
            </a:r>
            <a:r>
              <a:rPr lang="en-US" altLang="en-US" i="1" dirty="0" smtClean="0">
                <a:solidFill>
                  <a:srgbClr val="800000"/>
                </a:solidFill>
                <a:ea typeface="ＭＳ Ｐゴシック" charset="-128"/>
              </a:rPr>
              <a:t> </a:t>
            </a:r>
            <a:r>
              <a:rPr lang="en-US" altLang="en-US" dirty="0" smtClean="0">
                <a:solidFill>
                  <a:srgbClr val="000000"/>
                </a:solidFill>
                <a:ea typeface="ＭＳ Ｐゴシック" charset="-128"/>
              </a:rPr>
              <a:t>to request chunk (so that buffer starvation or overflow does not occur)</a:t>
            </a:r>
          </a:p>
          <a:p>
            <a:pPr lvl="1"/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what encoding rate </a:t>
            </a:r>
            <a:r>
              <a:rPr lang="en-US" altLang="en-US" dirty="0" smtClean="0">
                <a:solidFill>
                  <a:srgbClr val="000000"/>
                </a:solidFill>
                <a:ea typeface="ＭＳ Ｐゴシック" charset="-128"/>
              </a:rPr>
              <a:t>to request </a:t>
            </a:r>
            <a:r>
              <a:rPr lang="en-US" altLang="en-US" dirty="0" smtClean="0">
                <a:ea typeface="ＭＳ Ｐゴシック" charset="-128"/>
              </a:rPr>
              <a:t>(higher quality when more bandwidth available) </a:t>
            </a:r>
            <a:endParaRPr lang="en-US" altLang="en-US" dirty="0" smtClean="0">
              <a:solidFill>
                <a:srgbClr val="000000"/>
              </a:solidFill>
              <a:ea typeface="ＭＳ Ｐゴシック" charset="-128"/>
            </a:endParaRPr>
          </a:p>
          <a:p>
            <a:pPr lvl="1"/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where</a:t>
            </a:r>
            <a:r>
              <a:rPr lang="en-US" altLang="en-US" i="1" dirty="0" smtClean="0">
                <a:solidFill>
                  <a:srgbClr val="800000"/>
                </a:solidFill>
                <a:ea typeface="ＭＳ Ｐゴシック" charset="-128"/>
              </a:rPr>
              <a:t> </a:t>
            </a:r>
            <a:r>
              <a:rPr lang="en-US" altLang="en-US" dirty="0" smtClean="0">
                <a:ea typeface="ＭＳ Ｐゴシック" charset="-128"/>
              </a:rPr>
              <a:t>to request chunk (can request from server that is “close” to client or has high available bandwidth) </a:t>
            </a:r>
          </a:p>
        </p:txBody>
      </p:sp>
      <p:pic>
        <p:nvPicPr>
          <p:cNvPr id="205827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28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205829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667B647A-1990-4F8A-A26A-723F249DC462}" type="slidenum">
              <a:rPr lang="en-US" altLang="en-US" sz="1200">
                <a:latin typeface="Tahoma" pitchFamily="34" charset="0"/>
              </a:rPr>
              <a:pPr/>
              <a:t>87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Content distribution networks</a:t>
            </a:r>
          </a:p>
        </p:txBody>
      </p:sp>
      <p:sp>
        <p:nvSpPr>
          <p:cNvPr id="2232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pPr marL="287338" indent="-287338"/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challenge: </a:t>
            </a:r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how to stream content (selected from millions of videos) to hundreds of thousands of </a:t>
            </a:r>
            <a:r>
              <a:rPr lang="en-US" altLang="en-US" i="1" smtClean="0">
                <a:solidFill>
                  <a:srgbClr val="000000"/>
                </a:solidFill>
                <a:ea typeface="ＭＳ Ｐゴシック" charset="-128"/>
              </a:rPr>
              <a:t>simultaneous</a:t>
            </a:r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 users?</a:t>
            </a:r>
          </a:p>
          <a:p>
            <a:pPr marL="287338" indent="-287338"/>
            <a:endParaRPr lang="en-US" altLang="en-US" smtClean="0">
              <a:solidFill>
                <a:srgbClr val="000000"/>
              </a:solidFill>
              <a:ea typeface="ＭＳ Ｐゴシック" charset="-128"/>
            </a:endParaRPr>
          </a:p>
          <a:p>
            <a:pPr marL="287338" indent="-287338"/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option 1: </a:t>
            </a:r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single, large “mega-server”</a:t>
            </a:r>
          </a:p>
          <a:p>
            <a:pPr marL="681038" lvl="1" indent="-223838"/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single point of failure</a:t>
            </a:r>
          </a:p>
          <a:p>
            <a:pPr marL="681038" lvl="1" indent="-223838"/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point of network congestion</a:t>
            </a:r>
          </a:p>
          <a:p>
            <a:pPr marL="681038" lvl="1" indent="-223838"/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long path to distant clients</a:t>
            </a:r>
          </a:p>
          <a:p>
            <a:pPr marL="681038" lvl="1" indent="-223838"/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multiple copies of video sent over outgoing link</a:t>
            </a:r>
          </a:p>
          <a:p>
            <a:pPr marL="681038" lvl="1" indent="-223838">
              <a:buFont typeface="Arial" pitchFamily="34" charset="0"/>
              <a:buNone/>
            </a:pPr>
            <a:endParaRPr lang="en-US" altLang="en-US" smtClean="0">
              <a:solidFill>
                <a:srgbClr val="000000"/>
              </a:solidFill>
              <a:ea typeface="ＭＳ Ｐゴシック" charset="-128"/>
            </a:endParaRPr>
          </a:p>
          <a:p>
            <a:pPr marL="287338" indent="-287338">
              <a:buFont typeface="Wingdings" pitchFamily="2" charset="2"/>
              <a:buNone/>
            </a:pPr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….quite simply: this solution 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doesn</a:t>
            </a:r>
            <a:r>
              <a:rPr lang="fr-FR" altLang="en-US" i="1" smtClean="0">
                <a:solidFill>
                  <a:srgbClr val="CC0000"/>
                </a:solidFill>
                <a:ea typeface="ＭＳ Ｐゴシック" charset="-128"/>
              </a:rPr>
              <a:t>’</a:t>
            </a:r>
            <a:r>
              <a:rPr lang="en-US" altLang="ja-JP" i="1" smtClean="0">
                <a:solidFill>
                  <a:srgbClr val="CC0000"/>
                </a:solidFill>
                <a:ea typeface="ＭＳ Ｐゴシック" charset="-128"/>
              </a:rPr>
              <a:t>t scale</a:t>
            </a:r>
          </a:p>
          <a:p>
            <a:pPr marL="681038" lvl="1" indent="-223838"/>
            <a:endParaRPr lang="en-US" altLang="en-US" smtClean="0">
              <a:solidFill>
                <a:srgbClr val="000000"/>
              </a:solidFill>
              <a:ea typeface="ＭＳ Ｐゴシック" charset="-128"/>
            </a:endParaRPr>
          </a:p>
          <a:p>
            <a:pPr marL="287338" indent="-287338"/>
            <a:endParaRPr lang="en-US" altLang="en-US" smtClean="0">
              <a:solidFill>
                <a:srgbClr val="000000"/>
              </a:solidFill>
              <a:ea typeface="ＭＳ Ｐゴシック" charset="-128"/>
            </a:endParaRPr>
          </a:p>
          <a:p>
            <a:pPr marL="287338" indent="-287338"/>
            <a:endParaRPr lang="en-US" altLang="en-US" smtClean="0">
              <a:solidFill>
                <a:srgbClr val="000000"/>
              </a:solidFill>
              <a:ea typeface="ＭＳ Ｐゴシック" charset="-128"/>
            </a:endParaRPr>
          </a:p>
        </p:txBody>
      </p:sp>
      <p:pic>
        <p:nvPicPr>
          <p:cNvPr id="207875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76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207877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36161788-93FD-4883-BDD0-628834A728EB}" type="slidenum">
              <a:rPr lang="en-US" altLang="en-US" sz="1200">
                <a:latin typeface="Tahoma" pitchFamily="34" charset="0"/>
              </a:rPr>
              <a:pPr/>
              <a:t>88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1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Content distribution networks</a:t>
            </a:r>
          </a:p>
        </p:txBody>
      </p:sp>
      <p:sp>
        <p:nvSpPr>
          <p:cNvPr id="20992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0075" y="1381125"/>
            <a:ext cx="7772400" cy="5053013"/>
          </a:xfrm>
        </p:spPr>
        <p:txBody>
          <a:bodyPr/>
          <a:lstStyle/>
          <a:p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challenge: </a:t>
            </a:r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how to stream content (selected from millions of videos) to hundreds of thousands of simultaneous users?</a:t>
            </a:r>
          </a:p>
          <a:p>
            <a:endParaRPr lang="en-US" altLang="en-US" smtClean="0">
              <a:solidFill>
                <a:srgbClr val="000000"/>
              </a:solidFill>
              <a:ea typeface="ＭＳ Ｐゴシック" charset="-128"/>
            </a:endParaRPr>
          </a:p>
          <a:p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option 2: </a:t>
            </a:r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store/serve multiple copies of videos at multiple geographically distributed sites </a:t>
            </a: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(CDN)</a:t>
            </a:r>
          </a:p>
          <a:p>
            <a:pPr lvl="1"/>
            <a:r>
              <a:rPr lang="en-US" altLang="en-US" i="1" smtClean="0">
                <a:solidFill>
                  <a:srgbClr val="000099"/>
                </a:solidFill>
                <a:ea typeface="ＭＳ Ｐゴシック" charset="-128"/>
              </a:rPr>
              <a:t>enter deep: </a:t>
            </a:r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push CDN servers deep into many access networks </a:t>
            </a:r>
          </a:p>
          <a:p>
            <a:pPr lvl="2">
              <a:lnSpc>
                <a:spcPts val="2000"/>
              </a:lnSpc>
            </a:pPr>
            <a:r>
              <a:rPr lang="en-US" altLang="en-US" smtClean="0">
                <a:solidFill>
                  <a:srgbClr val="000000"/>
                </a:solidFill>
                <a:latin typeface="Gill Sans MT" pitchFamily="34" charset="0"/>
                <a:ea typeface="ＭＳ Ｐゴシック" charset="-128"/>
              </a:rPr>
              <a:t>close to users</a:t>
            </a:r>
          </a:p>
          <a:p>
            <a:pPr lvl="2">
              <a:lnSpc>
                <a:spcPts val="2000"/>
              </a:lnSpc>
            </a:pPr>
            <a:r>
              <a:rPr lang="en-US" altLang="en-US" smtClean="0">
                <a:solidFill>
                  <a:srgbClr val="000000"/>
                </a:solidFill>
                <a:latin typeface="Gill Sans MT" pitchFamily="34" charset="0"/>
                <a:ea typeface="ＭＳ Ｐゴシック" charset="-128"/>
              </a:rPr>
              <a:t>used by Akamai, 1700 locations</a:t>
            </a:r>
          </a:p>
          <a:p>
            <a:pPr lvl="1"/>
            <a:r>
              <a:rPr lang="en-US" altLang="en-US" i="1" smtClean="0">
                <a:solidFill>
                  <a:srgbClr val="000099"/>
                </a:solidFill>
                <a:ea typeface="ＭＳ Ｐゴシック" charset="-128"/>
              </a:rPr>
              <a:t>bring home: </a:t>
            </a:r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smaller number (10’s) of larger clusters in POPs near (but not within) access networks</a:t>
            </a:r>
          </a:p>
          <a:p>
            <a:pPr lvl="2"/>
            <a:r>
              <a:rPr lang="en-US" altLang="en-US" smtClean="0">
                <a:solidFill>
                  <a:srgbClr val="000000"/>
                </a:solidFill>
                <a:latin typeface="Gill Sans MT" pitchFamily="34" charset="0"/>
                <a:ea typeface="ＭＳ Ｐゴシック" charset="-128"/>
              </a:rPr>
              <a:t>used by Limelight</a:t>
            </a:r>
            <a:endParaRPr lang="en-US" altLang="en-US" i="1" smtClean="0">
              <a:solidFill>
                <a:srgbClr val="CC0000"/>
              </a:solidFill>
              <a:latin typeface="Gill Sans MT" pitchFamily="34" charset="0"/>
              <a:ea typeface="ＭＳ Ｐゴシック" charset="-128"/>
            </a:endParaRPr>
          </a:p>
          <a:p>
            <a:pPr lvl="1"/>
            <a:endParaRPr lang="en-US" altLang="en-US" smtClean="0">
              <a:solidFill>
                <a:srgbClr val="000000"/>
              </a:solidFill>
              <a:ea typeface="ＭＳ Ｐゴシック" charset="-128"/>
            </a:endParaRPr>
          </a:p>
          <a:p>
            <a:endParaRPr lang="en-US" altLang="en-US" smtClean="0">
              <a:solidFill>
                <a:srgbClr val="000000"/>
              </a:solidFill>
              <a:ea typeface="ＭＳ Ｐゴシック" charset="-128"/>
            </a:endParaRPr>
          </a:p>
          <a:p>
            <a:endParaRPr lang="en-US" altLang="en-US" smtClean="0">
              <a:solidFill>
                <a:srgbClr val="000000"/>
              </a:solidFill>
              <a:ea typeface="ＭＳ Ｐゴシック" charset="-128"/>
            </a:endParaRPr>
          </a:p>
        </p:txBody>
      </p:sp>
      <p:pic>
        <p:nvPicPr>
          <p:cNvPr id="209923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957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9924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209925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C5903804-4558-4D1E-968C-7FBD65977B22}" type="slidenum">
              <a:rPr lang="en-US" altLang="en-US" sz="1200">
                <a:latin typeface="Tahoma" pitchFamily="34" charset="0"/>
              </a:rPr>
              <a:pPr/>
              <a:t>89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4813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F396085D-2250-4D01-B0D2-6E5C47C13D67}" type="slidenum">
              <a:rPr lang="en-US" altLang="en-US" sz="1200">
                <a:latin typeface="Tahoma" pitchFamily="34" charset="0"/>
              </a:rPr>
              <a:pPr/>
              <a:t>9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48131" name="Rectangle 2"/>
          <p:cNvSpPr>
            <a:spLocks noGrp="1" noChangeArrowheads="1"/>
          </p:cNvSpPr>
          <p:nvPr>
            <p:ph type="title"/>
          </p:nvPr>
        </p:nvSpPr>
        <p:spPr>
          <a:xfrm>
            <a:off x="400050" y="185738"/>
            <a:ext cx="7772400" cy="863600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Processes communicating</a:t>
            </a:r>
          </a:p>
        </p:txBody>
      </p:sp>
      <p:sp>
        <p:nvSpPr>
          <p:cNvPr id="48132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544638"/>
            <a:ext cx="3989388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dirty="0" smtClean="0">
                <a:solidFill>
                  <a:srgbClr val="CC0000"/>
                </a:solidFill>
                <a:ea typeface="ＭＳ Ｐゴシック" charset="-128"/>
              </a:rPr>
              <a:t>process:</a:t>
            </a:r>
            <a:r>
              <a:rPr lang="en-US" altLang="en-US" dirty="0" smtClean="0">
                <a:ea typeface="ＭＳ Ｐゴシック" charset="-128"/>
              </a:rPr>
              <a:t> program running within a host</a:t>
            </a:r>
          </a:p>
          <a:p>
            <a:r>
              <a:rPr lang="en-US" altLang="en-US" sz="2400" dirty="0" smtClean="0">
                <a:ea typeface="ＭＳ Ｐゴシック" charset="-128"/>
              </a:rPr>
              <a:t>within same host, two processes communicate using </a:t>
            </a:r>
            <a:r>
              <a:rPr lang="en-US" altLang="en-US" sz="2400" dirty="0" smtClean="0">
                <a:solidFill>
                  <a:srgbClr val="CC0000"/>
                </a:solidFill>
                <a:ea typeface="ＭＳ Ｐゴシック" charset="-128"/>
              </a:rPr>
              <a:t>inter-process communication</a:t>
            </a:r>
            <a:r>
              <a:rPr lang="en-US" altLang="en-US" sz="2400" dirty="0" smtClean="0">
                <a:ea typeface="ＭＳ Ｐゴシック" charset="-128"/>
              </a:rPr>
              <a:t> (defined by OS)</a:t>
            </a:r>
          </a:p>
          <a:p>
            <a:r>
              <a:rPr lang="en-US" altLang="en-US" sz="2400" dirty="0" smtClean="0">
                <a:ea typeface="ＭＳ Ｐゴシック" charset="-128"/>
              </a:rPr>
              <a:t>processes in different hosts communicate by exchanging </a:t>
            </a:r>
            <a:r>
              <a:rPr lang="en-US" altLang="en-US" sz="2400" dirty="0" smtClean="0">
                <a:solidFill>
                  <a:srgbClr val="CC0000"/>
                </a:solidFill>
                <a:ea typeface="ＭＳ Ｐゴシック" charset="-128"/>
              </a:rPr>
              <a:t>messages</a:t>
            </a:r>
          </a:p>
        </p:txBody>
      </p:sp>
      <p:sp>
        <p:nvSpPr>
          <p:cNvPr id="48133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903788" y="1979613"/>
            <a:ext cx="3810000" cy="2033587"/>
          </a:xfrm>
          <a:noFill/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client process:</a:t>
            </a:r>
            <a:r>
              <a:rPr lang="en-US" altLang="en-US" smtClean="0"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process that initiates communication</a:t>
            </a:r>
          </a:p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server process:</a:t>
            </a:r>
            <a:r>
              <a:rPr lang="en-US" altLang="en-US" smtClean="0">
                <a:ea typeface="ＭＳ Ｐゴシック" charset="-128"/>
              </a:rPr>
              <a:t> </a:t>
            </a:r>
            <a:r>
              <a:rPr lang="en-US" altLang="en-US" sz="2400" smtClean="0">
                <a:ea typeface="ＭＳ Ｐゴシック" charset="-128"/>
              </a:rPr>
              <a:t>process that waits to be contacted</a:t>
            </a:r>
            <a:endParaRPr lang="en-US" altLang="en-US" smtClean="0">
              <a:ea typeface="ＭＳ Ｐゴシック" charset="-128"/>
            </a:endParaRPr>
          </a:p>
          <a:p>
            <a:pPr>
              <a:buFont typeface="Wingdings" pitchFamily="2" charset="2"/>
              <a:buNone/>
            </a:pPr>
            <a:endParaRPr lang="en-US" altLang="en-US" smtClean="0">
              <a:ea typeface="ＭＳ Ｐゴシック" charset="-128"/>
            </a:endParaRPr>
          </a:p>
        </p:txBody>
      </p:sp>
      <p:sp>
        <p:nvSpPr>
          <p:cNvPr id="48134" name="Rectangle 7"/>
          <p:cNvSpPr>
            <a:spLocks noChangeArrowheads="1"/>
          </p:cNvSpPr>
          <p:nvPr/>
        </p:nvSpPr>
        <p:spPr bwMode="auto">
          <a:xfrm>
            <a:off x="4691063" y="4238625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400" dirty="0">
                <a:latin typeface="Gill Sans MT" pitchFamily="34" charset="0"/>
              </a:rPr>
              <a:t>aside: applications with P2P architectures have </a:t>
            </a:r>
            <a:r>
              <a:rPr lang="en-US" altLang="en-US" sz="2400" dirty="0" smtClean="0">
                <a:latin typeface="Gill Sans MT" pitchFamily="34" charset="0"/>
              </a:rPr>
              <a:t>both client &amp; </a:t>
            </a:r>
            <a:r>
              <a:rPr lang="en-US" altLang="en-US" sz="2400" dirty="0">
                <a:latin typeface="Gill Sans MT" pitchFamily="34" charset="0"/>
              </a:rPr>
              <a:t>server </a:t>
            </a:r>
            <a:r>
              <a:rPr lang="en-US" altLang="en-US" sz="2400" dirty="0" smtClean="0">
                <a:latin typeface="Gill Sans MT" pitchFamily="34" charset="0"/>
              </a:rPr>
              <a:t>characteristics</a:t>
            </a:r>
            <a:endParaRPr lang="en-US" altLang="en-US" sz="2400" dirty="0">
              <a:latin typeface="Gill Sans MT" pitchFamily="34" charset="0"/>
            </a:endParaRPr>
          </a:p>
        </p:txBody>
      </p:sp>
      <p:pic>
        <p:nvPicPr>
          <p:cNvPr id="48135" name="Picture 12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975" y="8667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6" name="Rectangle 13"/>
          <p:cNvSpPr>
            <a:spLocks noChangeArrowheads="1"/>
          </p:cNvSpPr>
          <p:nvPr/>
        </p:nvSpPr>
        <p:spPr bwMode="auto">
          <a:xfrm>
            <a:off x="4749800" y="1762125"/>
            <a:ext cx="4092575" cy="2062163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/>
          </a:p>
        </p:txBody>
      </p:sp>
      <p:sp>
        <p:nvSpPr>
          <p:cNvPr id="48137" name="Text Box 14"/>
          <p:cNvSpPr txBox="1">
            <a:spLocks noChangeArrowheads="1"/>
          </p:cNvSpPr>
          <p:nvPr/>
        </p:nvSpPr>
        <p:spPr bwMode="auto">
          <a:xfrm>
            <a:off x="4870450" y="1463675"/>
            <a:ext cx="2325688" cy="5191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800">
                <a:latin typeface="Gill Sans MT" pitchFamily="34" charset="0"/>
              </a:rPr>
              <a:t>clients, servers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>
            <a:grpSpLocks/>
          </p:cNvGrpSpPr>
          <p:nvPr/>
        </p:nvGrpSpPr>
        <p:grpSpPr bwMode="auto">
          <a:xfrm>
            <a:off x="1677988" y="3854450"/>
            <a:ext cx="347662" cy="681038"/>
            <a:chOff x="7923189" y="2486664"/>
            <a:chExt cx="360377" cy="884585"/>
          </a:xfrm>
        </p:grpSpPr>
        <p:pic>
          <p:nvPicPr>
            <p:cNvPr id="212606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607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60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0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1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1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61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1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62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63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62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62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2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63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63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211970" name="Rectangle 2"/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(CDNs)</a:t>
            </a:r>
          </a:p>
        </p:txBody>
      </p:sp>
      <p:pic>
        <p:nvPicPr>
          <p:cNvPr id="211971" name="Picture 12" descr="underline_base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11972" name="Group 485"/>
          <p:cNvGrpSpPr>
            <a:grpSpLocks/>
          </p:cNvGrpSpPr>
          <p:nvPr/>
        </p:nvGrpSpPr>
        <p:grpSpPr bwMode="auto">
          <a:xfrm>
            <a:off x="1163638" y="3897313"/>
            <a:ext cx="7000875" cy="2516187"/>
            <a:chOff x="450850" y="1669617"/>
            <a:chExt cx="8386121" cy="4786198"/>
          </a:xfrm>
        </p:grpSpPr>
        <p:sp>
          <p:nvSpPr>
            <p:cNvPr id="212306" name="Freeform 84"/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7" name="Freeform 84"/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8" name="Freeform 84"/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9" name="Freeform 84"/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0" name="Freeform 84"/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1" name="Freeform 84"/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2" name="Freeform 84"/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3" name="Freeform 84"/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4" name="Freeform 84"/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5" name="Freeform 84"/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6" name="Freeform 84"/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7" name="Freeform 84"/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8" name="Freeform 84"/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9" name="Freeform 84"/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0" name="Freeform 84"/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1" name="Freeform 84"/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2" name="TextBox 4"/>
            <p:cNvSpPr txBox="1">
              <a:spLocks noChangeArrowheads="1"/>
            </p:cNvSpPr>
            <p:nvPr/>
          </p:nvSpPr>
          <p:spPr bwMode="auto">
            <a:xfrm rot="307360">
              <a:off x="5295233" y="1669617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3" name="TextBox 179"/>
            <p:cNvSpPr txBox="1">
              <a:spLocks noChangeArrowheads="1"/>
            </p:cNvSpPr>
            <p:nvPr/>
          </p:nvSpPr>
          <p:spPr bwMode="auto">
            <a:xfrm rot="2829263">
              <a:off x="7635935" y="3085162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4" name="TextBox 180"/>
            <p:cNvSpPr txBox="1">
              <a:spLocks noChangeArrowheads="1"/>
            </p:cNvSpPr>
            <p:nvPr/>
          </p:nvSpPr>
          <p:spPr bwMode="auto">
            <a:xfrm rot="9845918">
              <a:off x="6395000" y="5885558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5" name="TextBox 181"/>
            <p:cNvSpPr txBox="1">
              <a:spLocks noChangeArrowheads="1"/>
            </p:cNvSpPr>
            <p:nvPr/>
          </p:nvSpPr>
          <p:spPr bwMode="auto">
            <a:xfrm rot="-9948738">
              <a:off x="2117518" y="5932635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6" name="TextBox 182"/>
            <p:cNvSpPr txBox="1">
              <a:spLocks noChangeArrowheads="1"/>
            </p:cNvSpPr>
            <p:nvPr/>
          </p:nvSpPr>
          <p:spPr bwMode="auto">
            <a:xfrm rot="-4992697">
              <a:off x="440646" y="3712538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2327" name="TextBox 183"/>
            <p:cNvSpPr txBox="1">
              <a:spLocks noChangeArrowheads="1"/>
            </p:cNvSpPr>
            <p:nvPr/>
          </p:nvSpPr>
          <p:spPr bwMode="auto">
            <a:xfrm rot="-520651">
              <a:off x="2536067" y="1734469"/>
              <a:ext cx="543812" cy="523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2328" name="Group 8"/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525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9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60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60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60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602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603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526" name="Straight Connector 10"/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/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9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9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9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9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9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95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6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8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8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8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86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87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7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75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76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77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81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8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9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8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6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6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6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7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70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71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39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5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6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6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6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62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63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0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5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5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5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5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5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55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541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4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4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4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4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46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47" name="Line 141"/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2329" name="Group 331"/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443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1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1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1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2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20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21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2444" name="Straight Connector 334"/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/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0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1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1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1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12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13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4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0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50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50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50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504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505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5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93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94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95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9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96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97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6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85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86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87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91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8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9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7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77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78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79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83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80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81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8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69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70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71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75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72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73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2459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61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2462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2463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2467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2464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65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2330" name="Oval 417"/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2331" name="Group 133"/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3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3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3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4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8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9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32" name="Straight Connector 419"/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/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/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/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/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/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/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/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/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2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2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2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3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30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31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2" name="Group 133"/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1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2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2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2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22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23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3" name="Group 133"/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11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12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13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17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14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15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4" name="Group 133"/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03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404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405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9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406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407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5" name="Group 133"/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95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96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397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401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8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9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6" name="Group 133"/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87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88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389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93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90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91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2347" name="Group 133"/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79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2380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2381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2385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2382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383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2348" name="Straight Connector 12"/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/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/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/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/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/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/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/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/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/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/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/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/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/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/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/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/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65" name="Straight Connector 18"/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/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/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/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2369" name="Straight Connector 519"/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/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/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/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/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/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2375" name="Oval 517"/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2376" name="Straight Connector 39941"/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/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/>
          <p:cNvGrpSpPr>
            <a:grpSpLocks/>
          </p:cNvGrpSpPr>
          <p:nvPr/>
        </p:nvGrpSpPr>
        <p:grpSpPr bwMode="auto">
          <a:xfrm>
            <a:off x="439738" y="4827588"/>
            <a:ext cx="874712" cy="506412"/>
            <a:chOff x="2889" y="1631"/>
            <a:chExt cx="980" cy="743"/>
          </a:xfrm>
        </p:grpSpPr>
        <p:sp>
          <p:nvSpPr>
            <p:cNvPr id="212304" name="Rectangle 419"/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35249" name="AutoShape 420"/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CCFF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/>
          <p:cNvSpPr>
            <a:spLocks noChangeShapeType="1"/>
          </p:cNvSpPr>
          <p:nvPr/>
        </p:nvSpPr>
        <p:spPr bwMode="auto">
          <a:xfrm flipV="1">
            <a:off x="1162050" y="5280025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" name="Content Placeholder 12"/>
          <p:cNvSpPr>
            <a:spLocks noGrp="1"/>
          </p:cNvSpPr>
          <p:nvPr>
            <p:ph idx="1"/>
          </p:nvPr>
        </p:nvSpPr>
        <p:spPr>
          <a:xfrm>
            <a:off x="760413" y="2065338"/>
            <a:ext cx="7772400" cy="1306512"/>
          </a:xfrm>
        </p:spPr>
        <p:txBody>
          <a:bodyPr/>
          <a:lstStyle/>
          <a:p>
            <a:pPr>
              <a:buSzPct val="100000"/>
              <a:buFont typeface="Wingdings" pitchFamily="2" charset="2"/>
              <a:buChar char="§"/>
            </a:pPr>
            <a:r>
              <a:rPr lang="en-US" altLang="en-US" smtClean="0">
                <a:ea typeface="ＭＳ Ｐゴシック" charset="-128"/>
              </a:rPr>
              <a:t>subscriber requests content from CDN</a:t>
            </a:r>
          </a:p>
        </p:txBody>
      </p:sp>
      <p:grpSp>
        <p:nvGrpSpPr>
          <p:cNvPr id="793" name="Group 792"/>
          <p:cNvGrpSpPr>
            <a:grpSpLocks/>
          </p:cNvGrpSpPr>
          <p:nvPr/>
        </p:nvGrpSpPr>
        <p:grpSpPr bwMode="auto">
          <a:xfrm>
            <a:off x="3221038" y="5776913"/>
            <a:ext cx="349250" cy="679450"/>
            <a:chOff x="7923189" y="2486664"/>
            <a:chExt cx="360377" cy="884585"/>
          </a:xfrm>
        </p:grpSpPr>
        <p:pic>
          <p:nvPicPr>
            <p:cNvPr id="212270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71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7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7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7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7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7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79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30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82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84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9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8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8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8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9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9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9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28" name="Group 827"/>
          <p:cNvGrpSpPr>
            <a:grpSpLocks/>
          </p:cNvGrpSpPr>
          <p:nvPr/>
        </p:nvGrpSpPr>
        <p:grpSpPr bwMode="auto">
          <a:xfrm>
            <a:off x="4387850" y="3556000"/>
            <a:ext cx="347663" cy="679450"/>
            <a:chOff x="7923189" y="2486664"/>
            <a:chExt cx="360377" cy="884585"/>
          </a:xfrm>
        </p:grpSpPr>
        <p:pic>
          <p:nvPicPr>
            <p:cNvPr id="212236" name="Picture 3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37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38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39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0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1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42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3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9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4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5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7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6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47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48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5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49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50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63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51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2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3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4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5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56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7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8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59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60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61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63" name="Group 862"/>
          <p:cNvGrpSpPr>
            <a:grpSpLocks/>
          </p:cNvGrpSpPr>
          <p:nvPr/>
        </p:nvGrpSpPr>
        <p:grpSpPr bwMode="auto">
          <a:xfrm>
            <a:off x="5084763" y="5611813"/>
            <a:ext cx="347662" cy="681037"/>
            <a:chOff x="7923189" y="2486664"/>
            <a:chExt cx="360377" cy="884585"/>
          </a:xfrm>
        </p:grpSpPr>
        <p:pic>
          <p:nvPicPr>
            <p:cNvPr id="212202" name="Picture 3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03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04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5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06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7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08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09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5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0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1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3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2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3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214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31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5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216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29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217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18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19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0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1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222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3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4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5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226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227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898" name="Group 897"/>
          <p:cNvGrpSpPr>
            <a:grpSpLocks/>
          </p:cNvGrpSpPr>
          <p:nvPr/>
        </p:nvGrpSpPr>
        <p:grpSpPr bwMode="auto">
          <a:xfrm>
            <a:off x="6067425" y="3829050"/>
            <a:ext cx="347663" cy="681038"/>
            <a:chOff x="7923189" y="2486664"/>
            <a:chExt cx="360377" cy="884585"/>
          </a:xfrm>
        </p:grpSpPr>
        <p:pic>
          <p:nvPicPr>
            <p:cNvPr id="212168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69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70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1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2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3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74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5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201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6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77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9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78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79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80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7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1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82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95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83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4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5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6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7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88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89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0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1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92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93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933" name="Group 932"/>
          <p:cNvGrpSpPr>
            <a:grpSpLocks/>
          </p:cNvGrpSpPr>
          <p:nvPr/>
        </p:nvGrpSpPr>
        <p:grpSpPr bwMode="auto">
          <a:xfrm>
            <a:off x="2122488" y="5629275"/>
            <a:ext cx="347662" cy="681038"/>
            <a:chOff x="7923189" y="2486664"/>
            <a:chExt cx="360377" cy="884585"/>
          </a:xfrm>
        </p:grpSpPr>
        <p:pic>
          <p:nvPicPr>
            <p:cNvPr id="212134" name="Picture 3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35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36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7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38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39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40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1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7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2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3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5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4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45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146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3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7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48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161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149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0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1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2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3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54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5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6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7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158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159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11981" name="Group 15"/>
          <p:cNvGrpSpPr>
            <a:grpSpLocks/>
          </p:cNvGrpSpPr>
          <p:nvPr/>
        </p:nvGrpSpPr>
        <p:grpSpPr bwMode="auto">
          <a:xfrm>
            <a:off x="7707313" y="4368800"/>
            <a:ext cx="990600" cy="731838"/>
            <a:chOff x="7707615" y="4368892"/>
            <a:chExt cx="990551" cy="731635"/>
          </a:xfrm>
        </p:grpSpPr>
        <p:pic>
          <p:nvPicPr>
            <p:cNvPr id="212034" name="Picture 14"/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/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212102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Rectangle 251"/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04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05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Rectangle 254"/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07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00" name="AutoShape 256"/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01" name="AutoShape 257"/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76" name="Rectangle 258"/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09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98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9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78" name="Rectangle 262"/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79" name="Rectangle 263"/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112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96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7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113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114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94" name="AutoShape 269"/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5" name="AutoShape 270"/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983" name="Rectangle 271"/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16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117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6" name="Oval 274"/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119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8" name="AutoShape 276"/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89" name="AutoShape 277"/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0" name="Oval 278"/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1" name="Oval 279"/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2" name="Oval 280"/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993" name="Rectangle 281"/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12036" name="Group 249"/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212070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" name="Rectangle 251"/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72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73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7" name="Rectangle 254"/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75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33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4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09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77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31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2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11" name="Rectangle 262"/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12" name="Rectangle 263"/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80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29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30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081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82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27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8" name="AutoShape 270"/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16" name="Rectangle 271"/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84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85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9" name="Oval 274"/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87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1" name="AutoShape 276"/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2" name="AutoShape 277"/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3" name="Oval 278"/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4" name="Oval 279"/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5" name="Oval 280"/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26" name="Rectangle 281"/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12037" name="Group 249"/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212038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" name="Rectangle 251"/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40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41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" name="Rectangle 254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3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66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7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2" name="Rectangle 258"/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5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64" name="AutoShape 260"/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5" name="AutoShape 261"/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4" name="Rectangle 262"/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5" name="Rectangle 263"/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2048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62" name="AutoShape 265"/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3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2049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50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60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61" name="AutoShape 270"/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049" name="Rectangle 271"/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52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53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2" name="Oval 274"/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2055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4" name="AutoShape 276"/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5" name="AutoShape 277"/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6" name="Oval 278"/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7" name="Oval 279"/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8" name="Oval 280"/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9" name="Rectangle 281"/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  <a:defRPr/>
                </a:pPr>
                <a:endParaRPr lang="en-US" sz="2400" dirty="0">
                  <a:solidFill>
                    <a:srgbClr val="000000"/>
                  </a:solidFill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069" name="Group 1068"/>
          <p:cNvGrpSpPr>
            <a:grpSpLocks/>
          </p:cNvGrpSpPr>
          <p:nvPr/>
        </p:nvGrpSpPr>
        <p:grpSpPr bwMode="auto">
          <a:xfrm>
            <a:off x="7186613" y="5734050"/>
            <a:ext cx="347662" cy="681038"/>
            <a:chOff x="7923189" y="2486664"/>
            <a:chExt cx="360377" cy="884585"/>
          </a:xfrm>
        </p:grpSpPr>
        <p:pic>
          <p:nvPicPr>
            <p:cNvPr id="212000" name="Picture 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001" name="Group 950"/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002" name="Freeform 951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3" name="Rectangle 952"/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04" name="Freeform 953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5" name="Freeform 954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06" name="Rectangle 955"/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7" name="Group 956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/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3" name="AutoShape 958"/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08" name="Rectangle 959"/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09" name="Group 960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/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31" name="AutoShape 962"/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0" name="Rectangle 963"/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1" name="Rectangle 964"/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2012" name="Group 965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/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9" name="AutoShape 967"/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3" name="Freeform 968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2014" name="Group 969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/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2027" name="AutoShape 971"/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212015" name="Rectangle 972"/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6" name="Freeform 973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7" name="Freeform 974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18" name="Oval 975"/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19" name="Freeform 976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020" name="AutoShape 977"/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1" name="AutoShape 978"/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2" name="Oval 979"/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3" name="Oval 980"/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12024" name="Oval 981"/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212025" name="Rectangle 982"/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227013" y="3719513"/>
            <a:ext cx="982662" cy="1585912"/>
            <a:chOff x="227013" y="3719513"/>
            <a:chExt cx="982662" cy="1585912"/>
          </a:xfrm>
        </p:grpSpPr>
        <p:pic>
          <p:nvPicPr>
            <p:cNvPr id="211997" name="Picture 9"/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245" y="5014650"/>
              <a:ext cx="404964" cy="290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/>
            <p:cNvSpPr>
              <a:spLocks noChangeArrowheads="1"/>
            </p:cNvSpPr>
            <p:nvPr/>
          </p:nvSpPr>
          <p:spPr bwMode="auto">
            <a:xfrm flipH="1">
              <a:off x="227013" y="3719513"/>
              <a:ext cx="982662" cy="513915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pic>
          <p:nvPicPr>
            <p:cNvPr id="211999" name="Picture 18" descr="madman.jpg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957" y="3870660"/>
              <a:ext cx="767227" cy="2116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1984" name="Content Placeholder 12"/>
          <p:cNvSpPr txBox="1">
            <a:spLocks/>
          </p:cNvSpPr>
          <p:nvPr/>
        </p:nvSpPr>
        <p:spPr bwMode="auto">
          <a:xfrm>
            <a:off x="715963" y="1265238"/>
            <a:ext cx="7772400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altLang="en-US" sz="2800" dirty="0" err="1">
                <a:solidFill>
                  <a:srgbClr val="000000"/>
                </a:solidFill>
                <a:latin typeface="Gill Sans MT" pitchFamily="34" charset="0"/>
              </a:rPr>
              <a:t>CDN</a:t>
            </a:r>
            <a:r>
              <a:rPr lang="en-US" altLang="en-US" sz="2800" dirty="0">
                <a:solidFill>
                  <a:srgbClr val="000000"/>
                </a:solidFill>
                <a:latin typeface="Gill Sans MT" pitchFamily="34" charset="0"/>
              </a:rPr>
              <a:t>: stores copies of content at </a:t>
            </a:r>
            <a:r>
              <a:rPr lang="en-US" altLang="en-US" sz="2800" dirty="0" err="1">
                <a:solidFill>
                  <a:srgbClr val="000000"/>
                </a:solidFill>
                <a:latin typeface="Gill Sans MT" pitchFamily="34" charset="0"/>
              </a:rPr>
              <a:t>CDN</a:t>
            </a:r>
            <a:r>
              <a:rPr lang="en-US" altLang="en-US" sz="2800" dirty="0">
                <a:solidFill>
                  <a:srgbClr val="000000"/>
                </a:solidFill>
                <a:latin typeface="Gill Sans MT" pitchFamily="34" charset="0"/>
              </a:rPr>
              <a:t> nodes 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itchFamily="34" charset="0"/>
              <a:buChar char="•"/>
            </a:pPr>
            <a:r>
              <a:rPr lang="en-US" altLang="en-US" sz="2400" dirty="0">
                <a:solidFill>
                  <a:srgbClr val="000000"/>
                </a:solidFill>
                <a:latin typeface="Gill Sans MT" pitchFamily="34" charset="0"/>
              </a:rPr>
              <a:t>e.g. Netflix stores copies of </a:t>
            </a:r>
            <a:r>
              <a:rPr lang="en-US" altLang="en-US" sz="2400" dirty="0" smtClean="0">
                <a:solidFill>
                  <a:srgbClr val="000000"/>
                </a:solidFill>
                <a:latin typeface="Gill Sans MT" pitchFamily="34" charset="0"/>
              </a:rPr>
              <a:t>Mad Men</a:t>
            </a:r>
            <a:endParaRPr lang="en-US" altLang="en-US" sz="2400" dirty="0">
              <a:solidFill>
                <a:srgbClr val="000000"/>
              </a:solidFill>
              <a:latin typeface="Gill Sans MT" pitchFamily="34" charset="0"/>
            </a:endParaRPr>
          </a:p>
        </p:txBody>
      </p:sp>
      <p:grpSp>
        <p:nvGrpSpPr>
          <p:cNvPr id="23" name="Group 22"/>
          <p:cNvGrpSpPr>
            <a:grpSpLocks/>
          </p:cNvGrpSpPr>
          <p:nvPr/>
        </p:nvGrpSpPr>
        <p:grpSpPr bwMode="auto">
          <a:xfrm>
            <a:off x="34924" y="5030788"/>
            <a:ext cx="1913794" cy="338554"/>
            <a:chOff x="5957397" y="-30236"/>
            <a:chExt cx="1913819" cy="338972"/>
          </a:xfrm>
        </p:grpSpPr>
        <p:sp>
          <p:nvSpPr>
            <p:cNvPr id="211995" name="Rectangle 20"/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6" name="TextBox 21"/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1913819" cy="338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solidFill>
                    <a:srgbClr val="FFFFFF"/>
                  </a:solidFill>
                </a:rPr>
                <a:t>where’s </a:t>
              </a:r>
              <a:r>
                <a:rPr lang="en-US" altLang="en-US" sz="1600" dirty="0" smtClean="0">
                  <a:solidFill>
                    <a:srgbClr val="FFFFFF"/>
                  </a:solidFill>
                </a:rPr>
                <a:t>Mad Men</a:t>
              </a:r>
              <a:r>
                <a:rPr lang="en-US" altLang="en-US" sz="1600" dirty="0">
                  <a:solidFill>
                    <a:srgbClr val="FFFFFF"/>
                  </a:solidFill>
                </a:rPr>
                <a:t>?</a:t>
              </a:r>
            </a:p>
          </p:txBody>
        </p:sp>
      </p:grpSp>
      <p:grpSp>
        <p:nvGrpSpPr>
          <p:cNvPr id="1113" name="Group 1112"/>
          <p:cNvGrpSpPr>
            <a:grpSpLocks/>
          </p:cNvGrpSpPr>
          <p:nvPr/>
        </p:nvGrpSpPr>
        <p:grpSpPr bwMode="auto">
          <a:xfrm>
            <a:off x="7261225" y="4778375"/>
            <a:ext cx="1279525" cy="338138"/>
            <a:chOff x="5931471" y="-30236"/>
            <a:chExt cx="1279747" cy="338971"/>
          </a:xfrm>
        </p:grpSpPr>
        <p:sp>
          <p:nvSpPr>
            <p:cNvPr id="211993" name="Rectangle 1113"/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1994" name="TextBox 1114"/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279747" cy="3389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FFFFFF"/>
                  </a:solidFill>
                </a:rPr>
                <a:t>manifest file</a:t>
              </a:r>
            </a:p>
          </p:txBody>
        </p:sp>
      </p:grpSp>
      <p:sp>
        <p:nvSpPr>
          <p:cNvPr id="28" name="Freeform 27"/>
          <p:cNvSpPr>
            <a:spLocks/>
          </p:cNvSpPr>
          <p:nvPr/>
        </p:nvSpPr>
        <p:spPr bwMode="auto">
          <a:xfrm>
            <a:off x="1074738" y="4243388"/>
            <a:ext cx="1008062" cy="881062"/>
          </a:xfrm>
          <a:custGeom>
            <a:avLst/>
            <a:gdLst>
              <a:gd name="T0" fmla="*/ 542251 w 1284637"/>
              <a:gd name="T1" fmla="*/ 0 h 1108430"/>
              <a:gd name="T2" fmla="*/ 620508 w 1284637"/>
              <a:gd name="T3" fmla="*/ 556152 h 1108430"/>
              <a:gd name="T4" fmla="*/ 0 w 1284637"/>
              <a:gd name="T5" fmla="*/ 55551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1" name="Freeform 1120"/>
          <p:cNvSpPr>
            <a:spLocks/>
          </p:cNvSpPr>
          <p:nvPr/>
        </p:nvSpPr>
        <p:spPr bwMode="auto">
          <a:xfrm flipV="1">
            <a:off x="1100138" y="5127625"/>
            <a:ext cx="2166937" cy="709613"/>
          </a:xfrm>
          <a:custGeom>
            <a:avLst/>
            <a:gdLst>
              <a:gd name="T0" fmla="*/ 1752991 w 1898925"/>
              <a:gd name="T1" fmla="*/ 0 h 980345"/>
              <a:gd name="T2" fmla="*/ 2822161 w 1898925"/>
              <a:gd name="T3" fmla="*/ 227646 h 980345"/>
              <a:gd name="T4" fmla="*/ 2173683 w 1898925"/>
              <a:gd name="T5" fmla="*/ 258645 h 980345"/>
              <a:gd name="T6" fmla="*/ 1262389 w 1898925"/>
              <a:gd name="T7" fmla="*/ 362755 h 980345"/>
              <a:gd name="T8" fmla="*/ 0 w 1898925"/>
              <a:gd name="T9" fmla="*/ 371335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endParaRPr lang="en-US"/>
          </a:p>
        </p:txBody>
      </p:sp>
      <p:sp>
        <p:nvSpPr>
          <p:cNvPr id="1122" name="Content Placeholder 12"/>
          <p:cNvSpPr txBox="1">
            <a:spLocks/>
          </p:cNvSpPr>
          <p:nvPr/>
        </p:nvSpPr>
        <p:spPr bwMode="auto">
          <a:xfrm>
            <a:off x="771525" y="2505075"/>
            <a:ext cx="7650163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SzTx/>
              <a:buFont typeface="Arial"/>
              <a:buChar char="•"/>
              <a:defRPr/>
            </a:pPr>
            <a:r>
              <a:rPr lang="en-US" dirty="0" smtClean="0">
                <a:solidFill>
                  <a:srgbClr val="000000"/>
                </a:solidFill>
              </a:rPr>
              <a:t>directed to nearby copy, retrieves content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1123" name="Content Placeholder 12"/>
          <p:cNvSpPr txBox="1">
            <a:spLocks/>
          </p:cNvSpPr>
          <p:nvPr/>
        </p:nvSpPr>
        <p:spPr bwMode="auto">
          <a:xfrm>
            <a:off x="787400" y="2852738"/>
            <a:ext cx="7772400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681038" lvl="1" indent="-223838">
              <a:buSzTx/>
              <a:buFont typeface="Arial"/>
              <a:buChar char="•"/>
              <a:defRPr/>
            </a:pPr>
            <a:r>
              <a:rPr lang="en-US" dirty="0" smtClean="0">
                <a:solidFill>
                  <a:srgbClr val="000000"/>
                </a:solidFill>
              </a:rPr>
              <a:t>may choose different copy if network path congested</a:t>
            </a:r>
          </a:p>
          <a:p>
            <a:pPr marL="457200" lvl="1" indent="0">
              <a:buSzTx/>
              <a:buFont typeface="Wingdings" charset="0"/>
              <a:buNone/>
              <a:defRPr/>
            </a:pP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211991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buFont typeface="ZapfDingbats" charset="2"/>
              <a:buNone/>
            </a:pPr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21199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8B528B1D-85EB-4D83-9A0E-814C9F7F2195}" type="slidenum">
              <a:rPr lang="en-US" altLang="en-US" sz="1200">
                <a:latin typeface="Tahoma" pitchFamily="34" charset="0"/>
              </a:rPr>
              <a:pPr/>
              <a:t>90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5214E-6 3.59408E-6 L 0.11335 -0.02916 L 0.14356 -0.02685 L 0.31852 0.00185 L 0.46138 -0.03078 L 0.55164 -0.00486 L 0.62333 0.0155 L 0.72418 -0.01088 L 0.77539 -0.05508 " pathEditMode="relative" rAng="0" ptsTypes="AAAAAAAAA">
                                      <p:cBhvr>
                                        <p:cTn id="40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8761" y="-19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86 -0.00046 L -0.12238 0.06989 L -0.2812 0.02152 L -0.43152 0.0523 L -0.6367 0.028 L -0.76549 0.05462 " pathEditMode="relative" rAng="0" ptsTypes="AAAAAA">
                                      <p:cBhvr>
                                        <p:cTn id="51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8518" y="35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3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28" grpId="0" animBg="1"/>
      <p:bldP spid="28" grpId="1" animBg="1"/>
      <p:bldP spid="1121" grpId="0" animBg="1"/>
      <p:bldP spid="1122" grpId="0"/>
      <p:bldP spid="1123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7" name="Rectangle 2"/>
          <p:cNvSpPr txBox="1">
            <a:spLocks noChangeArrowheads="1"/>
          </p:cNvSpPr>
          <p:nvPr/>
        </p:nvSpPr>
        <p:spPr bwMode="auto">
          <a:xfrm>
            <a:off x="503238" y="258763"/>
            <a:ext cx="8462962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000">
                <a:solidFill>
                  <a:srgbClr val="000099"/>
                </a:solidFill>
                <a:latin typeface="Gill Sans MT" pitchFamily="34" charset="0"/>
              </a:rPr>
              <a:t>Content Distribution Networks </a:t>
            </a: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(CDNs)</a:t>
            </a:r>
          </a:p>
        </p:txBody>
      </p:sp>
      <p:grpSp>
        <p:nvGrpSpPr>
          <p:cNvPr id="50178" name="Group 485"/>
          <p:cNvGrpSpPr>
            <a:grpSpLocks/>
          </p:cNvGrpSpPr>
          <p:nvPr/>
        </p:nvGrpSpPr>
        <p:grpSpPr bwMode="auto">
          <a:xfrm>
            <a:off x="1163638" y="3894138"/>
            <a:ext cx="7000875" cy="2516187"/>
            <a:chOff x="450851" y="1669615"/>
            <a:chExt cx="8386119" cy="4786194"/>
          </a:xfrm>
        </p:grpSpPr>
        <p:sp>
          <p:nvSpPr>
            <p:cNvPr id="214743" name="Freeform 84"/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4" name="Freeform 84"/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5" name="Freeform 84"/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6" name="Freeform 84"/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7" name="Freeform 84"/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8" name="Freeform 84"/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49" name="Freeform 84"/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0" name="Freeform 84"/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1" name="Freeform 84"/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2" name="Freeform 84"/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3" name="Freeform 84"/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4" name="Freeform 84"/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5" name="Freeform 84"/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6" name="Freeform 84"/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7" name="Freeform 84"/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8" name="Freeform 84"/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4759" name="TextBox 4"/>
            <p:cNvSpPr txBox="1">
              <a:spLocks noChangeArrowheads="1"/>
            </p:cNvSpPr>
            <p:nvPr/>
          </p:nvSpPr>
          <p:spPr bwMode="auto">
            <a:xfrm rot="307360">
              <a:off x="5295232" y="1669615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0" name="TextBox 179"/>
            <p:cNvSpPr txBox="1">
              <a:spLocks noChangeArrowheads="1"/>
            </p:cNvSpPr>
            <p:nvPr/>
          </p:nvSpPr>
          <p:spPr bwMode="auto">
            <a:xfrm rot="2829263">
              <a:off x="7635934" y="3085160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1" name="TextBox 180"/>
            <p:cNvSpPr txBox="1">
              <a:spLocks noChangeArrowheads="1"/>
            </p:cNvSpPr>
            <p:nvPr/>
          </p:nvSpPr>
          <p:spPr bwMode="auto">
            <a:xfrm rot="9845918">
              <a:off x="6394999" y="5885552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2" name="TextBox 181"/>
            <p:cNvSpPr txBox="1">
              <a:spLocks noChangeArrowheads="1"/>
            </p:cNvSpPr>
            <p:nvPr/>
          </p:nvSpPr>
          <p:spPr bwMode="auto">
            <a:xfrm rot="-9948738">
              <a:off x="2117518" y="5932630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3" name="TextBox 182"/>
            <p:cNvSpPr txBox="1">
              <a:spLocks noChangeArrowheads="1"/>
            </p:cNvSpPr>
            <p:nvPr/>
          </p:nvSpPr>
          <p:spPr bwMode="auto">
            <a:xfrm rot="-4992697">
              <a:off x="440647" y="3712534"/>
              <a:ext cx="543697" cy="523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214764" name="TextBox 183"/>
            <p:cNvSpPr txBox="1">
              <a:spLocks noChangeArrowheads="1"/>
            </p:cNvSpPr>
            <p:nvPr/>
          </p:nvSpPr>
          <p:spPr bwMode="auto">
            <a:xfrm rot="-520651">
              <a:off x="2536067" y="1734467"/>
              <a:ext cx="543812" cy="523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grpSp>
          <p:nvGrpSpPr>
            <p:cNvPr id="214765" name="Group 8"/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214961" name="Oval 3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962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503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3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3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3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4678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78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9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84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963" name="Straight Connector 10"/>
              <p:cNvCxnSpPr>
                <a:cxnSpLocks noChangeShapeType="1"/>
                <a:stCxn id="24678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4" name="Straight Connector 297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5" name="Straight Connector 298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6" name="Straight Connector 299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7" name="Straight Connector 300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8" name="Straight Connector 301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9" name="Straight Connector 302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0" name="Straight Connector 303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1" name="Straight Connector 304"/>
              <p:cNvCxnSpPr>
                <a:cxnSpLocks noChangeShapeType="1"/>
                <a:endCxn id="215035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972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502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2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2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3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3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3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31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32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3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5019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20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21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22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2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2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23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24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4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5011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12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13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14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17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8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15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16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5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5003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04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5005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5006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9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10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5007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8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6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9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9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9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9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1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5002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9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5000" name="Line 141"/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7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8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8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8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9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9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9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91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92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978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979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80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81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82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8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8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83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84" name="Line 141"/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14766" name="Group 331"/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214879" name="Oval 332"/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214880" name="Group 133"/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4953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54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55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56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9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60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57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8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214881" name="Straight Connector 334"/>
              <p:cNvCxnSpPr>
                <a:cxnSpLocks noChangeShapeType="1"/>
                <a:stCxn id="214958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2" name="Straight Connector 335"/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3" name="Straight Connector 336"/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4" name="Straight Connector 337"/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5" name="Straight Connector 338"/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6" name="Straight Connector 339"/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7" name="Straight Connector 340"/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8" name="Straight Connector 341"/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9" name="Straight Connector 342"/>
              <p:cNvCxnSpPr>
                <a:cxnSpLocks noChangeShapeType="1"/>
                <a:endCxn id="214953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890" name="Group 133"/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494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4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4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4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1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52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9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50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1" name="Group 133"/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493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3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3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4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4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4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41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42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2" name="Group 133"/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4929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30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31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32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35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36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33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34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3" name="Group 133"/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4921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22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23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24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27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8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25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26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4" name="Group 133"/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13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14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15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16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9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20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17" name="Line 140"/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8" name="Line 141"/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5" name="Group 133"/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05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06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907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08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1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12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9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10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14896" name="Group 133"/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897" name="Oval 407"/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898" name="Rectangle 410"/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sp>
              <p:nvSpPr>
                <p:cNvPr id="214899" name="Oval 411"/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  <a:latin typeface="Times New Roman" pitchFamily="18" charset="0"/>
                  </a:endParaRPr>
                </a:p>
              </p:txBody>
            </p:sp>
            <p:grpSp>
              <p:nvGrpSpPr>
                <p:cNvPr id="214900" name="Group 137"/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03" name="Freeform 138"/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904" name="Freeform 139"/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14901" name="Line 140"/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902" name="Line 141"/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14767" name="Oval 417"/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grpSp>
          <p:nvGrpSpPr>
            <p:cNvPr id="214768" name="Group 133"/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214871" name="Oval 492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7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7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7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7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75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76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69" name="Straight Connector 419"/>
            <p:cNvCxnSpPr>
              <a:cxnSpLocks noChangeShapeType="1"/>
              <a:stCxn id="214876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0" name="Straight Connector 420"/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1" name="Straight Connector 421"/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2" name="Straight Connector 422"/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3" name="Straight Connector 423"/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4" name="Straight Connector 424"/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5" name="Straight Connector 425"/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6" name="Straight Connector 426"/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7" name="Straight Connector 427"/>
            <p:cNvCxnSpPr>
              <a:cxnSpLocks noChangeShapeType="1"/>
              <a:endCxn id="214871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4778" name="Group 133"/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21486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6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6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6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7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67" name="Line 140"/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8" name="Line 141"/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79" name="Group 133"/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21485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5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5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5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6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9" name="Line 140"/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60" name="Line 141"/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0" name="Group 133"/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214847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48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49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50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53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54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51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52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1" name="Group 133"/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214839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40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41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42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45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46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43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44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2" name="Group 133"/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214831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32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33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34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37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8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35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36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3" name="Group 133"/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214823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24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25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26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9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30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27" name="Line 140"/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8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4784" name="Group 133"/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214815" name="Oval 407"/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16" name="Rectangle 410"/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 algn="ctr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14817" name="Oval 411"/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grpSp>
            <p:nvGrpSpPr>
              <p:cNvPr id="214818" name="Group 137"/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1" name="Freeform 138"/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822" name="Freeform 139"/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4819" name="Line 140"/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820" name="Line 141"/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214785" name="Straight Connector 12"/>
            <p:cNvCxnSpPr>
              <a:cxnSpLocks noChangeShapeType="1"/>
              <a:endCxn id="214955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6" name="Straight Connector 500"/>
            <p:cNvCxnSpPr>
              <a:cxnSpLocks noChangeShapeType="1"/>
              <a:stCxn id="214751" idx="8"/>
              <a:endCxn id="214812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7" name="Straight Connector 501"/>
            <p:cNvCxnSpPr>
              <a:cxnSpLocks noChangeShapeType="1"/>
              <a:endCxn id="214812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8" name="Straight Connector 502"/>
            <p:cNvCxnSpPr>
              <a:cxnSpLocks noChangeShapeType="1"/>
              <a:endCxn id="214923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9" name="Straight Connector 503"/>
            <p:cNvCxnSpPr>
              <a:cxnSpLocks noChangeShapeType="1"/>
              <a:endCxn id="214923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0" name="Straight Connector 504"/>
            <p:cNvCxnSpPr>
              <a:cxnSpLocks noChangeShapeType="1"/>
              <a:endCxn id="215005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1" name="Straight Connector 505"/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2" name="Straight Connector 506"/>
            <p:cNvCxnSpPr>
              <a:cxnSpLocks noChangeShapeType="1"/>
              <a:stCxn id="214755" idx="4"/>
              <a:endCxn id="215000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3" name="Straight Connector 507"/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4" name="Straight Connector 508"/>
            <p:cNvCxnSpPr>
              <a:cxnSpLocks noChangeShapeType="1"/>
              <a:endCxn id="214987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5" name="Straight Connector 509"/>
            <p:cNvCxnSpPr>
              <a:cxnSpLocks noChangeShapeType="1"/>
              <a:stCxn id="214756" idx="0"/>
              <a:endCxn id="214811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6" name="Straight Connector 510"/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7" name="Straight Connector 511"/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8" name="Straight Connector 512"/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9" name="Straight Connector 513"/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0" name="Straight Connector 514"/>
            <p:cNvCxnSpPr>
              <a:cxnSpLocks noChangeShapeType="1"/>
              <a:endCxn id="214812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1" name="Oval 14"/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02" name="Straight Connector 18"/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3" name="Straight Connector 516"/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4" name="Straight Connector 515"/>
            <p:cNvCxnSpPr>
              <a:cxnSpLocks noChangeShapeType="1"/>
              <a:stCxn id="214841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5" name="Oval 521"/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>
                  <a:solidFill>
                    <a:srgbClr val="000000"/>
                  </a:solidFill>
                </a:rPr>
                <a:t>   </a:t>
              </a:r>
            </a:p>
          </p:txBody>
        </p:sp>
        <p:cxnSp>
          <p:nvCxnSpPr>
            <p:cNvPr id="214806" name="Straight Connector 519"/>
            <p:cNvCxnSpPr>
              <a:cxnSpLocks noChangeShapeType="1"/>
              <a:stCxn id="214805" idx="6"/>
              <a:endCxn id="215039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7" name="Straight Connector 520"/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8" name="Straight Connector 7"/>
            <p:cNvCxnSpPr>
              <a:cxnSpLocks noChangeShapeType="1"/>
              <a:stCxn id="214913" idx="5"/>
              <a:endCxn id="215037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9" name="Straight Connector 415"/>
            <p:cNvCxnSpPr>
              <a:cxnSpLocks noChangeShapeType="1"/>
              <a:endCxn id="214873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0" name="Straight Connector 523"/>
            <p:cNvCxnSpPr>
              <a:cxnSpLocks noChangeShapeType="1"/>
              <a:stCxn id="214836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11" name="Oval 6"/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sp>
          <p:nvSpPr>
            <p:cNvPr id="214812" name="Oval 517"/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</a:endParaRPr>
            </a:p>
          </p:txBody>
        </p:sp>
        <p:cxnSp>
          <p:nvCxnSpPr>
            <p:cNvPr id="214813" name="Straight Connector 39941"/>
            <p:cNvCxnSpPr>
              <a:cxnSpLocks noChangeShapeType="1"/>
              <a:stCxn id="214812" idx="0"/>
              <a:endCxn id="214901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4" name="Straight Connector 524"/>
            <p:cNvCxnSpPr>
              <a:cxnSpLocks noChangeShapeType="1"/>
              <a:endCxn id="214875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4019" name="Line 424"/>
          <p:cNvSpPr>
            <a:spLocks noChangeShapeType="1"/>
          </p:cNvSpPr>
          <p:nvPr/>
        </p:nvSpPr>
        <p:spPr bwMode="auto">
          <a:xfrm flipV="1">
            <a:off x="1162050" y="5276850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439738" y="3552825"/>
            <a:ext cx="8258175" cy="2900363"/>
            <a:chOff x="439215" y="3555216"/>
            <a:chExt cx="8258951" cy="2901368"/>
          </a:xfrm>
        </p:grpSpPr>
        <p:grpSp>
          <p:nvGrpSpPr>
            <p:cNvPr id="214392" name="Group 13"/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214709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710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711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2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13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4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15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6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41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2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7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18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39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40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19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0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721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37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8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2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723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35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36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724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5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6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7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28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729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0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1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2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733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34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3" name="Group 792"/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214675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76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77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78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79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0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81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2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07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8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3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4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05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6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5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86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87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03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4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88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89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01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702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90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1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2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3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4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95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6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7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98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99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700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4" name="Group 827"/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214641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42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43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4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45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6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47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48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73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4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49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0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71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2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1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2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53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69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70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4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55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67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68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56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57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8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59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0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61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2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3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4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65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66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5" name="Group 862"/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214607" name="Picture 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08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09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0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1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2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13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4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39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40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5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6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37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8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17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18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619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35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6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0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621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33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34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622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3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4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5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6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627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8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29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0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631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632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6" name="Group 897"/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214573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74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75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6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77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8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79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0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05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6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1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2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03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4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3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4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85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01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2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6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87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99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600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88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89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0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1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2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93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4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5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6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97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98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7" name="Group 932"/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214539" name="Picture 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40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41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2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43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4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45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6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71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2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7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48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69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70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49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0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551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67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8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2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53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65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566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554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5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6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7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58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59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0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1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2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563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564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398" name="Group 15"/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214439" name="Picture 14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4440" name="Group 249"/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214507" name="Freeform 250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1" name="Rectangle 251"/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09" name="Freeform 252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10" name="Freeform 253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74" name="Rectangle 254"/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2" name="Group 255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00" name="AutoShape 256"/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01" name="AutoShape 257"/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6" name="Rectangle 258"/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4" name="Group 259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98" name="AutoShape 260"/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9" name="AutoShape 261"/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78" name="Rectangle 262"/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79" name="Rectangle 263"/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517" name="Group 264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96" name="AutoShape 265"/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7" name="AutoShape 266"/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518" name="Freeform 267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519" name="Group 268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94" name="AutoShape 269"/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95" name="AutoShape 270"/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983" name="Rectangle 271"/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1" name="Freeform 272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522" name="Freeform 273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6" name="Oval 274"/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524" name="Freeform 275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88" name="AutoShape 276"/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89" name="AutoShape 277"/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0" name="Oval 278"/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1" name="Oval 279"/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2" name="Oval 280"/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93" name="Rectangle 281"/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1" name="Group 249"/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214475" name="Freeform 250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4" name="Rectangle 251"/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77" name="Freeform 252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78" name="Freeform 253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07" name="Rectangle 254"/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0" name="Group 255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33" name="AutoShape 256"/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4" name="AutoShape 257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09" name="Rectangle 258"/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2" name="Group 259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31" name="AutoShape 260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2" name="AutoShape 261"/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1" name="Rectangle 262"/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12" name="Rectangle 263"/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85" name="Group 264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29" name="AutoShape 265"/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30" name="AutoShape 266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86" name="Freeform 267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87" name="Group 268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27" name="AutoShape 269"/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28" name="AutoShape 270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16" name="Rectangle 271"/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89" name="Freeform 272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90" name="Freeform 273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9" name="Oval 274"/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92" name="Freeform 275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1" name="AutoShape 276"/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2" name="AutoShape 277"/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3" name="Oval 278"/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4" name="Oval 279"/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5" name="Oval 280"/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26" name="Rectangle 281"/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14442" name="Group 249"/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214443" name="Freeform 250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7" name="Rectangle 251"/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45" name="Freeform 252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46" name="Freeform 253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0" name="Rectangle 254"/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48" name="Group 255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66" name="AutoShape 256"/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7" name="AutoShape 257"/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2" name="Rectangle 258"/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0" name="Group 259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64" name="AutoShape 260"/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5" name="AutoShape 261"/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4" name="Rectangle 262"/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45" name="Rectangle 263"/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214453" name="Group 264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62" name="AutoShape 265"/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3" name="AutoShape 266"/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214454" name="Freeform 267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55" name="Group 268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60" name="AutoShape 269"/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061" name="AutoShape 270"/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1049" name="Rectangle 271"/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57" name="Freeform 272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58" name="Freeform 273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2" name="Oval 274"/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4460" name="Freeform 275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4" name="AutoShape 276"/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5" name="AutoShape 277"/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6" name="Oval 278"/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7" name="Oval 279"/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FF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8" name="Oval 280"/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059" name="Rectangle 281"/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399" name="Group 1068"/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214405" name="Picture 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406" name="Group 950"/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407" name="Freeform 951"/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08" name="Rectangle 952"/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09" name="Freeform 953"/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0" name="Freeform 954"/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11" name="Rectangle 955"/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2" name="Group 956"/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37" name="AutoShape 957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8" name="AutoShape 958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3" name="Rectangle 959"/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4" name="Group 960"/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35" name="AutoShape 961"/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6" name="AutoShape 962"/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5" name="Rectangle 963"/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16" name="Rectangle 964"/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214417" name="Group 965"/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33" name="AutoShape 966"/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4" name="AutoShape 967"/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18" name="Freeform 968"/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4419" name="Group 969"/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31" name="AutoShape 970"/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432" name="AutoShape 971"/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  <p:sp>
              <p:nvSpPr>
                <p:cNvPr id="214420" name="Rectangle 972"/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1" name="Freeform 973"/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2" name="Freeform 974"/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3" name="Oval 975"/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4" name="Freeform 976"/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4425" name="AutoShape 977"/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6" name="AutoShape 978"/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7" name="Oval 979"/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28" name="Oval 980"/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14429" name="Oval 981"/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14430" name="Rectangle 982"/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</p:grpSp>
        </p:grpSp>
        <p:grpSp>
          <p:nvGrpSpPr>
            <p:cNvPr id="214400" name="Group 3"/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214401" name="Group 418"/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214403" name="Rectangle 419"/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itchFamily="34" charset="0"/>
                      <a:ea typeface="ＭＳ Ｐゴシック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5249" name="AutoShape 420"/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algn="ctr">
                    <a:spcBef>
                      <a:spcPct val="0"/>
                    </a:spcBef>
                    <a:buClrTx/>
                    <a:buSzTx/>
                    <a:buFontTx/>
                    <a:buNone/>
                    <a:defRPr/>
                  </a:pPr>
                  <a:endParaRPr lang="en-US" sz="2400" dirty="0">
                    <a:solidFill>
                      <a:srgbClr val="00CCFF"/>
                    </a:solidFill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214402" name="Picture 9"/>
              <p:cNvPicPr>
                <a:picLocks noChangeAspect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/>
          <p:cNvGrpSpPr>
            <a:grpSpLocks/>
          </p:cNvGrpSpPr>
          <p:nvPr/>
        </p:nvGrpSpPr>
        <p:grpSpPr bwMode="auto">
          <a:xfrm>
            <a:off x="425450" y="1181100"/>
            <a:ext cx="8258175" cy="5427663"/>
            <a:chOff x="425291" y="1016574"/>
            <a:chExt cx="8258951" cy="5427438"/>
          </a:xfrm>
        </p:grpSpPr>
        <p:grpSp>
          <p:nvGrpSpPr>
            <p:cNvPr id="214030" name="Group 7"/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214383" name="Straight Connector 6"/>
              <p:cNvCxnSpPr>
                <a:cxnSpLocks noChangeShapeType="1"/>
                <a:stCxn id="214402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4" name="Straight Connector 786"/>
              <p:cNvCxnSpPr>
                <a:cxnSpLocks noChangeShapeType="1"/>
                <a:stCxn id="214712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5" name="Straight Connector 787"/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6" name="Straight Connector 788"/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7" name="Straight Connector 789"/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8" name="Straight Connector 791"/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9" name="Straight Connector 967"/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0" name="Straight Connector 1067"/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1" name="Straight Connector 1103"/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4031" name="Group 1104"/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214032" name="Group 1105"/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49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50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51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2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53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4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55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6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81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2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7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58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79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80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59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0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61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77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8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2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63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75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76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64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5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6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7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68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69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0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1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2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73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74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3" name="Group 1106"/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15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16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17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18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19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0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21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2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47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8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3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4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45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6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5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26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327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43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4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28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329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41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42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330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1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2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3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4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35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6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7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38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39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40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4" name="Group 1108"/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81" name="Picture 3"/>
                <p:cNvPicPr>
                  <a:picLocks noChangeAspect="1" noChangeArrowheads="1"/>
                </p:cNvPicPr>
                <p:nvPr/>
              </p:nvPicPr>
              <p:blipFill>
                <a:blip r:embed="rId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82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83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4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85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6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87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88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13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4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89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0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11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2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1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2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93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09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10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4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95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07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308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96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97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8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99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0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301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2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3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4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305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306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5" name="Group 1109"/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214247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48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49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0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1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2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53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4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79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80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5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6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77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8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57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58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59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75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6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0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61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73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74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62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3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4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5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6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67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8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69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0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71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72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6" name="Group 1110"/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13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14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15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6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17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8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19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0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45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6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1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2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43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4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3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4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225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41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2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6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227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39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40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228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29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0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1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2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233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4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5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6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37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38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7" name="Group 1111"/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179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180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181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2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83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4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85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6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11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2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7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88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09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10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89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0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191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07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8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2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93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05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206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194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5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6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7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198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99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0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1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2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203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204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38" name="Group 1115"/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214079" name="Picture 1159"/>
                <p:cNvPicPr>
                  <a:picLocks noChangeAspect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14080" name="Group 249"/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47" name="Freeform 250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9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49" name="Freeform 252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50" name="Freeform 253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2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2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58" name="AutoShap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9" name="AutoShap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4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4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56" name="AutoShap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7" name="AutoShap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36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37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57" name="Group 264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54" name="AutoShape 2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5" name="AutoShap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58" name="Freeform 267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59" name="Group 268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52" name="AutoShap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53" name="AutoShap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41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1" name="Freeform 272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62" name="Freeform 273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4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64" name="Freeform 275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6" name="AutoShape 276"/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7" name="AutoShape 277"/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8" name="Oval 278"/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49" name="Oval 279"/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0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51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1" name="Group 249"/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15" name="Freeform 250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7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17" name="Freeform 252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18" name="Freeform 253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00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0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26" name="AutoShap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7" name="AutoShap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2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2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24" name="AutoShap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5" name="AutoShap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4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05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125" name="Group 264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22" name="AutoShape 2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3" name="AutoShap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126" name="Freeform 267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127" name="Group 268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20" name="AutoShap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221" name="AutoShap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209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29" name="Freeform 272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130" name="Freeform 273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2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32" name="Freeform 275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14" name="AutoShape 276"/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5" name="AutoShape 277"/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6" name="Oval 278"/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7" name="Oval 279"/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8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219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14082" name="Group 249"/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083" name="Freeform 250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5" name="Rectangle 251"/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85" name="Freeform 252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86" name="Freeform 253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" name="Rectangle 254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88" name="Group 255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194" name="AutoShape 25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5" name="AutoShape 2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0" name="Rectangle 258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0" name="Group 259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192" name="AutoShape 26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3" name="AutoShape 2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2" name="Rectangle 262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73" name="Rectangle 263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214093" name="Group 264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190" name="AutoShape 26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91" name="AutoShape 2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214094" name="Freeform 267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95" name="Group 268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188" name="AutoShape 269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sp>
                  <p:nvSpPr>
                    <p:cNvPr id="1189" name="AutoShape 2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  <a:defRPr/>
                      </a:pPr>
                      <a:endParaRPr lang="en-US" sz="2400" dirty="0">
                        <a:solidFill>
                          <a:srgbClr val="000000"/>
                        </a:solidFill>
                        <a:latin typeface="Arial" charset="0"/>
                        <a:ea typeface="ＭＳ Ｐゴシック" charset="0"/>
                      </a:endParaRPr>
                    </a:p>
                  </p:txBody>
                </p:sp>
              </p:grpSp>
              <p:sp>
                <p:nvSpPr>
                  <p:cNvPr id="1177" name="Rectangle 271"/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097" name="Freeform 272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98" name="Freeform 273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0" name="Oval 274"/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4100" name="Freeform 275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2" name="AutoShape 276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3" name="AutoShape 277"/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4" name="Oval 278"/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5" name="Oval 279"/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FF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6" name="Oval 280"/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187" name="Rectangle 281"/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14039" name="Group 1116"/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045" name="Picture 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046" name="Group 950"/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047" name="Freeform 951"/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48" name="Rectangle 952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49" name="Freeform 953"/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0" name="Freeform 954"/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51" name="Rectangle 955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2" name="Group 956"/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077" name="AutoShape 95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8" name="AutoShape 95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3" name="Rectangle 959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4" name="Group 960"/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075" name="AutoShape 96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6" name="AutoShape 96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5" name="Rectangle 963"/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56" name="Rectangle 964"/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grpSp>
                <p:nvGrpSpPr>
                  <p:cNvPr id="214057" name="Group 965"/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073" name="AutoShape 96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4" name="AutoShape 96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58" name="Freeform 968"/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214059" name="Group 969"/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071" name="AutoShape 970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  <p:sp>
                  <p:nvSpPr>
                    <p:cNvPr id="214072" name="AutoShape 971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itchFamily="34" charset="0"/>
                          <a:ea typeface="ＭＳ Ｐゴシック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endParaRPr lang="en-US" altLang="en-US" sz="2400">
                        <a:solidFill>
                          <a:srgbClr val="000000"/>
                        </a:solidFill>
                      </a:endParaRPr>
                    </a:p>
                  </p:txBody>
                </p:sp>
              </p:grpSp>
              <p:sp>
                <p:nvSpPr>
                  <p:cNvPr id="214060" name="Rectangle 972"/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1" name="Freeform 973"/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2" name="Freeform 974"/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3" name="Oval 975"/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4" name="Freeform 976"/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4065" name="AutoShape 977"/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6" name="AutoShape 978"/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7" name="Oval 979"/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68" name="Oval 980"/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1800">
                      <a:solidFill>
                        <a:srgbClr val="FF0000"/>
                      </a:solidFill>
                    </a:endParaRPr>
                  </a:p>
                </p:txBody>
              </p:sp>
              <p:sp>
                <p:nvSpPr>
                  <p:cNvPr id="214069" name="Oval 981"/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214070" name="Rectangle 982"/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</p:grpSp>
          </p:grpSp>
          <p:grpSp>
            <p:nvGrpSpPr>
              <p:cNvPr id="214040" name="Group 1117"/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214041" name="Group 418"/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214043" name="Rectangle 419"/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itchFamily="34" charset="0"/>
                        <a:ea typeface="ＭＳ Ｐゴシック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25" name="AutoShape 420"/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algn="ctr">
                      <a:spcBef>
                        <a:spcPct val="0"/>
                      </a:spcBef>
                      <a:buClrTx/>
                      <a:buSzTx/>
                      <a:buFontTx/>
                      <a:buNone/>
                      <a:defRPr/>
                    </a:pPr>
                    <a:endParaRPr lang="en-US" sz="2400" dirty="0">
                      <a:solidFill>
                        <a:srgbClr val="00CCFF"/>
                      </a:solidFill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214042" name="Picture 1119"/>
                <p:cNvPicPr>
                  <a:picLocks noChangeAspect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-44450" y="4205288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en-US" altLang="en-US" sz="2400">
              <a:solidFill>
                <a:srgbClr val="000000"/>
              </a:solidFill>
            </a:endParaRPr>
          </a:p>
        </p:txBody>
      </p:sp>
      <p:grpSp>
        <p:nvGrpSpPr>
          <p:cNvPr id="24" name="Group 23"/>
          <p:cNvGrpSpPr>
            <a:grpSpLocks/>
          </p:cNvGrpSpPr>
          <p:nvPr/>
        </p:nvGrpSpPr>
        <p:grpSpPr bwMode="auto">
          <a:xfrm>
            <a:off x="401638" y="4171945"/>
            <a:ext cx="8074025" cy="461665"/>
            <a:chOff x="379080" y="5456397"/>
            <a:chExt cx="8074239" cy="462959"/>
          </a:xfrm>
        </p:grpSpPr>
        <p:sp>
          <p:nvSpPr>
            <p:cNvPr id="12" name="Rectangle 11"/>
            <p:cNvSpPr/>
            <p:nvPr/>
          </p:nvSpPr>
          <p:spPr>
            <a:xfrm>
              <a:off x="379080" y="5489828"/>
              <a:ext cx="8074239" cy="421866"/>
            </a:xfrm>
            <a:prstGeom prst="rect">
              <a:avLst/>
            </a:prstGeom>
            <a:ln>
              <a:solidFill>
                <a:schemeClr val="accent6"/>
              </a:solidFill>
            </a:ln>
          </p:spPr>
          <p:txBody>
            <a:bodyPr anchor="ctr"/>
            <a:lstStyle/>
            <a:p>
              <a:pPr algn="ctr">
                <a:spcBef>
                  <a:spcPct val="0"/>
                </a:spcBef>
                <a:buClrTx/>
                <a:buSzTx/>
                <a:buFontTx/>
                <a:buNone/>
                <a:defRPr/>
              </a:pPr>
              <a:endParaRPr lang="en-US" sz="2400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4029" name="TextBox 17"/>
            <p:cNvSpPr txBox="1">
              <a:spLocks noChangeArrowheads="1"/>
            </p:cNvSpPr>
            <p:nvPr/>
          </p:nvSpPr>
          <p:spPr bwMode="auto">
            <a:xfrm>
              <a:off x="1081801" y="5456397"/>
              <a:ext cx="6824485" cy="4629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2400" dirty="0">
                  <a:solidFill>
                    <a:srgbClr val="000000"/>
                  </a:solidFill>
                </a:rPr>
                <a:t>Internet </a:t>
              </a:r>
              <a:r>
                <a:rPr lang="en-US" altLang="en-US" sz="2400" dirty="0" smtClean="0">
                  <a:solidFill>
                    <a:srgbClr val="000000"/>
                  </a:solidFill>
                </a:rPr>
                <a:t>host-to-host </a:t>
              </a:r>
              <a:r>
                <a:rPr lang="en-US" altLang="en-US" sz="2400" dirty="0">
                  <a:solidFill>
                    <a:srgbClr val="000000"/>
                  </a:solidFill>
                </a:rPr>
                <a:t>communication as a service</a:t>
              </a:r>
            </a:p>
          </p:txBody>
        </p:sp>
      </p:grpSp>
      <p:sp>
        <p:nvSpPr>
          <p:cNvPr id="6" name="Content Placeholder 5"/>
          <p:cNvSpPr>
            <a:spLocks noGrp="1"/>
          </p:cNvSpPr>
          <p:nvPr>
            <p:ph idx="1"/>
          </p:nvPr>
        </p:nvSpPr>
        <p:spPr>
          <a:xfrm>
            <a:off x="796925" y="4797425"/>
            <a:ext cx="7772400" cy="1820863"/>
          </a:xfrm>
        </p:spPr>
        <p:txBody>
          <a:bodyPr/>
          <a:lstStyle/>
          <a:p>
            <a:pPr marL="0" indent="0">
              <a:buFont typeface="Wingdings" pitchFamily="2" charset="2"/>
              <a:buNone/>
            </a:pPr>
            <a:r>
              <a:rPr lang="en-US" altLang="en-US" i="1" smtClean="0">
                <a:solidFill>
                  <a:srgbClr val="990000"/>
                </a:solidFill>
                <a:ea typeface="ＭＳ Ｐゴシック" charset="-128"/>
              </a:rPr>
              <a:t>OTT challenges: </a:t>
            </a:r>
            <a:r>
              <a:rPr lang="en-US" altLang="en-US" smtClean="0">
                <a:ea typeface="ＭＳ Ｐゴシック" charset="-128"/>
              </a:rPr>
              <a:t>coping with a congested Internet</a:t>
            </a:r>
          </a:p>
          <a:p>
            <a:pPr lvl="1"/>
            <a:r>
              <a:rPr lang="en-US" altLang="en-US" smtClean="0">
                <a:ea typeface="Arial" pitchFamily="34" charset="0"/>
              </a:rPr>
              <a:t>from which CDN node to retrieve content?</a:t>
            </a:r>
          </a:p>
          <a:p>
            <a:pPr lvl="1"/>
            <a:r>
              <a:rPr lang="en-US" altLang="en-US" smtClean="0">
                <a:ea typeface="Arial" pitchFamily="34" charset="0"/>
              </a:rPr>
              <a:t>viewer behavior in presence of congestion?</a:t>
            </a:r>
          </a:p>
          <a:p>
            <a:pPr lvl="1"/>
            <a:r>
              <a:rPr lang="en-US" altLang="en-US" smtClean="0">
                <a:ea typeface="Arial" pitchFamily="34" charset="0"/>
              </a:rPr>
              <a:t>what content to place in which CDN node?</a:t>
            </a:r>
          </a:p>
        </p:txBody>
      </p:sp>
      <p:pic>
        <p:nvPicPr>
          <p:cNvPr id="214025" name="Picture 12" descr="underline_base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4663" y="904875"/>
            <a:ext cx="8310562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2733675" y="1866900"/>
            <a:ext cx="3227388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4400" i="1">
                <a:solidFill>
                  <a:srgbClr val="000099"/>
                </a:solidFill>
                <a:latin typeface="Gill Sans MT" pitchFamily="34" charset="0"/>
              </a:rPr>
              <a:t>“over the top”</a:t>
            </a:r>
          </a:p>
        </p:txBody>
      </p:sp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6410325" y="6397625"/>
            <a:ext cx="27336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i="1" dirty="0"/>
              <a:t>more </a:t>
            </a:r>
            <a:r>
              <a:rPr lang="en-US" altLang="en-US" i="1" dirty="0" smtClean="0"/>
              <a:t>... </a:t>
            </a:r>
            <a:r>
              <a:rPr lang="en-US" altLang="en-US" i="1" dirty="0"/>
              <a:t>in chapter </a:t>
            </a:r>
            <a:r>
              <a:rPr lang="en-US" altLang="en-US" i="1" dirty="0" smtClean="0"/>
              <a:t>9</a:t>
            </a:r>
            <a:endParaRPr lang="en-US" altLang="en-US" i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5" name="Freeform 1287"/>
          <p:cNvSpPr>
            <a:spLocks/>
          </p:cNvSpPr>
          <p:nvPr/>
        </p:nvSpPr>
        <p:spPr bwMode="auto">
          <a:xfrm rot="5400000">
            <a:off x="-230981" y="4423569"/>
            <a:ext cx="2554288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32822051 w 10000"/>
              <a:gd name="T9" fmla="*/ 2147483647 h 10000"/>
              <a:gd name="T10" fmla="*/ 1482993304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6" name="Freeform 1287"/>
          <p:cNvSpPr>
            <a:spLocks/>
          </p:cNvSpPr>
          <p:nvPr/>
        </p:nvSpPr>
        <p:spPr bwMode="auto">
          <a:xfrm>
            <a:off x="2822575" y="5299075"/>
            <a:ext cx="3467100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7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470900" cy="871538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CDN content access: a closer look</a:t>
            </a:r>
          </a:p>
        </p:txBody>
      </p:sp>
      <p:grpSp>
        <p:nvGrpSpPr>
          <p:cNvPr id="216068" name="Group 249"/>
          <p:cNvGrpSpPr>
            <a:grpSpLocks/>
          </p:cNvGrpSpPr>
          <p:nvPr/>
        </p:nvGrpSpPr>
        <p:grpSpPr bwMode="auto">
          <a:xfrm>
            <a:off x="938213" y="4070350"/>
            <a:ext cx="460375" cy="638175"/>
            <a:chOff x="4140" y="429"/>
            <a:chExt cx="1425" cy="2396"/>
          </a:xfrm>
        </p:grpSpPr>
        <p:sp>
          <p:nvSpPr>
            <p:cNvPr id="216245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Rectangle 251"/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47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48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Rectangle 254"/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50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1" name="AutoShape 256"/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" name="AutoShape 257"/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7" name="Rectangle 258"/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52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" name="AutoShape 260"/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AutoShape 261"/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9" name="Rectangle 262"/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0" name="Rectangle 263"/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55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" name="AutoShape 265"/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266"/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256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57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" name="AutoShape 269"/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AutoShape 270"/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4" name="Rectangle 271"/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59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0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Oval 274"/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62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0" name="AutoShape 277"/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1" name="Oval 278"/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Oval 279"/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sz="1800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3" name="Oval 280"/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4" name="Rectangle 281"/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</p:grpSp>
      <p:pic>
        <p:nvPicPr>
          <p:cNvPr id="216069" name="Picture 15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188" y="9398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509588" y="1252538"/>
            <a:ext cx="8104334" cy="89255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ZapfDingbats" charset="0"/>
              <a:buNone/>
              <a:defRPr/>
            </a:pPr>
            <a:r>
              <a:rPr lang="en-US" sz="2800" dirty="0" smtClean="0">
                <a:latin typeface="+mn-lt"/>
                <a:ea typeface="ＭＳ Ｐゴシック" charset="0"/>
              </a:rPr>
              <a:t>Rolf (client</a:t>
            </a:r>
            <a:r>
              <a:rPr lang="en-US" sz="2800" dirty="0">
                <a:latin typeface="+mn-lt"/>
                <a:ea typeface="ＭＳ Ｐゴシック" charset="0"/>
              </a:rPr>
              <a:t>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buClr>
                <a:schemeClr val="accent6"/>
              </a:buClr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16071" name="TextBox 4"/>
          <p:cNvSpPr txBox="1">
            <a:spLocks noChangeArrowheads="1"/>
          </p:cNvSpPr>
          <p:nvPr/>
        </p:nvSpPr>
        <p:spPr bwMode="auto">
          <a:xfrm>
            <a:off x="153988" y="4645025"/>
            <a:ext cx="1504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netcinema.com</a:t>
            </a:r>
            <a:endParaRPr lang="en-US" altLang="en-US" sz="1800" i="1">
              <a:latin typeface="Arial Narrow" pitchFamily="34" charset="0"/>
            </a:endParaRPr>
          </a:p>
        </p:txBody>
      </p:sp>
      <p:grpSp>
        <p:nvGrpSpPr>
          <p:cNvPr id="216072" name="Group 542"/>
          <p:cNvGrpSpPr>
            <a:grpSpLocks/>
          </p:cNvGrpSpPr>
          <p:nvPr/>
        </p:nvGrpSpPr>
        <p:grpSpPr bwMode="auto">
          <a:xfrm>
            <a:off x="3009900" y="2457450"/>
            <a:ext cx="963613" cy="835025"/>
            <a:chOff x="-44" y="1473"/>
            <a:chExt cx="981" cy="1105"/>
          </a:xfrm>
        </p:grpSpPr>
        <p:pic>
          <p:nvPicPr>
            <p:cNvPr id="216243" name="Picture 52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244" name="Freeform 5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16073" name="Group 249"/>
          <p:cNvGrpSpPr>
            <a:grpSpLocks/>
          </p:cNvGrpSpPr>
          <p:nvPr/>
        </p:nvGrpSpPr>
        <p:grpSpPr bwMode="auto">
          <a:xfrm>
            <a:off x="3235325" y="5616575"/>
            <a:ext cx="377825" cy="636588"/>
            <a:chOff x="4140" y="429"/>
            <a:chExt cx="1425" cy="2396"/>
          </a:xfrm>
        </p:grpSpPr>
        <p:sp>
          <p:nvSpPr>
            <p:cNvPr id="216211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Rectangle 251"/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13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4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Rectangle 254"/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16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2" name="AutoShape 256"/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3" name="AutoShape 257"/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8" name="Rectangle 258"/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18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0" name="AutoShape 260"/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81" name="AutoShape 261"/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0" name="Rectangle 262"/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61" name="Rectangle 263"/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221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8" name="AutoShape 265"/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9" name="AutoShape 266"/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222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23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6" name="AutoShape 269"/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7" name="AutoShape 270"/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5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25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6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Oval 274"/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228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1" name="AutoShape 277"/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2" name="Oval 278"/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3" name="Oval 279"/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74" name="Oval 280"/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75" name="Rectangle 281"/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6074" name="Group 249"/>
          <p:cNvGrpSpPr>
            <a:grpSpLocks/>
          </p:cNvGrpSpPr>
          <p:nvPr/>
        </p:nvGrpSpPr>
        <p:grpSpPr bwMode="auto">
          <a:xfrm>
            <a:off x="1042988" y="5335588"/>
            <a:ext cx="420687" cy="636587"/>
            <a:chOff x="4140" y="429"/>
            <a:chExt cx="1425" cy="2396"/>
          </a:xfrm>
        </p:grpSpPr>
        <p:sp>
          <p:nvSpPr>
            <p:cNvPr id="216179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Rectangle 251"/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81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2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Rectangle 254"/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84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" name="AutoShape 256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AutoShape 257"/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1" name="Rectangle 258"/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86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" name="AutoShape 260"/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AutoShape 261"/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3" name="Rectangle 262"/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Rectangle 263"/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89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1" name="AutoShape 265"/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AutoShape 266"/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190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91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9" name="AutoShape 269"/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0" name="AutoShape 270"/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8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93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4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Oval 274"/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96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4" name="AutoShape 277"/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5" name="Oval 278"/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6" name="Oval 279"/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sz="1800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07" name="Oval 280"/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8" name="Rectangle 281"/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6075" name="Group 249"/>
          <p:cNvGrpSpPr>
            <a:grpSpLocks/>
          </p:cNvGrpSpPr>
          <p:nvPr/>
        </p:nvGrpSpPr>
        <p:grpSpPr bwMode="auto">
          <a:xfrm>
            <a:off x="5453063" y="5548313"/>
            <a:ext cx="344487" cy="638175"/>
            <a:chOff x="4140" y="429"/>
            <a:chExt cx="1425" cy="2396"/>
          </a:xfrm>
        </p:grpSpPr>
        <p:sp>
          <p:nvSpPr>
            <p:cNvPr id="216147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Rectangle 251"/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49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0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" name="Rectangle 254"/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52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48" name="AutoShape 256"/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9" name="AutoShape 257"/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24" name="Rectangle 258"/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54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46" name="AutoShape 260"/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7" name="AutoShape 261"/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26" name="Rectangle 262"/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27" name="Rectangle 263"/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57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44" name="AutoShape 265"/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5" name="AutoShape 266"/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158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59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2" name="AutoShape 269"/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43" name="AutoShape 270"/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31" name="Rectangle 271"/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61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2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" name="Oval 274"/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64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37" name="AutoShape 277"/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38" name="Oval 278"/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39" name="Oval 279"/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40" name="Oval 280"/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41" name="Rectangle 281"/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6076" name="Group 249"/>
          <p:cNvGrpSpPr>
            <a:grpSpLocks/>
          </p:cNvGrpSpPr>
          <p:nvPr/>
        </p:nvGrpSpPr>
        <p:grpSpPr bwMode="auto">
          <a:xfrm>
            <a:off x="4722813" y="3789363"/>
            <a:ext cx="342900" cy="636587"/>
            <a:chOff x="4140" y="429"/>
            <a:chExt cx="1425" cy="2396"/>
          </a:xfrm>
        </p:grpSpPr>
        <p:sp>
          <p:nvSpPr>
            <p:cNvPr id="216115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" name="Rectangle 251"/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17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8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Rectangle 254"/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20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1" name="AutoShape 256"/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AutoShape 257"/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Rectangle 258"/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22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9" name="AutoShape 260"/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AutoShape 261"/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9" name="Rectangle 262"/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Rectangle 263"/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6125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7" name="AutoShape 265"/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AutoShape 266"/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6126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7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5" name="AutoShape 2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AutoShape 270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sz="1800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64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29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0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Oval 274"/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6132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9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AutoShape 277"/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Oval 278"/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Oval 279"/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sz="1800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Oval 280"/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Rectangle 281"/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sz="1800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6077" name="TextBox 182"/>
          <p:cNvSpPr txBox="1">
            <a:spLocks noChangeArrowheads="1"/>
          </p:cNvSpPr>
          <p:nvPr/>
        </p:nvSpPr>
        <p:spPr bwMode="auto">
          <a:xfrm>
            <a:off x="2779713" y="6191250"/>
            <a:ext cx="14208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KingCDN.com</a:t>
            </a:r>
            <a:endParaRPr lang="en-US" altLang="en-US" sz="1800" i="1">
              <a:latin typeface="Arial Narrow" pitchFamily="34" charset="0"/>
            </a:endParaRPr>
          </a:p>
        </p:txBody>
      </p:sp>
      <p:pic>
        <p:nvPicPr>
          <p:cNvPr id="216078" name="Picture 7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9238" y="2392363"/>
            <a:ext cx="5334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61444"/>
          <p:cNvGrpSpPr>
            <a:grpSpLocks/>
          </p:cNvGrpSpPr>
          <p:nvPr/>
        </p:nvGrpSpPr>
        <p:grpSpPr bwMode="auto">
          <a:xfrm>
            <a:off x="1490663" y="3036888"/>
            <a:ext cx="1628775" cy="1063625"/>
            <a:chOff x="1490926" y="3037262"/>
            <a:chExt cx="1628976" cy="1063042"/>
          </a:xfrm>
        </p:grpSpPr>
        <p:cxnSp>
          <p:nvCxnSpPr>
            <p:cNvPr id="216111" name="Straight Arrow Connector 44"/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6112" name="Group 61441"/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216113" name="Oval 61440"/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16114" name="TextBox 61439"/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98817" cy="338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1</a:t>
                </a:r>
              </a:p>
            </p:txBody>
          </p:sp>
        </p:grpSp>
      </p:grpSp>
      <p:sp>
        <p:nvSpPr>
          <p:cNvPr id="61443" name="TextBox 61442"/>
          <p:cNvSpPr txBox="1">
            <a:spLocks noChangeArrowheads="1"/>
          </p:cNvSpPr>
          <p:nvPr/>
        </p:nvSpPr>
        <p:spPr bwMode="auto">
          <a:xfrm>
            <a:off x="263525" y="2462213"/>
            <a:ext cx="2862263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ts val="200"/>
              </a:spcBef>
            </a:pPr>
            <a:r>
              <a:rPr lang="en-US" altLang="en-US" sz="1600" dirty="0">
                <a:latin typeface="Arial Narrow" pitchFamily="34" charset="0"/>
              </a:rPr>
              <a:t>1. </a:t>
            </a:r>
            <a:r>
              <a:rPr lang="en-US" altLang="en-US" sz="1600" dirty="0" smtClean="0">
                <a:latin typeface="Arial Narrow" pitchFamily="34" charset="0"/>
              </a:rPr>
              <a:t>Rolf gets </a:t>
            </a:r>
            <a:r>
              <a:rPr lang="en-US" altLang="en-US" sz="1600" dirty="0">
                <a:latin typeface="Arial Narrow" pitchFamily="34" charset="0"/>
              </a:rPr>
              <a:t>URL for video http://netcinema.com/6Y7B23V</a:t>
            </a:r>
          </a:p>
          <a:p>
            <a:pPr>
              <a:spcBef>
                <a:spcPts val="200"/>
              </a:spcBef>
            </a:pPr>
            <a:r>
              <a:rPr lang="en-US" altLang="en-US" sz="1600" dirty="0">
                <a:latin typeface="Arial Narrow" pitchFamily="34" charset="0"/>
              </a:rPr>
              <a:t>from netcinema.com web page</a:t>
            </a:r>
          </a:p>
        </p:txBody>
      </p:sp>
      <p:grpSp>
        <p:nvGrpSpPr>
          <p:cNvPr id="61448" name="Group 61447"/>
          <p:cNvGrpSpPr>
            <a:grpSpLocks/>
          </p:cNvGrpSpPr>
          <p:nvPr/>
        </p:nvGrpSpPr>
        <p:grpSpPr bwMode="auto">
          <a:xfrm>
            <a:off x="3919538" y="3225800"/>
            <a:ext cx="714375" cy="684213"/>
            <a:chOff x="3924463" y="3239045"/>
            <a:chExt cx="713539" cy="684908"/>
          </a:xfrm>
        </p:grpSpPr>
        <p:cxnSp>
          <p:nvCxnSpPr>
            <p:cNvPr id="216107" name="Straight Arrow Connector 193"/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6108" name="Group 194"/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216109" name="Oval 195"/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endParaRPr lang="en-US" altLang="en-US" sz="1800"/>
              </a:p>
            </p:txBody>
          </p:sp>
          <p:sp>
            <p:nvSpPr>
              <p:cNvPr id="216110" name="TextBox 196"/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98431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r>
                  <a:rPr lang="en-US" altLang="en-US" sz="1600"/>
                  <a:t>2</a:t>
                </a:r>
              </a:p>
            </p:txBody>
          </p:sp>
        </p:grpSp>
      </p:grpSp>
      <p:sp>
        <p:nvSpPr>
          <p:cNvPr id="201" name="TextBox 200"/>
          <p:cNvSpPr txBox="1">
            <a:spLocks noChangeArrowheads="1"/>
          </p:cNvSpPr>
          <p:nvPr/>
        </p:nvSpPr>
        <p:spPr bwMode="auto">
          <a:xfrm>
            <a:off x="4371975" y="2981325"/>
            <a:ext cx="384968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 dirty="0">
                <a:latin typeface="Arial Narrow" pitchFamily="34" charset="0"/>
              </a:rPr>
              <a:t>2. resolve http://netcinema.com/6Y7B23V</a:t>
            </a:r>
          </a:p>
          <a:p>
            <a:pPr>
              <a:lnSpc>
                <a:spcPts val="1600"/>
              </a:lnSpc>
            </a:pPr>
            <a:r>
              <a:rPr lang="en-US" altLang="en-US" sz="1600" dirty="0">
                <a:latin typeface="Arial Narrow" pitchFamily="34" charset="0"/>
              </a:rPr>
              <a:t>via </a:t>
            </a:r>
            <a:r>
              <a:rPr lang="en-US" altLang="en-US" sz="1600" dirty="0" smtClean="0">
                <a:latin typeface="Arial Narrow" pitchFamily="34" charset="0"/>
              </a:rPr>
              <a:t>Rolf’s </a:t>
            </a:r>
            <a:r>
              <a:rPr lang="en-US" altLang="en-US" sz="1600" dirty="0">
                <a:latin typeface="Arial Narrow" pitchFamily="34" charset="0"/>
              </a:rPr>
              <a:t>local DNS</a:t>
            </a:r>
          </a:p>
        </p:txBody>
      </p:sp>
      <p:sp>
        <p:nvSpPr>
          <p:cNvPr id="216083" name="TextBox 201"/>
          <p:cNvSpPr txBox="1">
            <a:spLocks noChangeArrowheads="1"/>
          </p:cNvSpPr>
          <p:nvPr/>
        </p:nvSpPr>
        <p:spPr bwMode="auto">
          <a:xfrm>
            <a:off x="355600" y="5927725"/>
            <a:ext cx="1768475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netcinema’s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authoratative DNS</a:t>
            </a:r>
            <a:endParaRPr lang="en-US" altLang="en-US" sz="1800" i="1">
              <a:latin typeface="Arial Narrow" pitchFamily="34" charset="0"/>
            </a:endParaRPr>
          </a:p>
        </p:txBody>
      </p:sp>
      <p:cxnSp>
        <p:nvCxnSpPr>
          <p:cNvPr id="204" name="Straight Arrow Connector 203"/>
          <p:cNvCxnSpPr>
            <a:cxnSpLocks noChangeShapeType="1"/>
          </p:cNvCxnSpPr>
          <p:nvPr/>
        </p:nvCxnSpPr>
        <p:spPr bwMode="auto">
          <a:xfrm flipH="1">
            <a:off x="1612900" y="4159250"/>
            <a:ext cx="3100388" cy="1376363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09" name="Straight Arrow Connector 208"/>
          <p:cNvCxnSpPr>
            <a:cxnSpLocks noChangeShapeType="1"/>
          </p:cNvCxnSpPr>
          <p:nvPr/>
        </p:nvCxnSpPr>
        <p:spPr bwMode="auto">
          <a:xfrm flipH="1">
            <a:off x="1593850" y="4268788"/>
            <a:ext cx="3100388" cy="1376362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05" name="Group 204"/>
          <p:cNvGrpSpPr>
            <a:grpSpLocks/>
          </p:cNvGrpSpPr>
          <p:nvPr/>
        </p:nvGrpSpPr>
        <p:grpSpPr bwMode="auto">
          <a:xfrm>
            <a:off x="1838325" y="5218113"/>
            <a:ext cx="317500" cy="344487"/>
            <a:chOff x="7454630" y="3313376"/>
            <a:chExt cx="317511" cy="345125"/>
          </a:xfrm>
        </p:grpSpPr>
        <p:sp>
          <p:nvSpPr>
            <p:cNvPr id="216105" name="Oval 205"/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16106" name="TextBox 206"/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3</a:t>
              </a:r>
            </a:p>
          </p:txBody>
        </p:sp>
      </p:grpSp>
      <p:sp>
        <p:nvSpPr>
          <p:cNvPr id="210" name="TextBox 209"/>
          <p:cNvSpPr txBox="1">
            <a:spLocks noChangeArrowheads="1"/>
          </p:cNvSpPr>
          <p:nvPr/>
        </p:nvSpPr>
        <p:spPr bwMode="auto">
          <a:xfrm>
            <a:off x="1808163" y="4592638"/>
            <a:ext cx="3200400" cy="5699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3. netcinema’s DNS returns URL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http://KingCDN.com/NetC6y&amp;B</a:t>
            </a:r>
            <a:r>
              <a:rPr lang="en-US" altLang="en-US" sz="1800">
                <a:latin typeface="Arial Narrow" pitchFamily="34" charset="0"/>
              </a:rPr>
              <a:t>23V</a:t>
            </a:r>
          </a:p>
        </p:txBody>
      </p:sp>
      <p:cxnSp>
        <p:nvCxnSpPr>
          <p:cNvPr id="212" name="Straight Arrow Connector 211"/>
          <p:cNvCxnSpPr>
            <a:cxnSpLocks noChangeShapeType="1"/>
          </p:cNvCxnSpPr>
          <p:nvPr/>
        </p:nvCxnSpPr>
        <p:spPr bwMode="auto">
          <a:xfrm>
            <a:off x="5032375" y="4475163"/>
            <a:ext cx="447675" cy="9620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7" name="Straight Arrow Connector 216"/>
          <p:cNvCxnSpPr>
            <a:cxnSpLocks noChangeShapeType="1"/>
          </p:cNvCxnSpPr>
          <p:nvPr/>
        </p:nvCxnSpPr>
        <p:spPr bwMode="auto">
          <a:xfrm>
            <a:off x="5127625" y="4486275"/>
            <a:ext cx="447675" cy="960438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3" name="Group 212"/>
          <p:cNvGrpSpPr>
            <a:grpSpLocks/>
          </p:cNvGrpSpPr>
          <p:nvPr/>
        </p:nvGrpSpPr>
        <p:grpSpPr bwMode="auto">
          <a:xfrm>
            <a:off x="5116513" y="4727575"/>
            <a:ext cx="317500" cy="346075"/>
            <a:chOff x="7454630" y="3313376"/>
            <a:chExt cx="317511" cy="345125"/>
          </a:xfrm>
        </p:grpSpPr>
        <p:sp>
          <p:nvSpPr>
            <p:cNvPr id="216103" name="Oval 213"/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16104" name="TextBox 214"/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4</a:t>
              </a:r>
            </a:p>
          </p:txBody>
        </p:sp>
      </p:grpSp>
      <p:sp>
        <p:nvSpPr>
          <p:cNvPr id="219" name="TextBox 218"/>
          <p:cNvSpPr txBox="1">
            <a:spLocks noChangeArrowheads="1"/>
          </p:cNvSpPr>
          <p:nvPr/>
        </p:nvSpPr>
        <p:spPr bwMode="auto">
          <a:xfrm>
            <a:off x="5748338" y="4554538"/>
            <a:ext cx="3592512" cy="132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4&amp;5. Resolve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http://KingCDN.com/NetC6y&amp;B23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via KingCDN’s authoritative DNS,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which returns IP address of KingCDN 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server  with video</a:t>
            </a:r>
          </a:p>
        </p:txBody>
      </p:sp>
      <p:cxnSp>
        <p:nvCxnSpPr>
          <p:cNvPr id="220" name="Straight Arrow Connector 219"/>
          <p:cNvCxnSpPr>
            <a:cxnSpLocks noChangeShapeType="1"/>
          </p:cNvCxnSpPr>
          <p:nvPr/>
        </p:nvCxnSpPr>
        <p:spPr bwMode="auto">
          <a:xfrm>
            <a:off x="3783013" y="3322638"/>
            <a:ext cx="812800" cy="82232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23" name="Group 222"/>
          <p:cNvGrpSpPr>
            <a:grpSpLocks/>
          </p:cNvGrpSpPr>
          <p:nvPr/>
        </p:nvGrpSpPr>
        <p:grpSpPr bwMode="auto">
          <a:xfrm>
            <a:off x="4154488" y="3667125"/>
            <a:ext cx="317500" cy="346075"/>
            <a:chOff x="7454630" y="3313376"/>
            <a:chExt cx="317511" cy="345125"/>
          </a:xfrm>
        </p:grpSpPr>
        <p:sp>
          <p:nvSpPr>
            <p:cNvPr id="216101" name="Oval 223"/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 sz="1800"/>
            </a:p>
          </p:txBody>
        </p:sp>
        <p:sp>
          <p:nvSpPr>
            <p:cNvPr id="216102" name="TextBox 224"/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600"/>
                <a:t>5</a:t>
              </a:r>
            </a:p>
          </p:txBody>
        </p:sp>
      </p:grpSp>
      <p:cxnSp>
        <p:nvCxnSpPr>
          <p:cNvPr id="226" name="Straight Arrow Connector 225"/>
          <p:cNvCxnSpPr>
            <a:cxnSpLocks noChangeShapeType="1"/>
          </p:cNvCxnSpPr>
          <p:nvPr/>
        </p:nvCxnSpPr>
        <p:spPr bwMode="auto">
          <a:xfrm flipH="1">
            <a:off x="3311525" y="3201988"/>
            <a:ext cx="4763" cy="2362200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57" name="Up Arrow 61456"/>
          <p:cNvSpPr>
            <a:spLocks noChangeArrowheads="1"/>
          </p:cNvSpPr>
          <p:nvPr/>
        </p:nvSpPr>
        <p:spPr bwMode="auto">
          <a:xfrm>
            <a:off x="3340100" y="3195638"/>
            <a:ext cx="298450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endParaRPr lang="en-US" altLang="en-US" sz="1800"/>
          </a:p>
        </p:txBody>
      </p:sp>
      <p:sp>
        <p:nvSpPr>
          <p:cNvPr id="231" name="TextBox 230"/>
          <p:cNvSpPr txBox="1">
            <a:spLocks noChangeArrowheads="1"/>
          </p:cNvSpPr>
          <p:nvPr/>
        </p:nvSpPr>
        <p:spPr bwMode="auto">
          <a:xfrm>
            <a:off x="2254250" y="3732213"/>
            <a:ext cx="2027238" cy="812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6. request video from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KINGCDN server,</a:t>
            </a:r>
          </a:p>
          <a:p>
            <a:pPr>
              <a:lnSpc>
                <a:spcPts val="1600"/>
              </a:lnSpc>
            </a:pPr>
            <a:r>
              <a:rPr lang="en-US" altLang="en-US" sz="1600">
                <a:latin typeface="Arial Narrow" pitchFamily="34" charset="0"/>
              </a:rPr>
              <a:t>streamed via HTTP</a:t>
            </a:r>
          </a:p>
        </p:txBody>
      </p:sp>
      <p:sp>
        <p:nvSpPr>
          <p:cNvPr id="216097" name="TextBox 232"/>
          <p:cNvSpPr txBox="1">
            <a:spLocks noChangeArrowheads="1"/>
          </p:cNvSpPr>
          <p:nvPr/>
        </p:nvSpPr>
        <p:spPr bwMode="auto">
          <a:xfrm>
            <a:off x="4803775" y="6153150"/>
            <a:ext cx="1706563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KingCDN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authoritative DNS</a:t>
            </a:r>
            <a:endParaRPr lang="en-US" altLang="en-US" sz="1800" i="1">
              <a:latin typeface="Arial Narrow" pitchFamily="34" charset="0"/>
            </a:endParaRPr>
          </a:p>
        </p:txBody>
      </p:sp>
      <p:sp>
        <p:nvSpPr>
          <p:cNvPr id="216098" name="TextBox 182"/>
          <p:cNvSpPr txBox="1">
            <a:spLocks noChangeArrowheads="1"/>
          </p:cNvSpPr>
          <p:nvPr/>
        </p:nvSpPr>
        <p:spPr bwMode="auto">
          <a:xfrm>
            <a:off x="5033963" y="3713163"/>
            <a:ext cx="1025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1600"/>
              </a:lnSpc>
            </a:pPr>
            <a:r>
              <a:rPr lang="en-US" altLang="en-US" sz="1800" dirty="0" smtClean="0">
                <a:latin typeface="Arial Narrow" pitchFamily="34" charset="0"/>
              </a:rPr>
              <a:t>Rolf’s </a:t>
            </a:r>
            <a:endParaRPr lang="en-US" altLang="en-US" sz="1800" dirty="0">
              <a:latin typeface="Arial Narrow" pitchFamily="34" charset="0"/>
            </a:endParaRPr>
          </a:p>
          <a:p>
            <a:pPr>
              <a:lnSpc>
                <a:spcPts val="1600"/>
              </a:lnSpc>
            </a:pPr>
            <a:r>
              <a:rPr lang="en-US" altLang="en-US" sz="1800" dirty="0">
                <a:latin typeface="Arial Narrow" pitchFamily="34" charset="0"/>
              </a:rPr>
              <a:t>local DNS</a:t>
            </a:r>
          </a:p>
          <a:p>
            <a:pPr>
              <a:lnSpc>
                <a:spcPts val="1600"/>
              </a:lnSpc>
            </a:pPr>
            <a:r>
              <a:rPr lang="en-US" altLang="en-US" sz="1800" dirty="0">
                <a:latin typeface="Arial Narrow" pitchFamily="34" charset="0"/>
              </a:rPr>
              <a:t>server</a:t>
            </a:r>
            <a:endParaRPr lang="en-US" altLang="en-US" sz="1800" i="1" dirty="0">
              <a:latin typeface="Arial Narrow" pitchFamily="34" charset="0"/>
            </a:endParaRPr>
          </a:p>
        </p:txBody>
      </p:sp>
      <p:sp>
        <p:nvSpPr>
          <p:cNvPr id="216099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buFont typeface="ZapfDingbats" charset="2"/>
              <a:buNone/>
            </a:pPr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21610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2CE1F8C1-8077-4669-A598-B71C9B33677C}" type="slidenum">
              <a:rPr lang="en-US" altLang="en-US" sz="1200">
                <a:latin typeface="Tahoma" pitchFamily="34" charset="0"/>
              </a:rPr>
              <a:pPr/>
              <a:t>92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614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61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6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61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4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3" grpId="0"/>
      <p:bldP spid="61443" grpId="1"/>
      <p:bldP spid="201" grpId="0"/>
      <p:bldP spid="201" grpId="1"/>
      <p:bldP spid="210" grpId="0" animBg="1"/>
      <p:bldP spid="210" grpId="1" animBg="1"/>
      <p:bldP spid="219" grpId="0"/>
      <p:bldP spid="219" grpId="1"/>
      <p:bldP spid="61457" grpId="0" animBg="1"/>
      <p:bldP spid="231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8113" name="Picture 2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025" y="914400"/>
            <a:ext cx="444023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8114" name="Rectangle 2"/>
          <p:cNvSpPr>
            <a:spLocks noGrp="1" noChangeArrowheads="1"/>
          </p:cNvSpPr>
          <p:nvPr>
            <p:ph type="title"/>
          </p:nvPr>
        </p:nvSpPr>
        <p:spPr>
          <a:xfrm>
            <a:off x="361950" y="228600"/>
            <a:ext cx="8172450" cy="871538"/>
          </a:xfrm>
        </p:spPr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Case study: Netflix</a:t>
            </a:r>
          </a:p>
        </p:txBody>
      </p:sp>
      <p:grpSp>
        <p:nvGrpSpPr>
          <p:cNvPr id="218115" name="Group 249"/>
          <p:cNvGrpSpPr>
            <a:grpSpLocks/>
          </p:cNvGrpSpPr>
          <p:nvPr/>
        </p:nvGrpSpPr>
        <p:grpSpPr bwMode="auto">
          <a:xfrm>
            <a:off x="706438" y="3257550"/>
            <a:ext cx="463550" cy="638175"/>
            <a:chOff x="4140" y="429"/>
            <a:chExt cx="1425" cy="2396"/>
          </a:xfrm>
        </p:grpSpPr>
        <p:sp>
          <p:nvSpPr>
            <p:cNvPr id="218356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Rectangle 251"/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58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59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Rectangle 254"/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1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" name="AutoShape 256"/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0" name="AutoShape 257"/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" name="Rectangle 258"/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3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" name="AutoShape 260"/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8" name="AutoShape 261"/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7" name="Rectangle 262"/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8" name="Rectangle 263"/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66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" name="AutoShape 26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6" name="AutoShape 266"/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367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68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3" name="AutoShape 269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" name="AutoShape 270"/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" name="Rectangle 271"/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70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71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" name="Oval 274"/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73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8" name="AutoShape 277"/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9" name="Oval 278"/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0" name="Oval 279"/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1" name="Oval 280"/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32" name="Rectangle 281"/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16" name="Group 542"/>
          <p:cNvGrpSpPr>
            <a:grpSpLocks/>
          </p:cNvGrpSpPr>
          <p:nvPr/>
        </p:nvGrpSpPr>
        <p:grpSpPr bwMode="auto">
          <a:xfrm>
            <a:off x="2738438" y="5097463"/>
            <a:ext cx="963612" cy="835025"/>
            <a:chOff x="-44" y="1473"/>
            <a:chExt cx="981" cy="1105"/>
          </a:xfrm>
        </p:grpSpPr>
        <p:pic>
          <p:nvPicPr>
            <p:cNvPr id="218354" name="Picture 529" descr="desktop_computer_stylized_medium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8355" name="Freeform 530"/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218117" name="Picture 7" descr="Bob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1988" y="5902325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18118" name="Straight Arrow Connector 484"/>
          <p:cNvCxnSpPr>
            <a:cxnSpLocks noChangeShapeType="1"/>
          </p:cNvCxnSpPr>
          <p:nvPr/>
        </p:nvCxnSpPr>
        <p:spPr bwMode="auto">
          <a:xfrm>
            <a:off x="1084263" y="3910013"/>
            <a:ext cx="1804987" cy="14890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19" name="Group 61440"/>
          <p:cNvGrpSpPr>
            <a:grpSpLocks/>
          </p:cNvGrpSpPr>
          <p:nvPr/>
        </p:nvGrpSpPr>
        <p:grpSpPr bwMode="auto">
          <a:xfrm>
            <a:off x="1471613" y="4152900"/>
            <a:ext cx="317500" cy="368300"/>
            <a:chOff x="1614533" y="4280420"/>
            <a:chExt cx="317511" cy="369332"/>
          </a:xfrm>
        </p:grpSpPr>
        <p:sp>
          <p:nvSpPr>
            <p:cNvPr id="218352" name="Oval 486"/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353" name="TextBox 487"/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1</a:t>
              </a:r>
            </a:p>
          </p:txBody>
        </p:sp>
      </p:grpSp>
      <p:sp>
        <p:nvSpPr>
          <p:cNvPr id="218120" name="TextBox 488"/>
          <p:cNvSpPr txBox="1">
            <a:spLocks noChangeArrowheads="1"/>
          </p:cNvSpPr>
          <p:nvPr/>
        </p:nvSpPr>
        <p:spPr bwMode="auto">
          <a:xfrm>
            <a:off x="506413" y="4630738"/>
            <a:ext cx="203358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latin typeface="Arial Narrow" pitchFamily="34" charset="0"/>
              </a:rPr>
              <a:t>1. </a:t>
            </a:r>
            <a:r>
              <a:rPr lang="en-US" altLang="en-US" sz="1800" dirty="0" smtClean="0">
                <a:latin typeface="Arial Narrow" pitchFamily="34" charset="0"/>
              </a:rPr>
              <a:t>Rolf manages      </a:t>
            </a:r>
            <a:r>
              <a:rPr lang="en-US" altLang="en-US" sz="1800" dirty="0">
                <a:latin typeface="Arial Narrow" pitchFamily="34" charset="0"/>
              </a:rPr>
              <a:t>Netflix account</a:t>
            </a:r>
          </a:p>
        </p:txBody>
      </p:sp>
      <p:sp>
        <p:nvSpPr>
          <p:cNvPr id="218121" name="TextBox 490"/>
          <p:cNvSpPr txBox="1">
            <a:spLocks noChangeArrowheads="1"/>
          </p:cNvSpPr>
          <p:nvPr/>
        </p:nvSpPr>
        <p:spPr bwMode="auto">
          <a:xfrm>
            <a:off x="0" y="2705100"/>
            <a:ext cx="2033588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Netflix registration,</a:t>
            </a:r>
          </a:p>
          <a:p>
            <a:pPr algn="ctr">
              <a:lnSpc>
                <a:spcPts val="1600"/>
              </a:lnSpc>
            </a:pPr>
            <a:r>
              <a:rPr lang="en-US" altLang="en-US" sz="1800">
                <a:latin typeface="Arial Narrow" pitchFamily="34" charset="0"/>
              </a:rPr>
              <a:t>accounting servers</a:t>
            </a:r>
          </a:p>
        </p:txBody>
      </p:sp>
      <p:sp>
        <p:nvSpPr>
          <p:cNvPr id="218122" name="Freeform 1287"/>
          <p:cNvSpPr>
            <a:spLocks/>
          </p:cNvSpPr>
          <p:nvPr/>
        </p:nvSpPr>
        <p:spPr bwMode="auto">
          <a:xfrm>
            <a:off x="2265363" y="1574800"/>
            <a:ext cx="3133725" cy="1508125"/>
          </a:xfrm>
          <a:custGeom>
            <a:avLst/>
            <a:gdLst>
              <a:gd name="T0" fmla="*/ 2147483647 w 10000"/>
              <a:gd name="T1" fmla="*/ 431447115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739636681 h 10000"/>
              <a:gd name="T32" fmla="*/ 2147483647 w 10000"/>
              <a:gd name="T33" fmla="*/ 17111488 h 10000"/>
              <a:gd name="T34" fmla="*/ 2147483647 w 10000"/>
              <a:gd name="T35" fmla="*/ 431447115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18123" name="Group 249"/>
          <p:cNvGrpSpPr>
            <a:grpSpLocks/>
          </p:cNvGrpSpPr>
          <p:nvPr/>
        </p:nvGrpSpPr>
        <p:grpSpPr bwMode="auto">
          <a:xfrm>
            <a:off x="2511425" y="1939925"/>
            <a:ext cx="365125" cy="636588"/>
            <a:chOff x="4140" y="429"/>
            <a:chExt cx="1425" cy="2396"/>
          </a:xfrm>
        </p:grpSpPr>
        <p:sp>
          <p:nvSpPr>
            <p:cNvPr id="218320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Rectangle 251"/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22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23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Rectangle 254"/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25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09" name="AutoShape 256"/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0" name="AutoShape 257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5" name="Rectangle 258"/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27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07" name="AutoShape 260"/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8" name="AutoShape 261"/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87" name="Rectangle 262"/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Rectangle 263"/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330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05" name="AutoShape 265"/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AutoShape 266"/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331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32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3" name="AutoShape 2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AutoShape 270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92" name="Rectangle 271"/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34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35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Oval 274"/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37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8" name="AutoShape 277"/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99" name="Oval 278"/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0" name="Oval 279"/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01" name="Oval 280"/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102" name="Rectangle 281"/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24" name="Group 249"/>
          <p:cNvGrpSpPr>
            <a:grpSpLocks/>
          </p:cNvGrpSpPr>
          <p:nvPr/>
        </p:nvGrpSpPr>
        <p:grpSpPr bwMode="auto">
          <a:xfrm>
            <a:off x="3948113" y="2106613"/>
            <a:ext cx="365125" cy="636587"/>
            <a:chOff x="4140" y="429"/>
            <a:chExt cx="1425" cy="2396"/>
          </a:xfrm>
        </p:grpSpPr>
        <p:sp>
          <p:nvSpPr>
            <p:cNvPr id="218288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" name="Rectangle 251"/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90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91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" name="Rectangle 254"/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3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4" name="AutoShape 256"/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AutoShape 257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0" name="Rectangle 258"/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5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2" name="AutoShape 260"/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261"/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2" name="Rectangle 262"/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23" name="Rectangle 263"/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98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0" name="AutoShape 265"/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AutoShape 266"/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99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300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8" name="AutoShape 269"/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AutoShape 270"/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7" name="Rectangle 271"/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02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303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0" name="Oval 274"/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305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2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3" name="AutoShape 277"/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4" name="Oval 278"/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5" name="Oval 279"/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280"/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Rectangle 281"/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218125" name="Group 249"/>
          <p:cNvGrpSpPr>
            <a:grpSpLocks/>
          </p:cNvGrpSpPr>
          <p:nvPr/>
        </p:nvGrpSpPr>
        <p:grpSpPr bwMode="auto">
          <a:xfrm>
            <a:off x="4486275" y="2371725"/>
            <a:ext cx="365125" cy="638175"/>
            <a:chOff x="4140" y="429"/>
            <a:chExt cx="1425" cy="2396"/>
          </a:xfrm>
        </p:grpSpPr>
        <p:sp>
          <p:nvSpPr>
            <p:cNvPr id="218256" name="Freeform 250"/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8" name="Rectangle 251"/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58" name="Freeform 252"/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59" name="Freeform 253"/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1" name="Rectangle 254"/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1" name="Group 255"/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77" name="AutoShape 256"/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8" name="AutoShape 257"/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53" name="Rectangle 258"/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3" name="Group 259"/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75" name="AutoShape 260"/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6" name="AutoShape 261"/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55" name="Rectangle 262"/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Rectangle 263"/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18266" name="Group 264"/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73" name="AutoShape 265"/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4" name="AutoShape 266"/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67" name="Freeform 267"/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68" name="Group 268"/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71" name="AutoShape 269"/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72" name="AutoShape 270"/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60" name="Rectangle 271"/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70" name="Freeform 272"/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8271" name="Freeform 273"/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3" name="Oval 274"/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18273" name="Freeform 275"/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5" name="AutoShape 276"/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AutoShape 277"/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78"/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Oval 279"/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en-US" dirty="0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Oval 280"/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81"/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en-US" dirty="0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18126" name="TextBox 491"/>
          <p:cNvSpPr txBox="1">
            <a:spLocks noChangeArrowheads="1"/>
          </p:cNvSpPr>
          <p:nvPr/>
        </p:nvSpPr>
        <p:spPr bwMode="auto">
          <a:xfrm>
            <a:off x="3094038" y="1711325"/>
            <a:ext cx="15017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Amazon cloud</a:t>
            </a:r>
          </a:p>
        </p:txBody>
      </p:sp>
      <p:grpSp>
        <p:nvGrpSpPr>
          <p:cNvPr id="218127" name="Group 1"/>
          <p:cNvGrpSpPr>
            <a:grpSpLocks/>
          </p:cNvGrpSpPr>
          <p:nvPr/>
        </p:nvGrpSpPr>
        <p:grpSpPr bwMode="auto">
          <a:xfrm>
            <a:off x="6924675" y="1803400"/>
            <a:ext cx="1376363" cy="1355725"/>
            <a:chOff x="7030938" y="1184076"/>
            <a:chExt cx="1375947" cy="1355492"/>
          </a:xfrm>
        </p:grpSpPr>
        <p:sp>
          <p:nvSpPr>
            <p:cNvPr id="218221" name="Freeform 1287"/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222" name="Group 249"/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224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Rectangle 251"/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26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27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Rectangle 254"/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29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44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0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31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42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2" name="Rectangle 262"/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263"/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234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40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235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236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38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AutoShape 270"/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7" name="Rectangle 271"/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38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39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Oval 274"/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41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AutoShape 276"/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AutoShape 277"/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Oval 278"/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Oval 279"/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280"/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281"/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223" name="TextBox 492"/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server </a:t>
              </a:r>
            </a:p>
          </p:txBody>
        </p:sp>
      </p:grpSp>
      <p:cxnSp>
        <p:nvCxnSpPr>
          <p:cNvPr id="218128" name="Straight Arrow Connector 495"/>
          <p:cNvCxnSpPr>
            <a:cxnSpLocks noChangeShapeType="1"/>
          </p:cNvCxnSpPr>
          <p:nvPr/>
        </p:nvCxnSpPr>
        <p:spPr bwMode="auto">
          <a:xfrm flipH="1">
            <a:off x="3238500" y="2732088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29" name="Group 500"/>
          <p:cNvGrpSpPr>
            <a:grpSpLocks/>
          </p:cNvGrpSpPr>
          <p:nvPr/>
        </p:nvGrpSpPr>
        <p:grpSpPr bwMode="auto">
          <a:xfrm>
            <a:off x="3079750" y="3705225"/>
            <a:ext cx="317500" cy="369888"/>
            <a:chOff x="1614533" y="4280420"/>
            <a:chExt cx="317511" cy="369332"/>
          </a:xfrm>
        </p:grpSpPr>
        <p:sp>
          <p:nvSpPr>
            <p:cNvPr id="218219" name="Oval 501"/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220" name="TextBox 502"/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2</a:t>
              </a:r>
            </a:p>
          </p:txBody>
        </p:sp>
      </p:grpSp>
      <p:sp>
        <p:nvSpPr>
          <p:cNvPr id="218130" name="TextBox 503"/>
          <p:cNvSpPr txBox="1">
            <a:spLocks noChangeArrowheads="1"/>
          </p:cNvSpPr>
          <p:nvPr/>
        </p:nvSpPr>
        <p:spPr bwMode="auto">
          <a:xfrm>
            <a:off x="1814513" y="3398838"/>
            <a:ext cx="2033587" cy="701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 dirty="0">
                <a:latin typeface="Arial Narrow" pitchFamily="34" charset="0"/>
              </a:rPr>
              <a:t>2. </a:t>
            </a:r>
            <a:r>
              <a:rPr lang="en-US" altLang="en-US" sz="1800" dirty="0" smtClean="0">
                <a:latin typeface="Arial Narrow" pitchFamily="34" charset="0"/>
              </a:rPr>
              <a:t>Rolf browses</a:t>
            </a:r>
            <a:endParaRPr lang="en-US" altLang="en-US" sz="1800" dirty="0">
              <a:latin typeface="Arial Narrow" pitchFamily="34" charset="0"/>
            </a:endParaRPr>
          </a:p>
          <a:p>
            <a:r>
              <a:rPr lang="en-US" altLang="en-US" sz="1800" dirty="0">
                <a:latin typeface="Arial Narrow" pitchFamily="34" charset="0"/>
              </a:rPr>
              <a:t>Netflix video</a:t>
            </a:r>
          </a:p>
        </p:txBody>
      </p:sp>
      <p:cxnSp>
        <p:nvCxnSpPr>
          <p:cNvPr id="218131" name="Straight Arrow Connector 504"/>
          <p:cNvCxnSpPr>
            <a:cxnSpLocks noChangeShapeType="1"/>
          </p:cNvCxnSpPr>
          <p:nvPr/>
        </p:nvCxnSpPr>
        <p:spPr bwMode="auto">
          <a:xfrm flipH="1">
            <a:off x="3552825" y="28273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18132" name="Group 506"/>
          <p:cNvGrpSpPr>
            <a:grpSpLocks/>
          </p:cNvGrpSpPr>
          <p:nvPr/>
        </p:nvGrpSpPr>
        <p:grpSpPr bwMode="auto">
          <a:xfrm>
            <a:off x="3379788" y="3862388"/>
            <a:ext cx="317500" cy="369887"/>
            <a:chOff x="1614533" y="4280420"/>
            <a:chExt cx="317511" cy="369332"/>
          </a:xfrm>
        </p:grpSpPr>
        <p:sp>
          <p:nvSpPr>
            <p:cNvPr id="218217" name="Oval 507"/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18218" name="TextBox 508"/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800"/>
                <a:t>3</a:t>
              </a:r>
            </a:p>
          </p:txBody>
        </p:sp>
      </p:grpSp>
      <p:sp>
        <p:nvSpPr>
          <p:cNvPr id="218133" name="TextBox 509"/>
          <p:cNvSpPr txBox="1">
            <a:spLocks noChangeArrowheads="1"/>
          </p:cNvSpPr>
          <p:nvPr/>
        </p:nvSpPr>
        <p:spPr bwMode="auto">
          <a:xfrm>
            <a:off x="3565525" y="3038475"/>
            <a:ext cx="1785938" cy="92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3. Manifest file</a:t>
            </a:r>
          </a:p>
          <a:p>
            <a:r>
              <a:rPr lang="en-US" altLang="en-US" sz="1800">
                <a:latin typeface="Arial Narrow" pitchFamily="34" charset="0"/>
              </a:rPr>
              <a:t>returned for </a:t>
            </a:r>
          </a:p>
          <a:p>
            <a:r>
              <a:rPr lang="en-US" altLang="en-US" sz="1800">
                <a:latin typeface="Arial Narrow" pitchFamily="34" charset="0"/>
              </a:rPr>
              <a:t>requested video</a:t>
            </a:r>
          </a:p>
        </p:txBody>
      </p:sp>
      <p:sp>
        <p:nvSpPr>
          <p:cNvPr id="61446" name="Right Arrow 61445"/>
          <p:cNvSpPr/>
          <p:nvPr/>
        </p:nvSpPr>
        <p:spPr bwMode="auto">
          <a:xfrm rot="10543217">
            <a:off x="3715372" y="5249205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buFont typeface="ZapfDingbats" charset="0"/>
              <a:buNone/>
              <a:defRPr/>
            </a:pPr>
            <a:endParaRPr lang="en-US" dirty="0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218137" name="Straight Arrow Connector 513"/>
          <p:cNvCxnSpPr>
            <a:cxnSpLocks noChangeShapeType="1"/>
          </p:cNvCxnSpPr>
          <p:nvPr/>
        </p:nvCxnSpPr>
        <p:spPr bwMode="auto">
          <a:xfrm flipV="1">
            <a:off x="3898900" y="5110163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38" name="TextBox 516"/>
          <p:cNvSpPr txBox="1">
            <a:spLocks noChangeArrowheads="1"/>
          </p:cNvSpPr>
          <p:nvPr/>
        </p:nvSpPr>
        <p:spPr bwMode="auto">
          <a:xfrm>
            <a:off x="4162425" y="5622925"/>
            <a:ext cx="17859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800">
                <a:latin typeface="Arial Narrow" pitchFamily="34" charset="0"/>
              </a:rPr>
              <a:t>4. DASH streaming</a:t>
            </a:r>
          </a:p>
        </p:txBody>
      </p:sp>
      <p:cxnSp>
        <p:nvCxnSpPr>
          <p:cNvPr id="218139" name="Straight Arrow Connector 517"/>
          <p:cNvCxnSpPr>
            <a:cxnSpLocks noChangeShapeType="1"/>
          </p:cNvCxnSpPr>
          <p:nvPr/>
        </p:nvCxnSpPr>
        <p:spPr bwMode="auto">
          <a:xfrm>
            <a:off x="4965700" y="2497138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0" name="Straight Arrow Connector 521"/>
          <p:cNvCxnSpPr>
            <a:cxnSpLocks noChangeShapeType="1"/>
          </p:cNvCxnSpPr>
          <p:nvPr/>
        </p:nvCxnSpPr>
        <p:spPr bwMode="auto">
          <a:xfrm>
            <a:off x="4975225" y="2540000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18141" name="Straight Arrow Connector 523"/>
          <p:cNvCxnSpPr>
            <a:cxnSpLocks noChangeShapeType="1"/>
          </p:cNvCxnSpPr>
          <p:nvPr/>
        </p:nvCxnSpPr>
        <p:spPr bwMode="auto">
          <a:xfrm>
            <a:off x="4965700" y="2554288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18142" name="TextBox 527"/>
          <p:cNvSpPr txBox="1">
            <a:spLocks noChangeArrowheads="1"/>
          </p:cNvSpPr>
          <p:nvPr/>
        </p:nvSpPr>
        <p:spPr bwMode="auto">
          <a:xfrm>
            <a:off x="4713288" y="1644650"/>
            <a:ext cx="2033587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1800"/>
              </a:lnSpc>
            </a:pPr>
            <a:r>
              <a:rPr lang="en-US" altLang="en-US" sz="1800">
                <a:latin typeface="Arial Narrow" pitchFamily="34" charset="0"/>
              </a:rPr>
              <a:t>upload copies of multiple versions of video to CDN servers</a:t>
            </a:r>
          </a:p>
        </p:txBody>
      </p:sp>
      <p:grpSp>
        <p:nvGrpSpPr>
          <p:cNvPr id="218143" name="Group 383"/>
          <p:cNvGrpSpPr>
            <a:grpSpLocks/>
          </p:cNvGrpSpPr>
          <p:nvPr/>
        </p:nvGrpSpPr>
        <p:grpSpPr bwMode="auto">
          <a:xfrm>
            <a:off x="6397625" y="3060700"/>
            <a:ext cx="1374775" cy="1354138"/>
            <a:chOff x="7030938" y="1184076"/>
            <a:chExt cx="1375947" cy="1355492"/>
          </a:xfrm>
        </p:grpSpPr>
        <p:sp>
          <p:nvSpPr>
            <p:cNvPr id="218182" name="Freeform 1287"/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83" name="Group 249"/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85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Rectangle 251"/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87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8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Rectangle 254"/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0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6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7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01" name="Rectangle 258"/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2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63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4" name="AutoShape 261"/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262"/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263"/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95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59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62" name="AutoShape 266"/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196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97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55" name="AutoShape 269"/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57" name="AutoShape 270"/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3" name="Rectangle 271"/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99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200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Oval 274"/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202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AutoShape 276"/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AutoShape 277"/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278"/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Oval 279"/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2" name="Oval 280"/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4" name="Rectangle 281"/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184" name="TextBox 492"/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server </a:t>
              </a:r>
            </a:p>
          </p:txBody>
        </p:sp>
      </p:grpSp>
      <p:grpSp>
        <p:nvGrpSpPr>
          <p:cNvPr id="218144" name="Group 468"/>
          <p:cNvGrpSpPr>
            <a:grpSpLocks/>
          </p:cNvGrpSpPr>
          <p:nvPr/>
        </p:nvGrpSpPr>
        <p:grpSpPr bwMode="auto">
          <a:xfrm>
            <a:off x="6034088" y="4451350"/>
            <a:ext cx="1376362" cy="1355725"/>
            <a:chOff x="7030938" y="1184076"/>
            <a:chExt cx="1375947" cy="1355492"/>
          </a:xfrm>
        </p:grpSpPr>
        <p:sp>
          <p:nvSpPr>
            <p:cNvPr id="218147" name="Freeform 1287"/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8148" name="Group 249"/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218150" name="Freeform 250"/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8" name="Rectangle 251"/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52" name="Freeform 252"/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3" name="Freeform 253"/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1" name="Rectangle 254"/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55" name="Group 255"/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17" name="AutoShape 256"/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8" name="AutoShape 257"/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3" name="Rectangle 258"/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57" name="Group 259"/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15" name="AutoShape 260"/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6" name="AutoShape 261"/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5" name="Rectangle 262"/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6" name="Rectangle 263"/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18160" name="Group 264"/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13" name="AutoShape 265"/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4" name="AutoShape 266"/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18161" name="Freeform 267"/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8162" name="Group 268"/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11" name="AutoShape 269"/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12" name="AutoShape 270"/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en-US" dirty="0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00" name="Rectangle 271"/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64" name="Freeform 272"/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5" name="Freeform 273"/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3" name="Oval 274"/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18167" name="Freeform 275"/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5" name="AutoShape 276"/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6" name="AutoShape 277"/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7" name="Oval 278"/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8" name="Oval 279"/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en-US" dirty="0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09" name="Oval 280"/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10" name="Rectangle 281"/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en-US" dirty="0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18149" name="TextBox 492"/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617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CDN</a:t>
              </a:r>
            </a:p>
            <a:p>
              <a:pPr>
                <a:lnSpc>
                  <a:spcPts val="1800"/>
                </a:lnSpc>
              </a:pPr>
              <a:r>
                <a:rPr lang="en-US" altLang="en-US" sz="1800">
                  <a:latin typeface="Arial Narrow" pitchFamily="34" charset="0"/>
                </a:rPr>
                <a:t>server </a:t>
              </a:r>
            </a:p>
          </p:txBody>
        </p:sp>
      </p:grpSp>
      <p:sp>
        <p:nvSpPr>
          <p:cNvPr id="218145" name="Rectangle 7"/>
          <p:cNvSpPr>
            <a:spLocks noGrp="1" noChangeArrowheads="1"/>
          </p:cNvSpPr>
          <p:nvPr>
            <p:ph type="ftr" sz="quarter" idx="11"/>
          </p:nvPr>
        </p:nvSpPr>
        <p:spPr>
          <a:xfrm>
            <a:off x="6924675" y="6454775"/>
            <a:ext cx="1547813" cy="30003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buFont typeface="ZapfDingbats" charset="2"/>
              <a:buNone/>
            </a:pPr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21814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038698DC-9E00-4314-9C1D-11FF48C73919}" type="slidenum">
              <a:rPr lang="en-US" altLang="en-US" sz="1200">
                <a:latin typeface="Tahoma" pitchFamily="34" charset="0"/>
              </a:rPr>
              <a:pPr/>
              <a:t>93</a:t>
            </a:fld>
            <a:endParaRPr lang="en-US" altLang="en-US" sz="1200">
              <a:latin typeface="Tahom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161" name="Picture 11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1068388"/>
            <a:ext cx="41132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0162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latin typeface="Tahoma" pitchFamily="34" charset="0"/>
              </a:rPr>
              <a:t>Application Layer</a:t>
            </a:r>
          </a:p>
        </p:txBody>
      </p:sp>
      <p:sp>
        <p:nvSpPr>
          <p:cNvPr id="220163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latin typeface="Tahoma" pitchFamily="34" charset="0"/>
              </a:rPr>
              <a:t>2-</a:t>
            </a:r>
            <a:fld id="{A1DC2041-7FBF-4E21-8284-324C0DF42147}" type="slidenum">
              <a:rPr lang="en-US" altLang="en-US" sz="1200">
                <a:latin typeface="Tahoma" pitchFamily="34" charset="0"/>
              </a:rPr>
              <a:pPr/>
              <a:t>94</a:t>
            </a:fld>
            <a:endParaRPr lang="en-US" altLang="en-US" sz="1200">
              <a:latin typeface="Tahoma" pitchFamily="34" charset="0"/>
            </a:endParaRPr>
          </a:p>
        </p:txBody>
      </p:sp>
      <p:sp>
        <p:nvSpPr>
          <p:cNvPr id="22016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mtClean="0">
                <a:ea typeface="ＭＳ Ｐゴシック" charset="-128"/>
              </a:rPr>
              <a:t>Chapter 2: outline</a:t>
            </a:r>
          </a:p>
        </p:txBody>
      </p:sp>
      <p:sp>
        <p:nvSpPr>
          <p:cNvPr id="50180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2.1 principles of network applications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>
                <a:latin typeface="Gill Sans MT" charset="0"/>
              </a:rPr>
              <a:t>2.2 Web and HTTP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2.3 </a:t>
            </a:r>
            <a:r>
              <a:rPr lang="en-US" dirty="0">
                <a:latin typeface="Gill Sans MT" charset="0"/>
              </a:rPr>
              <a:t>electronic mail</a:t>
            </a:r>
          </a:p>
          <a:p>
            <a:pPr marL="738188" lvl="1" indent="-287338">
              <a:lnSpc>
                <a:spcPct val="100000"/>
              </a:lnSpc>
              <a:buFont typeface="Arial"/>
              <a:buChar char="•"/>
              <a:defRPr/>
            </a:pPr>
            <a:r>
              <a:rPr lang="en-US" dirty="0">
                <a:latin typeface="Gill Sans MT" charset="0"/>
              </a:rPr>
              <a:t>SMTP, POP3, IMAP</a:t>
            </a:r>
          </a:p>
          <a:p>
            <a:pPr marL="512763" indent="-512763">
              <a:lnSpc>
                <a:spcPct val="100000"/>
              </a:lnSpc>
              <a:buFont typeface="Wingdings" charset="0"/>
              <a:buNone/>
              <a:defRPr/>
            </a:pPr>
            <a:r>
              <a:rPr lang="en-US" dirty="0" smtClean="0">
                <a:latin typeface="Gill Sans MT" charset="0"/>
              </a:rPr>
              <a:t>2.4 </a:t>
            </a:r>
            <a:r>
              <a:rPr lang="en-US" dirty="0">
                <a:latin typeface="Gill Sans MT" charset="0"/>
              </a:rPr>
              <a:t>DNS</a:t>
            </a:r>
          </a:p>
          <a:p>
            <a:pPr marL="457200" indent="-457200">
              <a:buFont typeface="Wingdings" charset="2"/>
              <a:buChar char="§"/>
              <a:defRPr/>
            </a:pPr>
            <a:endParaRPr lang="en-US" sz="2400" dirty="0">
              <a:latin typeface="Gill Sans MT" charset="0"/>
            </a:endParaRPr>
          </a:p>
        </p:txBody>
      </p:sp>
      <p:sp>
        <p:nvSpPr>
          <p:cNvPr id="220166" name="Rectangle 4"/>
          <p:cNvSpPr>
            <a:spLocks noGrp="1" noChangeArrowheads="1"/>
          </p:cNvSpPr>
          <p:nvPr>
            <p:ph type="body" sz="half" idx="2"/>
          </p:nvPr>
        </p:nvSpPr>
        <p:spPr>
          <a:xfrm>
            <a:off x="4673600" y="1600200"/>
            <a:ext cx="3876675" cy="4648200"/>
          </a:xfrm>
        </p:spPr>
        <p:txBody>
          <a:bodyPr/>
          <a:lstStyle/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2.5 P2P applications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ea typeface="ＭＳ Ｐゴシック" charset="-128"/>
              </a:rPr>
              <a:t>2.6 video streaming and content distribution networks</a:t>
            </a:r>
          </a:p>
          <a:p>
            <a:pPr marL="512763" indent="-512763">
              <a:lnSpc>
                <a:spcPct val="100000"/>
              </a:lnSpc>
              <a:buFont typeface="Wingdings" pitchFamily="2" charset="2"/>
              <a:buNone/>
            </a:pPr>
            <a:r>
              <a:rPr lang="en-US" altLang="en-US" smtClean="0">
                <a:solidFill>
                  <a:srgbClr val="CC0000"/>
                </a:solidFill>
                <a:ea typeface="ＭＳ Ｐゴシック" charset="-128"/>
              </a:rPr>
              <a:t>2.7 socket programming with UDP and TCP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09" name="Rectangle 2"/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Socket programming 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222210" name="Rectangle 3"/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goal:</a:t>
            </a:r>
            <a:r>
              <a:rPr lang="en-US" altLang="en-US" smtClean="0">
                <a:solidFill>
                  <a:srgbClr val="000000"/>
                </a:solidFill>
                <a:ea typeface="ＭＳ Ｐゴシック" charset="-128"/>
              </a:rPr>
              <a:t> learn how to build client/server applications that communicate using sockets</a:t>
            </a:r>
            <a:endParaRPr lang="en-US" altLang="en-US" i="1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buFont typeface="Wingdings" pitchFamily="2" charset="2"/>
              <a:buNone/>
            </a:pPr>
            <a:r>
              <a:rPr lang="en-US" altLang="en-US" i="1" smtClean="0">
                <a:solidFill>
                  <a:srgbClr val="CC0000"/>
                </a:solidFill>
                <a:ea typeface="ＭＳ Ｐゴシック" charset="-128"/>
              </a:rPr>
              <a:t>socket:</a:t>
            </a:r>
            <a:r>
              <a:rPr lang="en-US" altLang="en-US" smtClean="0">
                <a:ea typeface="ＭＳ Ｐゴシック" charset="-128"/>
              </a:rPr>
              <a:t> door between application process and end-end-transport protocol </a:t>
            </a:r>
          </a:p>
        </p:txBody>
      </p:sp>
      <p:sp>
        <p:nvSpPr>
          <p:cNvPr id="222211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22212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5F26A4FD-7121-45ED-A8C5-23B9BA71AEFF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95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grpSp>
        <p:nvGrpSpPr>
          <p:cNvPr id="222213" name="Group 60"/>
          <p:cNvGrpSpPr>
            <a:grpSpLocks/>
          </p:cNvGrpSpPr>
          <p:nvPr/>
        </p:nvGrpSpPr>
        <p:grpSpPr bwMode="auto">
          <a:xfrm>
            <a:off x="296863" y="3335338"/>
            <a:ext cx="8208962" cy="2536825"/>
            <a:chOff x="358775" y="3459163"/>
            <a:chExt cx="8208963" cy="2536825"/>
          </a:xfrm>
        </p:grpSpPr>
        <p:sp>
          <p:nvSpPr>
            <p:cNvPr id="222215" name="Freeform 44"/>
            <p:cNvSpPr>
              <a:spLocks/>
            </p:cNvSpPr>
            <p:nvPr/>
          </p:nvSpPr>
          <p:spPr bwMode="auto">
            <a:xfrm>
              <a:off x="6654800" y="3468688"/>
              <a:ext cx="736600" cy="1998662"/>
            </a:xfrm>
            <a:custGeom>
              <a:avLst/>
              <a:gdLst>
                <a:gd name="T0" fmla="*/ 2147483647 w 464"/>
                <a:gd name="T1" fmla="*/ 2147483647 h 1259"/>
                <a:gd name="T2" fmla="*/ 0 w 464"/>
                <a:gd name="T3" fmla="*/ 0 h 1259"/>
                <a:gd name="T4" fmla="*/ 2147483647 w 464"/>
                <a:gd name="T5" fmla="*/ 2147483647 h 1259"/>
                <a:gd name="T6" fmla="*/ 2147483647 w 464"/>
                <a:gd name="T7" fmla="*/ 2147483647 h 1259"/>
                <a:gd name="T8" fmla="*/ 2147483647 w 464"/>
                <a:gd name="T9" fmla="*/ 2147483647 h 1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4"/>
                <a:gd name="T16" fmla="*/ 0 h 1259"/>
                <a:gd name="T17" fmla="*/ 464 w 464"/>
                <a:gd name="T18" fmla="*/ 1259 h 12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4" h="1259">
                  <a:moveTo>
                    <a:pt x="464" y="1060"/>
                  </a:moveTo>
                  <a:lnTo>
                    <a:pt x="0" y="0"/>
                  </a:lnTo>
                  <a:lnTo>
                    <a:pt x="6" y="1258"/>
                  </a:lnTo>
                  <a:lnTo>
                    <a:pt x="382" y="1259"/>
                  </a:lnTo>
                  <a:lnTo>
                    <a:pt x="464" y="106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16" name="Freeform 7"/>
            <p:cNvSpPr>
              <a:spLocks/>
            </p:cNvSpPr>
            <p:nvPr/>
          </p:nvSpPr>
          <p:spPr bwMode="auto">
            <a:xfrm>
              <a:off x="3340100" y="4765675"/>
              <a:ext cx="1808163" cy="1031875"/>
            </a:xfrm>
            <a:custGeom>
              <a:avLst/>
              <a:gdLst>
                <a:gd name="T0" fmla="*/ 2147483647 w 2135"/>
                <a:gd name="T1" fmla="*/ 2147483647 h 1662"/>
                <a:gd name="T2" fmla="*/ 2147483647 w 2135"/>
                <a:gd name="T3" fmla="*/ 2147483647 h 1662"/>
                <a:gd name="T4" fmla="*/ 2147483647 w 2135"/>
                <a:gd name="T5" fmla="*/ 2147483647 h 1662"/>
                <a:gd name="T6" fmla="*/ 2147483647 w 2135"/>
                <a:gd name="T7" fmla="*/ 2147483647 h 1662"/>
                <a:gd name="T8" fmla="*/ 2147483647 w 2135"/>
                <a:gd name="T9" fmla="*/ 2147483647 h 1662"/>
                <a:gd name="T10" fmla="*/ 2147483647 w 2135"/>
                <a:gd name="T11" fmla="*/ 2147483647 h 1662"/>
                <a:gd name="T12" fmla="*/ 2147483647 w 2135"/>
                <a:gd name="T13" fmla="*/ 2147483647 h 1662"/>
                <a:gd name="T14" fmla="*/ 2147483647 w 2135"/>
                <a:gd name="T15" fmla="*/ 2147483647 h 1662"/>
                <a:gd name="T16" fmla="*/ 2147483647 w 2135"/>
                <a:gd name="T17" fmla="*/ 2147483647 h 1662"/>
                <a:gd name="T18" fmla="*/ 2147483647 w 2135"/>
                <a:gd name="T19" fmla="*/ 2147483647 h 1662"/>
                <a:gd name="T20" fmla="*/ 2147483647 w 2135"/>
                <a:gd name="T21" fmla="*/ 2147483647 h 16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35"/>
                <a:gd name="T34" fmla="*/ 0 h 1662"/>
                <a:gd name="T35" fmla="*/ 2135 w 2135"/>
                <a:gd name="T36" fmla="*/ 1662 h 16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35" h="1662">
                  <a:moveTo>
                    <a:pt x="27" y="652"/>
                  </a:moveTo>
                  <a:cubicBezTo>
                    <a:pt x="14" y="487"/>
                    <a:pt x="0" y="152"/>
                    <a:pt x="105" y="76"/>
                  </a:cubicBezTo>
                  <a:cubicBezTo>
                    <a:pt x="210" y="0"/>
                    <a:pt x="473" y="192"/>
                    <a:pt x="657" y="196"/>
                  </a:cubicBezTo>
                  <a:cubicBezTo>
                    <a:pt x="841" y="200"/>
                    <a:pt x="985" y="65"/>
                    <a:pt x="1209" y="100"/>
                  </a:cubicBezTo>
                  <a:cubicBezTo>
                    <a:pt x="1433" y="135"/>
                    <a:pt x="1867" y="232"/>
                    <a:pt x="2001" y="406"/>
                  </a:cubicBezTo>
                  <a:cubicBezTo>
                    <a:pt x="2135" y="580"/>
                    <a:pt x="2083" y="945"/>
                    <a:pt x="2013" y="1144"/>
                  </a:cubicBezTo>
                  <a:cubicBezTo>
                    <a:pt x="1943" y="1343"/>
                    <a:pt x="1781" y="1538"/>
                    <a:pt x="1581" y="1600"/>
                  </a:cubicBezTo>
                  <a:cubicBezTo>
                    <a:pt x="1381" y="1662"/>
                    <a:pt x="993" y="1571"/>
                    <a:pt x="813" y="1516"/>
                  </a:cubicBezTo>
                  <a:cubicBezTo>
                    <a:pt x="633" y="1461"/>
                    <a:pt x="606" y="1345"/>
                    <a:pt x="501" y="1270"/>
                  </a:cubicBezTo>
                  <a:cubicBezTo>
                    <a:pt x="396" y="1195"/>
                    <a:pt x="262" y="1169"/>
                    <a:pt x="183" y="1066"/>
                  </a:cubicBezTo>
                  <a:cubicBezTo>
                    <a:pt x="104" y="963"/>
                    <a:pt x="25" y="819"/>
                    <a:pt x="27" y="652"/>
                  </a:cubicBezTo>
                  <a:close/>
                </a:path>
              </a:pathLst>
            </a:custGeom>
            <a:solidFill>
              <a:srgbClr val="33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7" name="Text Box 51"/>
            <p:cNvSpPr txBox="1">
              <a:spLocks noChangeArrowheads="1"/>
            </p:cNvSpPr>
            <p:nvPr/>
          </p:nvSpPr>
          <p:spPr bwMode="auto">
            <a:xfrm>
              <a:off x="3778250" y="4897438"/>
              <a:ext cx="8747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Internet</a:t>
              </a:r>
            </a:p>
          </p:txBody>
        </p:sp>
        <p:sp>
          <p:nvSpPr>
            <p:cNvPr id="222218" name="Line 52"/>
            <p:cNvSpPr>
              <a:spLocks noChangeShapeType="1"/>
            </p:cNvSpPr>
            <p:nvPr/>
          </p:nvSpPr>
          <p:spPr bwMode="auto">
            <a:xfrm>
              <a:off x="3098800" y="5308600"/>
              <a:ext cx="22113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19" name="Text Box 53"/>
            <p:cNvSpPr txBox="1">
              <a:spLocks noChangeArrowheads="1"/>
            </p:cNvSpPr>
            <p:nvPr/>
          </p:nvSpPr>
          <p:spPr bwMode="auto">
            <a:xfrm>
              <a:off x="7119938" y="4533900"/>
              <a:ext cx="1063625" cy="825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controlled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by OS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6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  <p:sp>
          <p:nvSpPr>
            <p:cNvPr id="222220" name="Text Box 56"/>
            <p:cNvSpPr txBox="1">
              <a:spLocks noChangeArrowheads="1"/>
            </p:cNvSpPr>
            <p:nvPr/>
          </p:nvSpPr>
          <p:spPr bwMode="auto">
            <a:xfrm>
              <a:off x="7097713" y="3633788"/>
              <a:ext cx="1470025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controlled by</a:t>
              </a:r>
            </a:p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CC0000"/>
                  </a:solidFill>
                </a:rPr>
                <a:t>app developer</a:t>
              </a:r>
            </a:p>
          </p:txBody>
        </p:sp>
        <p:sp>
          <p:nvSpPr>
            <p:cNvPr id="222221" name="Freeform 50"/>
            <p:cNvSpPr>
              <a:spLocks/>
            </p:cNvSpPr>
            <p:nvPr/>
          </p:nvSpPr>
          <p:spPr bwMode="auto">
            <a:xfrm>
              <a:off x="914400" y="3532188"/>
              <a:ext cx="758825" cy="1997075"/>
            </a:xfrm>
            <a:custGeom>
              <a:avLst/>
              <a:gdLst>
                <a:gd name="T0" fmla="*/ 0 w 478"/>
                <a:gd name="T1" fmla="*/ 2147483647 h 1258"/>
                <a:gd name="T2" fmla="*/ 2147483647 w 478"/>
                <a:gd name="T3" fmla="*/ 0 h 1258"/>
                <a:gd name="T4" fmla="*/ 2147483647 w 478"/>
                <a:gd name="T5" fmla="*/ 2147483647 h 1258"/>
                <a:gd name="T6" fmla="*/ 2147483647 w 478"/>
                <a:gd name="T7" fmla="*/ 2147483647 h 1258"/>
                <a:gd name="T8" fmla="*/ 0 w 478"/>
                <a:gd name="T9" fmla="*/ 2147483647 h 12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8"/>
                <a:gd name="T16" fmla="*/ 0 h 1258"/>
                <a:gd name="T17" fmla="*/ 478 w 478"/>
                <a:gd name="T18" fmla="*/ 1258 h 12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8" h="1258">
                  <a:moveTo>
                    <a:pt x="0" y="1040"/>
                  </a:moveTo>
                  <a:lnTo>
                    <a:pt x="478" y="0"/>
                  </a:lnTo>
                  <a:lnTo>
                    <a:pt x="472" y="1258"/>
                  </a:lnTo>
                  <a:lnTo>
                    <a:pt x="41" y="1246"/>
                  </a:lnTo>
                  <a:lnTo>
                    <a:pt x="0" y="1040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folHlink"/>
                </a:gs>
              </a:gsLst>
              <a:lin ang="0" scaled="1"/>
            </a:gradFill>
            <a:ln w="9525">
              <a:solidFill>
                <a:srgbClr val="DDDDDD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2222" name="Rectangle 23"/>
            <p:cNvSpPr>
              <a:spLocks noChangeArrowheads="1"/>
            </p:cNvSpPr>
            <p:nvPr/>
          </p:nvSpPr>
          <p:spPr bwMode="auto">
            <a:xfrm>
              <a:off x="1717675" y="3487738"/>
              <a:ext cx="1296988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2223" name="Rectangle 24"/>
            <p:cNvSpPr>
              <a:spLocks noChangeArrowheads="1"/>
            </p:cNvSpPr>
            <p:nvPr/>
          </p:nvSpPr>
          <p:spPr bwMode="auto">
            <a:xfrm>
              <a:off x="1679575" y="3541713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2224" name="Line 25"/>
            <p:cNvSpPr>
              <a:spLocks noChangeShapeType="1"/>
            </p:cNvSpPr>
            <p:nvPr/>
          </p:nvSpPr>
          <p:spPr bwMode="auto">
            <a:xfrm>
              <a:off x="1689100" y="43021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5" name="Text Box 26"/>
            <p:cNvSpPr txBox="1">
              <a:spLocks noChangeArrowheads="1"/>
            </p:cNvSpPr>
            <p:nvPr/>
          </p:nvSpPr>
          <p:spPr bwMode="auto">
            <a:xfrm>
              <a:off x="1646238" y="42846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transport</a:t>
              </a:r>
            </a:p>
          </p:txBody>
        </p:sp>
        <p:sp>
          <p:nvSpPr>
            <p:cNvPr id="222226" name="Line 27"/>
            <p:cNvSpPr>
              <a:spLocks noChangeShapeType="1"/>
            </p:cNvSpPr>
            <p:nvPr/>
          </p:nvSpPr>
          <p:spPr bwMode="auto">
            <a:xfrm>
              <a:off x="1697038" y="462280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7" name="Line 28"/>
            <p:cNvSpPr>
              <a:spLocks noChangeShapeType="1"/>
            </p:cNvSpPr>
            <p:nvPr/>
          </p:nvSpPr>
          <p:spPr bwMode="auto">
            <a:xfrm>
              <a:off x="1682750" y="493236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8" name="Line 29"/>
            <p:cNvSpPr>
              <a:spLocks noChangeShapeType="1"/>
            </p:cNvSpPr>
            <p:nvPr/>
          </p:nvSpPr>
          <p:spPr bwMode="auto">
            <a:xfrm>
              <a:off x="1682750" y="5218113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29" name="Text Box 26"/>
            <p:cNvSpPr txBox="1">
              <a:spLocks noChangeArrowheads="1"/>
            </p:cNvSpPr>
            <p:nvPr/>
          </p:nvSpPr>
          <p:spPr bwMode="auto">
            <a:xfrm>
              <a:off x="1681163" y="35321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itchFamily="34" charset="0"/>
                </a:rPr>
                <a:t>application</a:t>
              </a:r>
            </a:p>
          </p:txBody>
        </p:sp>
        <p:sp>
          <p:nvSpPr>
            <p:cNvPr id="222230" name="Text Box 26"/>
            <p:cNvSpPr txBox="1">
              <a:spLocks noChangeArrowheads="1"/>
            </p:cNvSpPr>
            <p:nvPr/>
          </p:nvSpPr>
          <p:spPr bwMode="auto">
            <a:xfrm>
              <a:off x="1636713" y="51895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physical</a:t>
              </a:r>
            </a:p>
          </p:txBody>
        </p:sp>
        <p:sp>
          <p:nvSpPr>
            <p:cNvPr id="222231" name="Text Box 26"/>
            <p:cNvSpPr txBox="1">
              <a:spLocks noChangeArrowheads="1"/>
            </p:cNvSpPr>
            <p:nvPr/>
          </p:nvSpPr>
          <p:spPr bwMode="auto">
            <a:xfrm>
              <a:off x="1655763" y="49037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link</a:t>
              </a:r>
            </a:p>
          </p:txBody>
        </p:sp>
        <p:sp>
          <p:nvSpPr>
            <p:cNvPr id="222232" name="Text Box 26"/>
            <p:cNvSpPr txBox="1">
              <a:spLocks noChangeArrowheads="1"/>
            </p:cNvSpPr>
            <p:nvPr/>
          </p:nvSpPr>
          <p:spPr bwMode="auto">
            <a:xfrm>
              <a:off x="1646238" y="46085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network</a:t>
              </a:r>
            </a:p>
          </p:txBody>
        </p:sp>
        <p:sp>
          <p:nvSpPr>
            <p:cNvPr id="222233" name="Oval 62"/>
            <p:cNvSpPr>
              <a:spLocks noChangeArrowheads="1"/>
            </p:cNvSpPr>
            <p:nvPr/>
          </p:nvSpPr>
          <p:spPr bwMode="auto">
            <a:xfrm>
              <a:off x="1814513" y="3806825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22234" name="Group 63"/>
            <p:cNvGrpSpPr>
              <a:grpSpLocks/>
            </p:cNvGrpSpPr>
            <p:nvPr/>
          </p:nvGrpSpPr>
          <p:grpSpPr bwMode="auto">
            <a:xfrm>
              <a:off x="2062163" y="4167188"/>
              <a:ext cx="546100" cy="225425"/>
              <a:chOff x="1287" y="2524"/>
              <a:chExt cx="260" cy="100"/>
            </a:xfrm>
          </p:grpSpPr>
          <p:sp>
            <p:nvSpPr>
              <p:cNvPr id="222264" name="Rectangle 64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5" name="Rectangle 65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6" name="Rectangle 66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7" name="Rectangle 67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2235" name="Rectangle 23"/>
            <p:cNvSpPr>
              <a:spLocks noChangeArrowheads="1"/>
            </p:cNvSpPr>
            <p:nvPr/>
          </p:nvSpPr>
          <p:spPr bwMode="auto">
            <a:xfrm>
              <a:off x="5380038" y="3459163"/>
              <a:ext cx="1296987" cy="1981200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2236" name="Rectangle 24"/>
            <p:cNvSpPr>
              <a:spLocks noChangeArrowheads="1"/>
            </p:cNvSpPr>
            <p:nvPr/>
          </p:nvSpPr>
          <p:spPr bwMode="auto">
            <a:xfrm>
              <a:off x="5341938" y="3513138"/>
              <a:ext cx="1273175" cy="1979612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2237" name="Line 25"/>
            <p:cNvSpPr>
              <a:spLocks noChangeShapeType="1"/>
            </p:cNvSpPr>
            <p:nvPr/>
          </p:nvSpPr>
          <p:spPr bwMode="auto">
            <a:xfrm>
              <a:off x="5351463" y="4273550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38" name="Text Box 26"/>
            <p:cNvSpPr txBox="1">
              <a:spLocks noChangeArrowheads="1"/>
            </p:cNvSpPr>
            <p:nvPr/>
          </p:nvSpPr>
          <p:spPr bwMode="auto">
            <a:xfrm>
              <a:off x="5308600" y="425608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transport</a:t>
              </a:r>
            </a:p>
          </p:txBody>
        </p:sp>
        <p:sp>
          <p:nvSpPr>
            <p:cNvPr id="222239" name="Line 27"/>
            <p:cNvSpPr>
              <a:spLocks noChangeShapeType="1"/>
            </p:cNvSpPr>
            <p:nvPr/>
          </p:nvSpPr>
          <p:spPr bwMode="auto">
            <a:xfrm>
              <a:off x="5359400" y="4594225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0" name="Line 28"/>
            <p:cNvSpPr>
              <a:spLocks noChangeShapeType="1"/>
            </p:cNvSpPr>
            <p:nvPr/>
          </p:nvSpPr>
          <p:spPr bwMode="auto">
            <a:xfrm>
              <a:off x="5345113" y="490378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1" name="Line 29"/>
            <p:cNvSpPr>
              <a:spLocks noChangeShapeType="1"/>
            </p:cNvSpPr>
            <p:nvPr/>
          </p:nvSpPr>
          <p:spPr bwMode="auto">
            <a:xfrm>
              <a:off x="5345113" y="5189538"/>
              <a:ext cx="1263650" cy="317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242" name="Text Box 26"/>
            <p:cNvSpPr txBox="1">
              <a:spLocks noChangeArrowheads="1"/>
            </p:cNvSpPr>
            <p:nvPr/>
          </p:nvSpPr>
          <p:spPr bwMode="auto">
            <a:xfrm>
              <a:off x="5343525" y="35036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  <a:latin typeface="Tahoma" pitchFamily="34" charset="0"/>
                </a:rPr>
                <a:t>application</a:t>
              </a:r>
            </a:p>
          </p:txBody>
        </p:sp>
        <p:sp>
          <p:nvSpPr>
            <p:cNvPr id="222243" name="Text Box 26"/>
            <p:cNvSpPr txBox="1">
              <a:spLocks noChangeArrowheads="1"/>
            </p:cNvSpPr>
            <p:nvPr/>
          </p:nvSpPr>
          <p:spPr bwMode="auto">
            <a:xfrm>
              <a:off x="5299075" y="516096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physical</a:t>
              </a:r>
            </a:p>
          </p:txBody>
        </p:sp>
        <p:sp>
          <p:nvSpPr>
            <p:cNvPr id="222244" name="Text Box 26"/>
            <p:cNvSpPr txBox="1">
              <a:spLocks noChangeArrowheads="1"/>
            </p:cNvSpPr>
            <p:nvPr/>
          </p:nvSpPr>
          <p:spPr bwMode="auto">
            <a:xfrm>
              <a:off x="5318125" y="4875213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link</a:t>
              </a:r>
            </a:p>
          </p:txBody>
        </p:sp>
        <p:sp>
          <p:nvSpPr>
            <p:cNvPr id="222245" name="Text Box 26"/>
            <p:cNvSpPr txBox="1">
              <a:spLocks noChangeArrowheads="1"/>
            </p:cNvSpPr>
            <p:nvPr/>
          </p:nvSpPr>
          <p:spPr bwMode="auto">
            <a:xfrm>
              <a:off x="5308600" y="4579938"/>
              <a:ext cx="1317625" cy="325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lnSpc>
                  <a:spcPct val="11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>
                  <a:solidFill>
                    <a:srgbClr val="969696"/>
                  </a:solidFill>
                  <a:latin typeface="Tahoma" pitchFamily="34" charset="0"/>
                </a:rPr>
                <a:t>network</a:t>
              </a:r>
            </a:p>
          </p:txBody>
        </p:sp>
        <p:sp>
          <p:nvSpPr>
            <p:cNvPr id="222246" name="Oval 80"/>
            <p:cNvSpPr>
              <a:spLocks noChangeArrowheads="1"/>
            </p:cNvSpPr>
            <p:nvPr/>
          </p:nvSpPr>
          <p:spPr bwMode="auto">
            <a:xfrm>
              <a:off x="5476875" y="3778250"/>
              <a:ext cx="990600" cy="304800"/>
            </a:xfrm>
            <a:prstGeom prst="ellipse">
              <a:avLst/>
            </a:prstGeom>
            <a:solidFill>
              <a:srgbClr val="CC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</a:rPr>
                <a:t>process</a:t>
              </a:r>
            </a:p>
          </p:txBody>
        </p:sp>
        <p:grpSp>
          <p:nvGrpSpPr>
            <p:cNvPr id="222247" name="Group 81"/>
            <p:cNvGrpSpPr>
              <a:grpSpLocks/>
            </p:cNvGrpSpPr>
            <p:nvPr/>
          </p:nvGrpSpPr>
          <p:grpSpPr bwMode="auto">
            <a:xfrm>
              <a:off x="5724525" y="4138613"/>
              <a:ext cx="546100" cy="225425"/>
              <a:chOff x="1287" y="2524"/>
              <a:chExt cx="260" cy="100"/>
            </a:xfrm>
          </p:grpSpPr>
          <p:sp>
            <p:nvSpPr>
              <p:cNvPr id="222260" name="Rectangle 82"/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1" name="Rectangle 83"/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2" name="Rectangle 84"/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  <p:sp>
            <p:nvSpPr>
              <p:cNvPr id="222263" name="Rectangle 85"/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C9900"/>
              </a:solidFill>
              <a:ln w="9525">
                <a:solidFill>
                  <a:srgbClr val="CC99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buClr>
                    <a:srgbClr val="3333CC"/>
                  </a:buClr>
                </a:pPr>
                <a:endParaRPr lang="en-US" altLang="en-US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22248" name="Line 87"/>
            <p:cNvSpPr>
              <a:spLocks noChangeShapeType="1"/>
            </p:cNvSpPr>
            <p:nvPr/>
          </p:nvSpPr>
          <p:spPr bwMode="auto">
            <a:xfrm flipH="1">
              <a:off x="6534150" y="3910013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49" name="Line 88"/>
            <p:cNvSpPr>
              <a:spLocks noChangeShapeType="1"/>
            </p:cNvSpPr>
            <p:nvPr/>
          </p:nvSpPr>
          <p:spPr bwMode="auto">
            <a:xfrm>
              <a:off x="6759575" y="4335463"/>
              <a:ext cx="0" cy="10223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0" name="Line 89"/>
            <p:cNvSpPr>
              <a:spLocks noChangeShapeType="1"/>
            </p:cNvSpPr>
            <p:nvPr/>
          </p:nvSpPr>
          <p:spPr bwMode="auto">
            <a:xfrm flipH="1">
              <a:off x="6783388" y="4835525"/>
              <a:ext cx="609600" cy="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1" name="Text Box 56"/>
            <p:cNvSpPr txBox="1">
              <a:spLocks noChangeArrowheads="1"/>
            </p:cNvSpPr>
            <p:nvPr/>
          </p:nvSpPr>
          <p:spPr bwMode="auto">
            <a:xfrm>
              <a:off x="3697288" y="3590925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ct val="9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i="1">
                  <a:solidFill>
                    <a:srgbClr val="CC0000"/>
                  </a:solidFill>
                </a:rPr>
                <a:t>socket</a:t>
              </a:r>
            </a:p>
          </p:txBody>
        </p:sp>
        <p:sp>
          <p:nvSpPr>
            <p:cNvPr id="222252" name="Line 91"/>
            <p:cNvSpPr>
              <a:spLocks noChangeShapeType="1"/>
            </p:cNvSpPr>
            <p:nvPr/>
          </p:nvSpPr>
          <p:spPr bwMode="auto">
            <a:xfrm flipV="1">
              <a:off x="2700338" y="3790950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2253" name="Line 92"/>
            <p:cNvSpPr>
              <a:spLocks noChangeShapeType="1"/>
            </p:cNvSpPr>
            <p:nvPr/>
          </p:nvSpPr>
          <p:spPr bwMode="auto">
            <a:xfrm flipH="1" flipV="1">
              <a:off x="4635500" y="3779838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2254" name="Group 93"/>
            <p:cNvGrpSpPr>
              <a:grpSpLocks/>
            </p:cNvGrpSpPr>
            <p:nvPr/>
          </p:nvGrpSpPr>
          <p:grpSpPr bwMode="auto">
            <a:xfrm>
              <a:off x="358775" y="4808538"/>
              <a:ext cx="1035050" cy="904875"/>
              <a:chOff x="-44" y="1473"/>
              <a:chExt cx="981" cy="1105"/>
            </a:xfrm>
          </p:grpSpPr>
          <p:pic>
            <p:nvPicPr>
              <p:cNvPr id="222258" name="Picture 94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9" name="Freeform 95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2255" name="Group 96"/>
            <p:cNvGrpSpPr>
              <a:grpSpLocks/>
            </p:cNvGrpSpPr>
            <p:nvPr/>
          </p:nvGrpSpPr>
          <p:grpSpPr bwMode="auto">
            <a:xfrm flipH="1">
              <a:off x="7075488" y="5091113"/>
              <a:ext cx="1035050" cy="904875"/>
              <a:chOff x="-44" y="1473"/>
              <a:chExt cx="981" cy="1105"/>
            </a:xfrm>
          </p:grpSpPr>
          <p:pic>
            <p:nvPicPr>
              <p:cNvPr id="222256" name="Picture 97" descr="desktop_computer_stylized_medium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257" name="Freeform 98"/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3459 w 356"/>
                  <a:gd name="T3" fmla="*/ 887 h 368"/>
                  <a:gd name="T4" fmla="*/ 15967 w 356"/>
                  <a:gd name="T5" fmla="*/ 18491 h 368"/>
                  <a:gd name="T6" fmla="*/ 3519 w 356"/>
                  <a:gd name="T7" fmla="*/ 2312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</p:grpSp>
      <p:pic>
        <p:nvPicPr>
          <p:cNvPr id="222214" name="Picture 17" descr="underline_base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3" name="Rectangle 2"/>
          <p:cNvSpPr>
            <a:spLocks noGrp="1" noChangeArrowheads="1"/>
          </p:cNvSpPr>
          <p:nvPr>
            <p:ph type="title"/>
          </p:nvPr>
        </p:nvSpPr>
        <p:spPr>
          <a:xfrm>
            <a:off x="612775" y="0"/>
            <a:ext cx="7772400" cy="11430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Socket programming </a:t>
            </a:r>
            <a:endParaRPr lang="en-US" altLang="en-US" smtClean="0">
              <a:ea typeface="ＭＳ Ｐゴシック" charset="-128"/>
            </a:endParaRPr>
          </a:p>
        </p:txBody>
      </p:sp>
      <p:sp>
        <p:nvSpPr>
          <p:cNvPr id="223234" name="Rectangle 3"/>
          <p:cNvSpPr>
            <a:spLocks noGrp="1" noChangeArrowheads="1"/>
          </p:cNvSpPr>
          <p:nvPr>
            <p:ph idx="1"/>
          </p:nvPr>
        </p:nvSpPr>
        <p:spPr>
          <a:xfrm>
            <a:off x="492125" y="1395413"/>
            <a:ext cx="8021638" cy="1533525"/>
          </a:xfrm>
        </p:spPr>
        <p:txBody>
          <a:bodyPr/>
          <a:lstStyle/>
          <a:p>
            <a:pPr marL="342900" lvl="1" indent="-342900">
              <a:buSzPct val="65000"/>
              <a:buFont typeface="Wingdings" pitchFamily="2" charset="2"/>
              <a:buNone/>
            </a:pPr>
            <a:r>
              <a:rPr lang="en-US" altLang="en-US" sz="2800" i="1" smtClean="0">
                <a:solidFill>
                  <a:srgbClr val="22228B"/>
                </a:solidFill>
                <a:ea typeface="ＭＳ Ｐゴシック" charset="-128"/>
              </a:rPr>
              <a:t>Two socket types for two transport services:</a:t>
            </a:r>
          </a:p>
          <a:p>
            <a:pPr marL="342900" lvl="1" indent="-342900">
              <a:buSzPct val="65000"/>
            </a:pPr>
            <a:r>
              <a:rPr lang="en-US" altLang="en-US" sz="2800" i="1" smtClean="0">
                <a:solidFill>
                  <a:srgbClr val="CC0000"/>
                </a:solidFill>
                <a:ea typeface="ＭＳ Ｐゴシック" charset="-128"/>
              </a:rPr>
              <a:t>UDP:</a:t>
            </a:r>
            <a:r>
              <a:rPr lang="en-US" altLang="en-US" sz="2800" smtClean="0">
                <a:solidFill>
                  <a:srgbClr val="000000"/>
                </a:solidFill>
                <a:ea typeface="ＭＳ Ｐゴシック" charset="-128"/>
              </a:rPr>
              <a:t> </a:t>
            </a:r>
            <a:r>
              <a:rPr lang="en-US" altLang="en-US" sz="2800" smtClean="0">
                <a:ea typeface="ＭＳ Ｐゴシック" charset="-128"/>
              </a:rPr>
              <a:t>unreliable datagram</a:t>
            </a:r>
            <a:endParaRPr lang="en-US" altLang="en-US" i="1" smtClean="0">
              <a:solidFill>
                <a:srgbClr val="CC0000"/>
              </a:solidFill>
              <a:ea typeface="ＭＳ Ｐゴシック" charset="-128"/>
            </a:endParaRPr>
          </a:p>
          <a:p>
            <a:pPr marL="342900" lvl="1" indent="-342900">
              <a:buSzPct val="65000"/>
            </a:pPr>
            <a:r>
              <a:rPr lang="en-US" altLang="en-US" sz="2800" i="1" smtClean="0">
                <a:solidFill>
                  <a:srgbClr val="CC0000"/>
                </a:solidFill>
                <a:ea typeface="ＭＳ Ｐゴシック" charset="-128"/>
              </a:rPr>
              <a:t>TCP:</a:t>
            </a:r>
            <a:r>
              <a:rPr lang="en-US" altLang="en-US" sz="2800" smtClean="0">
                <a:ea typeface="ＭＳ Ｐゴシック" charset="-128"/>
              </a:rPr>
              <a:t> reliable, byte stream-oriented </a:t>
            </a:r>
          </a:p>
          <a:p>
            <a:pPr>
              <a:buFont typeface="Wingdings" pitchFamily="2" charset="2"/>
              <a:buNone/>
            </a:pPr>
            <a:endParaRPr lang="en-US" altLang="en-US" smtClean="0">
              <a:ea typeface="ＭＳ Ｐゴシック" charset="-128"/>
            </a:endParaRPr>
          </a:p>
        </p:txBody>
      </p:sp>
      <p:sp>
        <p:nvSpPr>
          <p:cNvPr id="22323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2323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9FA67EFB-B9A3-4C90-8C0F-1416182E9507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96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pic>
        <p:nvPicPr>
          <p:cNvPr id="223237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57250"/>
            <a:ext cx="4570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" name="Rectangle 3"/>
          <p:cNvSpPr txBox="1">
            <a:spLocks noChangeArrowheads="1"/>
          </p:cNvSpPr>
          <p:nvPr/>
        </p:nvSpPr>
        <p:spPr bwMode="auto">
          <a:xfrm>
            <a:off x="285750" y="2981325"/>
            <a:ext cx="8021638" cy="153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lvl="1" indent="-342900">
              <a:lnSpc>
                <a:spcPct val="85000"/>
              </a:lnSpc>
              <a:buClr>
                <a:srgbClr val="000099"/>
              </a:buClr>
              <a:buSzPct val="65000"/>
              <a:buFont typeface="Wingdings" pitchFamily="2" charset="2"/>
              <a:buNone/>
              <a:defRPr/>
            </a:pPr>
            <a:r>
              <a:rPr lang="en-US" sz="2800" i="1" kern="0" dirty="0">
                <a:solidFill>
                  <a:schemeClr val="accent6">
                    <a:lumMod val="75000"/>
                  </a:schemeClr>
                </a:solidFill>
                <a:latin typeface="Gill Sans MT" pitchFamily="34" charset="0"/>
                <a:ea typeface="ＭＳ Ｐゴシック" charset="0"/>
              </a:rPr>
              <a:t>Application Example: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reads a line of characters (data) from its keyboard and sends data to server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server receives the data and converts characters to uppercase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server sends modified data to client</a:t>
            </a:r>
          </a:p>
          <a:p>
            <a:pPr marL="514350" indent="-287338">
              <a:lnSpc>
                <a:spcPct val="85000"/>
              </a:lnSpc>
              <a:buClr>
                <a:srgbClr val="000099"/>
              </a:buClr>
              <a:buSzPct val="65000"/>
              <a:buFont typeface="+mj-lt"/>
              <a:buAutoNum type="arabicPeriod"/>
              <a:defRPr/>
            </a:pPr>
            <a:r>
              <a:rPr lang="en-US" sz="2800" kern="0" dirty="0">
                <a:latin typeface="Gill Sans MT" pitchFamily="34" charset="0"/>
                <a:ea typeface="ＭＳ Ｐゴシック" pitchFamily="34" charset="-128"/>
                <a:cs typeface="ＭＳ Ｐゴシック" charset="0"/>
              </a:rPr>
              <a:t>client receives modified data and displays line on its screen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7" name="Rectangle 2"/>
          <p:cNvSpPr>
            <a:spLocks noGrp="1" noChangeArrowheads="1"/>
          </p:cNvSpPr>
          <p:nvPr>
            <p:ph type="title"/>
          </p:nvPr>
        </p:nvSpPr>
        <p:spPr>
          <a:xfrm>
            <a:off x="511175" y="0"/>
            <a:ext cx="7772400" cy="1143000"/>
          </a:xfrm>
        </p:spPr>
        <p:txBody>
          <a:bodyPr/>
          <a:lstStyle/>
          <a:p>
            <a:r>
              <a:rPr lang="en-US" altLang="en-US" sz="4000" smtClean="0">
                <a:ea typeface="ＭＳ Ｐゴシック" charset="-128"/>
              </a:rPr>
              <a:t>Socket programming </a:t>
            </a:r>
            <a:r>
              <a:rPr lang="en-US" altLang="en-US" sz="4000" i="1" smtClean="0">
                <a:solidFill>
                  <a:srgbClr val="CC0000"/>
                </a:solidFill>
                <a:ea typeface="ＭＳ Ｐゴシック" charset="-128"/>
              </a:rPr>
              <a:t>with UDP</a:t>
            </a:r>
            <a:endParaRPr lang="en-US" altLang="en-US" smtClean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224258" name="Rectangle 3"/>
          <p:cNvSpPr>
            <a:spLocks noGrp="1" noChangeArrowheads="1"/>
          </p:cNvSpPr>
          <p:nvPr>
            <p:ph sz="half" idx="1"/>
          </p:nvPr>
        </p:nvSpPr>
        <p:spPr>
          <a:xfrm>
            <a:off x="455613" y="1354138"/>
            <a:ext cx="7265987" cy="4648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r>
              <a:rPr lang="en-US" altLang="en-US" dirty="0" err="1" smtClean="0">
                <a:solidFill>
                  <a:srgbClr val="CC0000"/>
                </a:solidFill>
                <a:ea typeface="ＭＳ Ｐゴシック" charset="-128"/>
              </a:rPr>
              <a:t>UDP</a:t>
            </a: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: no </a:t>
            </a:r>
            <a:r>
              <a:rPr lang="ja-JP" altLang="en-US" dirty="0" smtClean="0">
                <a:solidFill>
                  <a:srgbClr val="CC0000"/>
                </a:solidFill>
                <a:ea typeface="ＭＳ Ｐゴシック" charset="-128"/>
              </a:rPr>
              <a:t>“</a:t>
            </a:r>
            <a:r>
              <a:rPr lang="en-US" altLang="ja-JP" dirty="0" smtClean="0">
                <a:solidFill>
                  <a:srgbClr val="CC0000"/>
                </a:solidFill>
                <a:ea typeface="ＭＳ Ｐゴシック" charset="-128"/>
              </a:rPr>
              <a:t>connection</a:t>
            </a:r>
            <a:r>
              <a:rPr lang="ja-JP" altLang="en-US" dirty="0" smtClean="0">
                <a:solidFill>
                  <a:srgbClr val="CC0000"/>
                </a:solidFill>
                <a:ea typeface="ＭＳ Ｐゴシック" charset="-128"/>
              </a:rPr>
              <a:t>”</a:t>
            </a:r>
            <a:r>
              <a:rPr lang="en-US" altLang="ja-JP" dirty="0" smtClean="0">
                <a:solidFill>
                  <a:srgbClr val="CC0000"/>
                </a:solidFill>
                <a:ea typeface="ＭＳ Ｐゴシック" charset="-128"/>
              </a:rPr>
              <a:t> between client &amp; server</a:t>
            </a:r>
          </a:p>
          <a:p>
            <a:r>
              <a:rPr lang="en-US" altLang="en-US" sz="2400" dirty="0" smtClean="0">
                <a:ea typeface="ＭＳ Ｐゴシック" charset="-128"/>
              </a:rPr>
              <a:t>no handshaking before sending data</a:t>
            </a:r>
          </a:p>
          <a:p>
            <a:r>
              <a:rPr lang="en-US" altLang="en-US" sz="2400" dirty="0" smtClean="0">
                <a:ea typeface="ＭＳ Ｐゴシック" charset="-128"/>
              </a:rPr>
              <a:t>sender explicitly attaches IP destination address and port number to each packet</a:t>
            </a:r>
          </a:p>
          <a:p>
            <a:r>
              <a:rPr lang="en-US" altLang="en-US" sz="2400" dirty="0" smtClean="0">
                <a:ea typeface="ＭＳ Ｐゴシック" charset="-128"/>
              </a:rPr>
              <a:t>receiver extracts sender IP address and port number from received packet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dirty="0" err="1" smtClean="0">
                <a:solidFill>
                  <a:srgbClr val="CC0000"/>
                </a:solidFill>
                <a:ea typeface="ＭＳ Ｐゴシック" charset="-128"/>
              </a:rPr>
              <a:t>UDP</a:t>
            </a: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: transmitted data may be lost or received out-of-order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dirty="0" smtClean="0">
                <a:solidFill>
                  <a:srgbClr val="CC0000"/>
                </a:solidFill>
                <a:ea typeface="ＭＳ Ｐゴシック" charset="-128"/>
              </a:rPr>
              <a:t>Application viewpoint:</a:t>
            </a:r>
          </a:p>
          <a:p>
            <a:pPr>
              <a:lnSpc>
                <a:spcPts val="2800"/>
              </a:lnSpc>
              <a:spcBef>
                <a:spcPct val="0"/>
              </a:spcBef>
              <a:buClrTx/>
              <a:buSzTx/>
            </a:pPr>
            <a:r>
              <a:rPr lang="en-US" altLang="en-US" sz="2400" dirty="0" err="1" smtClean="0">
                <a:ea typeface="ＭＳ Ｐゴシック" charset="-128"/>
              </a:rPr>
              <a:t>UDP</a:t>
            </a:r>
            <a:r>
              <a:rPr lang="en-US" altLang="en-US" sz="2400" dirty="0" smtClean="0">
                <a:ea typeface="ＭＳ Ｐゴシック" charset="-128"/>
              </a:rPr>
              <a:t> provides </a:t>
            </a:r>
            <a:r>
              <a:rPr lang="en-US" altLang="en-US" sz="2400" i="1" dirty="0" smtClean="0">
                <a:ea typeface="ＭＳ Ｐゴシック" charset="-128"/>
              </a:rPr>
              <a:t>unreliable</a:t>
            </a:r>
            <a:r>
              <a:rPr lang="en-US" altLang="en-US" sz="2400" dirty="0" smtClean="0">
                <a:ea typeface="ＭＳ Ｐゴシック" charset="-128"/>
              </a:rPr>
              <a:t> transfer of groups of bytes (</a:t>
            </a:r>
            <a:r>
              <a:rPr lang="ja-JP" altLang="en-US" sz="2400" dirty="0" smtClean="0">
                <a:ea typeface="ＭＳ Ｐゴシック" charset="-128"/>
              </a:rPr>
              <a:t>“</a:t>
            </a:r>
            <a:r>
              <a:rPr lang="en-US" altLang="ja-JP" sz="2400" dirty="0" smtClean="0">
                <a:ea typeface="ＭＳ Ｐゴシック" charset="-128"/>
              </a:rPr>
              <a:t>datagrams</a:t>
            </a:r>
            <a:r>
              <a:rPr lang="ja-JP" altLang="en-US" sz="2400" dirty="0" smtClean="0">
                <a:ea typeface="ＭＳ Ｐゴシック" charset="-128"/>
              </a:rPr>
              <a:t>”</a:t>
            </a:r>
            <a:r>
              <a:rPr lang="en-US" altLang="ja-JP" sz="2400" dirty="0" smtClean="0">
                <a:ea typeface="ＭＳ Ｐゴシック" charset="-128"/>
              </a:rPr>
              <a:t>)  between client and server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 smtClean="0">
              <a:solidFill>
                <a:srgbClr val="CC0000"/>
              </a:solidFill>
              <a:ea typeface="ＭＳ Ｐゴシック" charset="-128"/>
            </a:endParaRPr>
          </a:p>
        </p:txBody>
      </p:sp>
      <p:sp>
        <p:nvSpPr>
          <p:cNvPr id="224259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24260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1068A15F-8859-4672-A82B-4C4A20F9F52F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97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pic>
        <p:nvPicPr>
          <p:cNvPr id="224261" name="Picture 15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790575"/>
            <a:ext cx="6399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4262" name="Rectangle 7"/>
          <p:cNvSpPr>
            <a:spLocks noChangeArrowheads="1"/>
          </p:cNvSpPr>
          <p:nvPr/>
        </p:nvSpPr>
        <p:spPr bwMode="auto">
          <a:xfrm>
            <a:off x="4995863" y="3198813"/>
            <a:ext cx="18415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buClr>
                <a:srgbClr val="3333CC"/>
              </a:buClr>
            </a:pPr>
            <a:endParaRPr lang="en-US" altLang="en-US" sz="2400">
              <a:solidFill>
                <a:srgbClr val="000000"/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Rectangle 2"/>
          <p:cNvSpPr>
            <a:spLocks noGrp="1" noChangeArrowheads="1"/>
          </p:cNvSpPr>
          <p:nvPr>
            <p:ph type="title"/>
          </p:nvPr>
        </p:nvSpPr>
        <p:spPr>
          <a:xfrm>
            <a:off x="488950" y="0"/>
            <a:ext cx="7772400" cy="1143000"/>
          </a:xfrm>
        </p:spPr>
        <p:txBody>
          <a:bodyPr/>
          <a:lstStyle/>
          <a:p>
            <a:r>
              <a:rPr lang="en-US" altLang="en-US" sz="3600" smtClean="0">
                <a:ea typeface="ＭＳ Ｐゴシック" charset="-128"/>
              </a:rPr>
              <a:t>Client/server socket interaction: UDP</a:t>
            </a:r>
            <a:endParaRPr lang="en-US" altLang="en-US" smtClean="0">
              <a:ea typeface="ＭＳ Ｐゴシック" charset="-128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5510213" y="4081463"/>
            <a:ext cx="2211387" cy="2111375"/>
            <a:chOff x="3485" y="2550"/>
            <a:chExt cx="1393" cy="1330"/>
          </a:xfrm>
        </p:grpSpPr>
        <p:grpSp>
          <p:nvGrpSpPr>
            <p:cNvPr id="225306" name="Group 5"/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225308" name="Text Box 6"/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close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</a:t>
                </a:r>
                <a:r>
                  <a:rPr lang="en-US" altLang="en-US" sz="1800">
                    <a:solidFill>
                      <a:srgbClr val="FF0000"/>
                    </a:solidFill>
                  </a:rPr>
                  <a:t>t</a:t>
                </a:r>
                <a:endParaRPr lang="en-US" altLang="en-US" sz="18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5309" name="Line 7"/>
              <p:cNvSpPr>
                <a:spLocks noChangeShapeType="1"/>
              </p:cNvSpPr>
              <p:nvPr/>
            </p:nvSpPr>
            <p:spPr bwMode="auto">
              <a:xfrm>
                <a:off x="3936" y="3318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endParaRPr lang="en-US"/>
              </a:p>
            </p:txBody>
          </p:sp>
          <p:sp>
            <p:nvSpPr>
              <p:cNvPr id="225310" name="Text Box 8"/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read datagram from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CC0000"/>
                    </a:solidFill>
                  </a:rPr>
                  <a:t>clientSocket</a:t>
                </a:r>
                <a:endParaRPr lang="en-US" altLang="en-US" sz="180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225307" name="Line 9"/>
            <p:cNvSpPr>
              <a:spLocks noChangeShapeType="1"/>
            </p:cNvSpPr>
            <p:nvPr/>
          </p:nvSpPr>
          <p:spPr bwMode="auto">
            <a:xfrm>
              <a:off x="3864" y="2550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3000375" y="1333500"/>
            <a:ext cx="6203950" cy="2690813"/>
            <a:chOff x="1890" y="840"/>
            <a:chExt cx="3908" cy="1695"/>
          </a:xfrm>
        </p:grpSpPr>
        <p:grpSp>
          <p:nvGrpSpPr>
            <p:cNvPr id="225299" name="Group 11"/>
            <p:cNvGrpSpPr>
              <a:grpSpLocks/>
            </p:cNvGrpSpPr>
            <p:nvPr/>
          </p:nvGrpSpPr>
          <p:grpSpPr bwMode="auto">
            <a:xfrm>
              <a:off x="3397" y="1240"/>
              <a:ext cx="2330" cy="611"/>
              <a:chOff x="3241" y="1750"/>
              <a:chExt cx="2330" cy="611"/>
            </a:xfrm>
          </p:grpSpPr>
          <p:sp>
            <p:nvSpPr>
              <p:cNvPr id="225304" name="Text Box 12"/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800">
                    <a:solidFill>
                      <a:srgbClr val="000000"/>
                    </a:solidFill>
                  </a:rPr>
                  <a:t>create socket:</a:t>
                </a:r>
              </a:p>
              <a:p>
                <a:pPr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25305" name="Text Box 13"/>
              <p:cNvSpPr txBox="1">
                <a:spLocks noChangeArrowheads="1"/>
              </p:cNvSpPr>
              <p:nvPr/>
            </p:nvSpPr>
            <p:spPr bwMode="auto">
              <a:xfrm>
                <a:off x="3241" y="1945"/>
                <a:ext cx="2330" cy="4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itchFamily="34" charset="0"/>
                    <a:ea typeface="ＭＳ Ｐゴシック" charset="-128"/>
                  </a:defRPr>
                </a:lvl9pPr>
              </a:lstStyle>
              <a:p>
                <a:pPr>
                  <a:lnSpc>
                    <a:spcPts val="2000"/>
                  </a:lnSpc>
                </a:pPr>
                <a:r>
                  <a:rPr lang="en-US" altLang="en-US" sz="1800" dirty="0" err="1">
                    <a:solidFill>
                      <a:srgbClr val="CC0000"/>
                    </a:solidFill>
                  </a:rPr>
                  <a:t>clientSocket</a:t>
                </a:r>
                <a:r>
                  <a:rPr lang="en-US" altLang="en-US" sz="1800" dirty="0">
                    <a:solidFill>
                      <a:srgbClr val="CC0000"/>
                    </a:solidFill>
                  </a:rPr>
                  <a:t> =</a:t>
                </a:r>
              </a:p>
              <a:p>
                <a:pPr>
                  <a:lnSpc>
                    <a:spcPts val="2000"/>
                  </a:lnSpc>
                </a:pPr>
                <a:r>
                  <a:rPr lang="en-US" altLang="en-US" sz="1800" dirty="0">
                    <a:solidFill>
                      <a:srgbClr val="CC0000"/>
                    </a:solidFill>
                  </a:rPr>
                  <a:t>socket(</a:t>
                </a:r>
                <a:r>
                  <a:rPr lang="en-US" altLang="en-US" sz="1800" dirty="0" err="1">
                    <a:solidFill>
                      <a:srgbClr val="CC0000"/>
                    </a:solidFill>
                  </a:rPr>
                  <a:t>AF_INET</a:t>
                </a:r>
                <a:r>
                  <a:rPr lang="en-US" altLang="en-US" sz="1800" dirty="0" smtClean="0">
                    <a:solidFill>
                      <a:srgbClr val="CC0000"/>
                    </a:solidFill>
                  </a:rPr>
                  <a:t>, </a:t>
                </a:r>
                <a:r>
                  <a:rPr lang="en-US" altLang="en-US" sz="1800" dirty="0" err="1" smtClean="0">
                    <a:solidFill>
                      <a:srgbClr val="CC0000"/>
                    </a:solidFill>
                  </a:rPr>
                  <a:t>SOCK_DGRAM</a:t>
                </a:r>
                <a:r>
                  <a:rPr lang="en-US" altLang="en-US" sz="1800" dirty="0">
                    <a:solidFill>
                      <a:srgbClr val="CC0000"/>
                    </a:solidFill>
                  </a:rPr>
                  <a:t>)</a:t>
                </a:r>
                <a:endParaRPr lang="en-US" altLang="en-US" sz="1800" dirty="0">
                  <a:solidFill>
                    <a:srgbClr val="CC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225300" name="Text Box 14"/>
            <p:cNvSpPr txBox="1">
              <a:spLocks noChangeArrowheads="1"/>
            </p:cNvSpPr>
            <p:nvPr/>
          </p:nvSpPr>
          <p:spPr bwMode="auto">
            <a:xfrm>
              <a:off x="3570" y="840"/>
              <a:ext cx="11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 algn="ctr">
                <a:spcBef>
                  <a:spcPct val="50000"/>
                </a:spcBef>
                <a:buClrTx/>
                <a:buSzTx/>
                <a:buFontTx/>
                <a:buNone/>
              </a:pPr>
              <a:endParaRPr lang="en-US" altLang="en-US" sz="24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5301" name="Text Box 15"/>
            <p:cNvSpPr txBox="1">
              <a:spLocks noChangeArrowheads="1"/>
            </p:cNvSpPr>
            <p:nvPr/>
          </p:nvSpPr>
          <p:spPr bwMode="auto">
            <a:xfrm>
              <a:off x="3389" y="1953"/>
              <a:ext cx="2409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Create datagram with server IP and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port=x; send datagram via</a:t>
              </a:r>
              <a:r>
                <a:rPr lang="en-US" altLang="en-US" sz="1800">
                  <a:solidFill>
                    <a:srgbClr val="CC0000"/>
                  </a:solidFill>
                </a:rPr>
                <a:t/>
              </a:r>
              <a:br>
                <a:rPr lang="en-US" altLang="en-US" sz="1800">
                  <a:solidFill>
                    <a:srgbClr val="CC0000"/>
                  </a:solidFill>
                </a:rPr>
              </a:br>
              <a:r>
                <a:rPr lang="en-US" altLang="en-US" sz="1800">
                  <a:solidFill>
                    <a:srgbClr val="CC0000"/>
                  </a:solidFill>
                </a:rPr>
                <a:t>clientSocket</a:t>
              </a:r>
              <a:endParaRPr lang="en-US" altLang="en-US" sz="1800">
                <a:solidFill>
                  <a:srgbClr val="CC0000"/>
                </a:solidFill>
                <a:latin typeface="Times New Roman" pitchFamily="18" charset="0"/>
              </a:endParaRPr>
            </a:p>
          </p:txBody>
        </p:sp>
        <p:sp>
          <p:nvSpPr>
            <p:cNvPr id="225302" name="Line 16"/>
            <p:cNvSpPr>
              <a:spLocks noChangeShapeType="1"/>
            </p:cNvSpPr>
            <p:nvPr/>
          </p:nvSpPr>
          <p:spPr bwMode="auto">
            <a:xfrm>
              <a:off x="3828" y="1830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303" name="Line 17"/>
            <p:cNvSpPr>
              <a:spLocks noChangeShapeType="1"/>
            </p:cNvSpPr>
            <p:nvPr/>
          </p:nvSpPr>
          <p:spPr bwMode="auto">
            <a:xfrm flipH="1">
              <a:off x="1890" y="2208"/>
              <a:ext cx="1518" cy="252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4" name="Text Box 18"/>
          <p:cNvSpPr txBox="1">
            <a:spLocks noChangeArrowheads="1"/>
          </p:cNvSpPr>
          <p:nvPr/>
        </p:nvSpPr>
        <p:spPr bwMode="auto">
          <a:xfrm>
            <a:off x="820738" y="2187853"/>
            <a:ext cx="252505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000000"/>
                </a:solidFill>
              </a:rPr>
              <a:t>create socket, </a:t>
            </a:r>
            <a:r>
              <a:rPr lang="en-US" altLang="en-US" sz="1800" dirty="0" smtClean="0">
                <a:solidFill>
                  <a:srgbClr val="000000"/>
                </a:solidFill>
              </a:rPr>
              <a:t>port = </a:t>
            </a:r>
            <a:r>
              <a:rPr lang="en-US" altLang="en-US" sz="1800" dirty="0">
                <a:solidFill>
                  <a:srgbClr val="000000"/>
                </a:solidFill>
              </a:rPr>
              <a:t>x:</a:t>
            </a:r>
            <a:endParaRPr lang="en-US" altLang="en-US" sz="1800" dirty="0">
              <a:solidFill>
                <a:srgbClr val="000000"/>
              </a:solidFill>
              <a:latin typeface="Times New Roman" pitchFamily="18" charset="0"/>
            </a:endParaRPr>
          </a:p>
        </p:txBody>
      </p:sp>
      <p:sp>
        <p:nvSpPr>
          <p:cNvPr id="225285" name="Text Box 19"/>
          <p:cNvSpPr txBox="1">
            <a:spLocks noChangeArrowheads="1"/>
          </p:cNvSpPr>
          <p:nvPr/>
        </p:nvSpPr>
        <p:spPr bwMode="auto">
          <a:xfrm>
            <a:off x="833438" y="2484290"/>
            <a:ext cx="3698513" cy="6606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2000"/>
              </a:lnSpc>
            </a:pPr>
            <a:r>
              <a:rPr lang="en-US" altLang="en-US" sz="1800" dirty="0" err="1">
                <a:solidFill>
                  <a:srgbClr val="CC0000"/>
                </a:solidFill>
              </a:rPr>
              <a:t>serverSocket</a:t>
            </a:r>
            <a:r>
              <a:rPr lang="en-US" altLang="en-US" sz="1800" dirty="0">
                <a:solidFill>
                  <a:srgbClr val="CC0000"/>
                </a:solidFill>
              </a:rPr>
              <a:t> =</a:t>
            </a:r>
          </a:p>
          <a:p>
            <a:pPr>
              <a:lnSpc>
                <a:spcPts val="2000"/>
              </a:lnSpc>
            </a:pPr>
            <a:r>
              <a:rPr lang="en-US" altLang="en-US" sz="1800" dirty="0">
                <a:solidFill>
                  <a:srgbClr val="CC0000"/>
                </a:solidFill>
              </a:rPr>
              <a:t>socket(</a:t>
            </a:r>
            <a:r>
              <a:rPr lang="en-US" altLang="en-US" sz="1800" dirty="0" err="1">
                <a:solidFill>
                  <a:srgbClr val="CC0000"/>
                </a:solidFill>
              </a:rPr>
              <a:t>AF_INET</a:t>
            </a:r>
            <a:r>
              <a:rPr lang="en-US" altLang="en-US" sz="1800" dirty="0" smtClean="0">
                <a:solidFill>
                  <a:srgbClr val="CC0000"/>
                </a:solidFill>
              </a:rPr>
              <a:t>, </a:t>
            </a:r>
            <a:r>
              <a:rPr lang="en-US" altLang="en-US" sz="1800" dirty="0" err="1" smtClean="0">
                <a:solidFill>
                  <a:srgbClr val="CC0000"/>
                </a:solidFill>
              </a:rPr>
              <a:t>SOCK_DGRAM</a:t>
            </a:r>
            <a:r>
              <a:rPr lang="en-US" altLang="en-US" sz="1800" dirty="0">
                <a:solidFill>
                  <a:srgbClr val="CC0000"/>
                </a:solidFill>
              </a:rPr>
              <a:t>)</a:t>
            </a:r>
            <a:endParaRPr lang="en-US" altLang="en-US" sz="1800" dirty="0">
              <a:solidFill>
                <a:srgbClr val="CC0000"/>
              </a:solidFill>
              <a:latin typeface="Times New Roman" pitchFamily="18" charset="0"/>
            </a:endParaRPr>
          </a:p>
        </p:txBody>
      </p:sp>
      <p:grpSp>
        <p:nvGrpSpPr>
          <p:cNvPr id="6" name="Group 20"/>
          <p:cNvGrpSpPr>
            <a:grpSpLocks/>
          </p:cNvGrpSpPr>
          <p:nvPr/>
        </p:nvGrpSpPr>
        <p:grpSpPr bwMode="auto">
          <a:xfrm>
            <a:off x="1316038" y="3146425"/>
            <a:ext cx="2211387" cy="1122363"/>
            <a:chOff x="885" y="1982"/>
            <a:chExt cx="1393" cy="707"/>
          </a:xfrm>
        </p:grpSpPr>
        <p:sp>
          <p:nvSpPr>
            <p:cNvPr id="225297" name="Line 21"/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8" name="Text Box 22"/>
            <p:cNvSpPr txBox="1">
              <a:spLocks noChangeArrowheads="1"/>
            </p:cNvSpPr>
            <p:nvPr/>
          </p:nvSpPr>
          <p:spPr bwMode="auto">
            <a:xfrm>
              <a:off x="885" y="2282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read datagram from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serverSocke</a:t>
              </a:r>
              <a:r>
                <a:rPr lang="en-US" altLang="en-US" sz="1800">
                  <a:solidFill>
                    <a:srgbClr val="FF0000"/>
                  </a:solidFill>
                </a:rPr>
                <a:t>t</a:t>
              </a:r>
              <a:endParaRPr lang="en-US" altLang="en-US" sz="1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1338263" y="4295775"/>
            <a:ext cx="3973512" cy="1660525"/>
            <a:chOff x="899" y="2720"/>
            <a:chExt cx="2503" cy="1046"/>
          </a:xfrm>
        </p:grpSpPr>
        <p:sp>
          <p:nvSpPr>
            <p:cNvPr id="225294" name="Text Box 24"/>
            <p:cNvSpPr txBox="1">
              <a:spLocks noChangeArrowheads="1"/>
            </p:cNvSpPr>
            <p:nvPr/>
          </p:nvSpPr>
          <p:spPr bwMode="auto">
            <a:xfrm>
              <a:off x="899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write reply to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CC0000"/>
                  </a:solidFill>
                </a:rPr>
                <a:t>serverSocket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specifying </a:t>
              </a:r>
              <a:br>
                <a:rPr lang="en-US" altLang="en-US" sz="1800">
                  <a:solidFill>
                    <a:srgbClr val="000000"/>
                  </a:solidFill>
                </a:rPr>
              </a:br>
              <a:r>
                <a:rPr lang="en-US" altLang="en-US" sz="1800">
                  <a:solidFill>
                    <a:srgbClr val="000000"/>
                  </a:solidFill>
                </a:rPr>
                <a:t>client address,</a:t>
              </a:r>
            </a:p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000000"/>
                  </a:solidFill>
                </a:rPr>
                <a:t>port number</a:t>
              </a:r>
              <a:endParaRPr lang="en-US" altLang="en-US" sz="1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225295" name="Line 25"/>
            <p:cNvSpPr>
              <a:spLocks noChangeShapeType="1"/>
            </p:cNvSpPr>
            <p:nvPr/>
          </p:nvSpPr>
          <p:spPr bwMode="auto">
            <a:xfrm>
              <a:off x="1302" y="2720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  <p:sp>
          <p:nvSpPr>
            <p:cNvPr id="225296" name="Line 26"/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225288" name="Footer Placeholder 2"/>
          <p:cNvSpPr txBox="1">
            <a:spLocks noGrp="1"/>
          </p:cNvSpPr>
          <p:nvPr/>
        </p:nvSpPr>
        <p:spPr bwMode="auto">
          <a:xfrm>
            <a:off x="7618413" y="6532563"/>
            <a:ext cx="1452562" cy="285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r"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Arial" pitchFamily="34" charset="0"/>
              </a:rPr>
              <a:t>Application  2-</a:t>
            </a:r>
            <a:fld id="{5D93384E-C7B0-457F-999F-CE48A66548D6}" type="slidenum">
              <a:rPr lang="en-US" altLang="en-US" sz="1200">
                <a:solidFill>
                  <a:srgbClr val="000000"/>
                </a:solidFill>
                <a:cs typeface="Arial" pitchFamily="34" charset="0"/>
              </a:rPr>
              <a:pPr algn="r">
                <a:spcBef>
                  <a:spcPct val="0"/>
                </a:spcBef>
                <a:buClrTx/>
                <a:buSzTx/>
                <a:buFontTx/>
                <a:buNone/>
              </a:pPr>
              <a:t>98</a:t>
            </a:fld>
            <a:endParaRPr lang="en-US" altLang="en-US" sz="1200">
              <a:solidFill>
                <a:srgbClr val="000000"/>
              </a:solidFill>
              <a:cs typeface="Arial" pitchFamily="34" charset="0"/>
            </a:endParaRPr>
          </a:p>
        </p:txBody>
      </p:sp>
      <p:pic>
        <p:nvPicPr>
          <p:cNvPr id="225289" name="Picture 32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125" y="782638"/>
            <a:ext cx="7313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290" name="Text Box 22"/>
          <p:cNvSpPr txBox="1">
            <a:spLocks noChangeArrowheads="1"/>
          </p:cNvSpPr>
          <p:nvPr/>
        </p:nvSpPr>
        <p:spPr bwMode="auto">
          <a:xfrm>
            <a:off x="626527" y="1335236"/>
            <a:ext cx="37285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400" dirty="0">
                <a:solidFill>
                  <a:srgbClr val="000000"/>
                </a:solidFill>
                <a:latin typeface="Gill Sans MT" pitchFamily="34" charset="0"/>
              </a:rPr>
              <a:t>server (running on</a:t>
            </a:r>
            <a:r>
              <a:rPr lang="en-US" altLang="en-US" sz="2400" dirty="0">
                <a:solidFill>
                  <a:srgbClr val="000000"/>
                </a:solidFill>
                <a:latin typeface="Comic Sans MS" pitchFamily="66" charset="0"/>
              </a:rPr>
              <a:t> </a:t>
            </a:r>
            <a:r>
              <a:rPr lang="en-US" altLang="en-US" sz="2400" i="1" dirty="0" err="1">
                <a:solidFill>
                  <a:srgbClr val="000000"/>
                </a:solidFill>
                <a:latin typeface="Gill Sans MT" panose="020B0502020104020203" pitchFamily="34" charset="0"/>
              </a:rPr>
              <a:t>serverIP</a:t>
            </a:r>
            <a:r>
              <a:rPr lang="en-US" altLang="en-US" sz="2400" dirty="0">
                <a:solidFill>
                  <a:srgbClr val="000000"/>
                </a:solidFill>
                <a:latin typeface="Gill Sans MT" pitchFamily="34" charset="0"/>
              </a:rPr>
              <a:t>)</a:t>
            </a:r>
          </a:p>
        </p:txBody>
      </p:sp>
      <p:sp>
        <p:nvSpPr>
          <p:cNvPr id="225291" name="Text Box 23"/>
          <p:cNvSpPr txBox="1">
            <a:spLocks noChangeArrowheads="1"/>
          </p:cNvSpPr>
          <p:nvPr/>
        </p:nvSpPr>
        <p:spPr bwMode="auto">
          <a:xfrm>
            <a:off x="5411788" y="1301750"/>
            <a:ext cx="9620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 algn="ctr">
              <a:spcBef>
                <a:spcPct val="50000"/>
              </a:spcBef>
              <a:buClrTx/>
              <a:buSzTx/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Gill Sans MT" pitchFamily="34" charset="0"/>
              </a:rPr>
              <a:t>client</a:t>
            </a:r>
          </a:p>
        </p:txBody>
      </p:sp>
      <p:sp>
        <p:nvSpPr>
          <p:cNvPr id="225292" name="Line 35"/>
          <p:cNvSpPr>
            <a:spLocks noChangeShapeType="1"/>
          </p:cNvSpPr>
          <p:nvPr/>
        </p:nvSpPr>
        <p:spPr bwMode="auto">
          <a:xfrm>
            <a:off x="804863" y="1755775"/>
            <a:ext cx="3341687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5293" name="Line 36"/>
          <p:cNvSpPr>
            <a:spLocks noChangeShapeType="1"/>
          </p:cNvSpPr>
          <p:nvPr/>
        </p:nvSpPr>
        <p:spPr bwMode="auto">
          <a:xfrm>
            <a:off x="5545138" y="1766888"/>
            <a:ext cx="676275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5" name="Rectangle 7"/>
          <p:cNvSpPr>
            <a:spLocks noGrp="1" noChangeArrowheads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Tahoma" pitchFamily="34" charset="0"/>
              </a:rPr>
              <a:t>Application Layer</a:t>
            </a:r>
          </a:p>
        </p:txBody>
      </p:sp>
      <p:sp>
        <p:nvSpPr>
          <p:cNvPr id="226306" name="Rectangle 8"/>
          <p:cNvSpPr>
            <a:spLocks noGrp="1" noChangeArrowheads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t>2-</a:t>
            </a:r>
            <a:fld id="{B594E75C-5F2F-49E3-B89F-FE3CB6587C4D}" type="slidenum">
              <a:rPr lang="en-US" altLang="en-US" sz="1200">
                <a:solidFill>
                  <a:srgbClr val="000000"/>
                </a:solidFill>
                <a:latin typeface="Tahoma" pitchFamily="34" charset="0"/>
              </a:rPr>
              <a:pPr/>
              <a:t>99</a:t>
            </a:fld>
            <a:endParaRPr lang="en-US" altLang="en-US" sz="1200">
              <a:solidFill>
                <a:srgbClr val="000000"/>
              </a:solidFill>
              <a:latin typeface="Tahoma" pitchFamily="34" charset="0"/>
            </a:endParaRPr>
          </a:p>
        </p:txBody>
      </p:sp>
      <p:sp>
        <p:nvSpPr>
          <p:cNvPr id="226307" name="Rectangle 2"/>
          <p:cNvSpPr>
            <a:spLocks noChangeArrowheads="1"/>
          </p:cNvSpPr>
          <p:nvPr/>
        </p:nvSpPr>
        <p:spPr bwMode="auto">
          <a:xfrm>
            <a:off x="422275" y="88900"/>
            <a:ext cx="7772400" cy="947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  <a:latin typeface="Gill Sans MT" pitchFamily="34" charset="0"/>
              </a:rPr>
              <a:t>Example app: UDP client</a:t>
            </a:r>
            <a:endParaRPr lang="en-US" altLang="en-US" sz="4400">
              <a:solidFill>
                <a:srgbClr val="000099"/>
              </a:solidFill>
              <a:latin typeface="Gill Sans MT" pitchFamily="34" charset="0"/>
            </a:endParaRPr>
          </a:p>
        </p:txBody>
      </p:sp>
      <p:sp>
        <p:nvSpPr>
          <p:cNvPr id="226308" name="TextBox 1"/>
          <p:cNvSpPr txBox="1">
            <a:spLocks noChangeArrowheads="1"/>
          </p:cNvSpPr>
          <p:nvPr/>
        </p:nvSpPr>
        <p:spPr bwMode="auto">
          <a:xfrm>
            <a:off x="2705100" y="1651000"/>
            <a:ext cx="5894388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pPr>
              <a:lnSpc>
                <a:spcPts val="2800"/>
              </a:lnSpc>
            </a:pPr>
            <a:r>
              <a:rPr lang="en-US" altLang="en-US" dirty="0"/>
              <a:t>from socket import *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serverName</a:t>
            </a:r>
            <a:r>
              <a:rPr lang="en-US" altLang="en-US" dirty="0"/>
              <a:t> = ‘hostname’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serverPort</a:t>
            </a:r>
            <a:r>
              <a:rPr lang="en-US" altLang="en-US" dirty="0"/>
              <a:t> = 12000</a:t>
            </a:r>
          </a:p>
          <a:p>
            <a:pPr>
              <a:lnSpc>
                <a:spcPts val="2400"/>
              </a:lnSpc>
            </a:pPr>
            <a:r>
              <a:rPr lang="en-US" altLang="en-US" dirty="0" err="1"/>
              <a:t>clientSocket</a:t>
            </a:r>
            <a:r>
              <a:rPr lang="en-US" altLang="en-US" dirty="0"/>
              <a:t> = socket(</a:t>
            </a:r>
            <a:r>
              <a:rPr lang="en-US" altLang="en-US" dirty="0" err="1"/>
              <a:t>AF_INET</a:t>
            </a:r>
            <a:r>
              <a:rPr lang="en-US" altLang="en-US" dirty="0"/>
              <a:t>, </a:t>
            </a:r>
          </a:p>
          <a:p>
            <a:pPr>
              <a:lnSpc>
                <a:spcPts val="2400"/>
              </a:lnSpc>
            </a:pPr>
            <a:r>
              <a:rPr lang="en-US" altLang="en-US" dirty="0"/>
              <a:t>                                   </a:t>
            </a:r>
            <a:r>
              <a:rPr lang="en-US" altLang="en-US" dirty="0" err="1"/>
              <a:t>SOCK_DGRAM</a:t>
            </a:r>
            <a:r>
              <a:rPr lang="en-US" altLang="en-US" dirty="0"/>
              <a:t>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message = </a:t>
            </a:r>
            <a:r>
              <a:rPr lang="en-US" altLang="en-US" dirty="0" smtClean="0"/>
              <a:t>input('Type </a:t>
            </a:r>
            <a:r>
              <a:rPr lang="en-US" altLang="en-US" dirty="0"/>
              <a:t>lowercase sentence</a:t>
            </a:r>
            <a:r>
              <a:rPr lang="en-US" altLang="en-US" dirty="0" smtClean="0"/>
              <a:t>: ')</a:t>
            </a:r>
            <a:endParaRPr lang="en-US" altLang="en-US" dirty="0"/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clientSocket.sendto</a:t>
            </a:r>
            <a:r>
              <a:rPr lang="en-US" altLang="en-US" sz="1800" dirty="0"/>
              <a:t>(</a:t>
            </a:r>
            <a:r>
              <a:rPr lang="en-US" altLang="en-US" sz="1800" dirty="0" err="1"/>
              <a:t>message.encode</a:t>
            </a:r>
            <a:r>
              <a:rPr lang="en-US" altLang="en-US" sz="1800" dirty="0"/>
              <a:t>(),</a:t>
            </a:r>
          </a:p>
          <a:p>
            <a:pPr>
              <a:lnSpc>
                <a:spcPts val="2800"/>
              </a:lnSpc>
            </a:pPr>
            <a:r>
              <a:rPr lang="en-US" altLang="en-US" sz="1800" dirty="0"/>
              <a:t>                                      (</a:t>
            </a:r>
            <a:r>
              <a:rPr lang="en-US" altLang="en-US" sz="1800" dirty="0" err="1"/>
              <a:t>serverName</a:t>
            </a:r>
            <a:r>
              <a:rPr lang="en-US" altLang="en-US" sz="1800" dirty="0"/>
              <a:t>, </a:t>
            </a:r>
            <a:r>
              <a:rPr lang="en-US" altLang="en-US" sz="1800" dirty="0" err="1"/>
              <a:t>serverPort</a:t>
            </a:r>
            <a:r>
              <a:rPr lang="en-US" altLang="en-US" sz="1800" dirty="0"/>
              <a:t>))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modifiedMessage</a:t>
            </a:r>
            <a:r>
              <a:rPr lang="en-US" altLang="en-US" dirty="0"/>
              <a:t>, </a:t>
            </a:r>
            <a:r>
              <a:rPr lang="en-US" altLang="en-US" dirty="0" err="1"/>
              <a:t>serverAddress</a:t>
            </a:r>
            <a:r>
              <a:rPr lang="en-US" altLang="en-US" dirty="0"/>
              <a:t> = 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                                   </a:t>
            </a:r>
            <a:r>
              <a:rPr lang="en-US" altLang="en-US" dirty="0" err="1"/>
              <a:t>clientSocket.recvfrom</a:t>
            </a:r>
            <a:r>
              <a:rPr lang="en-US" altLang="en-US" dirty="0"/>
              <a:t>(2048)</a:t>
            </a:r>
          </a:p>
          <a:p>
            <a:pPr>
              <a:lnSpc>
                <a:spcPts val="2800"/>
              </a:lnSpc>
            </a:pPr>
            <a:r>
              <a:rPr lang="en-US" altLang="en-US" dirty="0"/>
              <a:t>print </a:t>
            </a:r>
            <a:r>
              <a:rPr lang="en-US" altLang="en-US" dirty="0" err="1"/>
              <a:t>modifiedMessage.decode</a:t>
            </a:r>
            <a:r>
              <a:rPr lang="en-US" altLang="en-US" dirty="0"/>
              <a:t>()</a:t>
            </a:r>
          </a:p>
          <a:p>
            <a:pPr>
              <a:lnSpc>
                <a:spcPts val="2800"/>
              </a:lnSpc>
            </a:pPr>
            <a:r>
              <a:rPr lang="en-US" altLang="en-US" dirty="0" err="1"/>
              <a:t>clientSocket.close</a:t>
            </a:r>
            <a:r>
              <a:rPr lang="en-US" altLang="en-US" dirty="0"/>
              <a:t>()</a:t>
            </a:r>
          </a:p>
        </p:txBody>
      </p:sp>
      <p:sp>
        <p:nvSpPr>
          <p:cNvPr id="226309" name="TextBox 2"/>
          <p:cNvSpPr txBox="1">
            <a:spLocks noChangeArrowheads="1"/>
          </p:cNvSpPr>
          <p:nvPr/>
        </p:nvSpPr>
        <p:spPr bwMode="auto">
          <a:xfrm>
            <a:off x="2717800" y="1168400"/>
            <a:ext cx="291278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itchFamily="34" charset="0"/>
                <a:ea typeface="ＭＳ Ｐゴシック" charset="-128"/>
              </a:defRPr>
            </a:lvl9pPr>
          </a:lstStyle>
          <a:p>
            <a:r>
              <a:rPr lang="en-US" altLang="en-US" sz="2400" i="1" dirty="0" smtClean="0">
                <a:solidFill>
                  <a:srgbClr val="CC0000"/>
                </a:solidFill>
              </a:rPr>
              <a:t>Python3 </a:t>
            </a:r>
            <a:r>
              <a:rPr lang="en-US" altLang="en-US" sz="2400" i="1" dirty="0" err="1" smtClean="0">
                <a:solidFill>
                  <a:srgbClr val="CC0000"/>
                </a:solidFill>
              </a:rPr>
              <a:t>UDP</a:t>
            </a:r>
            <a:r>
              <a:rPr lang="en-US" altLang="en-US" sz="2400" i="1" dirty="0" smtClean="0">
                <a:solidFill>
                  <a:srgbClr val="CC0000"/>
                </a:solidFill>
              </a:rPr>
              <a:t> Client</a:t>
            </a:r>
            <a:endParaRPr lang="en-US" altLang="en-US" sz="2400" i="1" dirty="0">
              <a:solidFill>
                <a:srgbClr val="CC0000"/>
              </a:solidFill>
            </a:endParaRPr>
          </a:p>
        </p:txBody>
      </p:sp>
      <p:grpSp>
        <p:nvGrpSpPr>
          <p:cNvPr id="2" name="Group 46"/>
          <p:cNvGrpSpPr>
            <a:grpSpLocks/>
          </p:cNvGrpSpPr>
          <p:nvPr/>
        </p:nvGrpSpPr>
        <p:grpSpPr bwMode="auto">
          <a:xfrm>
            <a:off x="228600" y="1606550"/>
            <a:ext cx="2451100" cy="546100"/>
            <a:chOff x="228727" y="1605758"/>
            <a:chExt cx="2450973" cy="547500"/>
          </a:xfrm>
        </p:grpSpPr>
        <p:sp>
          <p:nvSpPr>
            <p:cNvPr id="226328" name="TextBox 3"/>
            <p:cNvSpPr txBox="1">
              <a:spLocks noChangeArrowheads="1"/>
            </p:cNvSpPr>
            <p:nvPr/>
          </p:nvSpPr>
          <p:spPr bwMode="auto">
            <a:xfrm>
              <a:off x="228727" y="1605758"/>
              <a:ext cx="2057612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include Python’s socket 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library</a:t>
              </a:r>
            </a:p>
          </p:txBody>
        </p:sp>
        <p:cxnSp>
          <p:nvCxnSpPr>
            <p:cNvPr id="226329" name="Straight Connector 10"/>
            <p:cNvCxnSpPr>
              <a:cxnSpLocks noChangeShapeType="1"/>
            </p:cNvCxnSpPr>
            <p:nvPr/>
          </p:nvCxnSpPr>
          <p:spPr bwMode="auto">
            <a:xfrm flipV="1">
              <a:off x="952522" y="1930400"/>
              <a:ext cx="1727178" cy="813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" name="Group 47"/>
          <p:cNvGrpSpPr>
            <a:grpSpLocks/>
          </p:cNvGrpSpPr>
          <p:nvPr/>
        </p:nvGrpSpPr>
        <p:grpSpPr bwMode="auto">
          <a:xfrm>
            <a:off x="190500" y="2917825"/>
            <a:ext cx="2587625" cy="523875"/>
            <a:chOff x="189714" y="2918150"/>
            <a:chExt cx="2587958" cy="523220"/>
          </a:xfrm>
        </p:grpSpPr>
        <p:sp>
          <p:nvSpPr>
            <p:cNvPr id="226326" name="TextBox 31"/>
            <p:cNvSpPr txBox="1">
              <a:spLocks noChangeArrowheads="1"/>
            </p:cNvSpPr>
            <p:nvPr/>
          </p:nvSpPr>
          <p:spPr bwMode="auto">
            <a:xfrm>
              <a:off x="189714" y="2918150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create UDP socket for server</a:t>
              </a:r>
            </a:p>
          </p:txBody>
        </p:sp>
        <p:cxnSp>
          <p:nvCxnSpPr>
            <p:cNvPr id="226327" name="Straight Connector 32"/>
            <p:cNvCxnSpPr>
              <a:cxnSpLocks noChangeShapeType="1"/>
            </p:cNvCxnSpPr>
            <p:nvPr/>
          </p:nvCxnSpPr>
          <p:spPr bwMode="auto">
            <a:xfrm>
              <a:off x="2050143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" name="Group 48"/>
          <p:cNvGrpSpPr>
            <a:grpSpLocks/>
          </p:cNvGrpSpPr>
          <p:nvPr/>
        </p:nvGrpSpPr>
        <p:grpSpPr bwMode="auto">
          <a:xfrm>
            <a:off x="215900" y="3530600"/>
            <a:ext cx="2505075" cy="547688"/>
            <a:chOff x="215900" y="3530600"/>
            <a:chExt cx="2505529" cy="547500"/>
          </a:xfrm>
        </p:grpSpPr>
        <p:sp>
          <p:nvSpPr>
            <p:cNvPr id="226324" name="TextBox 34"/>
            <p:cNvSpPr txBox="1">
              <a:spLocks noChangeArrowheads="1"/>
            </p:cNvSpPr>
            <p:nvPr/>
          </p:nvSpPr>
          <p:spPr bwMode="auto">
            <a:xfrm>
              <a:off x="215900" y="3530600"/>
              <a:ext cx="1621833" cy="547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get user keyboard</a:t>
              </a:r>
            </a:p>
            <a:p>
              <a:pPr>
                <a:lnSpc>
                  <a:spcPts val="1600"/>
                </a:lnSpc>
              </a:pPr>
              <a:r>
                <a:rPr lang="en-US" altLang="en-US" sz="1400">
                  <a:solidFill>
                    <a:srgbClr val="000099"/>
                  </a:solidFill>
                </a:rPr>
                <a:t>input </a:t>
              </a:r>
            </a:p>
          </p:txBody>
        </p:sp>
        <p:cxnSp>
          <p:nvCxnSpPr>
            <p:cNvPr id="226325" name="Straight Connector 35"/>
            <p:cNvCxnSpPr>
              <a:cxnSpLocks noChangeShapeType="1"/>
            </p:cNvCxnSpPr>
            <p:nvPr/>
          </p:nvCxnSpPr>
          <p:spPr bwMode="auto">
            <a:xfrm flipV="1">
              <a:off x="762000" y="3968752"/>
              <a:ext cx="1959429" cy="4534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" name="Group 49"/>
          <p:cNvGrpSpPr>
            <a:grpSpLocks/>
          </p:cNvGrpSpPr>
          <p:nvPr/>
        </p:nvGrpSpPr>
        <p:grpSpPr bwMode="auto">
          <a:xfrm>
            <a:off x="166688" y="4064000"/>
            <a:ext cx="2568575" cy="523875"/>
            <a:chOff x="166472" y="4064002"/>
            <a:chExt cx="2568858" cy="522566"/>
          </a:xfrm>
        </p:grpSpPr>
        <p:sp>
          <p:nvSpPr>
            <p:cNvPr id="226322" name="TextBox 36"/>
            <p:cNvSpPr txBox="1">
              <a:spLocks noChangeArrowheads="1"/>
            </p:cNvSpPr>
            <p:nvPr/>
          </p:nvSpPr>
          <p:spPr bwMode="auto">
            <a:xfrm>
              <a:off x="166472" y="4064002"/>
              <a:ext cx="2349500" cy="5225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Attach server name, port to message; send into socket</a:t>
              </a:r>
            </a:p>
          </p:txBody>
        </p:sp>
        <p:cxnSp>
          <p:nvCxnSpPr>
            <p:cNvPr id="226323" name="Straight Connector 39"/>
            <p:cNvCxnSpPr>
              <a:cxnSpLocks noChangeShapeType="1"/>
            </p:cNvCxnSpPr>
            <p:nvPr/>
          </p:nvCxnSpPr>
          <p:spPr bwMode="auto">
            <a:xfrm flipV="1">
              <a:off x="2373914" y="4336506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" name="Group 55"/>
          <p:cNvGrpSpPr>
            <a:grpSpLocks/>
          </p:cNvGrpSpPr>
          <p:nvPr/>
        </p:nvGrpSpPr>
        <p:grpSpPr bwMode="auto">
          <a:xfrm>
            <a:off x="214313" y="5743575"/>
            <a:ext cx="2511425" cy="523875"/>
            <a:chOff x="214386" y="5472277"/>
            <a:chExt cx="2511708" cy="523220"/>
          </a:xfrm>
        </p:grpSpPr>
        <p:sp>
          <p:nvSpPr>
            <p:cNvPr id="226320" name="TextBox 61"/>
            <p:cNvSpPr txBox="1">
              <a:spLocks noChangeArrowheads="1"/>
            </p:cNvSpPr>
            <p:nvPr/>
          </p:nvSpPr>
          <p:spPr bwMode="auto">
            <a:xfrm>
              <a:off x="214386" y="5472277"/>
              <a:ext cx="23495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print out received string and close socket</a:t>
              </a:r>
            </a:p>
          </p:txBody>
        </p:sp>
        <p:cxnSp>
          <p:nvCxnSpPr>
            <p:cNvPr id="226321" name="Straight Connector 62"/>
            <p:cNvCxnSpPr>
              <a:cxnSpLocks noChangeShapeType="1"/>
            </p:cNvCxnSpPr>
            <p:nvPr/>
          </p:nvCxnSpPr>
          <p:spPr bwMode="auto">
            <a:xfrm>
              <a:off x="2230329" y="5657589"/>
              <a:ext cx="495765" cy="24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54"/>
          <p:cNvGrpSpPr>
            <a:grpSpLocks/>
          </p:cNvGrpSpPr>
          <p:nvPr/>
        </p:nvGrpSpPr>
        <p:grpSpPr bwMode="auto">
          <a:xfrm>
            <a:off x="-157163" y="4802188"/>
            <a:ext cx="2900363" cy="677862"/>
            <a:chOff x="-157119" y="4530536"/>
            <a:chExt cx="2900123" cy="678317"/>
          </a:xfrm>
        </p:grpSpPr>
        <p:sp>
          <p:nvSpPr>
            <p:cNvPr id="226317" name="TextBox 56"/>
            <p:cNvSpPr txBox="1">
              <a:spLocks noChangeArrowheads="1"/>
            </p:cNvSpPr>
            <p:nvPr/>
          </p:nvSpPr>
          <p:spPr bwMode="auto">
            <a:xfrm>
              <a:off x="192835" y="4642544"/>
              <a:ext cx="2349500" cy="5663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r>
                <a:rPr lang="en-US" altLang="en-US" sz="1400">
                  <a:solidFill>
                    <a:srgbClr val="000099"/>
                  </a:solidFill>
                </a:rPr>
                <a:t>read reply characters from</a:t>
              </a:r>
            </a:p>
            <a:p>
              <a:r>
                <a:rPr lang="en-US" altLang="en-US" sz="1400">
                  <a:solidFill>
                    <a:srgbClr val="000099"/>
                  </a:solidFill>
                </a:rPr>
                <a:t>socket into string</a:t>
              </a:r>
            </a:p>
          </p:txBody>
        </p:sp>
        <p:cxnSp>
          <p:nvCxnSpPr>
            <p:cNvPr id="226318" name="Straight Connector 59"/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26319" name="TextBox 53"/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itchFamily="34" charset="0"/>
                  <a:ea typeface="ＭＳ Ｐゴシック" charset="-128"/>
                </a:defRPr>
              </a:lvl9pPr>
            </a:lstStyle>
            <a:p>
              <a:endParaRPr lang="en-US" altLang="en-US"/>
            </a:p>
          </p:txBody>
        </p:sp>
      </p:grpSp>
      <p:pic>
        <p:nvPicPr>
          <p:cNvPr id="226316" name="Picture 17" descr="underline_base"/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263" y="808038"/>
            <a:ext cx="4570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Comic Sans MS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342900" marR="0" indent="-342900" algn="l" defTabSz="914400" rtl="0" eaLnBrk="0" fontAlgn="base" latinLnBrk="0" hangingPunct="0">
          <a:lnSpc>
            <a:spcPct val="100000"/>
          </a:lnSpc>
          <a:spcBef>
            <a:spcPct val="20000"/>
          </a:spcBef>
          <a:spcAft>
            <a:spcPct val="0"/>
          </a:spcAft>
          <a:buClr>
            <a:schemeClr val="accent2"/>
          </a:buClr>
          <a:buSzPct val="85000"/>
          <a:buFont typeface="ZapfDingbats" pitchFamily="82" charset="2"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Comic Sans MS" pitchFamily="66" charset="0"/>
          </a:defRPr>
        </a:defPPr>
      </a:lstStyle>
    </a:spDef>
    <a:lnDef>
      <a:spPr bwMode="auto">
        <a:noFill/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triangle"/>
        </a:ln>
        <a:effectLst/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solidFill>
            <a:schemeClr val="accent6"/>
          </a:solidFill>
        </a:ln>
      </a:spPr>
      <a:bodyPr rtlCol="0" anchor="ctr"/>
      <a:lstStyle>
        <a:defPPr algn="ctr">
          <a:defRPr/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12037</TotalTime>
  <Words>8309</Words>
  <Application>Microsoft Office PowerPoint</Application>
  <PresentationFormat>On-screen Show (4:3)</PresentationFormat>
  <Paragraphs>1997</Paragraphs>
  <Slides>106</Slides>
  <Notes>91</Notes>
  <HiddenSlides>0</HiddenSlides>
  <MMClips>0</MMClips>
  <ScaleCrop>false</ScaleCrop>
  <HeadingPairs>
    <vt:vector size="6" baseType="variant"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106</vt:i4>
      </vt:variant>
    </vt:vector>
  </HeadingPairs>
  <TitlesOfParts>
    <vt:vector size="109" baseType="lpstr">
      <vt:lpstr>Default Design</vt:lpstr>
      <vt:lpstr>12_Default Design</vt:lpstr>
      <vt:lpstr>Chart</vt:lpstr>
      <vt:lpstr>PowerPoint Presentation</vt:lpstr>
      <vt:lpstr>Chapter 2: outline</vt:lpstr>
      <vt:lpstr>Chapter 2: application layer</vt:lpstr>
      <vt:lpstr>Some network apps</vt:lpstr>
      <vt:lpstr>Creating a network app</vt:lpstr>
      <vt:lpstr>Application architectures</vt:lpstr>
      <vt:lpstr>Client-server architecture</vt:lpstr>
      <vt:lpstr>P2P architecture</vt:lpstr>
      <vt:lpstr>Processes communicating</vt:lpstr>
      <vt:lpstr>Sockets</vt:lpstr>
      <vt:lpstr>Addressing processes</vt:lpstr>
      <vt:lpstr>App-layer protocol defines</vt:lpstr>
      <vt:lpstr>What transport service does an app need?</vt:lpstr>
      <vt:lpstr>Transport service requirements: common apps</vt:lpstr>
      <vt:lpstr>Internet transport protocols services</vt:lpstr>
      <vt:lpstr>Internet apps:  application, transport protocols</vt:lpstr>
      <vt:lpstr>Securing TCP</vt:lpstr>
      <vt:lpstr>Chapter 2: outline</vt:lpstr>
      <vt:lpstr>Web and HTTP</vt:lpstr>
      <vt:lpstr>HTTP overview</vt:lpstr>
      <vt:lpstr>HTTP overview (continued)</vt:lpstr>
      <vt:lpstr>HTTP connections</vt:lpstr>
      <vt:lpstr>Non-persistent HTTP</vt:lpstr>
      <vt:lpstr>Non-persistent HTTP (cont.)</vt:lpstr>
      <vt:lpstr>Non-persistent HTTP: response time</vt:lpstr>
      <vt:lpstr>Persistent HTTP</vt:lpstr>
      <vt:lpstr>HTTP request message</vt:lpstr>
      <vt:lpstr>HTTP request message: general format</vt:lpstr>
      <vt:lpstr>Uploading form input</vt:lpstr>
      <vt:lpstr>Method types</vt:lpstr>
      <vt:lpstr>HTTP response message</vt:lpstr>
      <vt:lpstr>HTTP response status codes</vt:lpstr>
      <vt:lpstr>Trying out HTTP (client side) for yourself</vt:lpstr>
      <vt:lpstr>User-server state: cookies</vt:lpstr>
      <vt:lpstr>Cookies: keeping “state” (cont.)</vt:lpstr>
      <vt:lpstr>Cookies (continued)</vt:lpstr>
      <vt:lpstr>Web caches (proxy server)</vt:lpstr>
      <vt:lpstr>More about Web caching</vt:lpstr>
      <vt:lpstr>Caching example: </vt:lpstr>
      <vt:lpstr>Caching example: fatter access link </vt:lpstr>
      <vt:lpstr>Caching example: install local cache </vt:lpstr>
      <vt:lpstr>Caching example: install local cache </vt:lpstr>
      <vt:lpstr>Conditional GET </vt:lpstr>
      <vt:lpstr>Chapter 2: outline</vt:lpstr>
      <vt:lpstr>Electronic mail</vt:lpstr>
      <vt:lpstr>Electronic mail: mail servers</vt:lpstr>
      <vt:lpstr>Electronic Mail: SMTP [RFC 5321]</vt:lpstr>
      <vt:lpstr>Scenario: Alice sends message to Boris</vt:lpstr>
      <vt:lpstr>Sample SMTP interaction</vt:lpstr>
      <vt:lpstr>Try SMTP interaction for yourself:</vt:lpstr>
      <vt:lpstr>SMTP: (not really) final words</vt:lpstr>
      <vt:lpstr>Mail message format</vt:lpstr>
      <vt:lpstr>Mail access protocols</vt:lpstr>
      <vt:lpstr>POP3 protocol</vt:lpstr>
      <vt:lpstr>POP3 (more) and IMAP</vt:lpstr>
      <vt:lpstr>Chapter 2: outline</vt:lpstr>
      <vt:lpstr>DNS: domain name system</vt:lpstr>
      <vt:lpstr>DNS: services, structure </vt:lpstr>
      <vt:lpstr>DNS: a distributed, hierarchical database</vt:lpstr>
      <vt:lpstr>DNS: root name servers</vt:lpstr>
      <vt:lpstr>TLD, authoritative servers</vt:lpstr>
      <vt:lpstr>Local DNS name server</vt:lpstr>
      <vt:lpstr>DNS name  resolution example</vt:lpstr>
      <vt:lpstr>PowerPoint Presentation</vt:lpstr>
      <vt:lpstr>DNS: caching, updating records</vt:lpstr>
      <vt:lpstr>DNS records</vt:lpstr>
      <vt:lpstr>DNS protocol, messages</vt:lpstr>
      <vt:lpstr>PowerPoint Presentation</vt:lpstr>
      <vt:lpstr>Inserting records into DNS</vt:lpstr>
      <vt:lpstr>Attacking DNS</vt:lpstr>
      <vt:lpstr>Chapter 2: outline</vt:lpstr>
      <vt:lpstr>Pure P2P architecture</vt:lpstr>
      <vt:lpstr>File distribution: client-server vs P2P</vt:lpstr>
      <vt:lpstr>File distribution time: client-server</vt:lpstr>
      <vt:lpstr>File distribution time: P2P</vt:lpstr>
      <vt:lpstr>PowerPoint Presentation</vt:lpstr>
      <vt:lpstr>P2P file distribution: BitTorrent </vt:lpstr>
      <vt:lpstr>PowerPoint Presentation</vt:lpstr>
      <vt:lpstr>BitTorrent: requesting, sending file chunks</vt:lpstr>
      <vt:lpstr>BitTorrent: tit-for-tat</vt:lpstr>
      <vt:lpstr>Chapter 2: outline</vt:lpstr>
      <vt:lpstr>Video Streaming and CDNs: context</vt:lpstr>
      <vt:lpstr>Multimedia: video</vt:lpstr>
      <vt:lpstr>Multimedia: video</vt:lpstr>
      <vt:lpstr>Streaming stored video: </vt:lpstr>
      <vt:lpstr>Streaming multimedia: DASH</vt:lpstr>
      <vt:lpstr>Streaming multimedia: DASH</vt:lpstr>
      <vt:lpstr>Content distribution networks</vt:lpstr>
      <vt:lpstr>Content distribution networks</vt:lpstr>
      <vt:lpstr>PowerPoint Presentation</vt:lpstr>
      <vt:lpstr>PowerPoint Presentation</vt:lpstr>
      <vt:lpstr>CDN content access: a closer look</vt:lpstr>
      <vt:lpstr>Case study: Netflix</vt:lpstr>
      <vt:lpstr>Chapter 2: outline</vt:lpstr>
      <vt:lpstr>Socket programming </vt:lpstr>
      <vt:lpstr>Socket programming </vt:lpstr>
      <vt:lpstr>Socket programming with UDP</vt:lpstr>
      <vt:lpstr>Client/server socket interaction: UDP</vt:lpstr>
      <vt:lpstr>PowerPoint Presentation</vt:lpstr>
      <vt:lpstr>PowerPoint Presentation</vt:lpstr>
      <vt:lpstr>Socket programming with TCP</vt:lpstr>
      <vt:lpstr>Client/server socket interaction: TCP</vt:lpstr>
      <vt:lpstr>PowerPoint Presentation</vt:lpstr>
      <vt:lpstr>PowerPoint Presentation</vt:lpstr>
      <vt:lpstr>Chapter 2: summary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3rd Edition: Chapter 2</dc:title>
  <dc:creator>Jim Kurose and Keith Ross</dc:creator>
  <cp:lastModifiedBy>Geoff Kuenning</cp:lastModifiedBy>
  <cp:revision>378</cp:revision>
  <cp:lastPrinted>2017-09-10T01:33:49Z</cp:lastPrinted>
  <dcterms:created xsi:type="dcterms:W3CDTF">1999-10-08T19:08:27Z</dcterms:created>
  <dcterms:modified xsi:type="dcterms:W3CDTF">2017-09-24T22:30:51Z</dcterms:modified>
</cp:coreProperties>
</file>