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500" r:id="rId2"/>
    <p:sldId id="256" r:id="rId3"/>
    <p:sldId id="365" r:id="rId4"/>
    <p:sldId id="258" r:id="rId5"/>
    <p:sldId id="368" r:id="rId6"/>
    <p:sldId id="259" r:id="rId7"/>
    <p:sldId id="466" r:id="rId8"/>
    <p:sldId id="467" r:id="rId9"/>
    <p:sldId id="261" r:id="rId10"/>
    <p:sldId id="371" r:id="rId11"/>
    <p:sldId id="372" r:id="rId12"/>
    <p:sldId id="373" r:id="rId13"/>
    <p:sldId id="468" r:id="rId14"/>
    <p:sldId id="469" r:id="rId15"/>
    <p:sldId id="470" r:id="rId16"/>
    <p:sldId id="263" r:id="rId17"/>
    <p:sldId id="264" r:id="rId18"/>
    <p:sldId id="265" r:id="rId19"/>
    <p:sldId id="445" r:id="rId20"/>
    <p:sldId id="471" r:id="rId21"/>
    <p:sldId id="408" r:id="rId22"/>
    <p:sldId id="446" r:id="rId23"/>
    <p:sldId id="447" r:id="rId24"/>
    <p:sldId id="409" r:id="rId25"/>
    <p:sldId id="410" r:id="rId26"/>
    <p:sldId id="411" r:id="rId27"/>
    <p:sldId id="412" r:id="rId28"/>
    <p:sldId id="477" r:id="rId29"/>
    <p:sldId id="413" r:id="rId30"/>
    <p:sldId id="414" r:id="rId31"/>
    <p:sldId id="415" r:id="rId32"/>
    <p:sldId id="454" r:id="rId33"/>
    <p:sldId id="417" r:id="rId34"/>
    <p:sldId id="418" r:id="rId35"/>
    <p:sldId id="419" r:id="rId36"/>
    <p:sldId id="420" r:id="rId37"/>
    <p:sldId id="453" r:id="rId38"/>
    <p:sldId id="452" r:id="rId39"/>
    <p:sldId id="423" r:id="rId40"/>
    <p:sldId id="472" r:id="rId41"/>
    <p:sldId id="473" r:id="rId42"/>
    <p:sldId id="456" r:id="rId43"/>
    <p:sldId id="427" r:id="rId44"/>
    <p:sldId id="428" r:id="rId45"/>
    <p:sldId id="429" r:id="rId46"/>
    <p:sldId id="457" r:id="rId47"/>
    <p:sldId id="458" r:id="rId48"/>
    <p:sldId id="431" r:id="rId49"/>
    <p:sldId id="432" r:id="rId50"/>
    <p:sldId id="433" r:id="rId51"/>
    <p:sldId id="434" r:id="rId52"/>
    <p:sldId id="459" r:id="rId53"/>
    <p:sldId id="436" r:id="rId54"/>
    <p:sldId id="437" r:id="rId55"/>
    <p:sldId id="474" r:id="rId56"/>
    <p:sldId id="475" r:id="rId57"/>
    <p:sldId id="320" r:id="rId58"/>
    <p:sldId id="321" r:id="rId59"/>
    <p:sldId id="322" r:id="rId60"/>
    <p:sldId id="485" r:id="rId61"/>
    <p:sldId id="378" r:id="rId62"/>
    <p:sldId id="379" r:id="rId63"/>
    <p:sldId id="381" r:id="rId64"/>
    <p:sldId id="476" r:id="rId65"/>
    <p:sldId id="383" r:id="rId66"/>
    <p:sldId id="384" r:id="rId67"/>
    <p:sldId id="478" r:id="rId68"/>
    <p:sldId id="326" r:id="rId69"/>
    <p:sldId id="480" r:id="rId70"/>
    <p:sldId id="325" r:id="rId71"/>
    <p:sldId id="386" r:id="rId72"/>
    <p:sldId id="451" r:id="rId73"/>
    <p:sldId id="481" r:id="rId74"/>
    <p:sldId id="482" r:id="rId75"/>
    <p:sldId id="483" r:id="rId76"/>
    <p:sldId id="484" r:id="rId77"/>
    <p:sldId id="486" r:id="rId78"/>
    <p:sldId id="487" r:id="rId79"/>
    <p:sldId id="488" r:id="rId80"/>
    <p:sldId id="489" r:id="rId81"/>
    <p:sldId id="490" r:id="rId82"/>
    <p:sldId id="492" r:id="rId83"/>
    <p:sldId id="491" r:id="rId84"/>
    <p:sldId id="493" r:id="rId85"/>
    <p:sldId id="334" r:id="rId86"/>
    <p:sldId id="494" r:id="rId87"/>
    <p:sldId id="495" r:id="rId88"/>
    <p:sldId id="461" r:id="rId89"/>
    <p:sldId id="496" r:id="rId90"/>
    <p:sldId id="497" r:id="rId91"/>
    <p:sldId id="464" r:id="rId92"/>
    <p:sldId id="465" r:id="rId93"/>
    <p:sldId id="338" r:id="rId94"/>
    <p:sldId id="339" r:id="rId95"/>
    <p:sldId id="498" r:id="rId96"/>
    <p:sldId id="395" r:id="rId97"/>
    <p:sldId id="394" r:id="rId98"/>
    <p:sldId id="398" r:id="rId99"/>
    <p:sldId id="397" r:id="rId100"/>
    <p:sldId id="399" r:id="rId101"/>
    <p:sldId id="400" r:id="rId102"/>
    <p:sldId id="443" r:id="rId103"/>
    <p:sldId id="444" r:id="rId104"/>
    <p:sldId id="347" r:id="rId105"/>
    <p:sldId id="348" r:id="rId106"/>
    <p:sldId id="401" r:id="rId107"/>
    <p:sldId id="501" r:id="rId108"/>
    <p:sldId id="354" r:id="rId10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000099"/>
    <a:srgbClr val="CC0000"/>
    <a:srgbClr val="FF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18" charset="0"/>
              </a:defRPr>
            </a:lvl1pPr>
          </a:lstStyle>
          <a:p>
            <a:fld id="{A18BF700-3575-456B-A137-1285135E7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8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4359"/>
            <a:ext cx="5122333" cy="41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l" defTabSz="928316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134"/>
            <a:ext cx="3026833" cy="46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3" tIns="46441" rIns="92883" bIns="46441" numCol="1" anchor="b" anchorCtr="0" compatLnSpc="1">
            <a:prstTxWarp prst="textNoShape">
              <a:avLst/>
            </a:prstTxWarp>
          </a:bodyPr>
          <a:lstStyle>
            <a:lvl1pPr algn="r" defTabSz="928316">
              <a:defRPr sz="1200">
                <a:latin typeface="Times New Roman" pitchFamily="18" charset="0"/>
              </a:defRPr>
            </a:lvl1pPr>
          </a:lstStyle>
          <a:p>
            <a:fld id="{B94C7CCC-01B5-457C-ABAA-360AB3012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3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38864" indent="-284178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3671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591399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4608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00770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55455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10141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64826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fld id="{61E4477F-EBEC-4309-AC4C-89462FA227B7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Textbook </a:t>
            </a:r>
            <a:r>
              <a:rPr lang="en-US" dirty="0">
                <a:latin typeface="Times New Roman" charset="0"/>
                <a:cs typeface="+mn-cs"/>
              </a:rPr>
              <a:t>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38864" indent="-284178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3671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591399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4608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00770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55455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10141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64826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fld id="{7DF77F5E-B4B3-491D-8BE7-A3241662F75E}" type="slidenum">
              <a:rPr lang="en-US" altLang="en-US" sz="1200">
                <a:latin typeface="Times New Roman" pitchFamily="18" charset="0"/>
              </a:rPr>
              <a:pPr/>
              <a:t>68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38864" indent="-284178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3671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591399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46084" indent="-227343" defTabSz="928316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00770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55455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10141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64826" indent="-227343" algn="ctr" defTabSz="92831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fld id="{4B1D9933-988D-4567-95FA-89D95A6167E1}" type="slidenum">
              <a:rPr lang="en-US" altLang="en-US" sz="1200">
                <a:latin typeface="Times New Roman" pitchFamily="18" charset="0"/>
              </a:rPr>
              <a:pPr/>
              <a:t>69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4ED02ACD-EFD0-4B49-BD53-538B4B14C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0C75F28-3E83-4628-9C23-5B4B1168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54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A0E5302D-112F-4F0E-83BA-1C5BBF1CC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76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17402983-F282-45DF-93BD-FDD3CB8CD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70BE4B6-79D0-4FD6-93BA-25E62D498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6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8498F556-E3C5-4A97-BADC-94BC355E7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5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F275C121-64EE-4D11-BFF7-AC84DA85D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2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A2490B6A-9D31-4AD6-BD30-F26FA6639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E16643A3-F416-4F94-84C2-501B543C2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8384C17-E252-4CCB-A669-5F010D474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6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35EF60B6-8A5D-4994-80F5-A071CC7BB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3-</a:t>
            </a:r>
            <a:fld id="{7F32EC16-AC60-4561-A0BA-96AAD2C9E8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ts val="3063"/>
              </a:lnSpc>
            </a:pPr>
            <a:r>
              <a:rPr lang="en-US" altLang="en-US" sz="2800" i="1">
                <a:solidFill>
                  <a:srgbClr val="008000"/>
                </a:solidFill>
                <a:cs typeface="Arial" pitchFamily="34" charset="0"/>
              </a:rPr>
              <a:t>Computer Networking: A Top Down Approach </a:t>
            </a:r>
            <a:r>
              <a:rPr lang="en-US" altLang="en-US" sz="2800">
                <a:solidFill>
                  <a:srgbClr val="008000"/>
                </a:solidFill>
                <a:cs typeface="Arial" pitchFamily="34" charset="0"/>
              </a:rPr>
              <a:t/>
            </a:r>
            <a:br>
              <a:rPr lang="en-US" altLang="en-US" sz="2800">
                <a:solidFill>
                  <a:srgbClr val="008000"/>
                </a:solidFill>
                <a:cs typeface="Arial" pitchFamily="34" charset="0"/>
              </a:rPr>
            </a:br>
            <a:endParaRPr lang="en-US" altLang="en-US" sz="200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66734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cs typeface="Arial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008000"/>
                </a:solidFill>
                <a:cs typeface="Arial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cs typeface="Arial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itchFamily="34" charset="0"/>
              </a:rPr>
              <a:t>April 2016</a:t>
            </a: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Chapter 3</a:t>
            </a:r>
            <a:r>
              <a:rPr lang="en-US" alt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alt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Transport Layer</a:t>
            </a:r>
          </a:p>
        </p:txBody>
      </p:sp>
      <p:pic>
        <p:nvPicPr>
          <p:cNvPr id="153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453188"/>
            <a:ext cx="28956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Transport Layer</a:t>
            </a:r>
          </a:p>
        </p:txBody>
      </p:sp>
      <p:sp>
        <p:nvSpPr>
          <p:cNvPr id="15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Arial" pitchFamily="34" charset="0"/>
              </a:rPr>
              <a:t>2-</a:t>
            </a:r>
            <a:fld id="{BF97FA60-1004-4B49-B810-7921AF025D99}" type="slidenum">
              <a:rPr lang="en-US" altLang="en-US" sz="1200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1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</a:pPr>
            <a:endParaRPr lang="en-US" altLang="en-US" sz="1200" dirty="0"/>
          </a:p>
          <a:p>
            <a:pPr algn="l"/>
            <a:r>
              <a:rPr lang="en-US" altLang="en-US" sz="1200" dirty="0"/>
              <a:t>     </a:t>
            </a:r>
            <a:r>
              <a:rPr lang="en-US" altLang="en-US" sz="1200" dirty="0" smtClean="0"/>
              <a:t>Copyright </a:t>
            </a:r>
            <a:r>
              <a:rPr lang="en-US" altLang="en-US" sz="1200" dirty="0"/>
              <a:t>1996-2016</a:t>
            </a:r>
          </a:p>
          <a:p>
            <a:pPr algn="l"/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E52C3B7-FB19-42BF-8BBB-18B0FD08062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pic>
        <p:nvPicPr>
          <p:cNvPr id="24579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Connectionless </a:t>
            </a:r>
            <a:r>
              <a:rPr lang="en-US" dirty="0" err="1">
                <a:cs typeface="+mj-cs"/>
              </a:rPr>
              <a:t>demultiplexing</a:t>
            </a:r>
            <a:endParaRPr lang="en-US" dirty="0">
              <a:cs typeface="+mj-cs"/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recall:</a:t>
            </a:r>
            <a:r>
              <a:rPr lang="en-US"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cs typeface="+mn-cs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cs typeface="+mn-cs"/>
              </a:rPr>
              <a:t>12534</a:t>
            </a:r>
            <a:r>
              <a:rPr lang="en-US" sz="2000" b="1">
                <a:latin typeface="Courier New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>
              <a:latin typeface="Courier New" charset="0"/>
              <a:cs typeface="+mn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directs UDP segment to socket with that port #</a:t>
            </a: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latin typeface="Gill Sans MT" charset="0"/>
                <a:ea typeface="ＭＳ Ｐゴシック" charset="0"/>
              </a:rPr>
              <a:t>recall:</a:t>
            </a:r>
            <a:r>
              <a:rPr lang="en-US" sz="2800" dirty="0">
                <a:latin typeface="Gill Sans MT" charset="0"/>
                <a:ea typeface="ＭＳ Ｐゴシック" charset="0"/>
              </a:rPr>
              <a:t> when creating datagram to send into UDP socket, must specify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dest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. port #,</a:t>
            </a:r>
            <a:r>
              <a:rPr lang="en-US" sz="2400" dirty="0">
                <a:latin typeface="Gill Sans MT" charset="0"/>
                <a:ea typeface="ＭＳ Ｐゴシック" charset="0"/>
              </a:rPr>
              <a:t> but different source IP addresses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or </a:t>
            </a:r>
            <a:r>
              <a:rPr lang="en-US" sz="2400" dirty="0">
                <a:latin typeface="Gill Sans MT" charset="0"/>
                <a:ea typeface="ＭＳ Ｐゴシック" charset="0"/>
              </a:rPr>
              <a:t>source port numbers will be directed to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socket </a:t>
            </a:r>
            <a:r>
              <a:rPr lang="en-US" sz="2400" dirty="0">
                <a:latin typeface="Gill Sans MT" charset="0"/>
                <a:ea typeface="ＭＳ Ｐゴシック" charset="0"/>
              </a:rPr>
              <a:t>at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dest</a:t>
            </a:r>
            <a:endParaRPr lang="en-US" sz="24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250" name="Line 112"/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F420904-644D-4AA6-8E63-43E46DE99541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Q:</a:t>
            </a:r>
            <a:r>
              <a:rPr lang="en-US" sz="2400"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A:</a:t>
            </a:r>
            <a:r>
              <a:rPr lang="en-US" sz="2400">
                <a:cs typeface="+mn-cs"/>
              </a:rPr>
              <a:t> when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FF0000"/>
                </a:solidFill>
                <a:cs typeface="+mn-cs"/>
              </a:rPr>
              <a:t>Implementation:</a:t>
            </a: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variable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latin typeface="Courier New" charset="0"/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on loss event, </a:t>
            </a:r>
            <a:r>
              <a:rPr lang="en-US" sz="2400" b="1">
                <a:latin typeface="Courier New" charset="0"/>
                <a:cs typeface="+mn-cs"/>
              </a:rPr>
              <a:t>ssthresh</a:t>
            </a:r>
            <a:r>
              <a:rPr lang="en-US" sz="2400">
                <a:cs typeface="+mn-cs"/>
              </a:rPr>
              <a:t> is set to 1/2 of </a:t>
            </a:r>
            <a:r>
              <a:rPr lang="en-US" sz="2400" b="1">
                <a:latin typeface="Courier New" charset="0"/>
                <a:cs typeface="+mn-cs"/>
              </a:rPr>
              <a:t>cwnd</a:t>
            </a:r>
            <a:r>
              <a:rPr lang="en-US" sz="2400">
                <a:latin typeface="Courier New" charset="0"/>
                <a:cs typeface="+mn-cs"/>
              </a:rPr>
              <a:t> </a:t>
            </a:r>
            <a:r>
              <a:rPr lang="en-US" sz="2400">
                <a:cs typeface="+mn-cs"/>
              </a:rPr>
              <a:t>just before loss event</a:t>
            </a:r>
          </a:p>
        </p:txBody>
      </p:sp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81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switching from slow start to CA</a:t>
            </a:r>
          </a:p>
        </p:txBody>
      </p:sp>
      <p:sp>
        <p:nvSpPr>
          <p:cNvPr id="11981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20F4A71-2DAE-42C8-8AC8-DA03587244AE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20938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 smtClean="0">
                  <a:latin typeface="Symbol" charset="0"/>
                </a:rPr>
                <a:t>L</a:t>
              </a:r>
              <a:endParaRPr lang="en-US" sz="1200" smtClean="0"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935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20918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grpSp>
          <p:nvGrpSpPr>
            <p:cNvPr id="120919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 smtClean="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120920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21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922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20909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sp>
          <p:nvSpPr>
            <p:cNvPr id="120910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11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20899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120900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0901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2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20894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120895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20888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9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 smtClean="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grpSp>
            <p:nvGrpSpPr>
              <p:cNvPr id="120891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 smtClean="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20865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120866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0867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120868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9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0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871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73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20847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20858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8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20854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9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20850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120846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E30520F4-4584-45BF-97C3-899AF87D4E0D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pic>
        <p:nvPicPr>
          <p:cNvPr id="12185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r>
              <a:rPr lang="en-US" altLang="en-US" sz="2800" smtClean="0">
                <a:ea typeface="ＭＳ Ｐゴシック" charset="-128"/>
              </a:rPr>
              <a:t>avg. TCP thruput as function of window size, RTT?</a:t>
            </a:r>
          </a:p>
          <a:p>
            <a:pPr lvl="1"/>
            <a:r>
              <a:rPr lang="en-US" altLang="en-US" sz="2400" smtClean="0">
                <a:ea typeface="ＭＳ Ｐゴシック" charset="-128"/>
              </a:rPr>
              <a:t>ignore slow start, assume always data to send</a:t>
            </a:r>
          </a:p>
          <a:p>
            <a:r>
              <a:rPr lang="en-US" altLang="en-US" sz="2800" smtClean="0">
                <a:ea typeface="ＭＳ Ｐゴシック" charset="-128"/>
              </a:rPr>
              <a:t>W: window size </a:t>
            </a:r>
            <a:r>
              <a:rPr lang="en-US" altLang="en-US" sz="1600" smtClean="0">
                <a:ea typeface="ＭＳ Ｐゴシック" charset="-128"/>
              </a:rPr>
              <a:t>(measured in bytes)</a:t>
            </a:r>
            <a:r>
              <a:rPr lang="en-US" altLang="en-US" sz="2800" smtClean="0">
                <a:ea typeface="ＭＳ Ｐゴシック" charset="-128"/>
              </a:rPr>
              <a:t> where loss occurs</a:t>
            </a:r>
          </a:p>
          <a:p>
            <a:pPr lvl="1"/>
            <a:r>
              <a:rPr lang="en-US" altLang="en-US" sz="2400" smtClean="0">
                <a:ea typeface="ＭＳ Ｐゴシック" charset="-128"/>
              </a:rPr>
              <a:t>avg. window size (# in-flight bytes) is ¾ W</a:t>
            </a:r>
          </a:p>
          <a:p>
            <a:pPr lvl="1"/>
            <a:r>
              <a:rPr lang="en-US" altLang="en-US" sz="2400" smtClean="0">
                <a:ea typeface="ＭＳ Ｐゴシック" charset="-128"/>
              </a:rPr>
              <a:t>avg. thruput is 3/4W per RTT</a:t>
            </a:r>
          </a:p>
        </p:txBody>
      </p:sp>
      <p:grpSp>
        <p:nvGrpSpPr>
          <p:cNvPr id="121862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121873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W/2</a:t>
              </a:r>
            </a:p>
          </p:txBody>
        </p:sp>
      </p:grpSp>
      <p:grpSp>
        <p:nvGrpSpPr>
          <p:cNvPr id="121863" name="Group 45"/>
          <p:cNvGrpSpPr>
            <a:grpSpLocks/>
          </p:cNvGrpSpPr>
          <p:nvPr/>
        </p:nvGrpSpPr>
        <p:grpSpPr bwMode="auto">
          <a:xfrm>
            <a:off x="2733675" y="3440113"/>
            <a:ext cx="3795713" cy="620712"/>
            <a:chOff x="1722" y="2139"/>
            <a:chExt cx="2391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avg TCP thruput = </a:t>
              </a:r>
            </a:p>
          </p:txBody>
        </p:sp>
        <p:grpSp>
          <p:nvGrpSpPr>
            <p:cNvPr id="121865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bytes/sec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C783BB0-50BA-4849-8CE6-7F4CE7ED4C72}" type="slidenum">
              <a:rPr lang="en-US" altLang="en-US" sz="1200"/>
              <a:pPr/>
              <a:t>103</a:t>
            </a:fld>
            <a:endParaRPr lang="en-US" altLang="en-US" sz="1200"/>
          </a:p>
        </p:txBody>
      </p:sp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charset="-128"/>
              </a:rPr>
              <a:t>TCP Futures: TCP over </a:t>
            </a:r>
            <a:r>
              <a:rPr lang="ja-JP" altLang="en-US" sz="3600" smtClean="0">
                <a:ea typeface="ＭＳ Ｐゴシック" charset="-128"/>
              </a:rPr>
              <a:t>“</a:t>
            </a:r>
            <a:r>
              <a:rPr lang="en-US" altLang="ja-JP" sz="3600" smtClean="0">
                <a:ea typeface="ＭＳ Ｐゴシック" charset="-128"/>
              </a:rPr>
              <a:t>long, fat pipes</a:t>
            </a:r>
            <a:r>
              <a:rPr lang="ja-JP" altLang="en-US" sz="3600" smtClean="0">
                <a:ea typeface="ＭＳ Ｐゴシック" charset="-128"/>
              </a:rPr>
              <a:t>”</a:t>
            </a:r>
            <a:endParaRPr lang="en-US" altLang="en-US" sz="3600" smtClean="0">
              <a:ea typeface="ＭＳ Ｐゴシック" charset="-128"/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altLang="en-US" sz="2800" smtClean="0">
                <a:ea typeface="ＭＳ Ｐゴシック" charset="-128"/>
              </a:rPr>
              <a:t>example: 1500 byte segments, 100ms RTT, want 10 Gbps throughput</a:t>
            </a:r>
          </a:p>
          <a:p>
            <a:r>
              <a:rPr lang="en-US" altLang="en-US" sz="2800" smtClean="0">
                <a:ea typeface="ＭＳ Ｐゴシック" charset="-128"/>
              </a:rPr>
              <a:t>requires W = 83,333 in-flight segments</a:t>
            </a:r>
          </a:p>
          <a:p>
            <a:r>
              <a:rPr lang="en-US" altLang="en-US" sz="2800" smtClean="0">
                <a:ea typeface="ＭＳ Ｐゴシック" charset="-128"/>
              </a:rPr>
              <a:t>throughput in terms of segment loss probability, L </a:t>
            </a:r>
            <a:r>
              <a:rPr lang="en-US" altLang="en-US" sz="2000" smtClean="0">
                <a:ea typeface="ＭＳ Ｐゴシック" charset="-128"/>
              </a:rPr>
              <a:t>[Mathis 1997]:</a:t>
            </a:r>
            <a:r>
              <a:rPr lang="en-US" altLang="en-US" sz="2800" smtClean="0">
                <a:ea typeface="ＭＳ Ｐゴシック" charset="-128"/>
              </a:rPr>
              <a:t/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/>
            </a:r>
            <a:br>
              <a:rPr lang="en-US" altLang="en-US" sz="2800" smtClean="0">
                <a:ea typeface="ＭＳ Ｐゴシック" charset="-128"/>
              </a:rPr>
            </a:br>
            <a:r>
              <a:rPr lang="en-US" altLang="en-US" sz="2800" smtClean="0">
                <a:ea typeface="ＭＳ Ｐゴシック" charset="-128"/>
              </a:rPr>
              <a:t/>
            </a:r>
            <a:br>
              <a:rPr lang="en-US" altLang="en-US" sz="2800" smtClean="0">
                <a:ea typeface="ＭＳ Ｐゴシック" charset="-128"/>
              </a:rPr>
            </a:br>
            <a:endParaRPr lang="en-US" altLang="en-US" sz="280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>
                <a:latin typeface="MS Mincho" charset="-128"/>
                <a:ea typeface="MS Mincho" charset="-128"/>
              </a:rPr>
              <a:t>➜ </a:t>
            </a:r>
            <a:r>
              <a:rPr lang="en-US" altLang="en-US" sz="2400" smtClean="0">
                <a:ea typeface="MS Mincho" charset="-128"/>
              </a:rPr>
              <a:t>to achieve 10 Gbps throughput, need a loss rate of </a:t>
            </a:r>
            <a:r>
              <a:rPr lang="en-US" altLang="en-US" sz="2400" smtClean="0">
                <a:ea typeface="ＭＳ Ｐゴシック" charset="-128"/>
              </a:rPr>
              <a:t>L = 2</a:t>
            </a:r>
            <a:r>
              <a:rPr lang="el-GR" altLang="en-US" sz="2400" smtClean="0">
                <a:ea typeface="ＭＳ Ｐゴシック" charset="-128"/>
              </a:rPr>
              <a:t>·</a:t>
            </a:r>
            <a:r>
              <a:rPr lang="en-US" altLang="en-US" sz="2400" smtClean="0">
                <a:ea typeface="ＭＳ Ｐゴシック" charset="-128"/>
              </a:rPr>
              <a:t>10</a:t>
            </a:r>
            <a:r>
              <a:rPr lang="en-US" altLang="en-US" sz="2400" baseline="30000" smtClean="0">
                <a:ea typeface="ＭＳ Ｐゴシック" charset="-128"/>
              </a:rPr>
              <a:t>-10  </a:t>
            </a:r>
            <a:r>
              <a:rPr lang="en-US" altLang="en-US" sz="2400" i="1" smtClean="0">
                <a:solidFill>
                  <a:srgbClr val="FF0000"/>
                </a:solidFill>
                <a:ea typeface="ＭＳ Ｐゴシック" charset="-128"/>
              </a:rPr>
              <a:t> – a very small loss rate!</a:t>
            </a:r>
          </a:p>
          <a:p>
            <a:r>
              <a:rPr lang="en-US" altLang="en-US" sz="2800" smtClean="0">
                <a:ea typeface="ＭＳ Ｐゴシック" charset="-128"/>
              </a:rPr>
              <a:t>new versions of TCP for high-speed</a:t>
            </a:r>
            <a:endParaRPr lang="en-US" altLang="en-US" sz="2800" baseline="30000" smtClean="0">
              <a:ea typeface="ＭＳ Ｐゴシック" charset="-128"/>
            </a:endParaRPr>
          </a:p>
          <a:p>
            <a:endParaRPr lang="en-US" altLang="en-US" sz="2800" smtClean="0">
              <a:ea typeface="ＭＳ Ｐゴシック" charset="-128"/>
            </a:endParaRPr>
          </a:p>
        </p:txBody>
      </p:sp>
      <p:grpSp>
        <p:nvGrpSpPr>
          <p:cNvPr id="122886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1.22</a:t>
              </a:r>
            </a:p>
          </p:txBody>
        </p:sp>
        <p:grpSp>
          <p:nvGrpSpPr>
            <p:cNvPr id="122889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 smtClean="0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RTT</a:t>
                </a:r>
              </a:p>
            </p:txBody>
          </p:sp>
          <p:sp>
            <p:nvSpPr>
              <p:cNvPr id="122894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2227BC45-ACD0-4AF6-BE16-58ADF12C55DA}" type="slidenum">
              <a:rPr lang="en-US" altLang="en-US" sz="1200"/>
              <a:pPr/>
              <a:t>104</a:t>
            </a:fld>
            <a:endParaRPr lang="en-US" altLang="en-US" sz="1200"/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908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2393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3939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42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3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909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2392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2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2393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23931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34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5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fairness goal:</a:t>
            </a:r>
            <a:r>
              <a:rPr lang="en-US"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capacity R</a:t>
            </a:r>
          </a:p>
        </p:txBody>
      </p:sp>
      <p:sp>
        <p:nvSpPr>
          <p:cNvPr id="123916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918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Fairness</a:t>
            </a:r>
          </a:p>
        </p:txBody>
      </p:sp>
      <p:pic>
        <p:nvPicPr>
          <p:cNvPr id="123920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2</a:t>
            </a:r>
          </a:p>
        </p:txBody>
      </p:sp>
      <p:grpSp>
        <p:nvGrpSpPr>
          <p:cNvPr id="123922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23926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7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923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23924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5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619116AD-A88E-47B5-ACB6-60E4D9945F8A}" type="slidenum">
              <a:rPr lang="en-US" altLang="en-US" sz="1200"/>
              <a:pPr/>
              <a:t>105</a:t>
            </a:fld>
            <a:endParaRPr lang="en-US" altLang="en-US" sz="1200"/>
          </a:p>
        </p:txBody>
      </p:sp>
      <p:pic>
        <p:nvPicPr>
          <p:cNvPr id="124931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two competing sessions: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additive increase gives slope of 1, as throughout increases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equal bandwidth share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1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2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FEF4D2B-8E4B-4E66-8FA3-B665032E3F5E}" type="slidenum">
              <a:rPr lang="en-US" altLang="en-US" sz="1200"/>
              <a:pPr/>
              <a:t>106</a:t>
            </a:fld>
            <a:endParaRPr lang="en-US" altLang="en-US" sz="1200"/>
          </a:p>
        </p:txBody>
      </p:sp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Fairness and UDP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multimedia apps often do not use TCP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do not want rate throttled by 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instead use UDP: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 audio/video at constant rate, tolerate packet loss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87875" y="1223963"/>
            <a:ext cx="40290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cs typeface="+mn-cs"/>
              </a:rPr>
              <a:t>Fairness &amp;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parallel TCP connections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new app asks for 1 TCP, gets rate R/10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/>
              <a:t>new app asks for </a:t>
            </a:r>
            <a:r>
              <a:rPr lang="en-US" sz="2000" dirty="0" smtClean="0"/>
              <a:t>9 </a:t>
            </a:r>
            <a:r>
              <a:rPr lang="en-US" sz="2000" dirty="0"/>
              <a:t>TCPs, gets R/2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sz="2000" dirty="0">
              <a:cs typeface="+mn-cs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5899D0C-C08A-4A0D-9A90-D953A91472E5}" type="slidenum">
              <a:rPr lang="en-US" altLang="en-US" sz="1200"/>
              <a:pPr/>
              <a:t>107</a:t>
            </a:fld>
            <a:endParaRPr lang="en-US" altLang="en-US" sz="1200"/>
          </a:p>
        </p:txBody>
      </p: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cs typeface="+mn-cs"/>
              </a:rPr>
              <a:t>network-assisted congestion control: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>
                <a:cs typeface="+mn-cs"/>
              </a:rPr>
              <a:t>two bits in IP header (</a:t>
            </a:r>
            <a:r>
              <a:rPr lang="en-US" sz="2400" dirty="0" err="1" smtClean="0">
                <a:cs typeface="+mn-cs"/>
              </a:rPr>
              <a:t>ToS</a:t>
            </a:r>
            <a:r>
              <a:rPr lang="en-US" sz="2400" dirty="0" smtClean="0">
                <a:cs typeface="+mn-cs"/>
              </a:rPr>
              <a:t> field) marked </a:t>
            </a:r>
            <a:r>
              <a:rPr lang="en-US" sz="2400" i="1" dirty="0" smtClean="0">
                <a:solidFill>
                  <a:srgbClr val="000090"/>
                </a:solidFill>
                <a:cs typeface="+mn-cs"/>
              </a:rPr>
              <a:t>by network router</a:t>
            </a:r>
            <a:r>
              <a:rPr lang="en-US" sz="2400" dirty="0" smtClean="0">
                <a:cs typeface="+mn-cs"/>
              </a:rPr>
              <a:t> to indicate congestion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>
                <a:cs typeface="+mn-cs"/>
              </a:rPr>
              <a:t>congestion indication carried to receiving host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smtClean="0"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Explicit Congestion Notification </a:t>
            </a:r>
            <a:r>
              <a:rPr lang="en-US" sz="2800" dirty="0" smtClean="0">
                <a:cs typeface="+mj-cs"/>
              </a:rPr>
              <a:t>(ECN)</a:t>
            </a:r>
            <a:endParaRPr lang="en-US" sz="2800" dirty="0">
              <a:cs typeface="+mj-cs"/>
            </a:endParaRPr>
          </a:p>
        </p:txBody>
      </p:sp>
      <p:pic>
        <p:nvPicPr>
          <p:cNvPr id="126981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  <a:latin typeface="Arial" pitchFamily="34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26983" name="Freeform 10"/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Rectangle 23"/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6985" name="Rectangle 24"/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26986" name="Line 25"/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26988" name="Group 190"/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27133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34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9" name="Line 25"/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25"/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25"/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2" name="Group 3"/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27120" name="Text Box 54"/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i="1">
                  <a:solidFill>
                    <a:srgbClr val="000099"/>
                  </a:solidFill>
                  <a:latin typeface="Arial" pitchFamily="34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grpSp>
          <p:nvGrpSpPr>
            <p:cNvPr id="127121" name="Group 2"/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27122" name="Freeform 10"/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3" name="Rectangle 23"/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4" name="Rectangle 24"/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5" name="Line 25"/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 smtClean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27127" name="Group 190"/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27131" name="Picture 19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132" name="Freeform 19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27128" name="Line 25"/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9" name="Line 25"/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0" name="Line 25"/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3" name="Freeform 2"/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Freeform 6"/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5" name="Group 7"/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27107" name="Oval 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108" name="Line 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09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10" name="Rectangle 1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111" name="Oval 12"/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112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1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8" name="Line 1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13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14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6" name="Group 21"/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27094" name="Oval 22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95" name="Line 23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6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7" name="Rectangle 25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98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99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04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29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00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01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3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7" name="Group 35"/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27081" name="Oval 36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82" name="Line 37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3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4" name="Rectangle 39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85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86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91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Line 43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3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87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88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9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8" name="Group 18"/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27068" name="Oval 50"/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69" name="Line 51"/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0" name="Line 52"/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Rectangle 53"/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72" name="Oval 54"/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73" name="Group 55"/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27078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9" name="Line 57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74" name="Group 59"/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27075" name="Line 6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6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9" name="Group 63"/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27055" name="Oval 64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56" name="Line 65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7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8" name="Rectangle 67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59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60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65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6" name="Line 71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7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1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2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3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4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00" name="Group 77"/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27042" name="Oval 78"/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43" name="Line 79"/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Rectangle 81"/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046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47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52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3" name="Line 85"/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48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49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1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01" name="Freeform 91"/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Freeform 92"/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Freeform 93"/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Freeform 94"/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Freeform 95"/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Freeform 96"/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Freeform 7"/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8" name="TextBox 10"/>
          <p:cNvSpPr txBox="1">
            <a:spLocks noChangeArrowheads="1"/>
          </p:cNvSpPr>
          <p:nvPr/>
        </p:nvSpPr>
        <p:spPr bwMode="auto">
          <a:xfrm>
            <a:off x="-1639888" y="4827588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ECN=11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27034" name="Group 274"/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27036" name="Group 275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/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37" name="TextBox 276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</a:rPr>
                  <a:t>00</a:t>
                </a:r>
              </a:p>
            </p:txBody>
          </p:sp>
        </p:grpSp>
        <p:cxnSp>
          <p:nvCxnSpPr>
            <p:cNvPr id="127035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27026" name="Group 13"/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27028" name="Group 11"/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/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/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29" name="TextBox 12"/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11</a:t>
                </a:r>
              </a:p>
            </p:txBody>
          </p:sp>
        </p:grpSp>
        <p:cxnSp>
          <p:nvCxnSpPr>
            <p:cNvPr id="127027" name="Straight Arrow Connector 286"/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27018" name="Group 27"/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022" name="Rectangle 298"/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23" name="Freeform 299"/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9475 h 93730"/>
                  <a:gd name="T2" fmla="*/ 11863 w 1223105"/>
                  <a:gd name="T3" fmla="*/ 0 h 93730"/>
                  <a:gd name="T4" fmla="*/ 206422 w 1223105"/>
                  <a:gd name="T5" fmla="*/ 499 h 93730"/>
                  <a:gd name="T6" fmla="*/ 192977 w 1223105"/>
                  <a:gd name="T7" fmla="*/ 9975 h 93730"/>
                  <a:gd name="T8" fmla="*/ 0 w 1223105"/>
                  <a:gd name="T9" fmla="*/ 947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4" name="Freeform 300"/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6079 w 136342"/>
                  <a:gd name="T1" fmla="*/ 4406 h 891908"/>
                  <a:gd name="T2" fmla="*/ 0 w 136342"/>
                  <a:gd name="T3" fmla="*/ 0 h 891908"/>
                  <a:gd name="T4" fmla="*/ 17030 w 136342"/>
                  <a:gd name="T5" fmla="*/ 1037 h 891908"/>
                  <a:gd name="T6" fmla="*/ 23010 w 136342"/>
                  <a:gd name="T7" fmla="*/ 5373 h 891908"/>
                  <a:gd name="T8" fmla="*/ 6079 w 136342"/>
                  <a:gd name="T9" fmla="*/ 4406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5" name="TextBox 296"/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cxnSp>
          <p:nvCxnSpPr>
            <p:cNvPr id="127019" name="Straight Arrow Connector 294"/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020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27016" name="TextBox 29"/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IP datagram</a:t>
              </a:r>
            </a:p>
          </p:txBody>
        </p:sp>
        <p:cxnSp>
          <p:nvCxnSpPr>
            <p:cNvPr id="127017" name="Straight Connector 31"/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27014" name="TextBox 312"/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TCP ACK segment</a:t>
              </a:r>
            </a:p>
          </p:txBody>
        </p:sp>
        <p:cxnSp>
          <p:nvCxnSpPr>
            <p:cNvPr id="127015" name="Straight Connector 313"/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8C431F9-98D1-423F-A58F-9357F26CBF01}" type="slidenum">
              <a:rPr lang="en-US" altLang="en-US" sz="1200"/>
              <a:pPr/>
              <a:t>108</a:t>
            </a:fld>
            <a:endParaRPr lang="en-US" altLang="en-US" sz="1200"/>
          </a:p>
        </p:txBody>
      </p:sp>
      <p:pic>
        <p:nvPicPr>
          <p:cNvPr id="12800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</a:t>
            </a:r>
            <a:r>
              <a:rPr lang="en-US" sz="2800" dirty="0" err="1"/>
              <a:t>demultiplexing</a:t>
            </a:r>
            <a:endParaRPr lang="en-US" sz="2800" dirty="0"/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78463" y="1839913"/>
            <a:ext cx="3333750" cy="4321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smtClean="0">
                <a:solidFill>
                  <a:srgbClr val="CC0000"/>
                </a:solidFill>
                <a:ea typeface="ＭＳ Ｐゴシック" charset="-128"/>
              </a:rPr>
              <a:t>next:</a:t>
            </a:r>
            <a:endParaRPr lang="en-US" altLang="en-US" smtClean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leaving the network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edge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(application, transport layers)</a:t>
            </a:r>
          </a:p>
          <a:p>
            <a:r>
              <a:rPr lang="en-US" altLang="en-US" smtClean="0">
                <a:ea typeface="ＭＳ Ｐゴシック" charset="-128"/>
              </a:rPr>
              <a:t>into the network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core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altLang="ja-JP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two network layer chapters: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data plane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control plane</a:t>
            </a:r>
          </a:p>
          <a:p>
            <a:endParaRPr lang="en-US" alt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131E1DC-7C13-4575-B2CC-AB61BDDFD6A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pic>
        <p:nvPicPr>
          <p:cNvPr id="25603" name="Picture 2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cs typeface="+mn-cs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cs typeface="+mn-cs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cs typeface="+mn-cs"/>
              </a:rPr>
              <a:t>6428</a:t>
            </a:r>
            <a:r>
              <a:rPr lang="en-US" sz="2000" b="1">
                <a:latin typeface="Courier New" charset="0"/>
                <a:cs typeface="+mn-cs"/>
              </a:rPr>
              <a:t>);</a:t>
            </a:r>
          </a:p>
          <a:p>
            <a:pPr marL="173038" indent="-173038">
              <a:buFont typeface="Wingdings" charset="2"/>
              <a:buChar char="§"/>
              <a:defRPr/>
            </a:pPr>
            <a:endParaRPr lang="en-US" sz="4000">
              <a:cs typeface="+mn-cs"/>
            </a:endParaRPr>
          </a:p>
        </p:txBody>
      </p:sp>
      <p:sp>
        <p:nvSpPr>
          <p:cNvPr id="25606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09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16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18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27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28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2563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34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35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36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38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42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43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44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5646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5666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7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8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4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6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680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1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5EF0781-3A3E-4894-8E20-2F0EA0A5B51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Connection-oriented demux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dest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dest port number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socket identified by its own 4-tuple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non-persistent HTTP will have different socket for each request</a:t>
            </a:r>
          </a:p>
        </p:txBody>
      </p:sp>
      <p:pic>
        <p:nvPicPr>
          <p:cNvPr id="26630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842259A-DF9F-4A84-A7CE-986AC12EB18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pic>
        <p:nvPicPr>
          <p:cNvPr id="27651" name="Picture 15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7667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7675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6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81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7683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4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27685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9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693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27696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69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70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03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7705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6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7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8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27709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 dest port: 80 are demultiplexed to </a:t>
            </a:r>
            <a:r>
              <a:rPr lang="en-US" i="1" smtClean="0">
                <a:solidFill>
                  <a:srgbClr val="CC0000"/>
                </a:solidFill>
              </a:rPr>
              <a:t>different </a:t>
            </a:r>
            <a:r>
              <a:rPr lang="en-US" smtClean="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grpSp>
        <p:nvGrpSpPr>
          <p:cNvPr id="2771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24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7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9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32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773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6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9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16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7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88D3F58-3346-42CA-972B-66DF844BB14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Connection-oriented demux: example</a:t>
            </a: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79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80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82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87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8690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3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97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8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700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701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702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703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8705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6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28707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71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1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7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23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24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8726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7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8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729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28730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28734" name="Picture 103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6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7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4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874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63212D3-4F10-4A88-BD91-16D783C2A25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2970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51522A0-B9C2-4EA8-9E05-79C659F166F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pic>
        <p:nvPicPr>
          <p:cNvPr id="30723" name="Picture 10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User Datagram Protocol </a:t>
            </a:r>
            <a:r>
              <a:rPr lang="en-US" sz="3200">
                <a:cs typeface="+mj-cs"/>
              </a:rPr>
              <a:t>[RFC 768]</a:t>
            </a:r>
            <a:endParaRPr lang="en-US"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r>
              <a:rPr lang="ja-JP" altLang="en-US" sz="2400" dirty="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no frills,</a:t>
            </a:r>
            <a:r>
              <a:rPr lang="ja-JP" altLang="en-US" sz="2400" dirty="0" smtClean="0">
                <a:ea typeface="ＭＳ Ｐゴシック" charset="-128"/>
              </a:rPr>
              <a:t>”</a:t>
            </a:r>
            <a:r>
              <a:rPr lang="en-US" altLang="ja-JP" sz="2400" dirty="0" smtClean="0">
                <a:ea typeface="ＭＳ Ｐゴシック" charset="-128"/>
              </a:rPr>
              <a:t> </a:t>
            </a:r>
            <a:r>
              <a:rPr lang="ja-JP" altLang="en-US" sz="2400" dirty="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bare bones</a:t>
            </a:r>
            <a:r>
              <a:rPr lang="ja-JP" altLang="en-US" sz="2400" dirty="0" smtClean="0">
                <a:ea typeface="ＭＳ Ｐゴシック" charset="-128"/>
              </a:rPr>
              <a:t>”</a:t>
            </a:r>
            <a:r>
              <a:rPr lang="en-US" altLang="ja-JP" sz="2400" dirty="0" smtClean="0">
                <a:ea typeface="ＭＳ Ｐゴシック" charset="-128"/>
              </a:rPr>
              <a:t> Internet transport protocol</a:t>
            </a:r>
          </a:p>
          <a:p>
            <a:r>
              <a:rPr lang="ja-JP" altLang="en-US" sz="2400" dirty="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best effort</a:t>
            </a:r>
            <a:r>
              <a:rPr lang="ja-JP" altLang="en-US" sz="2400" dirty="0" smtClean="0">
                <a:ea typeface="ＭＳ Ｐゴシック" charset="-128"/>
              </a:rPr>
              <a:t>”</a:t>
            </a:r>
            <a:r>
              <a:rPr lang="en-US" altLang="ja-JP" sz="2400" dirty="0" smtClean="0">
                <a:ea typeface="ＭＳ Ｐゴシック" charset="-128"/>
              </a:rPr>
              <a:t> service; </a:t>
            </a:r>
            <a:r>
              <a:rPr lang="en-US" altLang="ja-JP" sz="2400" dirty="0" err="1" smtClean="0">
                <a:ea typeface="ＭＳ Ｐゴシック" charset="-128"/>
              </a:rPr>
              <a:t>UDP</a:t>
            </a:r>
            <a:r>
              <a:rPr lang="en-US" altLang="ja-JP" sz="2400" dirty="0" smtClean="0">
                <a:ea typeface="ＭＳ Ｐゴシック" charset="-128"/>
              </a:rPr>
              <a:t> segments may be: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lost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delivered to app out of order</a:t>
            </a:r>
          </a:p>
          <a:p>
            <a:r>
              <a:rPr lang="en-US" altLang="en-US" sz="2400" i="1" dirty="0" smtClean="0">
                <a:solidFill>
                  <a:srgbClr val="CC0000"/>
                </a:solidFill>
                <a:ea typeface="ＭＳ Ｐゴシック" charset="-128"/>
              </a:rPr>
              <a:t>connectionless:</a:t>
            </a:r>
            <a:endParaRPr lang="en-US" altLang="en-US" dirty="0" smtClean="0">
              <a:solidFill>
                <a:srgbClr val="CC0000"/>
              </a:solidFill>
              <a:ea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</a:rPr>
              <a:t>no handshaking between </a:t>
            </a:r>
            <a:r>
              <a:rPr lang="en-US" altLang="en-US" dirty="0" err="1" smtClean="0">
                <a:ea typeface="ＭＳ Ｐゴシック" charset="-128"/>
              </a:rPr>
              <a:t>UDP</a:t>
            </a:r>
            <a:r>
              <a:rPr lang="en-US" altLang="en-US" dirty="0" smtClean="0">
                <a:ea typeface="ＭＳ Ｐゴシック" charset="-128"/>
              </a:rPr>
              <a:t> sender, receiver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each </a:t>
            </a:r>
            <a:r>
              <a:rPr lang="en-US" altLang="en-US" dirty="0" err="1" smtClean="0">
                <a:ea typeface="ＭＳ Ｐゴシック" charset="-128"/>
              </a:rPr>
              <a:t>UDP</a:t>
            </a:r>
            <a:r>
              <a:rPr lang="en-US" altLang="en-US" dirty="0" smtClean="0">
                <a:ea typeface="ＭＳ Ｐゴシック" charset="-128"/>
              </a:rPr>
              <a:t> segment handled independently of others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SNMP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application-specific error recovery!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17C8FBD-4B88-4628-B269-2FFFC1C3A17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pic>
        <p:nvPicPr>
          <p:cNvPr id="31747" name="Picture 3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UDP: segment header</a:t>
            </a:r>
            <a:endParaRPr lang="en-US"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source port #</a:t>
            </a:r>
            <a:endParaRPr lang="en-US" sz="2400" smtClean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UDP segment format</a:t>
            </a:r>
            <a:endParaRPr lang="en-US" sz="2400" smtClean="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length</a:t>
            </a:r>
            <a:endParaRPr lang="en-US" sz="2400" smtClean="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checksum</a:t>
            </a:r>
            <a:endParaRPr lang="en-US" sz="2400" smtClean="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length, in bytes of UDP segment, including header</a:t>
            </a:r>
            <a:endParaRPr lang="en-US" sz="2400" smtClean="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no connection establishment (which can add delay)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simple: no connection state at sender, receiver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small header size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smtClean="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 smtClean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914F515-040A-480C-8B24-92C80811BD2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UDP checksum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3200" dirty="0" smtClean="0">
                <a:solidFill>
                  <a:srgbClr val="CC0000"/>
                </a:solidFill>
                <a:ea typeface="ＭＳ Ｐゴシック" charset="-128"/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charset="-128"/>
              </a:rPr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charset="-128"/>
              </a:rPr>
              <a:t>checksum: addition (one</a:t>
            </a:r>
            <a:r>
              <a:rPr lang="ja-JP" altLang="en-US" sz="2400" dirty="0" smtClean="0">
                <a:ea typeface="ＭＳ Ｐゴシック" charset="-128"/>
              </a:rPr>
              <a:t>’</a:t>
            </a:r>
            <a:r>
              <a:rPr lang="en-US" altLang="ja-JP" sz="2400" dirty="0" smtClean="0">
                <a:ea typeface="ＭＳ Ｐゴシック" charset="-128"/>
              </a:rPr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charset="-128"/>
              </a:rPr>
              <a:t>sender puts </a:t>
            </a:r>
            <a:r>
              <a:rPr lang="en-US" altLang="en-US" sz="2400" dirty="0" smtClean="0">
                <a:ea typeface="ＭＳ Ｐゴシック" charset="-128"/>
              </a:rPr>
              <a:t>complement of checksum </a:t>
            </a:r>
            <a:r>
              <a:rPr lang="en-US" altLang="en-US" sz="2400" dirty="0" smtClean="0">
                <a:ea typeface="ＭＳ Ｐゴシック" charset="-128"/>
              </a:rPr>
              <a:t>value into </a:t>
            </a:r>
            <a:r>
              <a:rPr lang="en-US" altLang="en-US" sz="2400" dirty="0" err="1" smtClean="0">
                <a:ea typeface="ＭＳ Ｐゴシック" charset="-128"/>
              </a:rPr>
              <a:t>UDP</a:t>
            </a:r>
            <a:r>
              <a:rPr lang="en-US" altLang="en-US" sz="2400" dirty="0" smtClean="0">
                <a:ea typeface="ＭＳ Ｐゴシック" charset="-128"/>
              </a:rPr>
              <a:t> checksum field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endParaRPr lang="en-US" altLang="en-US" sz="3200" dirty="0" smtClean="0">
              <a:ea typeface="ＭＳ Ｐゴシック" charset="-128"/>
            </a:endParaRP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</a:rPr>
              <a:t>receiver:</a:t>
            </a:r>
          </a:p>
          <a:p>
            <a:r>
              <a:rPr lang="en-US" altLang="en-US" sz="2400" dirty="0" smtClean="0">
                <a:ea typeface="ＭＳ Ｐゴシック" charset="-128"/>
              </a:rPr>
              <a:t>compute checksum of received segment</a:t>
            </a:r>
          </a:p>
          <a:p>
            <a:r>
              <a:rPr lang="en-US" altLang="en-US" sz="2400" dirty="0" smtClean="0">
                <a:ea typeface="ＭＳ Ｐゴシック" charset="-128"/>
              </a:rPr>
              <a:t>check if computed checksum equals checksum field value: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NO—error detected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YES—no error detected. </a:t>
            </a:r>
            <a:r>
              <a:rPr lang="en-US" altLang="en-US" i="1" dirty="0" smtClean="0">
                <a:ea typeface="ＭＳ Ｐゴシック" charset="-128"/>
              </a:rPr>
              <a:t>But maybe errors nonetheless?</a:t>
            </a:r>
            <a:r>
              <a:rPr lang="en-US" altLang="en-US" dirty="0" smtClean="0">
                <a:ea typeface="ＭＳ Ｐゴシック" charset="-128"/>
              </a:rPr>
              <a:t> More later ….</a:t>
            </a:r>
          </a:p>
          <a:p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itchFamily="34" charset="0"/>
              </a:rPr>
              <a:t>Goal:</a:t>
            </a:r>
            <a:r>
              <a:rPr lang="en-US" altLang="en-US" sz="2800">
                <a:latin typeface="Gill Sans MT" pitchFamily="34" charset="0"/>
              </a:rPr>
              <a:t> detect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errors</a:t>
            </a:r>
            <a:r>
              <a:rPr lang="ja-JP" altLang="en-US" sz="2800">
                <a:latin typeface="Gill Sans MT" pitchFamily="34" charset="0"/>
              </a:rPr>
              <a:t>”</a:t>
            </a:r>
            <a:r>
              <a:rPr lang="en-US" altLang="ja-JP" sz="2800">
                <a:latin typeface="Gill Sans MT" pitchFamily="34" charset="0"/>
              </a:rPr>
              <a:t> (e.g., flipped bits) in transmitted segment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800">
              <a:latin typeface="Gill Sans MT" pitchFamily="34" charset="0"/>
            </a:endParaRPr>
          </a:p>
        </p:txBody>
      </p:sp>
      <p:pic>
        <p:nvPicPr>
          <p:cNvPr id="32775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792" y="6339155"/>
            <a:ext cx="5151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Note: This is a primitive and lousy way to detect errors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24AB4DB3-02EC-484D-9741-B89C50A0920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pic>
        <p:nvPicPr>
          <p:cNvPr id="33795" name="Picture 1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checksum: example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cs typeface="+mn-cs"/>
              </a:rPr>
              <a:t>example: add two 16-bit integers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smtClean="0">
                <a:latin typeface="Comic Sans MS" charset="0"/>
              </a:rPr>
              <a:t>  1  1  1  0  0  1  1  0  0  1  1  0  0  1  1  0</a:t>
            </a:r>
          </a:p>
          <a:p>
            <a:pPr algn="l">
              <a:defRPr/>
            </a:pPr>
            <a:r>
              <a:rPr lang="en-US" sz="2000" b="1" smtClean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smtClean="0">
                <a:latin typeface="Comic Sans MS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 smtClean="0">
              <a:latin typeface="Comic Sans MS" charset="0"/>
            </a:endParaRPr>
          </a:p>
          <a:p>
            <a:pPr algn="l">
              <a:defRPr/>
            </a:pPr>
            <a:r>
              <a:rPr lang="en-US" sz="2000" b="1" smtClean="0">
                <a:latin typeface="Comic Sans MS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 smtClean="0">
              <a:latin typeface="Comic Sans MS" charset="0"/>
            </a:endParaRPr>
          </a:p>
          <a:p>
            <a:pPr algn="l">
              <a:defRPr/>
            </a:pPr>
            <a:r>
              <a:rPr lang="en-US" sz="2000" b="1" smtClean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smtClean="0">
                <a:latin typeface="Comic Sans MS" charset="0"/>
              </a:rPr>
              <a:t>  1  0  1  1  1  0  1  1  1  0  1  1  1  1  0  0</a:t>
            </a:r>
          </a:p>
          <a:p>
            <a:pPr algn="l">
              <a:defRPr/>
            </a:pPr>
            <a:r>
              <a:rPr lang="en-US" sz="2000" b="1" smtClean="0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 smtClean="0">
                <a:latin typeface="Comic Sans MS" charset="0"/>
              </a:rPr>
              <a:t>  0  1  0  0  0  1  0  0  0  1  0  0  0  0  1  1</a:t>
            </a:r>
            <a:endParaRPr lang="en-US" sz="2400" b="1" smtClean="0">
              <a:latin typeface="Comic Sans MS" charset="0"/>
            </a:endParaRPr>
          </a:p>
        </p:txBody>
      </p:sp>
      <p:sp>
        <p:nvSpPr>
          <p:cNvPr id="19464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6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smtClean="0">
                <a:latin typeface="Comic Sans MS" charset="0"/>
              </a:rPr>
              <a:t>wraparound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smtClean="0">
                <a:latin typeface="Comic Sans MS" charset="0"/>
              </a:rPr>
              <a:t>sum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smtClean="0">
                <a:latin typeface="Comic Sans MS" charset="0"/>
              </a:rPr>
              <a:t>checksum</a:t>
            </a:r>
          </a:p>
        </p:txBody>
      </p:sp>
      <p:sp>
        <p:nvSpPr>
          <p:cNvPr id="19469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805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 smtClean="0">
                <a:latin typeface="Gill Sans MT" charset="0"/>
              </a:rPr>
              <a:t>Note:</a:t>
            </a:r>
            <a:r>
              <a:rPr lang="en-US" sz="2400" smtClean="0">
                <a:latin typeface="Gill Sans MT" charset="0"/>
              </a:rPr>
              <a:t> when adding numbers, a carryout from the most significant bit needs to be added to the result</a:t>
            </a:r>
          </a:p>
          <a:p>
            <a:pPr>
              <a:defRPr/>
            </a:pPr>
            <a:endParaRPr lang="en-US" sz="2400" smtClean="0"/>
          </a:p>
        </p:txBody>
      </p:sp>
      <p:sp>
        <p:nvSpPr>
          <p:cNvPr id="33807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3E72D3A-8916-4736-97B2-3AEED675EE5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pic>
        <p:nvPicPr>
          <p:cNvPr id="16387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3: Transport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our goals: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multiplexing, </a:t>
            </a:r>
            <a:r>
              <a:rPr lang="en-US" dirty="0" err="1"/>
              <a:t>demultiplexing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congestion control</a:t>
            </a:r>
            <a:endParaRPr lang="en-US" sz="2800" dirty="0"/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TCP congestion control</a:t>
            </a:r>
            <a:endParaRPr lang="en-US" sz="2000"/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06D4B6A-A2D7-42FA-91D8-3E79D69AF7B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3.4 principles of reliable data transfer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3584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A1CA4FD-900D-4067-97FE-35E91279B09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pic>
        <p:nvPicPr>
          <p:cNvPr id="36867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  <a:endParaRPr lang="en-US" sz="4800"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cs typeface="+mn-cs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FE2130D-5C6B-44E1-A42C-B8CDB94AE7A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7892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789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50EB169-15AD-4265-B5E3-DE483FA9083F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characteristics of unreliable channel will determine complexity of reliable data transfer protocol (rdt)</a:t>
            </a:r>
            <a:endParaRPr lang="en-US">
              <a:cs typeface="+mn-cs"/>
            </a:endParaRPr>
          </a:p>
        </p:txBody>
      </p:sp>
      <p:pic>
        <p:nvPicPr>
          <p:cNvPr id="38916" name="Picture 5" descr="rdt_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cs typeface="+mn-cs"/>
            </a:endParaRPr>
          </a:p>
        </p:txBody>
      </p:sp>
      <p:pic>
        <p:nvPicPr>
          <p:cNvPr id="38918" name="Picture 1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Principles of reliable data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4D5CBBE-7DDC-4848-96B9-1F73C651C63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pic>
        <p:nvPicPr>
          <p:cNvPr id="39939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  <a:endParaRPr lang="en-US">
              <a:cs typeface="+mj-cs"/>
            </a:endParaRPr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rdt_send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 smtClean="0">
                  <a:latin typeface="Times New Roman" charset="0"/>
                </a:rPr>
                <a:t> </a:t>
              </a:r>
              <a:r>
                <a:rPr lang="en-US" sz="1800" dirty="0" smtClean="0"/>
                <a:t>called from above, (e.g., by app.). Passes data to </a:t>
              </a:r>
            </a:p>
            <a:p>
              <a:pPr>
                <a:defRPr/>
              </a:pPr>
              <a:r>
                <a:rPr lang="en-US" sz="1800" dirty="0" smtClean="0"/>
                <a:t>deliver to receiver upper layer</a:t>
              </a:r>
              <a:endParaRPr lang="en-US" sz="2400" dirty="0" smtClean="0"/>
            </a:p>
          </p:txBody>
        </p:sp>
        <p:grpSp>
          <p:nvGrpSpPr>
            <p:cNvPr id="39961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rdt,</a:t>
              </a:r>
            </a:p>
            <a:p>
              <a:pPr>
                <a:defRPr/>
              </a:pPr>
              <a:r>
                <a:rPr lang="en-US" sz="1800" smtClean="0"/>
                <a:t>to transfer packet over </a:t>
              </a:r>
            </a:p>
            <a:p>
              <a:pPr>
                <a:defRPr/>
              </a:pPr>
              <a:r>
                <a:rPr lang="en-US" sz="1800" smtClean="0"/>
                <a:t>unreliable channel to receiver</a:t>
              </a:r>
              <a:endParaRPr lang="en-US" sz="2400" smtClean="0"/>
            </a:p>
          </p:txBody>
        </p:sp>
        <p:grpSp>
          <p:nvGrpSpPr>
            <p:cNvPr id="39957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rdt_rcv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 smtClean="0">
                  <a:latin typeface="Times New Roman" charset="0"/>
                </a:rPr>
                <a:t> </a:t>
              </a:r>
              <a:r>
                <a:rPr lang="en-US" sz="1800" dirty="0" smtClean="0"/>
                <a:t>called when packet arrives on </a:t>
              </a:r>
              <a:r>
                <a:rPr lang="en-US" sz="1800" dirty="0" err="1" smtClean="0"/>
                <a:t>rcv</a:t>
              </a:r>
              <a:r>
                <a:rPr lang="en-US" sz="1800" dirty="0"/>
                <a:t> </a:t>
              </a:r>
              <a:r>
                <a:rPr lang="en-US" sz="1800" dirty="0" smtClean="0"/>
                <a:t>side of channel</a:t>
              </a:r>
              <a:endParaRPr lang="en-US" sz="2400" dirty="0" smtClean="0"/>
            </a:p>
          </p:txBody>
        </p:sp>
        <p:grpSp>
          <p:nvGrpSpPr>
            <p:cNvPr id="39953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dirty="0" err="1" smtClean="0">
                  <a:solidFill>
                    <a:srgbClr val="FF0000"/>
                  </a:solidFill>
                  <a:latin typeface="Courier New" charset="0"/>
                </a:rPr>
                <a:t>deliver_data</a:t>
              </a:r>
              <a:r>
                <a:rPr lang="en-US" sz="1800" b="1" dirty="0" smtClean="0">
                  <a:solidFill>
                    <a:srgbClr val="FF0000"/>
                  </a:solidFill>
                  <a:latin typeface="Courier New" charset="0"/>
                </a:rPr>
                <a:t>():</a:t>
              </a:r>
              <a:r>
                <a:rPr lang="en-US" sz="1800" dirty="0" smtClean="0">
                  <a:latin typeface="Times New Roman" charset="0"/>
                </a:rPr>
                <a:t> </a:t>
              </a:r>
              <a:r>
                <a:rPr lang="en-US" sz="1800" dirty="0" smtClean="0"/>
                <a:t>called by </a:t>
              </a:r>
              <a:r>
                <a:rPr lang="en-US" sz="1800" b="1" dirty="0" err="1" smtClean="0"/>
                <a:t>rdt</a:t>
              </a:r>
              <a:r>
                <a:rPr lang="en-US" sz="1800" dirty="0" smtClean="0"/>
                <a:t> to deliver data upwards</a:t>
              </a:r>
              <a:endParaRPr lang="en-US" sz="2400" dirty="0" smtClean="0"/>
            </a:p>
          </p:txBody>
        </p:sp>
        <p:grpSp>
          <p:nvGrpSpPr>
            <p:cNvPr id="3994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CBA0DD7-14FD-4F64-8CE1-0DD654B8200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</a:rPr>
              <a:t>we</a:t>
            </a:r>
            <a:r>
              <a:rPr lang="ja-JP" altLang="en-US" dirty="0" smtClean="0">
                <a:solidFill>
                  <a:srgbClr val="CC0000"/>
                </a:solidFill>
                <a:ea typeface="ＭＳ Ｐゴシック" charset="-128"/>
              </a:rPr>
              <a:t>’</a:t>
            </a:r>
            <a:r>
              <a:rPr lang="en-US" altLang="ja-JP" dirty="0" err="1" smtClean="0">
                <a:solidFill>
                  <a:srgbClr val="CC0000"/>
                </a:solidFill>
                <a:ea typeface="ＭＳ Ｐゴシック" charset="-128"/>
              </a:rPr>
              <a:t>ll</a:t>
            </a:r>
            <a:r>
              <a:rPr lang="en-US" altLang="ja-JP" dirty="0" smtClean="0">
                <a:solidFill>
                  <a:srgbClr val="CC0000"/>
                </a:solidFill>
                <a:ea typeface="ＭＳ Ｐゴシック" charset="-128"/>
              </a:rPr>
              <a:t>:</a:t>
            </a:r>
          </a:p>
          <a:p>
            <a:r>
              <a:rPr lang="en-US" altLang="en-US" dirty="0" smtClean="0">
                <a:ea typeface="ＭＳ Ｐゴシック" charset="-128"/>
              </a:rPr>
              <a:t>incrementally develop sender, receiver sides of </a:t>
            </a:r>
            <a:r>
              <a:rPr lang="en-US" altLang="en-US" u="sng" dirty="0" smtClean="0">
                <a:solidFill>
                  <a:srgbClr val="CC0000"/>
                </a:solidFill>
                <a:ea typeface="ＭＳ Ｐゴシック" charset="-128"/>
              </a:rPr>
              <a:t>r</a:t>
            </a:r>
            <a:r>
              <a:rPr lang="en-US" altLang="en-US" dirty="0" smtClean="0">
                <a:ea typeface="ＭＳ Ｐゴシック" charset="-128"/>
              </a:rPr>
              <a:t>eliable </a:t>
            </a:r>
            <a:r>
              <a:rPr lang="en-US" altLang="en-US" u="sng" dirty="0" smtClean="0">
                <a:solidFill>
                  <a:srgbClr val="CC0000"/>
                </a:solidFill>
                <a:ea typeface="ＭＳ Ｐゴシック" charset="-128"/>
              </a:rPr>
              <a:t>d</a:t>
            </a:r>
            <a:r>
              <a:rPr lang="en-US" altLang="en-US" dirty="0" smtClean="0">
                <a:ea typeface="ＭＳ Ｐゴシック" charset="-128"/>
              </a:rPr>
              <a:t>ata </a:t>
            </a:r>
            <a:r>
              <a:rPr lang="en-US" altLang="en-US" u="sng" dirty="0" smtClean="0">
                <a:solidFill>
                  <a:srgbClr val="CC0000"/>
                </a:solidFill>
                <a:ea typeface="ＭＳ Ｐゴシック" charset="-128"/>
              </a:rPr>
              <a:t>t</a:t>
            </a:r>
            <a:r>
              <a:rPr lang="en-US" altLang="en-US" dirty="0" smtClean="0">
                <a:ea typeface="ＭＳ Ｐゴシック" charset="-128"/>
              </a:rPr>
              <a:t>ransfer protocol (</a:t>
            </a:r>
            <a:r>
              <a:rPr lang="en-US" altLang="en-US" dirty="0" err="1" smtClean="0">
                <a:ea typeface="ＭＳ Ｐゴシック" charset="-128"/>
              </a:rPr>
              <a:t>rdt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r>
              <a:rPr lang="en-US" altLang="en-US" dirty="0" smtClean="0">
                <a:ea typeface="ＭＳ Ｐゴシック" charset="-128"/>
              </a:rPr>
              <a:t>consider only unidirectional data transfer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but control information will flow on both directions!</a:t>
            </a:r>
          </a:p>
          <a:p>
            <a:r>
              <a:rPr lang="en-US" altLang="en-US" dirty="0" smtClean="0">
                <a:ea typeface="ＭＳ Ｐゴシック" charset="-128"/>
              </a:rPr>
              <a:t>use finite state machines (FSM)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1</a:t>
            </a:r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 causing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 taken on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1800">
                <a:solidFill>
                  <a:srgbClr val="CC0000"/>
                </a:solidFill>
              </a:rPr>
              <a:t>state:</a:t>
            </a:r>
            <a:r>
              <a:rPr lang="en-US" alt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altLang="en-US" sz="1800"/>
          </a:p>
        </p:txBody>
      </p:sp>
      <p:sp>
        <p:nvSpPr>
          <p:cNvPr id="40975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81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Reliable data transfer: 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5937E79-CE88-4206-B053-D93864AC057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rdt1.0: </a:t>
            </a:r>
            <a:r>
              <a:rPr lang="en-US" sz="3200"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underlying channel perfectly reliable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no loss of packets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receiver reads data from underlying channel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packet = make_pkt(data)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udt_send(packet)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 (packet,data)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7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1999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>
              <a:latin typeface="Times New Roman" pitchFamily="18" charset="0"/>
            </a:endParaRPr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42006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31EEB01-A606-4EB8-872D-9AB0BE6F4774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the</a:t>
            </a:r>
            <a:r>
              <a:rPr lang="en-US"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</a:rPr>
              <a:t>acknowledgements (ACKs):</a:t>
            </a:r>
            <a:r>
              <a:rPr lang="en-US"/>
              <a:t> receiver explicitly tells sender that pkt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</a:rPr>
              <a:t>negative acknowledgements (NAKs):</a:t>
            </a:r>
            <a:r>
              <a:rPr lang="en-US"/>
              <a:t> receiver explicitly tells sender that pkt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cs typeface="+mn-cs"/>
              </a:rPr>
              <a:t>rdt2.0</a:t>
            </a:r>
            <a:r>
              <a:rPr lang="en-US">
                <a:cs typeface="+mn-cs"/>
              </a:rPr>
              <a:t> (beyond </a:t>
            </a:r>
            <a:r>
              <a:rPr lang="en-US" sz="2400" b="1">
                <a:latin typeface="Courier New" charset="0"/>
                <a:cs typeface="+mn-cs"/>
              </a:rPr>
              <a:t>rdt1.0</a:t>
            </a:r>
            <a:r>
              <a:rPr lang="en-US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receiver feedback: control msgs (ACK,NAK) rcvr-&gt;sender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rdt2.0: channel with bit errors</a:t>
            </a:r>
          </a:p>
        </p:txBody>
      </p:sp>
      <p:pic>
        <p:nvPicPr>
          <p:cNvPr id="43013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3200" i="1">
                <a:solidFill>
                  <a:srgbClr val="CC0000"/>
                </a:solidFill>
                <a:latin typeface="Gill Sans MT" pitchFamily="34" charset="0"/>
              </a:rPr>
              <a:t>How do humans recover from </a:t>
            </a:r>
            <a:r>
              <a:rPr lang="ja-JP" altLang="en-US" sz="3200" i="1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3200" i="1">
                <a:solidFill>
                  <a:srgbClr val="CC0000"/>
                </a:solidFill>
                <a:latin typeface="Gill Sans MT" pitchFamily="34" charset="0"/>
              </a:rPr>
              <a:t>errors</a:t>
            </a:r>
            <a:r>
              <a:rPr lang="ja-JP" altLang="en-US" sz="3200" i="1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3200" i="1">
              <a:solidFill>
                <a:srgbClr val="CC0000"/>
              </a:solidFill>
              <a:latin typeface="Gill Sans MT" pitchFamily="34" charset="0"/>
            </a:endParaRPr>
          </a:p>
          <a:p>
            <a:r>
              <a:rPr lang="en-US" altLang="en-US" sz="3200" i="1">
                <a:solidFill>
                  <a:srgbClr val="CC0000"/>
                </a:solidFill>
                <a:latin typeface="Gill Sans MT" pitchFamily="34" charset="0"/>
              </a:rPr>
              <a:t>during conversation?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E9F9EB4-CF9F-4C99-B373-96515C85D67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the</a:t>
            </a:r>
            <a:r>
              <a:rPr lang="en-US"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</a:rPr>
              <a:t>acknowledgements (ACKs):</a:t>
            </a:r>
            <a:r>
              <a:rPr lang="en-US"/>
              <a:t> receiver explicitly tells sender that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</a:rPr>
              <a:t>negative acknowledgements (NAKs):</a:t>
            </a:r>
            <a:r>
              <a:rPr lang="en-US"/>
              <a:t> receiver explicitly tells sender that pkt had errors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cs typeface="+mn-cs"/>
              </a:rPr>
              <a:t>rdt2.0</a:t>
            </a:r>
            <a:r>
              <a:rPr lang="en-US">
                <a:cs typeface="+mn-cs"/>
              </a:rPr>
              <a:t> (beyond </a:t>
            </a:r>
            <a:r>
              <a:rPr lang="en-US" sz="2400" b="1">
                <a:latin typeface="Courier New" charset="0"/>
                <a:cs typeface="+mn-cs"/>
              </a:rPr>
              <a:t>rdt1.0</a:t>
            </a:r>
            <a:r>
              <a:rPr lang="en-US"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/>
              <a:t>feedback: control msgs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rdt2.0: channel with bit errors</a:t>
            </a:r>
          </a:p>
        </p:txBody>
      </p:sp>
      <p:pic>
        <p:nvPicPr>
          <p:cNvPr id="4403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30ABEA1-A68F-4956-B7A7-C11E22C5281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pic>
        <p:nvPicPr>
          <p:cNvPr id="45059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FSM specification</a:t>
            </a:r>
            <a:endParaRPr lang="en-US">
              <a:cs typeface="+mj-cs"/>
            </a:endParaRPr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9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509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5078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call from below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5081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45084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221F44A-C1C8-406D-B04B-75824DEB8FF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pic>
        <p:nvPicPr>
          <p:cNvPr id="17411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DF416FD-987E-44C8-886B-B40442DE8A3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pic>
        <p:nvPicPr>
          <p:cNvPr id="46083" name="Picture 4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operation with no errors</a:t>
            </a:r>
            <a:endParaRPr lang="en-US">
              <a:cs typeface="+mj-cs"/>
            </a:endParaRPr>
          </a:p>
        </p:txBody>
      </p:sp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2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3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1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6102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105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108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624B42B-3C8D-4A77-941D-C22C680CFB01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rdt2.0: error scenario</a:t>
            </a:r>
            <a:endParaRPr lang="en-US">
              <a:cs typeface="+mj-cs"/>
            </a:endParaRPr>
          </a:p>
        </p:txBody>
      </p:sp>
      <p:sp>
        <p:nvSpPr>
          <p:cNvPr id="4710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above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udt_send(ACK)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itchFamily="34" charset="0"/>
              </a:rPr>
              <a:t>   notcorrupt(rcvpkt)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isACK(rcvpkt)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itchFamily="34" charset="0"/>
              </a:rPr>
              <a:t>   isNAK(rcvpkt)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udt_send(NAK)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7157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corrupt(rcvpkt)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7158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55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 for ACK or NAK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4712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 for call from below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712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pic>
        <p:nvPicPr>
          <p:cNvPr id="47145" name="Picture 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A329733-8709-4C3B-B028-8A93575E6901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rgbClr val="CC0000"/>
                </a:solidFill>
                <a:ea typeface="ＭＳ Ｐゴシック" charset="-128"/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charset="-128"/>
              </a:rPr>
              <a:t>sender doesn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charset="-128"/>
              </a:rPr>
              <a:t>can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t just retransmit: possible duplicate</a:t>
            </a:r>
            <a:endParaRPr lang="en-US" altLang="ja-JP" smtClean="0">
              <a:ea typeface="ＭＳ Ｐゴシック" charset="-128"/>
            </a:endParaRPr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altLang="en-US" sz="2400" smtClean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mtClean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mtClean="0">
              <a:ea typeface="ＭＳ Ｐゴシック" charset="-128"/>
            </a:endParaRP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smtClean="0">
                <a:solidFill>
                  <a:srgbClr val="CC0000"/>
                </a:solidFill>
                <a:ea typeface="ＭＳ Ｐゴシック" charset="-128"/>
              </a:rPr>
              <a:t>handling duplicates</a:t>
            </a:r>
            <a:r>
              <a:rPr lang="en-US" altLang="en-US" sz="3200" smtClean="0">
                <a:solidFill>
                  <a:srgbClr val="FF0000"/>
                </a:solidFill>
                <a:ea typeface="ＭＳ Ｐゴシック" charset="-128"/>
              </a:rPr>
              <a:t>: </a:t>
            </a:r>
          </a:p>
          <a:p>
            <a:r>
              <a:rPr lang="en-US" altLang="en-US" sz="2400" smtClean="0">
                <a:ea typeface="ＭＳ Ｐゴシック" charset="-128"/>
              </a:rPr>
              <a:t>sender retransmits current pkt if ACK/NAK corrupted</a:t>
            </a:r>
          </a:p>
          <a:p>
            <a:r>
              <a:rPr lang="en-US" altLang="en-US" sz="2400" smtClean="0">
                <a:ea typeface="ＭＳ Ｐゴシック" charset="-128"/>
              </a:rPr>
              <a:t>sender adds </a:t>
            </a:r>
            <a:r>
              <a:rPr lang="en-US" altLang="en-US" sz="2400" i="1" smtClean="0">
                <a:solidFill>
                  <a:srgbClr val="000099"/>
                </a:solidFill>
                <a:ea typeface="ＭＳ Ｐゴシック" charset="-128"/>
              </a:rPr>
              <a:t>sequence number</a:t>
            </a:r>
            <a:r>
              <a:rPr lang="en-US" altLang="en-US" sz="2400" smtClean="0">
                <a:ea typeface="ＭＳ Ｐゴシック" charset="-128"/>
              </a:rPr>
              <a:t> to each pkt</a:t>
            </a:r>
          </a:p>
          <a:p>
            <a:r>
              <a:rPr lang="en-US" altLang="en-US" sz="2400" smtClean="0">
                <a:ea typeface="ＭＳ Ｐゴシック" charset="-128"/>
              </a:rPr>
              <a:t>receiver discards (doesn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t deliver up) duplicate pkt</a:t>
            </a:r>
            <a:endParaRPr lang="en-US" altLang="en-US" sz="2400" smtClean="0">
              <a:ea typeface="ＭＳ Ｐゴシック" charset="-128"/>
            </a:endParaRPr>
          </a:p>
        </p:txBody>
      </p:sp>
      <p:pic>
        <p:nvPicPr>
          <p:cNvPr id="48134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800" smtClean="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 smtClean="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 smtClean="0">
                  <a:latin typeface="Gill Sans MT" charset="0"/>
                </a:rPr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DD0DD15-CD32-45F4-8A89-867607DBD3B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rdt2.1: sender, handles garbled ACK/NAKs</a:t>
            </a:r>
            <a:endParaRPr lang="en-US"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Wait for call 0 from above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 or NAK 0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itchFamily="34" charset="0"/>
              </a:rPr>
              <a:t>isNAK(rcvpkt) 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rdt_send(data)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udt_send(sndpkt)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itchFamily="34" charset="0"/>
              </a:rPr>
              <a:t>isNAK(rcvpkt) )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itchFamily="34" charset="0"/>
              </a:rPr>
              <a:t>&amp;&amp; isACK(rcvpkt)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itchFamily="34" charset="0"/>
                </a:rPr>
                <a:t> call 1 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 or NAK 1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E385A326-5785-4A9E-B544-46B06832C195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0 from below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 smtClean="0">
                <a:latin typeface="Arial" pitchFamily="34" charset="0"/>
              </a:rPr>
              <a:t>nakpkt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NAK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nakpkt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has_seq0(rcvpkt)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has_seq1(rcvpkt)</a:t>
            </a:r>
            <a:r>
              <a:rPr lang="en-US" altLang="en-US">
                <a:latin typeface="Arial" pitchFamily="34" charset="0"/>
              </a:rPr>
              <a:t>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extract(</a:t>
            </a:r>
            <a:r>
              <a:rPr lang="en-US" altLang="en-US" sz="1400" dirty="0" err="1">
                <a:latin typeface="Arial" pitchFamily="34" charset="0"/>
              </a:rPr>
              <a:t>rcvpkt,data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deliver_data</a:t>
            </a:r>
            <a:r>
              <a:rPr lang="en-US" alt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1 from below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&amp;&amp; has_seq0(rcvpkt) 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extract(</a:t>
            </a:r>
            <a:r>
              <a:rPr lang="en-US" altLang="en-US" sz="1400" dirty="0" err="1">
                <a:latin typeface="Arial" pitchFamily="34" charset="0"/>
              </a:rPr>
              <a:t>rcvpkt,data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deliver_data</a:t>
            </a:r>
            <a:r>
              <a:rPr lang="en-US" alt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(corrupt(rcvpkt)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has_seq1(rcvpkt)</a:t>
            </a:r>
          </a:p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(corrupt(rcvpkt)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ACK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 smtClean="0">
                <a:latin typeface="Arial" pitchFamily="34" charset="0"/>
              </a:rPr>
              <a:t>nakpkt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NAK</a:t>
            </a:r>
            <a:r>
              <a:rPr lang="en-US" altLang="en-US" sz="1400" dirty="0">
                <a:latin typeface="Arial" pitchFamily="34" charset="0"/>
              </a:rPr>
              <a:t>, </a:t>
            </a:r>
            <a:r>
              <a:rPr lang="en-US" altLang="en-US" sz="1400" dirty="0" err="1">
                <a:latin typeface="Arial" pitchFamily="34" charset="0"/>
              </a:rPr>
              <a:t>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nakpkt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rdt2.1: receiver, handles garbled </a:t>
            </a:r>
            <a:r>
              <a:rPr lang="en-US" sz="3200">
                <a:cs typeface="+mj-cs"/>
              </a:rPr>
              <a:t>ACK/NAKs</a:t>
            </a:r>
            <a:endParaRPr lang="en-US" sz="360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D131D32-9DF4-4B7B-877F-C32F77408273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smtClean="0">
                <a:solidFill>
                  <a:srgbClr val="CC0000"/>
                </a:solidFill>
                <a:ea typeface="ＭＳ Ｐゴシック" charset="-128"/>
              </a:rPr>
              <a:t>sender:</a:t>
            </a:r>
            <a:endParaRPr lang="en-US" altLang="en-US" smtClean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seq # added to pkt</a:t>
            </a:r>
          </a:p>
          <a:p>
            <a:r>
              <a:rPr lang="en-US" altLang="en-US" smtClean="0">
                <a:ea typeface="ＭＳ Ｐゴシック" charset="-128"/>
              </a:rPr>
              <a:t>two seq. #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(0,1) will suffice.  Why?</a:t>
            </a:r>
          </a:p>
          <a:p>
            <a:r>
              <a:rPr lang="en-US" altLang="en-US" smtClean="0">
                <a:ea typeface="ＭＳ Ｐゴシック" charset="-128"/>
              </a:rPr>
              <a:t>must check if received ACK/NAK corrupted </a:t>
            </a:r>
          </a:p>
          <a:p>
            <a:r>
              <a:rPr lang="en-US" altLang="en-US" smtClean="0">
                <a:ea typeface="ＭＳ Ｐゴシック" charset="-128"/>
              </a:rPr>
              <a:t>twice as many states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state must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remember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whether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expected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pkt should have seq # of 0 or 1 </a:t>
            </a:r>
          </a:p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cs typeface="+mn-cs"/>
              </a:rPr>
              <a:t>receiver:</a:t>
            </a:r>
            <a:endParaRPr lang="en-US">
              <a:solidFill>
                <a:srgbClr val="CC0000"/>
              </a:solidFill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state indicates whether 0 or 1 is expected pkt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note: receiver can </a:t>
            </a:r>
            <a:r>
              <a:rPr lang="en-US" i="1">
                <a:cs typeface="+mn-cs"/>
              </a:rPr>
              <a:t>not</a:t>
            </a:r>
            <a:r>
              <a:rPr lang="en-US"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FE67848F-B9CE-4BC6-9460-46FD863EF8AB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pic>
        <p:nvPicPr>
          <p:cNvPr id="5222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rdt2.2: a NAK-free protocol</a:t>
            </a:r>
            <a:endParaRPr lang="en-US"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same functionality as rdt2.1, using ACKs only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instead of NAK, receiver sends ACK for last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receiver must </a:t>
            </a:r>
            <a:r>
              <a:rPr lang="en-US" i="1"/>
              <a:t>explicitly</a:t>
            </a:r>
            <a:r>
              <a:rPr lang="en-US"/>
              <a:t> include seq # of pkt being ACKed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duplicate ACK at sender results in same action as NAK: </a:t>
            </a:r>
            <a:r>
              <a:rPr lang="en-US" i="1">
                <a:cs typeface="+mn-cs"/>
              </a:rPr>
              <a:t>retransmit current pkt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47A4EFA-55B0-4B5F-A540-9B4BDAB1F43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pic>
        <p:nvPicPr>
          <p:cNvPr id="53251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rdt2.2: sender, receiver fragments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9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latin typeface="Arial" pitchFamily="34" charset="0"/>
                  </a:rPr>
                  <a:t>Wait for call 0 from above</a:t>
                </a:r>
                <a:endParaRPr lang="en-US" alt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53272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>
                  <a:latin typeface="Arial" pitchFamily="34" charset="0"/>
                </a:rPr>
                <a:t>sndpkt</a:t>
              </a:r>
              <a:r>
                <a:rPr lang="en-US" altLang="en-US" dirty="0">
                  <a:latin typeface="Arial" pitchFamily="34" charset="0"/>
                </a:rPr>
                <a:t> = </a:t>
              </a:r>
              <a:r>
                <a:rPr lang="en-US" altLang="en-US" dirty="0" err="1">
                  <a:latin typeface="Arial" pitchFamily="34" charset="0"/>
                </a:rPr>
                <a:t>make_pkt</a:t>
              </a:r>
              <a:r>
                <a:rPr lang="en-US" altLang="en-US" dirty="0">
                  <a:latin typeface="Arial" pitchFamily="34" charset="0"/>
                </a:rPr>
                <a:t>(0, data, checksum)</a:t>
              </a:r>
            </a:p>
            <a:p>
              <a:pPr algn="l"/>
              <a:r>
                <a:rPr lang="en-US" altLang="en-US" dirty="0" err="1">
                  <a:latin typeface="Arial" pitchFamily="34" charset="0"/>
                </a:rPr>
                <a:t>udt_send</a:t>
              </a:r>
              <a:r>
                <a:rPr lang="en-US" altLang="en-US" dirty="0">
                  <a:latin typeface="Arial" pitchFamily="34" charset="0"/>
                </a:rPr>
                <a:t>(</a:t>
              </a:r>
              <a:r>
                <a:rPr lang="en-US" altLang="en-US" dirty="0" err="1">
                  <a:latin typeface="Arial" pitchFamily="34" charset="0"/>
                </a:rPr>
                <a:t>sndpkt</a:t>
              </a:r>
              <a:r>
                <a:rPr lang="en-US" altLang="en-US" dirty="0">
                  <a:latin typeface="Arial" pitchFamily="34" charset="0"/>
                </a:rPr>
                <a:t>)</a:t>
              </a:r>
              <a:endParaRPr lang="en-US" altLang="en-US" dirty="0">
                <a:latin typeface="Times New Roman" pitchFamily="18" charset="0"/>
              </a:endParaRPr>
            </a:p>
          </p:txBody>
        </p:sp>
        <p:sp>
          <p:nvSpPr>
            <p:cNvPr id="53273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rdt_send(data)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74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udt_send(sndpkt)</a:t>
              </a:r>
              <a:endParaRPr lang="en-US" altLang="en-US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3279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( corrupt(rcvpkt) ||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</a:t>
              </a:r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isACK(rcvpkt,1)</a:t>
              </a:r>
              <a:r>
                <a:rPr lang="en-US" altLang="en-US">
                  <a:latin typeface="Arial" pitchFamily="34" charset="0"/>
                </a:rPr>
                <a:t> )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80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 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&amp;&amp; notcorrupt(rcvpkt)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&amp;&amp; </a:t>
              </a:r>
              <a:r>
                <a:rPr lang="en-US" altLang="en-US" b="1">
                  <a:solidFill>
                    <a:srgbClr val="FF0000"/>
                  </a:solidFill>
                  <a:latin typeface="Arial" pitchFamily="34" charset="0"/>
                </a:rPr>
                <a:t>isACK(rcvpkt,0)</a:t>
              </a:r>
              <a:r>
                <a:rPr lang="en-US" altLang="en-US" sz="1000">
                  <a:latin typeface="Arial" pitchFamily="34" charset="0"/>
                </a:rPr>
                <a:t> 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3283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84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7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>
                    <a:latin typeface="Arial" pitchFamily="34" charset="0"/>
                  </a:rPr>
                  <a:t>Wait for ACK</a:t>
                </a:r>
              </a:p>
              <a:p>
                <a:r>
                  <a:rPr lang="en-US" altLang="en-US" sz="1400">
                    <a:latin typeface="Arial" pitchFamily="34" charset="0"/>
                  </a:rPr>
                  <a:t>0</a:t>
                </a:r>
                <a:endParaRPr lang="en-US" alt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37926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sender FSM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789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>
                  <a:latin typeface="Arial" pitchFamily="34" charset="0"/>
                </a:rPr>
                <a:t>rdt_rcv(rcvpkt) &amp;&amp; notcorrupt(rcvpkt) </a:t>
              </a:r>
            </a:p>
            <a:p>
              <a:pPr algn="l"/>
              <a:r>
                <a:rPr lang="en-US" altLang="en-US">
                  <a:latin typeface="Arial" pitchFamily="34" charset="0"/>
                </a:rPr>
                <a:t>  &amp;&amp; has_seq1(rcvpkt) 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53257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latin typeface="Arial" pitchFamily="34" charset="0"/>
                </a:rPr>
                <a:t>extract(</a:t>
              </a:r>
              <a:r>
                <a:rPr lang="en-US" altLang="en-US" dirty="0" err="1">
                  <a:latin typeface="Arial" pitchFamily="34" charset="0"/>
                </a:rPr>
                <a:t>rcvpkt,data</a:t>
              </a:r>
              <a:r>
                <a:rPr lang="en-US" altLang="en-US" dirty="0">
                  <a:latin typeface="Arial" pitchFamily="34" charset="0"/>
                </a:rPr>
                <a:t>)</a:t>
              </a:r>
            </a:p>
            <a:p>
              <a:pPr algn="l"/>
              <a:r>
                <a:rPr lang="en-US" altLang="en-US" dirty="0" err="1">
                  <a:latin typeface="Arial" pitchFamily="34" charset="0"/>
                </a:rPr>
                <a:t>deliver_data</a:t>
              </a:r>
              <a:r>
                <a:rPr lang="en-US" altLang="en-US" dirty="0">
                  <a:latin typeface="Arial" pitchFamily="34" charset="0"/>
                </a:rPr>
                <a:t>(data)</a:t>
              </a:r>
            </a:p>
            <a:p>
              <a:pPr algn="l"/>
              <a:r>
                <a:rPr lang="en-US" altLang="en-US" b="1" dirty="0" err="1" smtClean="0">
                  <a:solidFill>
                    <a:srgbClr val="FF0000"/>
                  </a:solidFill>
                  <a:latin typeface="Arial" pitchFamily="34" charset="0"/>
                </a:rPr>
                <a:t>ackpkt</a:t>
              </a:r>
              <a:r>
                <a:rPr lang="en-US" altLang="en-US" b="1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= </a:t>
              </a:r>
              <a:r>
                <a:rPr lang="en-US" altLang="en-US" b="1" dirty="0" err="1">
                  <a:solidFill>
                    <a:srgbClr val="FF0000"/>
                  </a:solidFill>
                  <a:latin typeface="Arial" pitchFamily="34" charset="0"/>
                </a:rPr>
                <a:t>make_pkt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(ACK1, </a:t>
              </a:r>
              <a:r>
                <a:rPr lang="en-US" altLang="en-US" b="1" dirty="0" err="1">
                  <a:solidFill>
                    <a:srgbClr val="FF0000"/>
                  </a:solidFill>
                  <a:latin typeface="Arial" pitchFamily="34" charset="0"/>
                </a:rPr>
                <a:t>chksum</a:t>
              </a:r>
              <a:r>
                <a:rPr lang="en-US" altLang="en-US" b="1" dirty="0">
                  <a:solidFill>
                    <a:srgbClr val="FF0000"/>
                  </a:solidFill>
                  <a:latin typeface="Arial" pitchFamily="34" charset="0"/>
                </a:rPr>
                <a:t>)</a:t>
              </a:r>
            </a:p>
            <a:p>
              <a:pPr algn="l"/>
              <a:r>
                <a:rPr lang="en-US" altLang="en-US" dirty="0" err="1" smtClean="0">
                  <a:latin typeface="Arial" pitchFamily="34" charset="0"/>
                </a:rPr>
                <a:t>udt_send</a:t>
              </a:r>
              <a:r>
                <a:rPr lang="en-US" altLang="en-US" dirty="0" smtClean="0">
                  <a:latin typeface="Arial" pitchFamily="34" charset="0"/>
                </a:rPr>
                <a:t>(</a:t>
              </a:r>
              <a:r>
                <a:rPr lang="en-US" altLang="en-US" dirty="0" err="1" smtClean="0">
                  <a:latin typeface="Arial" pitchFamily="34" charset="0"/>
                </a:rPr>
                <a:t>ackpkt</a:t>
              </a:r>
              <a:r>
                <a:rPr lang="en-US" altLang="en-US" dirty="0">
                  <a:latin typeface="Arial" pitchFamily="34" charset="0"/>
                </a:rPr>
                <a:t>)</a:t>
              </a:r>
              <a:endParaRPr lang="en-US" altLang="en-US" dirty="0">
                <a:latin typeface="Times New Roman" pitchFamily="18" charset="0"/>
              </a:endParaRPr>
            </a:p>
          </p:txBody>
        </p:sp>
        <p:grpSp>
          <p:nvGrpSpPr>
            <p:cNvPr id="53258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3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en-US" sz="1400">
                      <a:latin typeface="Arial" pitchFamily="34" charset="0"/>
                    </a:rPr>
                    <a:t>Wait for </a:t>
                  </a:r>
                </a:p>
                <a:p>
                  <a:r>
                    <a:rPr lang="en-US" altLang="en-US" sz="1400">
                      <a:latin typeface="Arial" pitchFamily="34" charset="0"/>
                    </a:rPr>
                    <a:t>0 from below</a:t>
                  </a:r>
                  <a:endParaRPr lang="en-US" altLang="en-US" sz="1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3261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en-US">
                    <a:latin typeface="Arial" pitchFamily="34" charset="0"/>
                  </a:rPr>
                  <a:t>rdt_rcv(rcvpkt) &amp;&amp; </a:t>
                </a:r>
              </a:p>
              <a:p>
                <a:pPr algn="l"/>
                <a:r>
                  <a:rPr lang="en-US" altLang="en-US">
                    <a:latin typeface="Arial" pitchFamily="34" charset="0"/>
                  </a:rPr>
                  <a:t>   (corrupt(rcvpkt) ||</a:t>
                </a:r>
              </a:p>
              <a:p>
                <a:pPr algn="l"/>
                <a:r>
                  <a:rPr lang="en-US" altLang="en-US">
                    <a:latin typeface="Arial" pitchFamily="34" charset="0"/>
                  </a:rPr>
                  <a:t>     </a:t>
                </a:r>
                <a:r>
                  <a:rPr lang="en-US" altLang="en-US" b="1">
                    <a:solidFill>
                      <a:srgbClr val="FF0000"/>
                    </a:solidFill>
                    <a:latin typeface="Arial" pitchFamily="34" charset="0"/>
                  </a:rPr>
                  <a:t>has_seq1(rcvpkt))</a:t>
                </a:r>
                <a:endParaRPr lang="en-US" alt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67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r>
                  <a:rPr lang="en-US" altLang="en-US" b="1" dirty="0" err="1" smtClean="0">
                    <a:solidFill>
                      <a:srgbClr val="FF0000"/>
                    </a:solidFill>
                    <a:latin typeface="Arial" pitchFamily="34" charset="0"/>
                  </a:rPr>
                  <a:t>udt_send</a:t>
                </a:r>
                <a:r>
                  <a:rPr lang="en-US" altLang="en-US" b="1" dirty="0" smtClean="0">
                    <a:solidFill>
                      <a:srgbClr val="FF0000"/>
                    </a:solidFill>
                    <a:latin typeface="Arial" pitchFamily="34" charset="0"/>
                  </a:rPr>
                  <a:t>(</a:t>
                </a:r>
                <a:r>
                  <a:rPr lang="en-US" altLang="en-US" b="1" dirty="0" err="1" smtClean="0">
                    <a:solidFill>
                      <a:srgbClr val="FF0000"/>
                    </a:solidFill>
                    <a:latin typeface="Arial" pitchFamily="34" charset="0"/>
                  </a:rPr>
                  <a:t>ackpkt</a:t>
                </a:r>
                <a:r>
                  <a:rPr lang="en-US" altLang="en-US" b="1" dirty="0">
                    <a:solidFill>
                      <a:srgbClr val="FF0000"/>
                    </a:solidFill>
                    <a:latin typeface="Arial" pitchFamily="34" charset="0"/>
                  </a:rPr>
                  <a:t>)</a:t>
                </a:r>
                <a:endParaRPr lang="en-US" altLang="en-US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09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smtClean="0">
                    <a:solidFill>
                      <a:srgbClr val="000099"/>
                    </a:solidFill>
                  </a:rPr>
                  <a:t>receiver FSM</a:t>
                </a:r>
              </a:p>
              <a:p>
                <a:pPr>
                  <a:defRPr/>
                </a:pPr>
                <a:r>
                  <a:rPr lang="en-US" sz="2000" smtClean="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7900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Symbol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0E16A7C-9D03-4146-8B93-DD6C53494418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rdt3.0: channels with errors </a:t>
            </a:r>
            <a:r>
              <a:rPr lang="en-US" sz="3600" i="1">
                <a:cs typeface="+mj-cs"/>
              </a:rPr>
              <a:t>and</a:t>
            </a:r>
            <a:r>
              <a:rPr lang="en-US" sz="3600">
                <a:cs typeface="+mj-cs"/>
              </a:rPr>
              <a:t> loss</a:t>
            </a:r>
            <a:endParaRPr lang="en-US"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charset="-128"/>
              </a:rPr>
              <a:t>new assumption:</a:t>
            </a:r>
            <a:r>
              <a:rPr lang="en-US" altLang="en-US" dirty="0" smtClean="0">
                <a:ea typeface="ＭＳ Ｐゴシック" charset="-128"/>
              </a:rPr>
              <a:t> underlying channel can also lose packets (data, </a:t>
            </a:r>
            <a:r>
              <a:rPr lang="en-US" altLang="en-US" dirty="0" err="1" smtClean="0">
                <a:ea typeface="ＭＳ Ｐゴシック" charset="-128"/>
              </a:rPr>
              <a:t>ACKs</a:t>
            </a:r>
            <a:r>
              <a:rPr lang="en-US" altLang="en-US" dirty="0" smtClean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charset="-128"/>
              </a:rPr>
              <a:t>checksum, seq. #, </a:t>
            </a:r>
            <a:r>
              <a:rPr lang="en-US" altLang="en-US" dirty="0" err="1" smtClean="0">
                <a:ea typeface="ＭＳ Ｐゴシック" charset="-128"/>
              </a:rPr>
              <a:t>ACKs</a:t>
            </a:r>
            <a:r>
              <a:rPr lang="en-US" altLang="en-US" dirty="0" smtClean="0">
                <a:ea typeface="ＭＳ Ｐゴシック" charset="-128"/>
              </a:rPr>
              <a:t>, retransmissions will be of help…but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charset="-128"/>
              </a:rPr>
              <a:t>approach:</a:t>
            </a:r>
            <a:r>
              <a:rPr lang="en-US" altLang="en-US" dirty="0" smtClean="0">
                <a:ea typeface="ＭＳ Ｐゴシック" charset="-128"/>
              </a:rPr>
              <a:t> sender waits </a:t>
            </a:r>
            <a:r>
              <a:rPr lang="ja-JP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reasonable</a:t>
            </a:r>
            <a:r>
              <a:rPr lang="ja-JP" altLang="en-US" dirty="0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amount of time for </a:t>
            </a:r>
            <a:r>
              <a:rPr lang="en-US" altLang="ja-JP" dirty="0" err="1" smtClean="0">
                <a:ea typeface="ＭＳ Ｐゴシック" charset="-128"/>
              </a:rPr>
              <a:t>ACK</a:t>
            </a:r>
            <a:r>
              <a:rPr lang="en-US" altLang="ja-JP" dirty="0" smtClean="0">
                <a:ea typeface="ＭＳ Ｐゴシック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ea typeface="ＭＳ Ｐゴシック" charset="-128"/>
              </a:rPr>
              <a:t>retransmits if no </a:t>
            </a:r>
            <a:r>
              <a:rPr lang="en-US" altLang="en-US" sz="2400" dirty="0" err="1" smtClean="0">
                <a:ea typeface="ＭＳ Ｐゴシック" charset="-128"/>
              </a:rPr>
              <a:t>ACK</a:t>
            </a:r>
            <a:r>
              <a:rPr lang="en-US" altLang="en-US" sz="2400" dirty="0" smtClean="0">
                <a:ea typeface="ＭＳ Ｐゴシック" charset="-128"/>
              </a:rPr>
              <a:t>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if </a:t>
            </a:r>
            <a:r>
              <a:rPr lang="en-US" altLang="en-US" sz="2400" dirty="0" err="1" smtClean="0">
                <a:ea typeface="ＭＳ Ｐゴシック" charset="-128"/>
              </a:rPr>
              <a:t>pkt</a:t>
            </a:r>
            <a:r>
              <a:rPr lang="en-US" altLang="en-US" sz="2400" dirty="0" smtClean="0">
                <a:ea typeface="ＭＳ Ｐゴシック" charset="-128"/>
              </a:rPr>
              <a:t> (or </a:t>
            </a:r>
            <a:r>
              <a:rPr lang="en-US" altLang="en-US" sz="2400" dirty="0" err="1" smtClean="0">
                <a:ea typeface="ＭＳ Ｐゴシック" charset="-128"/>
              </a:rPr>
              <a:t>ACK</a:t>
            </a:r>
            <a:r>
              <a:rPr lang="en-US" altLang="en-US" sz="2400" dirty="0" smtClean="0">
                <a:ea typeface="ＭＳ Ｐゴシック" charset="-128"/>
              </a:rPr>
              <a:t>) just delayed (not lost):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retransmission will be  duplicate, but seq. #</a:t>
            </a:r>
            <a:r>
              <a:rPr lang="ja-JP" altLang="en-US" dirty="0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s already handle this</a:t>
            </a:r>
            <a:endParaRPr lang="en-US" altLang="ja-JP" sz="2000" dirty="0" smtClean="0">
              <a:ea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</a:rPr>
              <a:t>receiver must specify </a:t>
            </a:r>
            <a:r>
              <a:rPr lang="en-US" altLang="en-US" dirty="0" err="1" smtClean="0">
                <a:ea typeface="ＭＳ Ｐゴシック" charset="-128"/>
              </a:rPr>
              <a:t>seq</a:t>
            </a:r>
            <a:r>
              <a:rPr lang="en-US" altLang="en-US" dirty="0" smtClean="0">
                <a:ea typeface="ＭＳ Ｐゴシック" charset="-128"/>
              </a:rPr>
              <a:t> # of </a:t>
            </a:r>
            <a:r>
              <a:rPr lang="en-US" altLang="en-US" dirty="0" err="1" smtClean="0">
                <a:ea typeface="ＭＳ Ｐゴシック" charset="-128"/>
              </a:rPr>
              <a:t>pkt</a:t>
            </a:r>
            <a:r>
              <a:rPr lang="en-US" altLang="en-US" dirty="0" smtClean="0">
                <a:ea typeface="ＭＳ Ｐゴシック" charset="-128"/>
              </a:rPr>
              <a:t> being </a:t>
            </a:r>
            <a:r>
              <a:rPr lang="en-US" altLang="en-US" dirty="0" err="1" smtClean="0">
                <a:ea typeface="ＭＳ Ｐゴシック" charset="-128"/>
              </a:rPr>
              <a:t>ACKed</a:t>
            </a:r>
            <a:endParaRPr lang="en-US" altLang="en-US" sz="2000" dirty="0" smtClean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requires countdown timer</a:t>
            </a:r>
          </a:p>
        </p:txBody>
      </p:sp>
      <p:pic>
        <p:nvPicPr>
          <p:cNvPr id="5427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B6A9998-8986-4BAF-AA71-49EF700C6FCA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 sender</a:t>
            </a:r>
            <a:endParaRPr lang="en-US">
              <a:cs typeface="+mj-cs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ACK0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05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isACK(rcvpkt,1) 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9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1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call 1 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10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isACK(rcvpkt,0)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317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isACK(rcvpkt,0) 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&amp;&amp; isACK(rcvpkt,1)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stop_timer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3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stop_timer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6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27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31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32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  <a:endParaRPr lang="en-US" altLang="en-US" sz="1400">
              <a:latin typeface="Times New Roman" pitchFamily="18" charset="0"/>
            </a:endParaRPr>
          </a:p>
        </p:txBody>
      </p:sp>
      <p:grpSp>
        <p:nvGrpSpPr>
          <p:cNvPr id="55335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9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itchFamily="34" charset="0"/>
                </a:rPr>
                <a:t>call 0from above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36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37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7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latin typeface="Arial" pitchFamily="34" charset="0"/>
                </a:rPr>
                <a:t>Wait for ACK1</a:t>
              </a:r>
              <a:endParaRPr lang="en-US" altLang="en-US" sz="1400">
                <a:latin typeface="Times New Roman" pitchFamily="18" charset="0"/>
              </a:endParaRPr>
            </a:p>
          </p:txBody>
        </p:sp>
      </p:grpSp>
      <p:sp>
        <p:nvSpPr>
          <p:cNvPr id="55338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55340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5341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pic>
        <p:nvPicPr>
          <p:cNvPr id="55345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02" y="6256966"/>
            <a:ext cx="2114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Receiver is the same!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9203CE3-1B2B-4BBD-88E5-52346DBB9D9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grpSp>
        <p:nvGrpSpPr>
          <p:cNvPr id="18435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5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6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7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8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9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0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1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2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3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4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5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6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7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8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17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18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19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10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802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94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86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0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78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7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62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5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5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5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46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3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3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3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87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8730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4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6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4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6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14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6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7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00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19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0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1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8522" name="Picture 1107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69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37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605" name="Picture 1181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12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1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7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82" name="Picture 1205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89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0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90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8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9" name="Picture 1229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66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67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9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3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34" name="Picture 1256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2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436" name="Picture 864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services and protocols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logical communication</a:t>
            </a:r>
            <a:r>
              <a:rPr lang="en-US" sz="2400" dirty="0">
                <a:cs typeface="+mn-cs"/>
              </a:rPr>
              <a:t> between app processes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 side: breaks app messages into </a:t>
            </a:r>
            <a:r>
              <a:rPr lang="en-US" i="1" dirty="0">
                <a:solidFill>
                  <a:srgbClr val="CC0000"/>
                </a:solidFill>
              </a:rPr>
              <a:t>segments</a:t>
            </a:r>
            <a:r>
              <a:rPr lang="en-US" dirty="0"/>
              <a:t>, passes to </a:t>
            </a:r>
            <a:r>
              <a:rPr lang="en-US" dirty="0" smtClean="0"/>
              <a:t>network </a:t>
            </a:r>
            <a:r>
              <a:rPr lang="en-US" dirty="0"/>
              <a:t>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/>
              <a:t>rcv</a:t>
            </a:r>
            <a:r>
              <a:rPr lang="en-US" dirty="0"/>
              <a:t>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Internet: TCP and </a:t>
            </a:r>
            <a:r>
              <a:rPr lang="en-US" dirty="0" err="1"/>
              <a:t>UDP</a:t>
            </a:r>
            <a:endParaRPr lang="en-US" dirty="0"/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18453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13D4BCA-15C7-49A0-BD74-45E96AD6C096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6368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rdt3.0 in action</a:t>
            </a:r>
          </a:p>
        </p:txBody>
      </p:sp>
      <p:pic>
        <p:nvPicPr>
          <p:cNvPr id="56367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F9B07D8-EB75-4760-A96C-5AE13CD934D8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 in action</a:t>
            </a:r>
            <a:endParaRPr lang="en-US">
              <a:cs typeface="+mj-cs"/>
            </a:endParaRPr>
          </a:p>
        </p:txBody>
      </p:sp>
      <p:pic>
        <p:nvPicPr>
          <p:cNvPr id="57348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7441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7428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rcv ack1</a:t>
              </a:r>
            </a:p>
          </p:txBody>
        </p:sp>
        <p:grpSp>
          <p:nvGrpSpPr>
            <p:cNvPr id="57400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1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7402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3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ack1</a:t>
                </a:r>
              </a:p>
            </p:txBody>
          </p:sp>
        </p:grpSp>
        <p:grpSp>
          <p:nvGrpSpPr>
            <p:cNvPr id="57404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5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</p:grpSp>
        <p:grpSp>
          <p:nvGrpSpPr>
            <p:cNvPr id="57406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7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54AE2D4-F786-49E8-806A-3E28E3B73F1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Performance of rdt3.0</a:t>
            </a:r>
            <a:endParaRPr lang="en-US"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rdt3.0 is correct, but performance stinks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e.g.: 1 </a:t>
            </a:r>
            <a:r>
              <a:rPr lang="en-US" dirty="0" err="1">
                <a:cs typeface="+mn-cs"/>
              </a:rPr>
              <a:t>Gbps</a:t>
            </a:r>
            <a:r>
              <a:rPr lang="en-US" dirty="0">
                <a:cs typeface="+mn-cs"/>
              </a:rPr>
              <a:t> link, 15 </a:t>
            </a:r>
            <a:r>
              <a:rPr lang="en-US" dirty="0" err="1">
                <a:cs typeface="+mn-cs"/>
              </a:rPr>
              <a:t>ms</a:t>
            </a:r>
            <a:r>
              <a:rPr lang="en-US" dirty="0">
                <a:cs typeface="+mn-cs"/>
              </a:rPr>
              <a:t> prop. delay, 8000 bit packet: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400" dirty="0" err="1" smtClean="0">
                <a:latin typeface="Gill Sans MT" pitchFamily="34" charset="0"/>
              </a:rPr>
              <a:t>U</a:t>
            </a:r>
            <a:r>
              <a:rPr lang="en-US" altLang="en-US" sz="2400" baseline="-25000" dirty="0" err="1" smtClean="0">
                <a:latin typeface="Gill Sans MT" pitchFamily="34" charset="0"/>
              </a:rPr>
              <a:t>sender</a:t>
            </a:r>
            <a:r>
              <a:rPr lang="en-US" altLang="en-US" sz="2400" dirty="0">
                <a:latin typeface="Gill Sans MT" pitchFamily="34" charset="0"/>
              </a:rPr>
              <a:t>: </a:t>
            </a:r>
            <a:r>
              <a:rPr lang="en-US" altLang="en-US" sz="2400" i="1" dirty="0" smtClean="0">
                <a:solidFill>
                  <a:srgbClr val="CC0000"/>
                </a:solidFill>
                <a:latin typeface="Gill Sans MT" pitchFamily="34" charset="0"/>
              </a:rPr>
              <a:t>utilization</a:t>
            </a:r>
            <a:r>
              <a:rPr lang="en-US" altLang="en-US" sz="2400" dirty="0" smtClean="0">
                <a:latin typeface="Gill Sans MT" pitchFamily="34" charset="0"/>
              </a:rPr>
              <a:t>—fraction </a:t>
            </a:r>
            <a:r>
              <a:rPr lang="en-US" altLang="en-US" sz="2400" dirty="0">
                <a:latin typeface="Gill Sans MT" pitchFamily="34" charset="0"/>
              </a:rPr>
              <a:t>of time sender busy sending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95369"/>
              </p:ext>
            </p:extLst>
          </p:nvPr>
        </p:nvGraphicFramePr>
        <p:xfrm>
          <a:off x="1690688" y="3970338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0338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if RTT=30 msec, 1KB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r>
              <a:rPr lang="en-US" sz="2400" dirty="0">
                <a:latin typeface="Gill Sans MT" charset="0"/>
                <a:ea typeface="ＭＳ Ｐゴシック" charset="0"/>
              </a:rPr>
              <a:t> every 30 msec: 33kB/sec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thruput</a:t>
            </a:r>
            <a:r>
              <a:rPr lang="en-US" sz="2400" dirty="0">
                <a:latin typeface="Gill Sans MT" charset="0"/>
                <a:ea typeface="ＭＳ Ｐゴシック" charset="0"/>
              </a:rPr>
              <a:t> over 1 Gbps link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58376" name="Picture 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7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 err="1" smtClean="0">
                  <a:latin typeface="Arial" charset="0"/>
                </a:rPr>
                <a:t>D</a:t>
              </a:r>
              <a:r>
                <a:rPr lang="en-US" sz="2400" i="1" baseline="-25000" dirty="0" err="1" smtClean="0">
                  <a:latin typeface="Arial" charset="0"/>
                </a:rPr>
                <a:t>trans</a:t>
              </a:r>
              <a:r>
                <a:rPr lang="en-US" sz="2400" i="1" dirty="0" smtClean="0">
                  <a:latin typeface="Arial" charset="0"/>
                </a:rPr>
                <a:t> =</a:t>
              </a:r>
            </a:p>
          </p:txBody>
        </p:sp>
        <p:grpSp>
          <p:nvGrpSpPr>
            <p:cNvPr id="58379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0" y="2937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58380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smtClean="0">
                    <a:latin typeface="Comic Sans MS" charset="0"/>
                  </a:rPr>
                  <a:t> </a:t>
                </a:r>
                <a:endParaRPr lang="en-US" sz="2400" smtClean="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 smtClean="0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4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 smtClean="0">
                  <a:latin typeface="Arial" charset="0"/>
                </a:rPr>
                <a:t>8 </a:t>
              </a:r>
              <a:r>
                <a:rPr lang="en-US" sz="2400" i="1" dirty="0" err="1" smtClean="0">
                  <a:latin typeface="Arial" charset="0"/>
                </a:rPr>
                <a:t>microsecs</a:t>
              </a:r>
              <a:endParaRPr lang="en-US" sz="2400" i="1" dirty="0" smtClean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B32B26FF-DCE4-40BA-B1F8-BCCEC79BDA0C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pic>
        <p:nvPicPr>
          <p:cNvPr id="59395" name="Picture 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rdt3.0: stop-and-wait operation</a:t>
            </a:r>
          </a:p>
        </p:txBody>
      </p:sp>
      <p:sp>
        <p:nvSpPr>
          <p:cNvPr id="59397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first packet bit transmitted, t = 0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sender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receiver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RTT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9411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last packet bit transmitted, </a:t>
            </a:r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t = L / R</a:t>
            </a:r>
            <a:endParaRPr lang="en-US" alt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first packet bit arrives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16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packet bit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itchFamily="34" charset="0"/>
              </a:rPr>
              <a:t>packet, </a:t>
            </a:r>
            <a:r>
              <a:rPr lang="en-US" altLang="en-US">
                <a:solidFill>
                  <a:srgbClr val="CC0000"/>
                </a:solidFill>
                <a:latin typeface="Arial" pitchFamily="34" charset="0"/>
              </a:rPr>
              <a:t>t = RTT + L / R</a:t>
            </a:r>
            <a:endParaRPr lang="en-US" alt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9419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20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9424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23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0C9D86F-74EB-4419-98FB-B0A40E94BB16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pic>
        <p:nvPicPr>
          <p:cNvPr id="6041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Pipelined protocols</a:t>
            </a:r>
            <a:endParaRPr lang="en-US"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CC0000"/>
                </a:solidFill>
                <a:ea typeface="ＭＳ Ｐゴシック" charset="-128"/>
              </a:rPr>
              <a:t>pipelining:</a:t>
            </a:r>
            <a:r>
              <a:rPr lang="en-US" altLang="en-US" dirty="0" smtClean="0">
                <a:ea typeface="ＭＳ Ｐゴシック" charset="-128"/>
              </a:rPr>
              <a:t> sender allows multiple, </a:t>
            </a:r>
            <a:r>
              <a:rPr lang="ja-JP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in-flight</a:t>
            </a:r>
            <a:r>
              <a:rPr lang="ja-JP" altLang="en-US" dirty="0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, yet-to-be-acknowledged </a:t>
            </a:r>
            <a:r>
              <a:rPr lang="en-US" altLang="ja-JP" dirty="0" err="1" smtClean="0">
                <a:ea typeface="ＭＳ Ｐゴシック" charset="-128"/>
              </a:rPr>
              <a:t>pkts</a:t>
            </a:r>
            <a:endParaRPr lang="en-US" altLang="ja-JP" dirty="0" smtClean="0">
              <a:ea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</a:rPr>
              <a:t>range of sequence numbers must be increased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buffering at sender or receiver</a:t>
            </a:r>
          </a:p>
        </p:txBody>
      </p:sp>
      <p:sp>
        <p:nvSpPr>
          <p:cNvPr id="450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two generic forms of pipelined protocols: 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go-Back-N </a:t>
            </a:r>
            <a:r>
              <a:rPr lang="en-US" dirty="0" smtClean="0">
                <a:cs typeface="+mn-cs"/>
              </a:rPr>
              <a:t>and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selective repeat</a:t>
            </a:r>
          </a:p>
        </p:txBody>
      </p:sp>
      <p:pic>
        <p:nvPicPr>
          <p:cNvPr id="60423" name="Picture 5" descr="rdt_pipelin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8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9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00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0425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6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4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5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6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0427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0461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63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6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8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71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72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73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5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8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60428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0429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31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4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6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9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40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41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3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6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6A9DD284-5F65-41CB-A712-2BEF38B23C3D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pic>
        <p:nvPicPr>
          <p:cNvPr id="61443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Pipelining: increased utilization</a:t>
            </a:r>
          </a:p>
        </p:txBody>
      </p:sp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first packet bit transmitted, t = 0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47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sender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receiver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1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RTT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57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last bit transmitted, t = L / R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0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first packet bit arrives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2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packet bit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64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itchFamily="34" charset="0"/>
              </a:rPr>
              <a:t>packet, t = RTT + L / R</a:t>
            </a:r>
            <a:endParaRPr lang="en-US" altLang="en-US">
              <a:latin typeface="Times New Roman" pitchFamily="18" charset="0"/>
            </a:endParaRPr>
          </a:p>
        </p:txBody>
      </p:sp>
      <p:grpSp>
        <p:nvGrpSpPr>
          <p:cNvPr id="61465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1494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96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9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6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7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70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1487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9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2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0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1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1480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2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8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3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2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bit of 2</a:t>
            </a:r>
            <a:r>
              <a:rPr lang="en-US" altLang="en-US" baseline="30000">
                <a:latin typeface="Arial" pitchFamily="34" charset="0"/>
              </a:rPr>
              <a:t>nd</a:t>
            </a:r>
            <a:r>
              <a:rPr lang="en-US" altLang="en-US">
                <a:latin typeface="Arial" pitchFamily="34" charset="0"/>
              </a:rPr>
              <a:t> packet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1474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latin typeface="Arial" pitchFamily="34" charset="0"/>
              </a:rPr>
              <a:t>last bit of 3</a:t>
            </a:r>
            <a:r>
              <a:rPr lang="en-US" altLang="en-US" baseline="30000">
                <a:latin typeface="Arial" pitchFamily="34" charset="0"/>
              </a:rPr>
              <a:t>rd</a:t>
            </a:r>
            <a:r>
              <a:rPr lang="en-US" altLang="en-US">
                <a:latin typeface="Arial" pitchFamily="34" charset="0"/>
              </a:rPr>
              <a:t> packet arrives, send ACK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61479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827BC2F-B9AD-4AFA-A0BF-9381E82A55DC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pic>
        <p:nvPicPr>
          <p:cNvPr id="6246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Pipelined protocols: overview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 smtClean="0">
                <a:solidFill>
                  <a:srgbClr val="CC0000"/>
                </a:solidFill>
                <a:ea typeface="ＭＳ Ｐゴシック" charset="-128"/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 smtClean="0">
                <a:ea typeface="ＭＳ Ｐゴシック" charset="-128"/>
              </a:rPr>
              <a:t>sender can have up to N unacked packets in pipeline</a:t>
            </a:r>
          </a:p>
          <a:p>
            <a:pPr>
              <a:lnSpc>
                <a:spcPct val="75000"/>
              </a:lnSpc>
            </a:pPr>
            <a:r>
              <a:rPr lang="en-US" altLang="en-US" smtClean="0">
                <a:ea typeface="ＭＳ Ｐゴシック" charset="-128"/>
              </a:rPr>
              <a:t>receiver only sends </a:t>
            </a:r>
            <a:r>
              <a:rPr lang="en-US" altLang="en-US" i="1" smtClean="0">
                <a:solidFill>
                  <a:srgbClr val="CC0000"/>
                </a:solidFill>
                <a:ea typeface="ＭＳ Ｐゴシック" charset="-128"/>
              </a:rPr>
              <a:t>cumulative ack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doesn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t ack packet if there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a gap</a:t>
            </a:r>
          </a:p>
          <a:p>
            <a:pPr>
              <a:lnSpc>
                <a:spcPct val="75000"/>
              </a:lnSpc>
            </a:pPr>
            <a:r>
              <a:rPr lang="en-US" altLang="en-US" smtClean="0">
                <a:ea typeface="ＭＳ Ｐゴシック" charset="-128"/>
              </a:rPr>
              <a:t>sender has timer for oldest unacked packet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when timer expires, retransmit </a:t>
            </a:r>
            <a:r>
              <a:rPr lang="en-US" altLang="en-US" i="1" smtClean="0">
                <a:ea typeface="ＭＳ Ｐゴシック" charset="-128"/>
              </a:rPr>
              <a:t>all</a:t>
            </a:r>
            <a:r>
              <a:rPr lang="en-US" altLang="en-US" smtClean="0">
                <a:ea typeface="ＭＳ Ｐゴシック" charset="-128"/>
              </a:rPr>
              <a:t> unacked packets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 dirty="0" smtClean="0">
                <a:solidFill>
                  <a:srgbClr val="CC0000"/>
                </a:solidFill>
                <a:ea typeface="ＭＳ Ｐゴシック" charset="-128"/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 dirty="0" smtClean="0">
                <a:ea typeface="ＭＳ Ｐゴシック" charset="-128"/>
              </a:rPr>
              <a:t>sender can have up to N </a:t>
            </a:r>
            <a:r>
              <a:rPr lang="en-US" altLang="en-US" dirty="0" err="1" smtClean="0">
                <a:ea typeface="ＭＳ Ｐゴシック" charset="-128"/>
              </a:rPr>
              <a:t>unack</a:t>
            </a:r>
            <a:r>
              <a:rPr lang="ja-JP" altLang="en-US" dirty="0" smtClean="0">
                <a:ea typeface="ＭＳ Ｐゴシック" charset="-128"/>
              </a:rPr>
              <a:t>’</a:t>
            </a:r>
            <a:r>
              <a:rPr lang="en-US" altLang="ja-JP" dirty="0" err="1" smtClean="0">
                <a:ea typeface="ＭＳ Ｐゴシック" charset="-128"/>
              </a:rPr>
              <a:t>ed</a:t>
            </a:r>
            <a:r>
              <a:rPr lang="en-US" altLang="ja-JP" dirty="0" smtClean="0">
                <a:ea typeface="ＭＳ Ｐゴシック" charset="-128"/>
              </a:rPr>
              <a:t> packets in pipeline</a:t>
            </a:r>
          </a:p>
          <a:p>
            <a:pPr>
              <a:lnSpc>
                <a:spcPct val="75000"/>
              </a:lnSpc>
            </a:pPr>
            <a:r>
              <a:rPr lang="en-US" altLang="en-US" dirty="0" smtClean="0">
                <a:ea typeface="ＭＳ Ｐゴシック" charset="-128"/>
              </a:rPr>
              <a:t>receiver sends </a:t>
            </a: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</a:rPr>
              <a:t>individual </a:t>
            </a:r>
            <a:r>
              <a:rPr lang="en-US" altLang="en-US" i="1" dirty="0" err="1" smtClean="0">
                <a:solidFill>
                  <a:srgbClr val="CC0000"/>
                </a:solidFill>
                <a:ea typeface="ＭＳ Ｐゴシック" charset="-128"/>
              </a:rPr>
              <a:t>ack</a:t>
            </a:r>
            <a:r>
              <a:rPr lang="en-US" altLang="en-US" dirty="0" smtClean="0">
                <a:ea typeface="ＭＳ Ｐゴシック" charset="-128"/>
              </a:rPr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 dirty="0" smtClean="0">
              <a:ea typeface="ＭＳ Ｐゴシック" charset="-128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dirty="0" smtClean="0">
              <a:ea typeface="ＭＳ Ｐゴシック" charset="-128"/>
            </a:endParaRP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sender maintains timer for each </a:t>
            </a:r>
            <a:r>
              <a:rPr lang="en-US" altLang="en-US" dirty="0" err="1" smtClean="0">
                <a:ea typeface="ＭＳ Ｐゴシック" charset="-128"/>
              </a:rPr>
              <a:t>unacked</a:t>
            </a:r>
            <a:r>
              <a:rPr lang="en-US" altLang="en-US" dirty="0" smtClean="0">
                <a:ea typeface="ＭＳ Ｐゴシック" charset="-128"/>
              </a:rPr>
              <a:t> packet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ea typeface="ＭＳ Ｐゴシック" charset="-128"/>
              </a:rPr>
              <a:t>when timer expires, retransmit only that </a:t>
            </a:r>
            <a:r>
              <a:rPr lang="en-US" altLang="en-US" dirty="0" err="1" smtClean="0">
                <a:ea typeface="ＭＳ Ｐゴシック" charset="-128"/>
              </a:rPr>
              <a:t>unacked</a:t>
            </a:r>
            <a:r>
              <a:rPr lang="en-US" altLang="en-US" dirty="0" smtClean="0">
                <a:ea typeface="ＭＳ Ｐゴシック" charset="-128"/>
              </a:rPr>
              <a:t> packet</a:t>
            </a:r>
          </a:p>
          <a:p>
            <a:pPr>
              <a:lnSpc>
                <a:spcPct val="70000"/>
              </a:lnSpc>
            </a:pP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621465B-7C73-41FD-88A1-6A2383C37F0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Go-Back-N: 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 i="1" dirty="0" smtClean="0">
                <a:ea typeface="ＭＳ Ｐゴシック" charset="-128"/>
              </a:rPr>
              <a:t>k</a:t>
            </a:r>
            <a:r>
              <a:rPr lang="en-US" altLang="en-US" sz="2400" dirty="0" smtClean="0">
                <a:ea typeface="ＭＳ Ｐゴシック" charset="-128"/>
              </a:rPr>
              <a:t>-bit sequence # in packet header</a:t>
            </a:r>
          </a:p>
          <a:p>
            <a:r>
              <a:rPr lang="ja-JP" altLang="en-US" sz="2400" dirty="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window</a:t>
            </a:r>
            <a:r>
              <a:rPr lang="ja-JP" altLang="en-US" sz="2400" dirty="0" smtClean="0">
                <a:ea typeface="ＭＳ Ｐゴシック" charset="-128"/>
              </a:rPr>
              <a:t>”</a:t>
            </a:r>
            <a:r>
              <a:rPr lang="en-US" altLang="ja-JP" sz="2400" dirty="0" smtClean="0">
                <a:ea typeface="ＭＳ Ｐゴシック" charset="-128"/>
              </a:rPr>
              <a:t> of up to </a:t>
            </a:r>
            <a:r>
              <a:rPr lang="en-US" altLang="ja-JP" sz="2400" i="1" dirty="0" smtClean="0">
                <a:ea typeface="ＭＳ Ｐゴシック" charset="-128"/>
              </a:rPr>
              <a:t>N</a:t>
            </a:r>
            <a:r>
              <a:rPr lang="en-US" altLang="ja-JP" sz="2400" dirty="0" smtClean="0">
                <a:ea typeface="ＭＳ Ｐゴシック" charset="-128"/>
              </a:rPr>
              <a:t> consecutive </a:t>
            </a:r>
            <a:r>
              <a:rPr lang="en-US" altLang="ja-JP" sz="2400" dirty="0" err="1" smtClean="0">
                <a:ea typeface="ＭＳ Ｐゴシック" charset="-128"/>
              </a:rPr>
              <a:t>unack</a:t>
            </a:r>
            <a:r>
              <a:rPr lang="ja-JP" altLang="en-US" sz="2400" dirty="0" smtClean="0">
                <a:ea typeface="ＭＳ Ｐゴシック" charset="-128"/>
              </a:rPr>
              <a:t>’</a:t>
            </a:r>
            <a:r>
              <a:rPr lang="en-US" altLang="ja-JP" sz="2400" dirty="0" err="1" smtClean="0">
                <a:ea typeface="ＭＳ Ｐゴシック" charset="-128"/>
              </a:rPr>
              <a:t>ed</a:t>
            </a:r>
            <a:r>
              <a:rPr lang="en-US" altLang="ja-JP" sz="2400" dirty="0" smtClean="0">
                <a:ea typeface="ＭＳ Ｐゴシック" charset="-128"/>
              </a:rPr>
              <a:t> packets allowed</a:t>
            </a:r>
          </a:p>
          <a:p>
            <a:endParaRPr lang="en-US" altLang="en-US" dirty="0" smtClean="0">
              <a:ea typeface="ＭＳ Ｐゴシック" charset="-128"/>
            </a:endParaRPr>
          </a:p>
          <a:p>
            <a:endParaRPr lang="en-US" altLang="en-US" dirty="0" smtClean="0">
              <a:ea typeface="ＭＳ Ｐゴシック" charset="-128"/>
            </a:endParaRPr>
          </a:p>
        </p:txBody>
      </p:sp>
      <p:pic>
        <p:nvPicPr>
          <p:cNvPr id="63493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 err="1">
                <a:latin typeface="Gill Sans MT" pitchFamily="34" charset="0"/>
              </a:rPr>
              <a:t>ACK</a:t>
            </a:r>
            <a:r>
              <a:rPr lang="en-US" altLang="en-US" sz="2400" dirty="0">
                <a:latin typeface="Gill Sans MT" pitchFamily="34" charset="0"/>
              </a:rPr>
              <a:t>(n): </a:t>
            </a:r>
            <a:r>
              <a:rPr lang="en-US" altLang="en-US" sz="2400" dirty="0" smtClean="0">
                <a:latin typeface="Gill Sans MT" pitchFamily="34" charset="0"/>
              </a:rPr>
              <a:t> </a:t>
            </a:r>
            <a:r>
              <a:rPr lang="en-US" altLang="en-US" sz="2400" dirty="0" err="1" smtClean="0">
                <a:latin typeface="Gill Sans MT" pitchFamily="34" charset="0"/>
              </a:rPr>
              <a:t>ACKs</a:t>
            </a:r>
            <a:r>
              <a:rPr lang="en-US" altLang="en-US" sz="2400" dirty="0" smtClean="0"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all </a:t>
            </a:r>
            <a:r>
              <a:rPr lang="en-US" altLang="en-US" sz="2400" dirty="0" err="1">
                <a:latin typeface="Gill Sans MT" pitchFamily="34" charset="0"/>
              </a:rPr>
              <a:t>pkts</a:t>
            </a:r>
            <a:r>
              <a:rPr lang="en-US" altLang="en-US" sz="2400" dirty="0">
                <a:latin typeface="Gill Sans MT" pitchFamily="34" charset="0"/>
              </a:rPr>
              <a:t> up to, including </a:t>
            </a:r>
            <a:r>
              <a:rPr lang="en-US" altLang="en-US" sz="2400" dirty="0" err="1">
                <a:latin typeface="Gill Sans MT" pitchFamily="34" charset="0"/>
              </a:rPr>
              <a:t>seq</a:t>
            </a:r>
            <a:r>
              <a:rPr lang="en-US" altLang="en-US" sz="2400" dirty="0">
                <a:latin typeface="Gill Sans MT" pitchFamily="34" charset="0"/>
              </a:rPr>
              <a:t> # </a:t>
            </a:r>
            <a:r>
              <a:rPr lang="en-US" altLang="en-US" sz="2400" dirty="0" smtClean="0">
                <a:latin typeface="Gill Sans MT" pitchFamily="34" charset="0"/>
              </a:rPr>
              <a:t>n—</a:t>
            </a:r>
            <a:r>
              <a:rPr lang="ja-JP" altLang="en-US" sz="2400" i="1" dirty="0" smtClean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  <a:latin typeface="Gill Sans MT" pitchFamily="34" charset="0"/>
              </a:rPr>
              <a:t>cumulative </a:t>
            </a:r>
            <a:r>
              <a:rPr lang="en-US" altLang="ja-JP" sz="2400" i="1" dirty="0" err="1">
                <a:solidFill>
                  <a:srgbClr val="CC0000"/>
                </a:solidFill>
                <a:latin typeface="Gill Sans MT" pitchFamily="34" charset="0"/>
              </a:rPr>
              <a:t>ACK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 dirty="0">
              <a:solidFill>
                <a:srgbClr val="CC0000"/>
              </a:solidFill>
              <a:latin typeface="Gill Sans MT" pitchFamily="34" charset="0"/>
            </a:endParaRP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may receive duplicate </a:t>
            </a:r>
            <a:r>
              <a:rPr lang="en-US" altLang="en-US" sz="2400" dirty="0" err="1">
                <a:latin typeface="Gill Sans MT" pitchFamily="34" charset="0"/>
              </a:rPr>
              <a:t>ACKs</a:t>
            </a:r>
            <a:r>
              <a:rPr lang="en-US" altLang="en-US" sz="2400" dirty="0">
                <a:latin typeface="Gill Sans MT" pitchFamily="34" charset="0"/>
              </a:rPr>
              <a:t> (see receiver)</a:t>
            </a:r>
            <a:endParaRPr lang="en-US" altLang="en-US" sz="20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timer for oldest in-flight </a:t>
            </a:r>
            <a:r>
              <a:rPr lang="en-US" altLang="en-US" sz="2400" dirty="0" err="1">
                <a:latin typeface="Gill Sans MT" pitchFamily="34" charset="0"/>
              </a:rPr>
              <a:t>pkt</a:t>
            </a:r>
            <a:endParaRPr lang="en-US" altLang="en-US" sz="2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i="1" dirty="0">
                <a:latin typeface="Gill Sans MT" pitchFamily="34" charset="0"/>
              </a:rPr>
              <a:t>timeout(n):</a:t>
            </a:r>
            <a:r>
              <a:rPr lang="en-US" altLang="en-US" sz="2400" dirty="0">
                <a:latin typeface="Gill Sans MT" pitchFamily="34" charset="0"/>
              </a:rPr>
              <a:t> retransmit packet n and all </a:t>
            </a:r>
            <a:r>
              <a:rPr lang="en-US" altLang="en-US" sz="2400" dirty="0" smtClean="0">
                <a:latin typeface="Gill Sans MT" pitchFamily="34" charset="0"/>
              </a:rPr>
              <a:t>higher-numbered packets </a:t>
            </a:r>
            <a:r>
              <a:rPr lang="en-US" altLang="en-US" sz="2400" dirty="0">
                <a:latin typeface="Gill Sans MT" pitchFamily="34" charset="0"/>
              </a:rPr>
              <a:t>in window</a:t>
            </a:r>
            <a:endParaRPr lang="en-US" altLang="en-US" sz="28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800" dirty="0">
              <a:latin typeface="Gill Sans MT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349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F09EC31-42A5-4B01-8A6A-28C4DAC3899E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Go-Back-N</a:t>
            </a:r>
            <a:r>
              <a:rPr lang="en-US" sz="3600" dirty="0">
                <a:cs typeface="+mj-cs"/>
              </a:rPr>
              <a:t>: sender extended FSM</a:t>
            </a:r>
            <a:endParaRPr lang="en-US" dirty="0">
              <a:cs typeface="+mj-cs"/>
            </a:endParaRP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64537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8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Arial" pitchFamily="34" charset="0"/>
                </a:rPr>
                <a:t>Wait</a:t>
              </a:r>
              <a:endParaRPr lang="en-US" altLang="en-US">
                <a:latin typeface="Times New Roman" pitchFamily="18" charset="0"/>
              </a:endParaRPr>
            </a:p>
          </p:txBody>
        </p:sp>
      </p:grpSp>
      <p:sp>
        <p:nvSpPr>
          <p:cNvPr id="64517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start_timer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udt_send(sndpkt[base])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udt_send(sndpkt[base+1])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…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udt_send(sndpkt[nextseqnum-1])</a:t>
            </a: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timeout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rdt_send(data)</a:t>
            </a:r>
            <a:r>
              <a:rPr lang="en-US" altLang="en-US" sz="1000">
                <a:latin typeface="Arial" pitchFamily="34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23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if (nextseqnum &lt; base+N) {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sndpkt[nextseqnum] = make_pkt(nextseqnum,data,chksum)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udt_send(sndpkt[nextseqnum])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if (base == nextseqnum)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   start_timer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nextseqnum++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}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else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refuse_data(data)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5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base = getacknum(rcvpkt)+1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If (base == nextseqnum)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stop_timer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else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 start_timer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notcorrupt(rcvpkt) </a:t>
            </a:r>
          </a:p>
          <a:p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64528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base=1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nextseqnum=1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32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rdt_rcv(rcvpkt) </a:t>
            </a:r>
          </a:p>
          <a:p>
            <a:pPr algn="l"/>
            <a:r>
              <a:rPr lang="en-US" altLang="en-US" sz="1400">
                <a:latin typeface="Arial" pitchFamily="34" charset="0"/>
              </a:rPr>
              <a:t>   &amp;&amp; corrupt(rcvpkt)</a:t>
            </a:r>
            <a:r>
              <a:rPr lang="en-US" altLang="en-US" sz="1000">
                <a:latin typeface="Arial" pitchFamily="34" charset="0"/>
              </a:rPr>
              <a:t> </a:t>
            </a: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533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pic>
        <p:nvPicPr>
          <p:cNvPr id="64536" name="Picture 2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EB31BA1C-9AFA-4D68-AEA7-A5D20BE72C06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err="1" smtClean="0">
                <a:ea typeface="ＭＳ Ｐゴシック" charset="-128"/>
              </a:rPr>
              <a:t>ACK</a:t>
            </a:r>
            <a:r>
              <a:rPr lang="en-US" altLang="en-US" dirty="0" smtClean="0">
                <a:ea typeface="ＭＳ Ｐゴシック" charset="-128"/>
              </a:rPr>
              <a:t>-only: always send </a:t>
            </a:r>
            <a:r>
              <a:rPr lang="en-US" altLang="en-US" dirty="0" err="1" smtClean="0">
                <a:ea typeface="ＭＳ Ｐゴシック" charset="-128"/>
              </a:rPr>
              <a:t>ACK</a:t>
            </a:r>
            <a:r>
              <a:rPr lang="en-US" altLang="en-US" dirty="0" smtClean="0">
                <a:ea typeface="ＭＳ Ｐゴシック" charset="-128"/>
              </a:rPr>
              <a:t> for correctly-received packet with highest </a:t>
            </a:r>
            <a:r>
              <a:rPr lang="en-US" altLang="en-US" i="1" dirty="0" smtClean="0">
                <a:solidFill>
                  <a:srgbClr val="CC0000"/>
                </a:solidFill>
                <a:ea typeface="ＭＳ Ｐゴシック" charset="-128"/>
              </a:rPr>
              <a:t>in-order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seq</a:t>
            </a:r>
            <a:r>
              <a:rPr lang="en-US" altLang="en-US" dirty="0" smtClean="0">
                <a:ea typeface="ＭＳ Ｐゴシック" charset="-128"/>
              </a:rPr>
              <a:t> #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may generate duplicate </a:t>
            </a:r>
            <a:r>
              <a:rPr lang="en-US" altLang="en-US" dirty="0" err="1" smtClean="0">
                <a:ea typeface="ＭＳ Ｐゴシック" charset="-128"/>
              </a:rPr>
              <a:t>ACKs</a:t>
            </a:r>
            <a:endParaRPr lang="en-US" altLang="en-US" dirty="0" smtClean="0">
              <a:ea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</a:rPr>
              <a:t>need only remember </a:t>
            </a:r>
            <a:r>
              <a:rPr lang="en-US" altLang="en-US" b="1" dirty="0" err="1" smtClean="0">
                <a:latin typeface="Courier New" pitchFamily="49" charset="0"/>
                <a:ea typeface="ＭＳ Ｐゴシック" charset="-128"/>
              </a:rPr>
              <a:t>expectedseqnum</a:t>
            </a:r>
            <a:endParaRPr lang="en-US" altLang="en-US" b="1" dirty="0" smtClean="0">
              <a:latin typeface="Courier New" pitchFamily="49" charset="0"/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out-of-order packet: 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discard (don</a:t>
            </a:r>
            <a:r>
              <a:rPr lang="ja-JP" altLang="en-US" dirty="0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t buffer): </a:t>
            </a:r>
            <a:r>
              <a:rPr lang="en-US" altLang="ja-JP" i="1" dirty="0" smtClean="0">
                <a:solidFill>
                  <a:srgbClr val="CC0000"/>
                </a:solidFill>
                <a:ea typeface="ＭＳ Ｐゴシック" charset="-128"/>
              </a:rPr>
              <a:t>no receiver buffering!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re-</a:t>
            </a:r>
            <a:r>
              <a:rPr lang="en-US" altLang="en-US" dirty="0" err="1" smtClean="0">
                <a:ea typeface="ＭＳ Ｐゴシック" charset="-128"/>
              </a:rPr>
              <a:t>ACK</a:t>
            </a:r>
            <a:r>
              <a:rPr lang="en-US" altLang="en-US" dirty="0" smtClean="0">
                <a:ea typeface="ＭＳ Ｐゴシック" charset="-128"/>
              </a:rPr>
              <a:t> packet with highest in-order </a:t>
            </a:r>
            <a:r>
              <a:rPr lang="en-US" altLang="en-US" dirty="0" err="1" smtClean="0">
                <a:ea typeface="ＭＳ Ｐゴシック" charset="-128"/>
              </a:rPr>
              <a:t>seq</a:t>
            </a:r>
            <a:r>
              <a:rPr lang="en-US" altLang="en-US" dirty="0" smtClean="0">
                <a:ea typeface="ＭＳ Ｐゴシック" charset="-128"/>
              </a:rPr>
              <a:t> #</a:t>
            </a: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Wait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>
                <a:latin typeface="Arial" pitchFamily="34" charset="0"/>
              </a:rPr>
              <a:t>default</a:t>
            </a:r>
            <a:endParaRPr lang="en-US" altLang="en-US" sz="1400">
              <a:latin typeface="Times New Roman" pitchFamily="18" charset="0"/>
            </a:endParaRPr>
          </a:p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rdt_rcv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  &amp;&amp; </a:t>
            </a:r>
            <a:r>
              <a:rPr lang="en-US" altLang="en-US" sz="1400" dirty="0" err="1" smtClean="0">
                <a:latin typeface="Arial" pitchFamily="34" charset="0"/>
              </a:rPr>
              <a:t>notcorrupt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rcvpkt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  &amp;&amp; </a:t>
            </a:r>
            <a:r>
              <a:rPr lang="en-US" altLang="en-US" sz="1400" dirty="0" err="1">
                <a:latin typeface="Arial" pitchFamily="34" charset="0"/>
              </a:rPr>
              <a:t>hasseqnum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rcvpkt</a:t>
            </a:r>
            <a:r>
              <a:rPr lang="en-US" altLang="en-US" sz="1400" dirty="0" smtClean="0">
                <a:latin typeface="Arial" pitchFamily="34" charset="0"/>
              </a:rPr>
              <a:t>, </a:t>
            </a:r>
            <a:r>
              <a:rPr lang="en-US" altLang="en-US" sz="1400" dirty="0" err="1" smtClean="0">
                <a:latin typeface="Arial" pitchFamily="34" charset="0"/>
              </a:rPr>
              <a:t>expectedseqnum</a:t>
            </a:r>
            <a:r>
              <a:rPr lang="en-US" altLang="en-US" sz="1400" dirty="0">
                <a:latin typeface="Arial" pitchFamily="34" charset="0"/>
              </a:rPr>
              <a:t>) 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extract(</a:t>
            </a:r>
            <a:r>
              <a:rPr lang="en-US" altLang="en-US" sz="1400" dirty="0" err="1">
                <a:latin typeface="Arial" pitchFamily="34" charset="0"/>
              </a:rPr>
              <a:t>rcvpkt,data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deliver_data</a:t>
            </a:r>
            <a:r>
              <a:rPr lang="en-US" alt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</a:t>
            </a:r>
            <a:r>
              <a:rPr lang="en-US" altLang="en-US" sz="1400" dirty="0" err="1">
                <a:latin typeface="Arial" pitchFamily="34" charset="0"/>
              </a:rPr>
              <a:t>make_pkt</a:t>
            </a:r>
            <a:r>
              <a:rPr lang="en-US" altLang="en-US" sz="1400" dirty="0">
                <a:latin typeface="Arial" pitchFamily="34" charset="0"/>
              </a:rPr>
              <a:t>(</a:t>
            </a:r>
            <a:r>
              <a:rPr lang="en-US" altLang="en-US" sz="1400" dirty="0" err="1">
                <a:latin typeface="Arial" pitchFamily="34" charset="0"/>
              </a:rPr>
              <a:t>expectedseqnum,ACK,chksum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udt_send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altLang="en-US" sz="1400" dirty="0" err="1">
                <a:latin typeface="Arial" pitchFamily="34" charset="0"/>
              </a:rPr>
              <a:t>expectedseqnum</a:t>
            </a:r>
            <a:r>
              <a:rPr lang="en-US" altLang="en-US" sz="1400" dirty="0">
                <a:latin typeface="Arial" pitchFamily="34" charset="0"/>
              </a:rPr>
              <a:t>++</a:t>
            </a: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400" dirty="0" err="1">
                <a:latin typeface="Arial" pitchFamily="34" charset="0"/>
              </a:rPr>
              <a:t>expectedseqnum</a:t>
            </a:r>
            <a:r>
              <a:rPr lang="en-US" altLang="en-US" sz="1400" dirty="0">
                <a:latin typeface="Arial" pitchFamily="34" charset="0"/>
              </a:rPr>
              <a:t>=1</a:t>
            </a:r>
          </a:p>
          <a:p>
            <a:pPr algn="l"/>
            <a:r>
              <a:rPr lang="en-US" altLang="en-US" sz="1400" dirty="0" err="1" smtClean="0">
                <a:latin typeface="Arial" pitchFamily="34" charset="0"/>
              </a:rPr>
              <a:t>ackpkt</a:t>
            </a:r>
            <a:r>
              <a:rPr lang="en-US" altLang="en-US" sz="1400" dirty="0" smtClean="0">
                <a:latin typeface="Arial" pitchFamily="34" charset="0"/>
              </a:rPr>
              <a:t> </a:t>
            </a:r>
            <a:r>
              <a:rPr lang="en-US" altLang="en-US" sz="1400" dirty="0">
                <a:latin typeface="Arial" pitchFamily="34" charset="0"/>
              </a:rPr>
              <a:t>=    </a:t>
            </a:r>
          </a:p>
          <a:p>
            <a:pPr algn="l"/>
            <a:r>
              <a:rPr lang="en-US" altLang="en-US" sz="1400" dirty="0">
                <a:latin typeface="Arial" pitchFamily="34" charset="0"/>
              </a:rPr>
              <a:t>  </a:t>
            </a:r>
            <a:r>
              <a:rPr lang="en-US" altLang="en-US" sz="1400" dirty="0" err="1" smtClean="0">
                <a:latin typeface="Arial" pitchFamily="34" charset="0"/>
              </a:rPr>
              <a:t>make_pkt</a:t>
            </a:r>
            <a:r>
              <a:rPr lang="en-US" altLang="en-US" sz="1400" dirty="0" smtClean="0">
                <a:latin typeface="Arial" pitchFamily="34" charset="0"/>
              </a:rPr>
              <a:t>(</a:t>
            </a:r>
            <a:r>
              <a:rPr lang="en-US" altLang="en-US" sz="1400" dirty="0" err="1" smtClean="0">
                <a:latin typeface="Arial" pitchFamily="34" charset="0"/>
              </a:rPr>
              <a:t>expectedseqnum,ACK,chksum</a:t>
            </a:r>
            <a:r>
              <a:rPr lang="en-US" altLang="en-US" sz="1400" dirty="0">
                <a:latin typeface="Arial" pitchFamily="34" charset="0"/>
              </a:rPr>
              <a:t>)</a:t>
            </a:r>
          </a:p>
          <a:p>
            <a:pPr algn="l"/>
            <a:endParaRPr lang="en-US" altLang="en-US" sz="1400" dirty="0">
              <a:latin typeface="Times New Roman" pitchFamily="18" charset="0"/>
            </a:endParaRPr>
          </a:p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50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Go-Back-N</a:t>
            </a:r>
            <a:r>
              <a:rPr lang="en-US" sz="4000" dirty="0">
                <a:cs typeface="+mj-cs"/>
              </a:rPr>
              <a:t>: receiver extended FSM</a:t>
            </a:r>
          </a:p>
        </p:txBody>
      </p:sp>
      <p:pic>
        <p:nvPicPr>
          <p:cNvPr id="65555" name="Picture 2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E95A4DC-DAC1-4ED2-8FE9-F2701019AB5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pic>
        <p:nvPicPr>
          <p:cNvPr id="194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Transport vs. network layer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cs typeface="+mn-cs"/>
              </a:rPr>
              <a:t>network layer:</a:t>
            </a:r>
            <a:r>
              <a:rPr lang="en-US" sz="3200"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cs typeface="+mn-cs"/>
              </a:rPr>
              <a:t>transport layer:</a:t>
            </a:r>
            <a:r>
              <a:rPr lang="en-US" sz="3200">
                <a:cs typeface="+mn-cs"/>
              </a:rPr>
              <a:t> logical communication between processes</a:t>
            </a:r>
            <a:r>
              <a:rPr lang="en-US"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/>
              <a:t>relies on, enhances, network layer services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extLst>
            <a:ext uri="{91240B29-F687-4F45-9708-019B960494DF}">
              <a14:hiddenLine xmlns:a14="http://schemas.microsoft.com/office/drawing/2010/main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i="1" dirty="0" smtClean="0">
                <a:ea typeface="ＭＳ Ｐゴシック" charset="-128"/>
              </a:rPr>
              <a:t>12 kids in Mei</a:t>
            </a:r>
            <a:r>
              <a:rPr lang="ja-JP" altLang="en-US" sz="2400" i="1" dirty="0" smtClean="0">
                <a:ea typeface="ＭＳ Ｐゴシック" charset="-128"/>
              </a:rPr>
              <a:t>’</a:t>
            </a:r>
            <a:r>
              <a:rPr lang="en-US" altLang="ja-JP" sz="2400" i="1" dirty="0" smtClean="0">
                <a:ea typeface="ＭＳ Ｐゴシック" charset="-128"/>
              </a:rPr>
              <a:t>s house sending letters to 12 kids in Boris’s house:</a:t>
            </a:r>
            <a:endParaRPr lang="en-US" altLang="ja-JP" sz="2400" dirty="0" smtClean="0">
              <a:ea typeface="ＭＳ Ｐゴシック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transport protocol = Mei and Boris, who </a:t>
            </a:r>
            <a:r>
              <a:rPr lang="en-US" altLang="en-US" sz="2400" dirty="0" err="1" smtClean="0">
                <a:ea typeface="ＭＳ Ｐゴシック" charset="-128"/>
              </a:rPr>
              <a:t>demux</a:t>
            </a:r>
            <a:r>
              <a:rPr lang="en-US" altLang="en-US" sz="2400" dirty="0" smtClean="0">
                <a:ea typeface="ＭＳ Ｐゴシック" charset="-128"/>
              </a:rPr>
              <a:t>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 dirty="0" smtClean="0">
                <a:ea typeface="ＭＳ Ｐゴシック" charset="-128"/>
              </a:rPr>
              <a:t>network-layer protocol = postal service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 dirty="0" smtClean="0">
              <a:ea typeface="ＭＳ Ｐゴシック" charset="-128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smtClean="0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 smtClean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600ED5D-CA4B-49A3-B524-D0637AA34E11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Go-Back-N </a:t>
            </a:r>
            <a:r>
              <a:rPr lang="en-US" sz="4000" dirty="0">
                <a:cs typeface="+mj-cs"/>
              </a:rPr>
              <a:t>in action</a:t>
            </a:r>
            <a:endParaRPr lang="en-US" dirty="0"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rcv ack0, send pkt4</a:t>
            </a:r>
          </a:p>
          <a:p>
            <a:pPr algn="r">
              <a:defRPr/>
            </a:pPr>
            <a:r>
              <a:rPr lang="en-US" sz="1800" smtClean="0"/>
              <a:t>rcv ack1, send pkt5</a:t>
            </a:r>
          </a:p>
          <a:p>
            <a:pPr algn="r">
              <a:defRPr/>
            </a:pPr>
            <a:endParaRPr lang="en-US" sz="1800" smtClean="0"/>
          </a:p>
        </p:txBody>
      </p:sp>
      <p:pic>
        <p:nvPicPr>
          <p:cNvPr id="66570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ignore duplicate ACK</a:t>
            </a:r>
          </a:p>
        </p:txBody>
      </p:sp>
      <p:grpSp>
        <p:nvGrpSpPr>
          <p:cNvPr id="66593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66595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6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7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66600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1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2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3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4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pic>
        <p:nvPicPr>
          <p:cNvPr id="66605" name="Picture 9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DFA83BD-BF85-4113-90D7-F3BEC54819BE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pic>
        <p:nvPicPr>
          <p:cNvPr id="6758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Selective repeat</a:t>
            </a:r>
            <a:endParaRPr lang="en-US"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receiver </a:t>
            </a:r>
            <a:r>
              <a:rPr lang="en-US" altLang="en-US" i="1" dirty="0" smtClean="0">
                <a:ea typeface="ＭＳ Ｐゴシック" charset="-128"/>
              </a:rPr>
              <a:t>individually</a:t>
            </a:r>
            <a:r>
              <a:rPr lang="en-US" altLang="en-US" dirty="0" smtClean="0">
                <a:ea typeface="ＭＳ Ｐゴシック" charset="-128"/>
              </a:rPr>
              <a:t> acknowledges all correctly received packets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buffers packets, as needed, for eventual in-order delivery to upper layer</a:t>
            </a:r>
          </a:p>
          <a:p>
            <a:r>
              <a:rPr lang="en-US" altLang="en-US" dirty="0" smtClean="0">
                <a:ea typeface="ＭＳ Ｐゴシック" charset="-128"/>
              </a:rPr>
              <a:t>sender only resends packets for which </a:t>
            </a:r>
            <a:r>
              <a:rPr lang="en-US" altLang="en-US" dirty="0" err="1" smtClean="0">
                <a:ea typeface="ＭＳ Ｐゴシック" charset="-128"/>
              </a:rPr>
              <a:t>ACK</a:t>
            </a:r>
            <a:r>
              <a:rPr lang="en-US" altLang="en-US" dirty="0" smtClean="0">
                <a:ea typeface="ＭＳ Ｐゴシック" charset="-128"/>
              </a:rPr>
              <a:t> not received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sender timer for each </a:t>
            </a:r>
            <a:r>
              <a:rPr lang="en-US" altLang="en-US" dirty="0" err="1" smtClean="0">
                <a:ea typeface="ＭＳ Ｐゴシック" charset="-128"/>
              </a:rPr>
              <a:t>unACKed</a:t>
            </a:r>
            <a:r>
              <a:rPr lang="en-US" altLang="en-US" dirty="0" smtClean="0">
                <a:ea typeface="ＭＳ Ｐゴシック" charset="-128"/>
              </a:rPr>
              <a:t> packet</a:t>
            </a:r>
          </a:p>
          <a:p>
            <a:r>
              <a:rPr lang="en-US" altLang="en-US" dirty="0" smtClean="0">
                <a:ea typeface="ＭＳ Ｐゴシック" charset="-128"/>
              </a:rPr>
              <a:t>sender window</a:t>
            </a:r>
          </a:p>
          <a:p>
            <a:pPr lvl="1"/>
            <a:r>
              <a:rPr lang="en-US" altLang="en-US" i="1" dirty="0" smtClean="0">
                <a:ea typeface="ＭＳ Ｐゴシック" charset="-128"/>
              </a:rPr>
              <a:t>N</a:t>
            </a:r>
            <a:r>
              <a:rPr lang="en-US" altLang="en-US" dirty="0" smtClean="0">
                <a:ea typeface="ＭＳ Ｐゴシック" charset="-128"/>
              </a:rPr>
              <a:t> consecutive sequence #</a:t>
            </a:r>
            <a:r>
              <a:rPr lang="ja-JP" altLang="en-US" dirty="0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s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limits sequence #s of sent, </a:t>
            </a:r>
            <a:r>
              <a:rPr lang="en-US" altLang="en-US" dirty="0" err="1" smtClean="0">
                <a:ea typeface="ＭＳ Ｐゴシック" charset="-128"/>
              </a:rPr>
              <a:t>unACKed</a:t>
            </a:r>
            <a:r>
              <a:rPr lang="en-US" altLang="en-US" dirty="0" smtClean="0">
                <a:ea typeface="ＭＳ Ｐゴシック" charset="-128"/>
              </a:rPr>
              <a:t> packets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F356FF3-F524-4E31-B39D-E49E5934692F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repeat: sender, receiver windows</a:t>
            </a:r>
            <a:endParaRPr lang="en-US">
              <a:cs typeface="+mj-cs"/>
            </a:endParaRPr>
          </a:p>
        </p:txBody>
      </p:sp>
      <p:pic>
        <p:nvPicPr>
          <p:cNvPr id="68612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861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D3FE61E-5704-46EC-A3AF-C548314EBA7D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pic>
        <p:nvPicPr>
          <p:cNvPr id="69635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data from above: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if next available </a:t>
            </a:r>
            <a:r>
              <a:rPr lang="en-US" sz="2400" dirty="0" smtClean="0">
                <a:cs typeface="+mn-cs"/>
              </a:rPr>
              <a:t>sequence </a:t>
            </a:r>
            <a:r>
              <a:rPr lang="en-US" sz="2400" dirty="0">
                <a:cs typeface="+mn-cs"/>
              </a:rPr>
              <a:t># </a:t>
            </a:r>
            <a:r>
              <a:rPr lang="en-US" sz="2400" dirty="0" smtClean="0">
                <a:cs typeface="+mn-cs"/>
              </a:rPr>
              <a:t>is in </a:t>
            </a:r>
            <a:r>
              <a:rPr lang="en-US" sz="2400" dirty="0">
                <a:cs typeface="+mn-cs"/>
              </a:rPr>
              <a:t>window, send </a:t>
            </a:r>
            <a:r>
              <a:rPr lang="en-US" sz="2400" dirty="0" smtClean="0">
                <a:cs typeface="+mn-cs"/>
              </a:rPr>
              <a:t>packet</a:t>
            </a:r>
            <a:endParaRPr lang="en-US" sz="2400" dirty="0"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timeout(n):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resend </a:t>
            </a:r>
            <a:r>
              <a:rPr lang="en-US" sz="2400" dirty="0" smtClean="0">
                <a:cs typeface="+mn-cs"/>
              </a:rPr>
              <a:t>packet n</a:t>
            </a:r>
            <a:r>
              <a:rPr lang="en-US" sz="2400" dirty="0">
                <a:cs typeface="+mn-cs"/>
              </a:rPr>
              <a:t>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err="1">
                <a:solidFill>
                  <a:srgbClr val="CC0000"/>
                </a:solidFill>
                <a:cs typeface="+mn-cs"/>
              </a:rPr>
              <a:t>ACK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(n)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in </a:t>
            </a:r>
            <a:r>
              <a:rPr lang="en-US" sz="1800" dirty="0">
                <a:cs typeface="+mn-cs"/>
              </a:rPr>
              <a:t>[</a:t>
            </a:r>
            <a:r>
              <a:rPr lang="en-US" sz="1800" dirty="0" err="1">
                <a:cs typeface="+mn-cs"/>
              </a:rPr>
              <a:t>sendbase,sendbase+N</a:t>
            </a:r>
            <a:r>
              <a:rPr lang="en-US" sz="1800" dirty="0">
                <a:cs typeface="+mn-cs"/>
              </a:rPr>
              <a:t>]:</a:t>
            </a:r>
            <a:endParaRPr lang="en-US" sz="2400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mark </a:t>
            </a:r>
            <a:r>
              <a:rPr lang="en-US" sz="2400" dirty="0" err="1">
                <a:cs typeface="+mn-cs"/>
              </a:rPr>
              <a:t>pkt</a:t>
            </a:r>
            <a:r>
              <a:rPr lang="en-US" sz="2400" dirty="0">
                <a:cs typeface="+mn-cs"/>
              </a:rPr>
              <a:t> n as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if n </a:t>
            </a:r>
            <a:r>
              <a:rPr lang="en-US" sz="2400" dirty="0" smtClean="0">
                <a:cs typeface="+mn-cs"/>
              </a:rPr>
              <a:t>is smallest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packet, </a:t>
            </a:r>
            <a:r>
              <a:rPr lang="en-US" sz="2400" dirty="0">
                <a:cs typeface="+mn-cs"/>
              </a:rPr>
              <a:t>advance window base to next </a:t>
            </a:r>
            <a:r>
              <a:rPr lang="en-US" sz="2400" dirty="0" err="1">
                <a:cs typeface="+mn-cs"/>
              </a:rPr>
              <a:t>unACKed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sequence </a:t>
            </a:r>
            <a:r>
              <a:rPr lang="en-US" sz="2400" dirty="0">
                <a:cs typeface="+mn-cs"/>
              </a:rPr>
              <a:t># </a:t>
            </a: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505649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39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packet n is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buffered, in-order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packets), </a:t>
            </a:r>
            <a:r>
              <a:rPr lang="en-US" sz="2400" dirty="0">
                <a:latin typeface="Gill Sans MT" charset="0"/>
                <a:ea typeface="ＭＳ Ｐゴシック" charset="0"/>
              </a:rPr>
              <a:t>advance window to next not-yet-received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packet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packet n is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-N</a:t>
            </a:r>
            <a:r>
              <a:rPr lang="en-US" sz="1800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rcvbase-1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4"/>
            <a:ext cx="3838575" cy="507554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AD9ADDA-94C7-4005-8399-7E2800D4FEC7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pic>
        <p:nvPicPr>
          <p:cNvPr id="70659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buffer, </a:t>
            </a:r>
          </a:p>
          <a:p>
            <a:pPr algn="l">
              <a:defRPr/>
            </a:pPr>
            <a:r>
              <a:rPr lang="en-US" sz="1800" smtClean="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rcv ack0, send pkt4</a:t>
            </a:r>
          </a:p>
          <a:p>
            <a:pPr algn="r">
              <a:defRPr/>
            </a:pPr>
            <a:r>
              <a:rPr lang="en-US" sz="1800" smtClean="0"/>
              <a:t>rcv ack1, send pkt5</a:t>
            </a:r>
          </a:p>
          <a:p>
            <a:pPr algn="r">
              <a:defRPr/>
            </a:pPr>
            <a:endParaRPr lang="en-US" sz="1800" smtClean="0"/>
          </a:p>
        </p:txBody>
      </p:sp>
      <p:pic>
        <p:nvPicPr>
          <p:cNvPr id="70667" name="Picture 10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buffer, </a:t>
            </a:r>
          </a:p>
          <a:p>
            <a:pPr algn="l">
              <a:defRPr/>
            </a:pPr>
            <a:r>
              <a:rPr lang="en-US" sz="1800" smtClean="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buffer, </a:t>
            </a:r>
          </a:p>
          <a:p>
            <a:pPr algn="l">
              <a:defRPr/>
            </a:pPr>
            <a:r>
              <a:rPr lang="en-US" sz="1800" smtClean="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ack3 arrived</a:t>
            </a:r>
          </a:p>
        </p:txBody>
      </p:sp>
      <p:grpSp>
        <p:nvGrpSpPr>
          <p:cNvPr id="70687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55330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90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1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2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70695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6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7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8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9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Q: what happens when ack2 arrives?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6A053EC-D052-4E6F-859E-D321928C2312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cs typeface="+mj-cs"/>
              </a:rPr>
              <a:t>Selective repeat: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dilemma</a:t>
            </a:r>
            <a:endParaRPr lang="en-US"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>
                <a:ea typeface="ＭＳ Ｐゴシック" charset="-128"/>
              </a:rPr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charset="-128"/>
              </a:rPr>
              <a:t>seq #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charset="-128"/>
              </a:rPr>
              <a:t>window size=3</a:t>
            </a:r>
            <a:endParaRPr lang="en-US" altLang="en-US" smtClean="0">
              <a:ea typeface="ＭＳ Ｐゴシック" charset="-128"/>
            </a:endParaRPr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receiver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sender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1733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4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5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grpSp>
          <p:nvGrpSpPr>
            <p:cNvPr id="71742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(b) oops!</a:t>
              </a:r>
            </a:p>
          </p:txBody>
        </p:sp>
      </p:grpSp>
      <p:grpSp>
        <p:nvGrpSpPr>
          <p:cNvPr id="71690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1697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8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9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 smtClean="0">
                  <a:latin typeface="Arial" charset="0"/>
                </a:rPr>
                <a:t>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1722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0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 smtClean="0">
                    <a:latin typeface="Arial" charset="0"/>
                  </a:rPr>
                  <a:t>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 smtClean="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1695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i="1" dirty="0"/>
              <a:t>receiver can</a:t>
            </a:r>
            <a:r>
              <a:rPr lang="ja-JP" altLang="en-US" i="1" dirty="0"/>
              <a:t>’</a:t>
            </a:r>
            <a:r>
              <a:rPr lang="en-US" altLang="ja-JP" i="1" dirty="0"/>
              <a:t>t see sender </a:t>
            </a:r>
            <a:r>
              <a:rPr lang="en-US" altLang="ja-JP" i="1" dirty="0" smtClean="0"/>
              <a:t>side;</a:t>
            </a:r>
            <a:endParaRPr lang="en-US" altLang="ja-JP" i="1" dirty="0"/>
          </a:p>
          <a:p>
            <a:r>
              <a:rPr lang="en-US" altLang="en-US" i="1" dirty="0"/>
              <a:t>receiver behavior identical in both cases!</a:t>
            </a:r>
          </a:p>
          <a:p>
            <a:r>
              <a:rPr lang="en-US" altLang="en-US" i="1" dirty="0">
                <a:solidFill>
                  <a:srgbClr val="CC0000"/>
                </a:solidFill>
              </a:rPr>
              <a:t>something</a:t>
            </a:r>
            <a:r>
              <a:rPr lang="ja-JP" altLang="en-US" i="1" dirty="0">
                <a:solidFill>
                  <a:srgbClr val="CC0000"/>
                </a:solidFill>
              </a:rPr>
              <a:t>’</a:t>
            </a:r>
            <a:r>
              <a:rPr lang="en-US" altLang="ja-JP" i="1" dirty="0">
                <a:solidFill>
                  <a:srgbClr val="CC0000"/>
                </a:solidFill>
              </a:rPr>
              <a:t>s (very) wrong!</a:t>
            </a:r>
            <a:endParaRPr lang="en-US" altLang="en-US" i="1" dirty="0">
              <a:solidFill>
                <a:srgbClr val="CC0000"/>
              </a:solidFill>
            </a:endParaRPr>
          </a:p>
        </p:txBody>
      </p:sp>
      <p:pic>
        <p:nvPicPr>
          <p:cNvPr id="71693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sequence </a:t>
            </a:r>
            <a:r>
              <a:rPr lang="en-US" sz="2400" dirty="0">
                <a:latin typeface="Gill Sans MT" charset="0"/>
                <a:ea typeface="ＭＳ Ｐゴシック" charset="0"/>
              </a:rPr>
              <a:t># size and window size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is needed to </a:t>
            </a:r>
            <a:r>
              <a:rPr lang="en-US" sz="2400" dirty="0">
                <a:latin typeface="Gill Sans MT" charset="0"/>
                <a:ea typeface="ＭＳ Ｐゴシック" charset="0"/>
              </a:rPr>
              <a:t>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515F64E-3AB3-426D-BFA1-3599370C2C9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7271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D11733A-821D-4102-9DA9-54F195DAD260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Overview  </a:t>
            </a:r>
            <a:r>
              <a:rPr lang="en-US" sz="2400">
                <a:cs typeface="+mj-cs"/>
              </a:rPr>
              <a:t>RFCs: 793,1122,1323, 2018, 2581</a:t>
            </a:r>
            <a:endParaRPr lang="en-US"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/>
              <a:t>MSS</a:t>
            </a:r>
            <a:r>
              <a:rPr lang="en-US" dirty="0"/>
              <a:t>: maximum segment size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connection-oriented:</a:t>
            </a:r>
            <a:r>
              <a:rPr lang="en-US" dirty="0"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handshaking (exchange of control </a:t>
            </a:r>
            <a:r>
              <a:rPr lang="en-US" dirty="0" smtClean="0"/>
              <a:t>messages</a:t>
            </a:r>
            <a:r>
              <a:rPr lang="en-US" dirty="0"/>
              <a:t>) </a:t>
            </a:r>
            <a:r>
              <a:rPr lang="en-US" dirty="0" smtClean="0"/>
              <a:t>initializes </a:t>
            </a:r>
            <a:r>
              <a:rPr lang="en-US" dirty="0"/>
              <a:t>sender, receiver state before data exchange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sender will not overwhelm receiver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altLang="en-US" smtClean="0">
                <a:solidFill>
                  <a:srgbClr val="CC0000"/>
                </a:solidFill>
                <a:ea typeface="ＭＳ Ｐゴシック" charset="-128"/>
              </a:rPr>
              <a:t>point-to-point: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one sender, one receiver</a:t>
            </a:r>
            <a:r>
              <a:rPr lang="en-US" altLang="en-US" smtClean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charset="-128"/>
              </a:rPr>
              <a:t>reliable, in-order </a:t>
            </a:r>
            <a:r>
              <a:rPr lang="en-US" altLang="en-US" i="1" smtClean="0">
                <a:solidFill>
                  <a:srgbClr val="CC0000"/>
                </a:solidFill>
                <a:ea typeface="ＭＳ Ｐゴシック" charset="-128"/>
              </a:rPr>
              <a:t>byte steam: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no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message boundaries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altLang="ja-JP" smtClean="0">
              <a:ea typeface="ＭＳ Ｐゴシック" charset="-128"/>
            </a:endParaRPr>
          </a:p>
          <a:p>
            <a:r>
              <a:rPr lang="en-US" altLang="en-US" smtClean="0">
                <a:solidFill>
                  <a:srgbClr val="CC0000"/>
                </a:solidFill>
                <a:ea typeface="ＭＳ Ｐゴシック" charset="-128"/>
              </a:rPr>
              <a:t>pipelined: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TCP congestion and flow control set window size</a:t>
            </a:r>
            <a:endParaRPr lang="en-US" altLang="en-US" i="1" smtClean="0">
              <a:ea typeface="ＭＳ Ｐゴシック" charset="-128"/>
            </a:endParaRPr>
          </a:p>
          <a:p>
            <a:endParaRPr lang="en-US" altLang="en-US" smtClean="0">
              <a:ea typeface="ＭＳ Ｐゴシック" charset="-128"/>
            </a:endParaRPr>
          </a:p>
        </p:txBody>
      </p:sp>
      <p:pic>
        <p:nvPicPr>
          <p:cNvPr id="73734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01D11B5-5246-4BC3-9330-72792241C8C6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pic>
        <p:nvPicPr>
          <p:cNvPr id="74755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segment structure</a:t>
            </a:r>
            <a:endParaRPr lang="en-US"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source port #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dest port #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32 bits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(variable length)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sequence number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checksum</a:t>
            </a:r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F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P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A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U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len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used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options (variable length)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35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(generally not used)</a:t>
            </a:r>
            <a:endParaRPr lang="en-US" sz="1000" smtClean="0">
              <a:latin typeface="Arial" charset="0"/>
            </a:endParaRPr>
          </a:p>
        </p:txBody>
      </p:sp>
      <p:sp>
        <p:nvSpPr>
          <p:cNvPr id="59436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valid</a:t>
            </a:r>
            <a:endParaRPr lang="en-US" sz="1000" smtClean="0">
              <a:latin typeface="Arial" charset="0"/>
            </a:endParaRPr>
          </a:p>
        </p:txBody>
      </p:sp>
      <p:sp>
        <p:nvSpPr>
          <p:cNvPr id="59437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(generally not used)</a:t>
            </a:r>
          </a:p>
        </p:txBody>
      </p:sp>
      <p:sp>
        <p:nvSpPr>
          <p:cNvPr id="59438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commands)</a:t>
            </a:r>
          </a:p>
        </p:txBody>
      </p:sp>
      <p:sp>
        <p:nvSpPr>
          <p:cNvPr id="59439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0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1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801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5816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 smtClean="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receiver is willing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to accept</a:t>
            </a:r>
          </a:p>
        </p:txBody>
      </p: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 smtClean="0">
                <a:latin typeface="Arial" charset="0"/>
              </a:rPr>
              <a:t>(as in UDP)</a:t>
            </a: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7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B747E84-FA47-40C7-886D-F4769AEB7738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pic>
        <p:nvPicPr>
          <p:cNvPr id="75779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seq.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pitchFamily="2" charset="2"/>
              <a:buNone/>
            </a:pPr>
            <a:r>
              <a:rPr lang="en-US" altLang="en-US" sz="2400" u="sng" dirty="0" smtClean="0">
                <a:solidFill>
                  <a:srgbClr val="CC0000"/>
                </a:solidFill>
                <a:ea typeface="ＭＳ Ｐゴシック" charset="-128"/>
              </a:rPr>
              <a:t>sequence numbers:</a:t>
            </a:r>
            <a:endParaRPr lang="en-US" altLang="en-US" sz="2400" dirty="0" smtClean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 smtClean="0">
                <a:ea typeface="ＭＳ Ｐゴシック" charset="-128"/>
              </a:rPr>
              <a:t>byte stream </a:t>
            </a:r>
            <a:r>
              <a:rPr lang="ja-JP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number</a:t>
            </a:r>
            <a:r>
              <a:rPr lang="ja-JP" altLang="en-US" dirty="0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of first byte in segment</a:t>
            </a:r>
            <a:r>
              <a:rPr lang="ja-JP" altLang="en-US" dirty="0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s data</a:t>
            </a:r>
            <a:endParaRPr lang="en-US" altLang="ja-JP" sz="2000" dirty="0" smtClean="0">
              <a:ea typeface="ＭＳ Ｐゴシック" charset="-128"/>
            </a:endParaRP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 u="sng" dirty="0" smtClean="0">
                <a:solidFill>
                  <a:srgbClr val="CC0000"/>
                </a:solidFill>
                <a:ea typeface="ＭＳ Ｐゴシック" charset="-128"/>
              </a:rPr>
              <a:t>acknowledgements:</a:t>
            </a:r>
            <a:endParaRPr lang="en-US" altLang="en-US" sz="2400" dirty="0" smtClean="0">
              <a:solidFill>
                <a:srgbClr val="CC0000"/>
              </a:solidFill>
              <a:ea typeface="ＭＳ Ｐゴシック" charset="-128"/>
            </a:endParaRPr>
          </a:p>
          <a:p>
            <a:pPr marL="512763" lvl="1" indent="-163513"/>
            <a:r>
              <a:rPr lang="en-US" altLang="en-US" dirty="0" smtClean="0">
                <a:ea typeface="ＭＳ Ｐゴシック" charset="-128"/>
              </a:rPr>
              <a:t>sequence # of next byte expected from other side</a:t>
            </a:r>
          </a:p>
          <a:p>
            <a:pPr marL="512763" lvl="1" indent="-163513"/>
            <a:r>
              <a:rPr lang="en-US" altLang="en-US" dirty="0" smtClean="0">
                <a:ea typeface="ＭＳ Ｐゴシック" charset="-128"/>
              </a:rPr>
              <a:t>cumulative </a:t>
            </a:r>
            <a:r>
              <a:rPr lang="en-US" altLang="en-US" dirty="0" err="1" smtClean="0">
                <a:ea typeface="ＭＳ Ｐゴシック" charset="-128"/>
              </a:rPr>
              <a:t>ACK</a:t>
            </a:r>
            <a:endParaRPr lang="en-US" altLang="en-US" dirty="0" smtClean="0">
              <a:ea typeface="ＭＳ Ｐゴシック" charset="-128"/>
            </a:endParaRP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CC0000"/>
                </a:solidFill>
                <a:ea typeface="ＭＳ Ｐゴシック" charset="-128"/>
              </a:rPr>
              <a:t>Q:</a:t>
            </a:r>
            <a:r>
              <a:rPr lang="en-US" altLang="en-US" sz="2400" dirty="0" smtClean="0">
                <a:ea typeface="ＭＳ Ｐゴシック" charset="-128"/>
              </a:rPr>
              <a:t> how does receiver handle out-of-order segments?</a:t>
            </a:r>
          </a:p>
          <a:p>
            <a:pPr marL="512763" lvl="1" indent="-163513"/>
            <a:r>
              <a:rPr lang="en-US" altLang="en-US" dirty="0" smtClean="0">
                <a:ea typeface="ＭＳ Ｐゴシック" charset="-128"/>
              </a:rPr>
              <a:t>A: TCP specification </a:t>
            </a:r>
            <a:r>
              <a:rPr lang="en-US" altLang="en-US" dirty="0" err="1" smtClean="0">
                <a:ea typeface="ＭＳ Ｐゴシック" charset="-128"/>
              </a:rPr>
              <a:t>doesn</a:t>
            </a:r>
            <a:r>
              <a:rPr lang="ja-JP" altLang="en-US" dirty="0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t say—up to </a:t>
            </a:r>
            <a:r>
              <a:rPr lang="en-US" altLang="ja-JP" dirty="0" err="1" smtClean="0">
                <a:ea typeface="ＭＳ Ｐゴシック" charset="-128"/>
              </a:rPr>
              <a:t>implementor</a:t>
            </a:r>
            <a:endParaRPr lang="en-US" altLang="en-US" dirty="0" smtClean="0">
              <a:ea typeface="ＭＳ Ｐゴシック" charset="-128"/>
            </a:endParaRPr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65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incoming segment to sender</a:t>
              </a:r>
            </a:p>
          </p:txBody>
        </p:sp>
        <p:sp>
          <p:nvSpPr>
            <p:cNvPr id="75867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smtClean="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 smtClean="0"/>
              <a:t> N</a:t>
            </a:r>
          </a:p>
        </p:txBody>
      </p:sp>
      <p:grpSp>
        <p:nvGrpSpPr>
          <p:cNvPr id="75834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5835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 smtClean="0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39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outgoing segment from sender</a:t>
              </a:r>
            </a:p>
          </p:txBody>
        </p:sp>
        <p:sp>
          <p:nvSpPr>
            <p:cNvPr id="75841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24A2008-BC92-473A-BDF0-EE036603B8E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grpSp>
        <p:nvGrpSpPr>
          <p:cNvPr id="20483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15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30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0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20989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96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6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6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68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59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3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51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4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43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5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35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6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27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19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9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1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0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903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1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95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2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87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0879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4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67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08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1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3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6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81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0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3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4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76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79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1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4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85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88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91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939" descr="underline_bas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transport-layer protocols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reliable, in-order delivery (TCP)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congestion control 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flow control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connection setup</a:t>
            </a:r>
            <a:endParaRPr lang="en-US" altLang="en-US" sz="2800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unreliable, unordered delivery: UDP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no-frills extension of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best-effort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IP</a:t>
            </a:r>
          </a:p>
          <a:p>
            <a:r>
              <a:rPr lang="en-US" altLang="en-US" smtClean="0">
                <a:ea typeface="ＭＳ Ｐゴシック" charset="-128"/>
              </a:rPr>
              <a:t>services not available: 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delay guarantees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bandwidth guarantees</a:t>
            </a:r>
          </a:p>
        </p:txBody>
      </p: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1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0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608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2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600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3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9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92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4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84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76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7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endParaRPr lang="en-US" alt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568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5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48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1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2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3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4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5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6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7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20510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EE95EAA-7D93-42D2-BE02-41616E89C62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pic>
        <p:nvPicPr>
          <p:cNvPr id="7680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TCP </a:t>
            </a:r>
            <a:r>
              <a:rPr lang="en-US" dirty="0" smtClean="0">
                <a:cs typeface="+mj-cs"/>
              </a:rPr>
              <a:t>sequence </a:t>
            </a:r>
            <a:r>
              <a:rPr lang="en-US" dirty="0">
                <a:cs typeface="+mj-cs"/>
              </a:rPr>
              <a:t>numbers, </a:t>
            </a:r>
            <a:r>
              <a:rPr lang="en-US" sz="4000" dirty="0" err="1">
                <a:cs typeface="+mj-cs"/>
              </a:rPr>
              <a:t>ACK</a:t>
            </a:r>
            <a:r>
              <a:rPr lang="en-US" dirty="0" err="1">
                <a:cs typeface="+mj-cs"/>
              </a:rPr>
              <a:t>s</a:t>
            </a:r>
            <a:endParaRPr lang="en-US" dirty="0">
              <a:cs typeface="+mj-cs"/>
            </a:endParaRP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User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types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of echoed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/>
              <a:t>host ACKs</a:t>
            </a:r>
          </a:p>
          <a:p>
            <a:pPr algn="l"/>
            <a:r>
              <a:rPr lang="en-US" altLang="en-US"/>
              <a:t>receipt of</a:t>
            </a:r>
          </a:p>
          <a:p>
            <a:pPr algn="l"/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r>
              <a:rPr lang="en-US" altLang="ja-JP"/>
              <a:t>, echoes</a:t>
            </a:r>
          </a:p>
          <a:p>
            <a:pPr algn="l"/>
            <a:r>
              <a:rPr lang="en-US" altLang="en-US"/>
              <a:t>back </a:t>
            </a: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000099"/>
                </a:solidFill>
              </a:rPr>
              <a:t>simple telnet scenario</a:t>
            </a:r>
            <a:endParaRPr lang="en-US" sz="1000" smtClean="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/>
              <a:t>Seq=42, ACK=79, data = </a:t>
            </a:r>
            <a:r>
              <a:rPr lang="ja-JP" altLang="en-US" sz="1400"/>
              <a:t>‘</a:t>
            </a:r>
            <a:r>
              <a:rPr lang="en-US" altLang="ja-JP" sz="1400"/>
              <a:t>C</a:t>
            </a:r>
            <a:r>
              <a:rPr lang="ja-JP" altLang="en-US" sz="1400"/>
              <a:t>’</a:t>
            </a:r>
            <a:endParaRPr lang="en-US" altLang="en-US" sz="140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Seq=79, ACK=43, data = </a:t>
            </a:r>
            <a:r>
              <a:rPr lang="ja-JP" altLang="en-US" sz="1400">
                <a:latin typeface="Arial" pitchFamily="34" charset="0"/>
              </a:rPr>
              <a:t>‘</a:t>
            </a:r>
            <a:r>
              <a:rPr lang="en-US" altLang="ja-JP" sz="1400">
                <a:latin typeface="Arial" pitchFamily="34" charset="0"/>
              </a:rPr>
              <a:t>C</a:t>
            </a:r>
            <a:r>
              <a:rPr lang="ja-JP" altLang="en-US" sz="1400">
                <a:latin typeface="Arial" pitchFamily="34" charset="0"/>
              </a:rPr>
              <a:t>’</a:t>
            </a:r>
            <a:endParaRPr lang="en-US" altLang="en-US" sz="1000"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>
                <a:latin typeface="Arial" charset="0"/>
              </a:rPr>
              <a:t>Seq=43, ACK=80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6822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6826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7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23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6824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5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E1F838E-32F9-4BE3-B122-8DF3E5BA156A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pic>
        <p:nvPicPr>
          <p:cNvPr id="77827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  <a:endParaRPr lang="en-US" sz="4800"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cs typeface="+mn-cs"/>
              </a:rPr>
              <a:t>Q:</a:t>
            </a:r>
            <a:r>
              <a:rPr lang="en-US" sz="3200" dirty="0"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longer than </a:t>
            </a:r>
            <a:r>
              <a:rPr lang="en-US" dirty="0" err="1">
                <a:cs typeface="+mn-cs"/>
              </a:rPr>
              <a:t>RTT</a:t>
            </a:r>
            <a:endParaRPr lang="en-US" dirty="0">
              <a:cs typeface="+mn-cs"/>
            </a:endParaRP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/>
              <a:t>but </a:t>
            </a:r>
            <a:r>
              <a:rPr lang="en-US" dirty="0" err="1"/>
              <a:t>RTT</a:t>
            </a:r>
            <a:r>
              <a:rPr lang="en-US" dirty="0"/>
              <a:t> </a:t>
            </a:r>
            <a:r>
              <a:rPr lang="en-US" dirty="0" smtClean="0"/>
              <a:t>varies!</a:t>
            </a:r>
            <a:endParaRPr lang="en-US" dirty="0"/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 dirty="0">
                <a:cs typeface="+mn-cs"/>
              </a:rPr>
              <a:t>too short:</a:t>
            </a:r>
            <a:r>
              <a:rPr lang="en-US" dirty="0"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 dirty="0">
                <a:cs typeface="+mn-cs"/>
              </a:rPr>
              <a:t>too long:</a:t>
            </a:r>
            <a:r>
              <a:rPr lang="en-US" dirty="0">
                <a:cs typeface="+mn-cs"/>
              </a:rPr>
              <a:t> slow reaction to segment loss</a:t>
            </a:r>
          </a:p>
        </p:txBody>
      </p:sp>
      <p:sp>
        <p:nvSpPr>
          <p:cNvPr id="624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 dirty="0" smtClean="0">
                <a:solidFill>
                  <a:srgbClr val="FF0000"/>
                </a:solidFill>
                <a:ea typeface="ＭＳ Ｐゴシック" charset="-128"/>
              </a:rPr>
              <a:t>Q:</a:t>
            </a:r>
            <a:r>
              <a:rPr lang="en-US" altLang="en-US" dirty="0" smtClean="0">
                <a:ea typeface="ＭＳ Ｐゴシック" charset="-128"/>
              </a:rPr>
              <a:t> how to estimate </a:t>
            </a:r>
            <a:r>
              <a:rPr lang="en-US" altLang="en-US" dirty="0" err="1" smtClean="0">
                <a:ea typeface="ＭＳ Ｐゴシック" charset="-128"/>
              </a:rPr>
              <a:t>RTT</a:t>
            </a:r>
            <a:r>
              <a:rPr lang="en-US" altLang="en-US" dirty="0" smtClean="0">
                <a:ea typeface="ＭＳ Ｐゴシック" charset="-128"/>
              </a:rPr>
              <a:t>?</a:t>
            </a:r>
          </a:p>
          <a:p>
            <a:r>
              <a:rPr lang="en-US" altLang="en-US" sz="2400" b="1" dirty="0" err="1" smtClean="0">
                <a:solidFill>
                  <a:srgbClr val="000099"/>
                </a:solidFill>
                <a:latin typeface="Courier New" pitchFamily="49" charset="0"/>
                <a:ea typeface="ＭＳ Ｐゴシック" charset="-128"/>
              </a:rPr>
              <a:t>SampleRTT</a:t>
            </a:r>
            <a:r>
              <a:rPr lang="en-US" altLang="en-US" sz="2400" dirty="0" smtClean="0">
                <a:solidFill>
                  <a:srgbClr val="000099"/>
                </a:solidFill>
                <a:ea typeface="ＭＳ Ｐゴシック" charset="-128"/>
              </a:rPr>
              <a:t>:</a:t>
            </a:r>
            <a:r>
              <a:rPr lang="en-US" altLang="en-US" sz="2400" dirty="0" smtClean="0">
                <a:ea typeface="ＭＳ Ｐゴシック" charset="-128"/>
              </a:rPr>
              <a:t> measured time from segment transmission until </a:t>
            </a:r>
            <a:r>
              <a:rPr lang="en-US" altLang="en-US" sz="2400" dirty="0" err="1" smtClean="0">
                <a:ea typeface="ＭＳ Ｐゴシック" charset="-128"/>
              </a:rPr>
              <a:t>ACK</a:t>
            </a:r>
            <a:r>
              <a:rPr lang="en-US" altLang="en-US" sz="2400" dirty="0" smtClean="0">
                <a:ea typeface="ＭＳ Ｐゴシック" charset="-128"/>
              </a:rPr>
              <a:t> receipt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ignore retransmissions</a:t>
            </a:r>
          </a:p>
          <a:p>
            <a:r>
              <a:rPr lang="en-US" altLang="en-US" sz="2400" b="1" dirty="0" err="1" smtClean="0">
                <a:latin typeface="Courier New" pitchFamily="49" charset="0"/>
                <a:ea typeface="ＭＳ Ｐゴシック" charset="-128"/>
              </a:rPr>
              <a:t>SampleRTT</a:t>
            </a:r>
            <a:r>
              <a:rPr lang="en-US" altLang="en-US" sz="2400" dirty="0" smtClean="0">
                <a:ea typeface="ＭＳ Ｐゴシック" charset="-128"/>
              </a:rPr>
              <a:t> will vary; want estimated </a:t>
            </a:r>
            <a:r>
              <a:rPr lang="en-US" altLang="en-US" sz="2400" dirty="0" err="1" smtClean="0">
                <a:ea typeface="ＭＳ Ｐゴシック" charset="-128"/>
              </a:rPr>
              <a:t>RTT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ja-JP" altLang="en-US" sz="2400" dirty="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smoother</a:t>
            </a:r>
            <a:r>
              <a:rPr lang="ja-JP" altLang="en-US" sz="2400" dirty="0" smtClean="0">
                <a:ea typeface="ＭＳ Ｐゴシック" charset="-128"/>
              </a:rPr>
              <a:t>”</a:t>
            </a:r>
            <a:endParaRPr lang="en-US" altLang="ja-JP" dirty="0" smtClean="0">
              <a:ea typeface="ＭＳ Ｐゴシック" charset="-128"/>
            </a:endParaRPr>
          </a:p>
          <a:p>
            <a:pPr lvl="1"/>
            <a:r>
              <a:rPr lang="en-US" altLang="en-US" dirty="0" smtClean="0">
                <a:ea typeface="ＭＳ Ｐゴシック" charset="-128"/>
              </a:rPr>
              <a:t>average several </a:t>
            </a:r>
            <a:r>
              <a:rPr lang="en-US" altLang="en-US" i="1" dirty="0" smtClean="0">
                <a:ea typeface="ＭＳ Ｐゴシック" charset="-128"/>
              </a:rPr>
              <a:t>recent</a:t>
            </a:r>
            <a:r>
              <a:rPr lang="en-US" altLang="en-US" dirty="0" smtClean="0">
                <a:ea typeface="ＭＳ Ｐゴシック" charset="-128"/>
              </a:rPr>
              <a:t> measurements, not just current </a:t>
            </a:r>
            <a:r>
              <a:rPr lang="en-US" altLang="en-US" b="1" dirty="0" err="1" smtClean="0">
                <a:latin typeface="Courier New" pitchFamily="49" charset="0"/>
                <a:ea typeface="ＭＳ Ｐゴシック" charset="-128"/>
              </a:rPr>
              <a:t>SampleRTT</a:t>
            </a:r>
            <a:endParaRPr lang="en-US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E6A75DF-05B6-43D9-A024-649D05851B28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grpSp>
        <p:nvGrpSpPr>
          <p:cNvPr id="78851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7886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latin typeface="Courier New" charset="0"/>
              </a:rPr>
              <a:t>EstimatedRTT = (1- </a:t>
            </a:r>
            <a:r>
              <a:rPr lang="en-US" sz="2000" b="1" smtClean="0">
                <a:latin typeface="Courier New" charset="0"/>
                <a:sym typeface="Symbol" charset="0"/>
              </a:rPr>
              <a:t></a:t>
            </a:r>
            <a:r>
              <a:rPr lang="en-US" sz="2000" b="1" smtClean="0">
                <a:latin typeface="Courier New" charset="0"/>
              </a:rPr>
              <a:t>)*EstimatedRTT + </a:t>
            </a:r>
            <a:r>
              <a:rPr lang="en-US" sz="2000" b="1" smtClean="0">
                <a:latin typeface="Courier New" charset="0"/>
                <a:sym typeface="Symbol" charset="0"/>
              </a:rPr>
              <a:t></a:t>
            </a:r>
            <a:r>
              <a:rPr lang="en-US" sz="2000" b="1" smtClean="0">
                <a:latin typeface="Courier New" charset="0"/>
              </a:rPr>
              <a:t>*SampleRTT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  <a:ea typeface="ＭＳ Ｐゴシック" charset="0"/>
              </a:rPr>
              <a:t>“exponential </a:t>
            </a:r>
            <a:r>
              <a:rPr lang="en-US" sz="2400" dirty="0">
                <a:latin typeface="Gill Sans MT" charset="0"/>
                <a:ea typeface="ＭＳ Ｐゴシック" charset="0"/>
              </a:rPr>
              <a:t>weighted moving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average”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influence of past sample decreases exponentially fast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  <p:pic>
        <p:nvPicPr>
          <p:cNvPr id="7885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63497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RTT (milliseconds)</a:t>
            </a:r>
          </a:p>
        </p:txBody>
      </p:sp>
      <p:sp>
        <p:nvSpPr>
          <p:cNvPr id="63498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RTT: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smtClean="0">
                <a:latin typeface="Arial" charset="0"/>
              </a:rPr>
              <a:t>gaia.cs.umass.edu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smtClean="0">
                <a:latin typeface="Arial" charset="0"/>
              </a:rPr>
              <a:t>to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smtClean="0">
                <a:latin typeface="Arial" charset="0"/>
              </a:rPr>
              <a:t>fantasia.eurecom.fr</a:t>
            </a:r>
          </a:p>
        </p:txBody>
      </p:sp>
      <p:sp>
        <p:nvSpPr>
          <p:cNvPr id="63499" name="Text Box 20"/>
          <p:cNvSpPr txBox="1">
            <a:spLocks noChangeArrowheads="1"/>
          </p:cNvSpPr>
          <p:nvPr/>
        </p:nvSpPr>
        <p:spPr bwMode="auto">
          <a:xfrm>
            <a:off x="6212824" y="5230813"/>
            <a:ext cx="11982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/>
              <a:t>S</a:t>
            </a:r>
            <a:r>
              <a:rPr lang="en-US" dirty="0" err="1" smtClean="0"/>
              <a:t>ampleRTT</a:t>
            </a:r>
            <a:endParaRPr lang="en-US" dirty="0" smtClean="0"/>
          </a:p>
        </p:txBody>
      </p:sp>
      <p:sp>
        <p:nvSpPr>
          <p:cNvPr id="63500" name="Text Box 21"/>
          <p:cNvSpPr txBox="1">
            <a:spLocks noChangeArrowheads="1"/>
          </p:cNvSpPr>
          <p:nvPr/>
        </p:nvSpPr>
        <p:spPr bwMode="auto">
          <a:xfrm>
            <a:off x="6216471" y="5548313"/>
            <a:ext cx="14291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 smtClean="0"/>
              <a:t>EstimatedRTT</a:t>
            </a:r>
            <a:endParaRPr lang="en-US" dirty="0" smtClean="0"/>
          </a:p>
        </p:txBody>
      </p:sp>
      <p:sp>
        <p:nvSpPr>
          <p:cNvPr id="63501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2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3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 (seconds)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F393C22-FD02-4AA2-8249-13F9452F5EDD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0099"/>
                </a:solidFill>
                <a:ea typeface="ＭＳ Ｐゴシック" charset="-128"/>
              </a:rPr>
              <a:t>timeout interval:</a:t>
            </a:r>
            <a:r>
              <a:rPr lang="en-US" altLang="en-US" sz="2400" b="1" dirty="0" smtClean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en-US" sz="2400" b="1" dirty="0" err="1" smtClean="0">
                <a:latin typeface="Courier New" pitchFamily="49" charset="0"/>
                <a:ea typeface="ＭＳ Ｐゴシック" charset="-128"/>
              </a:rPr>
              <a:t>EstimatedRTT</a:t>
            </a:r>
            <a:r>
              <a:rPr lang="en-US" altLang="en-US" sz="2400" dirty="0" smtClean="0">
                <a:ea typeface="ＭＳ Ｐゴシック" charset="-128"/>
              </a:rPr>
              <a:t> plus </a:t>
            </a:r>
            <a:r>
              <a:rPr lang="ja-JP" altLang="en-US" sz="2400" dirty="0" smtClean="0">
                <a:ea typeface="ＭＳ Ｐゴシック" charset="-128"/>
              </a:rPr>
              <a:t>“</a:t>
            </a:r>
            <a:r>
              <a:rPr lang="en-US" altLang="ja-JP" sz="2400" dirty="0" smtClean="0">
                <a:ea typeface="ＭＳ Ｐゴシック" charset="-128"/>
              </a:rPr>
              <a:t>safety margin</a:t>
            </a:r>
            <a:r>
              <a:rPr lang="ja-JP" altLang="en-US" sz="2400" dirty="0" smtClean="0">
                <a:ea typeface="ＭＳ Ｐゴシック" charset="-128"/>
              </a:rPr>
              <a:t>”</a:t>
            </a:r>
            <a:endParaRPr lang="en-US" altLang="ja-JP" sz="24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ea typeface="ＭＳ Ｐゴシック" charset="-128"/>
              </a:rPr>
              <a:t>large variation in </a:t>
            </a:r>
            <a:r>
              <a:rPr lang="en-US" altLang="en-US" sz="2000" b="1" dirty="0" err="1" smtClean="0">
                <a:latin typeface="Courier New" pitchFamily="49" charset="0"/>
                <a:ea typeface="ＭＳ Ｐゴシック" charset="-128"/>
              </a:rPr>
              <a:t>EstimatedRTT</a:t>
            </a:r>
            <a:r>
              <a:rPr lang="en-US" altLang="en-US" sz="2000" b="1" dirty="0" smtClean="0">
                <a:latin typeface="Courier New" pitchFamily="49" charset="0"/>
                <a:ea typeface="ＭＳ Ｐゴシック" charset="-128"/>
              </a:rPr>
              <a:t> </a:t>
            </a:r>
            <a:r>
              <a:rPr lang="en-US" altLang="en-US" sz="2000" b="1" dirty="0" smtClean="0">
                <a:latin typeface="Courier New" pitchFamily="49" charset="0"/>
                <a:ea typeface="ＭＳ Ｐゴシック" charset="-128"/>
                <a:sym typeface="Symbol"/>
              </a:rPr>
              <a:t></a:t>
            </a:r>
            <a:r>
              <a:rPr lang="en-US" altLang="en-US" sz="2000" dirty="0" smtClean="0">
                <a:ea typeface="ＭＳ Ｐゴシック" charset="-128"/>
              </a:rPr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dirty="0" smtClean="0">
                <a:ea typeface="ＭＳ Ｐゴシック" charset="-128"/>
              </a:rPr>
              <a:t>estimate </a:t>
            </a:r>
            <a:r>
              <a:rPr lang="en-US" altLang="en-US" sz="2400" dirty="0" err="1" smtClean="0">
                <a:ea typeface="ＭＳ Ｐゴシック" charset="-128"/>
              </a:rPr>
              <a:t>SampleRTT</a:t>
            </a:r>
            <a:r>
              <a:rPr lang="en-US" altLang="en-US" sz="2400" dirty="0" smtClean="0">
                <a:ea typeface="ＭＳ Ｐゴシック" charset="-128"/>
              </a:rPr>
              <a:t> deviation from </a:t>
            </a:r>
            <a:r>
              <a:rPr lang="en-US" altLang="en-US" sz="2400" dirty="0" err="1" smtClean="0">
                <a:ea typeface="ＭＳ Ｐゴシック" charset="-128"/>
              </a:rPr>
              <a:t>EstimatedRTT</a:t>
            </a:r>
            <a:r>
              <a:rPr lang="en-US" altLang="en-US" sz="2400" dirty="0" smtClean="0">
                <a:ea typeface="ＭＳ Ｐゴシック" charset="-128"/>
              </a:rPr>
              <a:t>: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latin typeface="Courier New" charset="0"/>
              </a:rPr>
              <a:t>DevRTT = (1-</a:t>
            </a:r>
            <a:r>
              <a:rPr lang="en-US" sz="2000" b="1" smtClean="0">
                <a:latin typeface="Courier New" charset="0"/>
                <a:sym typeface="Symbol" charset="0"/>
              </a:rPr>
              <a:t></a:t>
            </a:r>
            <a:r>
              <a:rPr lang="en-US" sz="2000" b="1" smtClean="0">
                <a:latin typeface="Courier New" charset="0"/>
              </a:rPr>
              <a:t>)*DevRTT +</a:t>
            </a:r>
          </a:p>
          <a:p>
            <a:pPr algn="l">
              <a:defRPr/>
            </a:pPr>
            <a:r>
              <a:rPr lang="en-US" sz="2000" b="1" smtClean="0">
                <a:latin typeface="Courier New" charset="0"/>
              </a:rPr>
              <a:t>             </a:t>
            </a:r>
            <a:r>
              <a:rPr lang="en-US" sz="2000" b="1" smtClean="0">
                <a:latin typeface="Courier New" charset="0"/>
                <a:sym typeface="Symbol" charset="0"/>
              </a:rPr>
              <a:t></a:t>
            </a:r>
            <a:r>
              <a:rPr lang="en-US" sz="2000" b="1" smtClean="0">
                <a:latin typeface="Courier New" charset="0"/>
              </a:rPr>
              <a:t>*|SampleRTT-EstimatedRTT|</a:t>
            </a:r>
          </a:p>
        </p:txBody>
      </p:sp>
      <p:pic>
        <p:nvPicPr>
          <p:cNvPr id="7987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round trip time, timeout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smtClean="0">
                <a:latin typeface="Courier New" charset="0"/>
              </a:rPr>
              <a:t>(typically, </a:t>
            </a:r>
            <a:r>
              <a:rPr lang="en-US" sz="2000" b="1" smtClean="0">
                <a:latin typeface="Courier New" charset="0"/>
                <a:sym typeface="Symbol" charset="0"/>
              </a:rPr>
              <a:t> = 0.25)</a:t>
            </a:r>
          </a:p>
        </p:txBody>
      </p:sp>
      <p:sp>
        <p:nvSpPr>
          <p:cNvPr id="64521" name="Rectangle 13"/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defRPr/>
            </a:pPr>
            <a:r>
              <a:rPr lang="en-US" sz="2400" b="1">
                <a:latin typeface="Courier New" charset="0"/>
                <a:ea typeface="ＭＳ Ｐゴシック" charset="0"/>
              </a:rPr>
              <a:t>TimeoutInterval = EstimatedRTT + 4*DevRTT</a:t>
            </a: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64523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ja-JP" altLang="en-US" sz="2000">
                <a:solidFill>
                  <a:srgbClr val="000099"/>
                </a:solidFill>
              </a:rPr>
              <a:t>“</a:t>
            </a:r>
            <a:r>
              <a:rPr lang="en-US" altLang="ja-JP" sz="2000">
                <a:solidFill>
                  <a:srgbClr val="000099"/>
                </a:solidFill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</a:rPr>
              <a:t>”</a:t>
            </a:r>
            <a:endParaRPr lang="en-US" altLang="en-US" sz="2000">
              <a:solidFill>
                <a:srgbClr val="000099"/>
              </a:solidFill>
            </a:endParaRPr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9885" name="Picture 2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400">
                <a:latin typeface="Arial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B814D33-16EF-437E-851A-F5CBF4A8D31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8090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8D399B20-4C02-4D7F-A4B9-3EE6DD94202C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reliable data transfer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TCP creates rdt service on top of IP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unreliable service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pipelined segments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cumulative acks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single retransmission timer</a:t>
            </a:r>
          </a:p>
          <a:p>
            <a:r>
              <a:rPr lang="en-US" altLang="en-US" smtClean="0">
                <a:ea typeface="ＭＳ Ｐゴシック" charset="-128"/>
              </a:rPr>
              <a:t>retransmissions  triggered by: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timeout events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duplicate acks</a:t>
            </a:r>
          </a:p>
          <a:p>
            <a:endParaRPr lang="en-US" altLang="en-US" smtClean="0">
              <a:ea typeface="ＭＳ Ｐゴシック" charset="-128"/>
            </a:endParaRPr>
          </a:p>
          <a:p>
            <a:endParaRPr lang="en-US" altLang="en-US" smtClean="0">
              <a:ea typeface="ＭＳ Ｐゴシック" charset="-128"/>
            </a:endParaRP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>
                <a:ea typeface="ＭＳ Ｐゴシック" charset="-128"/>
              </a:rPr>
              <a:t>let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initially consider simplified TCP sender: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ignore duplicate acks</a:t>
            </a:r>
          </a:p>
          <a:p>
            <a:pPr lvl="1"/>
            <a:r>
              <a:rPr lang="en-US" altLang="en-US" smtClean="0">
                <a:ea typeface="ＭＳ Ｐゴシック" charset="-128"/>
              </a:rPr>
              <a:t>ignore flow control, congestion control</a:t>
            </a:r>
          </a:p>
        </p:txBody>
      </p:sp>
      <p:pic>
        <p:nvPicPr>
          <p:cNvPr id="8192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3A89290-6470-46E4-B665-6889C5C4EBD9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events: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data 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received from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app: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create segment with </a:t>
            </a:r>
            <a:r>
              <a:rPr lang="en-US" dirty="0" smtClean="0">
                <a:cs typeface="+mn-cs"/>
              </a:rPr>
              <a:t>sequence </a:t>
            </a:r>
            <a:r>
              <a:rPr lang="en-US" dirty="0">
                <a:cs typeface="+mn-cs"/>
              </a:rPr>
              <a:t>#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 smtClean="0">
                <a:cs typeface="+mn-cs"/>
              </a:rPr>
              <a:t>sequence </a:t>
            </a:r>
            <a:r>
              <a:rPr lang="en-US" dirty="0">
                <a:cs typeface="+mn-cs"/>
              </a:rPr>
              <a:t># is byte-stream number of first data byte in  segment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think of timer as for oldest </a:t>
            </a:r>
            <a:r>
              <a:rPr lang="en-US" dirty="0" err="1"/>
              <a:t>unacked</a:t>
            </a:r>
            <a:r>
              <a:rPr lang="en-US" dirty="0"/>
              <a:t> segment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expiration interval: </a:t>
            </a:r>
            <a:r>
              <a:rPr lang="en-US" sz="2000" b="1" dirty="0" err="1">
                <a:latin typeface="Courier New" charset="0"/>
              </a:rPr>
              <a:t>TimeOutInterval</a:t>
            </a:r>
            <a:r>
              <a:rPr lang="en-US" dirty="0">
                <a:latin typeface="Courier New" charset="0"/>
              </a:rPr>
              <a:t> </a:t>
            </a:r>
            <a:endParaRPr lang="en-US" dirty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timeout: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retransmit segment that caused timeout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i="1" dirty="0" err="1">
                <a:solidFill>
                  <a:srgbClr val="CC0000"/>
                </a:solidFill>
                <a:cs typeface="+mn-cs"/>
              </a:rPr>
              <a:t>ack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received:</a:t>
            </a:r>
            <a:endParaRPr lang="en-US" i="1" dirty="0">
              <a:solidFill>
                <a:srgbClr val="CC0000"/>
              </a:solidFill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if </a:t>
            </a:r>
            <a:r>
              <a:rPr lang="en-US" dirty="0" err="1">
                <a:cs typeface="+mn-cs"/>
              </a:rPr>
              <a:t>ack</a:t>
            </a:r>
            <a:r>
              <a:rPr lang="en-US" dirty="0">
                <a:cs typeface="+mn-cs"/>
              </a:rPr>
              <a:t> acknowledges previously </a:t>
            </a:r>
            <a:r>
              <a:rPr lang="en-US" dirty="0" err="1">
                <a:cs typeface="+mn-cs"/>
              </a:rPr>
              <a:t>unacked</a:t>
            </a:r>
            <a:r>
              <a:rPr lang="en-US" dirty="0">
                <a:cs typeface="+mn-cs"/>
              </a:rPr>
              <a:t> segments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update what is known to be </a:t>
            </a:r>
            <a:r>
              <a:rPr lang="en-US" dirty="0" err="1"/>
              <a:t>ACKed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/>
              <a:t>start timer if there are  still </a:t>
            </a:r>
            <a:r>
              <a:rPr lang="en-US" dirty="0" err="1"/>
              <a:t>unacked</a:t>
            </a:r>
            <a:r>
              <a:rPr lang="en-US" dirty="0"/>
              <a:t> segments</a:t>
            </a:r>
          </a:p>
          <a:p>
            <a:pPr lvl="1">
              <a:buFont typeface="Wingdings" charset="0"/>
              <a:buNone/>
              <a:defRPr/>
            </a:pPr>
            <a:endParaRPr lang="en-US" dirty="0"/>
          </a:p>
        </p:txBody>
      </p:sp>
      <p:pic>
        <p:nvPicPr>
          <p:cNvPr id="8295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06C617B-01A6-4AD9-9FC8-EE3D3582CD29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pic>
        <p:nvPicPr>
          <p:cNvPr id="83971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sender </a:t>
            </a:r>
            <a:r>
              <a:rPr lang="en-US" sz="3200">
                <a:cs typeface="+mj-cs"/>
              </a:rPr>
              <a:t>(simplified)</a:t>
            </a:r>
            <a:endParaRPr lang="en-US">
              <a:cs typeface="+mj-cs"/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wait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for 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event</a:t>
            </a:r>
          </a:p>
        </p:txBody>
      </p:sp>
      <p:sp>
        <p:nvSpPr>
          <p:cNvPr id="68617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>
                <a:latin typeface="Arial" charset="0"/>
              </a:rPr>
              <a:t>NextSeqNum = InitialSeqNum</a:t>
            </a:r>
          </a:p>
          <a:p>
            <a:pPr algn="l">
              <a:defRPr/>
            </a:pPr>
            <a:r>
              <a:rPr lang="en-US" sz="1400" smtClean="0">
                <a:latin typeface="Arial" charset="0"/>
              </a:rPr>
              <a:t>SendBase = InitialSeqNum</a:t>
            </a:r>
          </a:p>
        </p:txBody>
      </p:sp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Symbol" charset="0"/>
              </a:rPr>
              <a:t>L</a:t>
            </a:r>
          </a:p>
        </p:txBody>
      </p:sp>
      <p:grpSp>
        <p:nvGrpSpPr>
          <p:cNvPr id="83980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68633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>
                <a:lnSpc>
                  <a:spcPct val="105000"/>
                </a:lnSpc>
              </a:pPr>
              <a:r>
                <a:rPr lang="en-US" altLang="en-US" dirty="0"/>
                <a:t>create segment, </a:t>
              </a:r>
              <a:r>
                <a:rPr lang="en-US" altLang="en-US" dirty="0" smtClean="0"/>
                <a:t>sequence </a:t>
              </a:r>
              <a:r>
                <a:rPr lang="en-US" altLang="en-US" dirty="0"/>
                <a:t>#: </a:t>
              </a:r>
              <a:r>
                <a:rPr lang="en-US" altLang="en-US" dirty="0" err="1"/>
                <a:t>NextSeqNum</a:t>
              </a:r>
              <a:endParaRPr lang="en-US" altLang="en-US" dirty="0"/>
            </a:p>
            <a:p>
              <a:pPr algn="l">
                <a:lnSpc>
                  <a:spcPct val="105000"/>
                </a:lnSpc>
              </a:pPr>
              <a:r>
                <a:rPr lang="en-US" altLang="en-US" dirty="0"/>
                <a:t>pass segment to IP (i.e., </a:t>
              </a:r>
              <a:r>
                <a:rPr lang="ja-JP" altLang="en-US" dirty="0"/>
                <a:t>“</a:t>
              </a:r>
              <a:r>
                <a:rPr lang="en-US" altLang="ja-JP" dirty="0"/>
                <a:t>send</a:t>
              </a:r>
              <a:r>
                <a:rPr lang="ja-JP" altLang="en-US" dirty="0"/>
                <a:t>”</a:t>
              </a:r>
              <a:r>
                <a:rPr lang="en-US" altLang="ja-JP" dirty="0"/>
                <a:t>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 dirty="0" err="1"/>
                <a:t>NextSeqNum</a:t>
              </a:r>
              <a:r>
                <a:rPr lang="en-US" altLang="en-US" dirty="0"/>
                <a:t> = </a:t>
              </a:r>
              <a:r>
                <a:rPr lang="en-US" altLang="en-US" dirty="0" err="1"/>
                <a:t>NextSeqNum</a:t>
              </a:r>
              <a:r>
                <a:rPr lang="en-US" altLang="en-US" dirty="0"/>
                <a:t>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 dirty="0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 dirty="0"/>
                <a:t>    start timer</a:t>
              </a:r>
            </a:p>
            <a:p>
              <a:pPr algn="l"/>
              <a:r>
                <a:rPr lang="en-US" altLang="en-US" dirty="0"/>
                <a:t>                 </a:t>
              </a:r>
            </a:p>
          </p:txBody>
        </p:sp>
        <p:sp>
          <p:nvSpPr>
            <p:cNvPr id="68634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data received from application above</a:t>
              </a:r>
            </a:p>
          </p:txBody>
        </p:sp>
        <p:sp>
          <p:nvSpPr>
            <p:cNvPr id="68635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1" name="Group 20"/>
          <p:cNvGrpSpPr>
            <a:grpSpLocks/>
          </p:cNvGrpSpPr>
          <p:nvPr/>
        </p:nvGrpSpPr>
        <p:grpSpPr bwMode="auto">
          <a:xfrm>
            <a:off x="4805363" y="3406778"/>
            <a:ext cx="3454400" cy="1152526"/>
            <a:chOff x="1270" y="3518"/>
            <a:chExt cx="2176" cy="726"/>
          </a:xfrm>
        </p:grpSpPr>
        <p:sp>
          <p:nvSpPr>
            <p:cNvPr id="68630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17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dirty="0" smtClean="0"/>
                <a:t>retransmit not-yet-</a:t>
              </a:r>
              <a:r>
                <a:rPr lang="en-US" dirty="0" err="1" smtClean="0"/>
                <a:t>acked</a:t>
              </a:r>
              <a:r>
                <a:rPr lang="en-US" dirty="0" smtClean="0"/>
                <a:t> segment         	with smallest sequence #</a:t>
              </a:r>
            </a:p>
            <a:p>
              <a:pPr algn="l">
                <a:defRPr/>
              </a:pPr>
              <a:r>
                <a:rPr lang="en-US" dirty="0" smtClean="0"/>
                <a:t>start timer</a:t>
              </a:r>
            </a:p>
          </p:txBody>
        </p:sp>
        <p:sp>
          <p:nvSpPr>
            <p:cNvPr id="68631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timeout</a:t>
              </a:r>
            </a:p>
          </p:txBody>
        </p:sp>
        <p:sp>
          <p:nvSpPr>
            <p:cNvPr id="68632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2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68627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latin typeface="Arial" pitchFamily="34" charset="0"/>
                </a:rPr>
                <a:t>if (y &gt; </a:t>
              </a:r>
              <a:r>
                <a:rPr lang="en-US" altLang="en-US" dirty="0" err="1">
                  <a:latin typeface="Arial" pitchFamily="34" charset="0"/>
                </a:rPr>
                <a:t>SendBase</a:t>
              </a:r>
              <a:r>
                <a:rPr lang="en-US" altLang="en-US" dirty="0">
                  <a:latin typeface="Arial" pitchFamily="34" charset="0"/>
                </a:rPr>
                <a:t>) {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</a:t>
              </a:r>
              <a:r>
                <a:rPr lang="en-US" altLang="en-US" dirty="0" err="1">
                  <a:latin typeface="Arial" pitchFamily="34" charset="0"/>
                </a:rPr>
                <a:t>SendBase</a:t>
              </a:r>
              <a:r>
                <a:rPr lang="en-US" altLang="en-US" dirty="0">
                  <a:latin typeface="Arial" pitchFamily="34" charset="0"/>
                </a:rPr>
                <a:t> = y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/* </a:t>
              </a:r>
              <a:r>
                <a:rPr lang="en-US" altLang="en-US" dirty="0" err="1">
                  <a:latin typeface="Arial" pitchFamily="34" charset="0"/>
                </a:rPr>
                <a:t>SendBase</a:t>
              </a:r>
              <a:r>
                <a:rPr lang="en-US" altLang="en-US" dirty="0">
                  <a:latin typeface="Arial" pitchFamily="34" charset="0"/>
                </a:rPr>
                <a:t>–1: last cumulatively </a:t>
              </a:r>
              <a:r>
                <a:rPr lang="en-US" altLang="en-US" dirty="0" err="1">
                  <a:latin typeface="Arial" pitchFamily="34" charset="0"/>
                </a:rPr>
                <a:t>ACKed</a:t>
              </a:r>
              <a:r>
                <a:rPr lang="en-US" altLang="en-US" dirty="0">
                  <a:latin typeface="Arial" pitchFamily="34" charset="0"/>
                </a:rPr>
                <a:t> byte */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if (there are </a:t>
              </a:r>
              <a:r>
                <a:rPr lang="en-US" altLang="en-US" dirty="0" smtClean="0">
                  <a:latin typeface="Arial" pitchFamily="34" charset="0"/>
                </a:rPr>
                <a:t>any </a:t>
              </a:r>
              <a:r>
                <a:rPr lang="en-US" altLang="en-US" dirty="0">
                  <a:latin typeface="Arial" pitchFamily="34" charset="0"/>
                </a:rPr>
                <a:t>not-yet-</a:t>
              </a:r>
              <a:r>
                <a:rPr lang="en-US" altLang="en-US" dirty="0" err="1">
                  <a:latin typeface="Arial" pitchFamily="34" charset="0"/>
                </a:rPr>
                <a:t>acked</a:t>
              </a:r>
              <a:r>
                <a:rPr lang="en-US" altLang="en-US" dirty="0">
                  <a:latin typeface="Arial" pitchFamily="34" charset="0"/>
                </a:rPr>
                <a:t> segments)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     start timer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   else stop timer </a:t>
              </a:r>
            </a:p>
            <a:p>
              <a:pPr algn="l"/>
              <a:r>
                <a:rPr lang="en-US" altLang="en-US" dirty="0">
                  <a:latin typeface="Arial" pitchFamily="34" charset="0"/>
                </a:rPr>
                <a:t>     } </a:t>
              </a:r>
            </a:p>
          </p:txBody>
        </p:sp>
        <p:sp>
          <p:nvSpPr>
            <p:cNvPr id="68628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 received, with ACK field value y </a:t>
              </a:r>
            </a:p>
          </p:txBody>
        </p:sp>
        <p:sp>
          <p:nvSpPr>
            <p:cNvPr id="68629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3983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4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5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D4D90D9-E367-4AE4-96FE-D36E487FF3D5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lost ACK scenario</a:t>
            </a:r>
            <a:endParaRPr lang="en-US" sz="1000" smtClean="0"/>
          </a:p>
        </p:txBody>
      </p:sp>
      <p:sp>
        <p:nvSpPr>
          <p:cNvPr id="69638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9642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9643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sp>
        <p:nvSpPr>
          <p:cNvPr id="69645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ACK=100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69647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sp>
        <p:nvSpPr>
          <p:cNvPr id="69651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timeout</a:t>
            </a:r>
          </a:p>
        </p:txBody>
      </p:sp>
      <p:sp>
        <p:nvSpPr>
          <p:cNvPr id="69653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ACK=100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85015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16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/>
            <p:cNvSpPr>
              <a:spLocks noChangeShapeType="1"/>
            </p:cNvSpPr>
            <p:nvPr/>
          </p:nvSpPr>
          <p:spPr bwMode="auto">
            <a:xfrm flipV="1">
              <a:off x="3136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/>
            <p:cNvSpPr>
              <a:spLocks noChangeShapeType="1"/>
            </p:cNvSpPr>
            <p:nvPr/>
          </p:nvSpPr>
          <p:spPr bwMode="auto">
            <a:xfrm>
              <a:off x="3106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premature timeout</a:t>
            </a:r>
            <a:endParaRPr lang="en-US" sz="1000" smtClean="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85025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Seq=92,  8</a:t>
            </a:r>
          </a:p>
          <a:p>
            <a:pPr algn="l">
              <a:defRPr/>
            </a:pPr>
            <a:r>
              <a:rPr lang="en-US" sz="1400" smtClean="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ACK=120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85034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5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7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7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6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5038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SendBase=92</a:t>
            </a:r>
          </a:p>
        </p:txBody>
      </p:sp>
      <p:pic>
        <p:nvPicPr>
          <p:cNvPr id="85043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44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85054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5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85052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6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85050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7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85048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B5719D1-4813-45F7-8F5C-596017B127FD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TCP: retransmission scenarios</a:t>
            </a:r>
            <a:endParaRPr lang="en-US">
              <a:cs typeface="+mj-cs"/>
            </a:endParaRPr>
          </a:p>
        </p:txBody>
      </p:sp>
      <p:sp>
        <p:nvSpPr>
          <p:cNvPr id="70661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2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cumulative ACK</a:t>
            </a:r>
            <a:endParaRPr lang="en-US" sz="1000" smtClean="0"/>
          </a:p>
        </p:txBody>
      </p:sp>
      <p:sp>
        <p:nvSpPr>
          <p:cNvPr id="706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6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70667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70668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9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87053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700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70671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2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3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4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Seq=120,  15 bytes of data</a:t>
            </a:r>
          </a:p>
        </p:txBody>
      </p:sp>
      <p:sp>
        <p:nvSpPr>
          <p:cNvPr id="70675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59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87076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8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7077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/>
              <p:cNvSpPr>
                <a:spLocks noChangeShapeType="1"/>
              </p:cNvSpPr>
              <p:nvPr/>
            </p:nvSpPr>
            <p:spPr bwMode="auto">
              <a:xfrm flipV="1">
                <a:off x="3136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Line 62"/>
              <p:cNvSpPr>
                <a:spLocks noChangeShapeType="1"/>
              </p:cNvSpPr>
              <p:nvPr/>
            </p:nvSpPr>
            <p:spPr bwMode="auto">
              <a:xfrm>
                <a:off x="3106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87060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0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1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70678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62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068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88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pic>
        <p:nvPicPr>
          <p:cNvPr id="87063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64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7068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9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7065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706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08F42CE-297A-41E2-A0A2-F235777578A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21510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8B01470-81BD-4490-A307-FC65C2AF1CBC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TCP ACK generation</a:t>
            </a:r>
            <a:r>
              <a:rPr lang="en-US">
                <a:cs typeface="+mj-cs"/>
              </a:rPr>
              <a:t> </a:t>
            </a:r>
            <a:r>
              <a:rPr lang="en-US" sz="1800">
                <a:cs typeface="+mj-cs"/>
              </a:rPr>
              <a:t>[RFC 1122, RFC 2581]</a:t>
            </a: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65997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 dirty="0" smtClean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 dirty="0" smtClean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expected </a:t>
            </a:r>
            <a:r>
              <a:rPr lang="en-US" sz="1800" dirty="0" err="1" smtClean="0">
                <a:latin typeface="Arial" charset="0"/>
              </a:rPr>
              <a:t>seq</a:t>
            </a:r>
            <a:r>
              <a:rPr lang="en-US" sz="1800" dirty="0" smtClean="0">
                <a:latin typeface="Arial" charset="0"/>
              </a:rPr>
              <a:t> #. All data up to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expected </a:t>
            </a:r>
            <a:r>
              <a:rPr lang="en-US" sz="1800" dirty="0" err="1" smtClean="0">
                <a:latin typeface="Arial" charset="0"/>
              </a:rPr>
              <a:t>seq</a:t>
            </a:r>
            <a:r>
              <a:rPr lang="en-US" sz="1800" dirty="0" smtClean="0">
                <a:latin typeface="Arial" charset="0"/>
              </a:rPr>
              <a:t> # already </a:t>
            </a:r>
            <a:r>
              <a:rPr lang="en-US" sz="1800" dirty="0" err="1" smtClean="0">
                <a:latin typeface="Arial" charset="0"/>
              </a:rPr>
              <a:t>ACKed</a:t>
            </a:r>
            <a:endParaRPr lang="en-US" sz="1800" dirty="0" smtClean="0">
              <a:latin typeface="Arial" charset="0"/>
            </a:endParaRPr>
          </a:p>
          <a:p>
            <a:pPr algn="l">
              <a:defRPr/>
            </a:pPr>
            <a:endParaRPr lang="en-US" sz="1800" dirty="0" smtClean="0">
              <a:latin typeface="Arial" charset="0"/>
            </a:endParaRP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expected </a:t>
            </a:r>
            <a:r>
              <a:rPr lang="en-US" sz="1800" dirty="0" err="1" smtClean="0">
                <a:latin typeface="Arial" charset="0"/>
              </a:rPr>
              <a:t>seq</a:t>
            </a:r>
            <a:r>
              <a:rPr lang="en-US" sz="1800" dirty="0" smtClean="0">
                <a:latin typeface="Arial" charset="0"/>
              </a:rPr>
              <a:t> #. One other 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segment has </a:t>
            </a:r>
            <a:r>
              <a:rPr lang="en-US" sz="1800" dirty="0" err="1" smtClean="0">
                <a:latin typeface="Arial" charset="0"/>
              </a:rPr>
              <a:t>ACK</a:t>
            </a:r>
            <a:r>
              <a:rPr lang="en-US" sz="1800" dirty="0" smtClean="0">
                <a:latin typeface="Arial" charset="0"/>
              </a:rPr>
              <a:t> pending</a:t>
            </a:r>
          </a:p>
          <a:p>
            <a:pPr algn="l">
              <a:defRPr/>
            </a:pPr>
            <a:endParaRPr lang="en-US" sz="1800" dirty="0" smtClean="0">
              <a:latin typeface="Arial" charset="0"/>
            </a:endParaRP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arrival of out-of-order segment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with higher-than-expected seq. #.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Gap detected</a:t>
            </a:r>
          </a:p>
          <a:p>
            <a:pPr algn="l">
              <a:defRPr/>
            </a:pPr>
            <a:endParaRPr lang="en-US" sz="1800" dirty="0" smtClean="0">
              <a:latin typeface="Arial" charset="0"/>
            </a:endParaRP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arrival of segment that </a:t>
            </a:r>
          </a:p>
          <a:p>
            <a:pPr algn="l">
              <a:defRPr/>
            </a:pPr>
            <a:r>
              <a:rPr lang="en-US" sz="1800" dirty="0" smtClean="0">
                <a:latin typeface="Arial" charset="0"/>
              </a:rPr>
              <a:t>partially or completely fills gap</a:t>
            </a:r>
          </a:p>
          <a:p>
            <a:pPr algn="l">
              <a:defRPr/>
            </a:pPr>
            <a:endParaRPr lang="en-US" sz="1800" dirty="0" smtClean="0">
              <a:latin typeface="Arial" charset="0"/>
            </a:endParaRPr>
          </a:p>
          <a:p>
            <a:pPr algn="l">
              <a:defRPr/>
            </a:pPr>
            <a:endParaRPr lang="en-US" sz="1000" dirty="0" smtClean="0">
              <a:latin typeface="Times New Roman" charset="0"/>
            </a:endParaRPr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 smtClean="0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 smtClean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 smtClean="0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delayed ACK. Wait up to 500ms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for next segment. If no next segment,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send ACK</a:t>
            </a:r>
          </a:p>
          <a:p>
            <a:pPr algn="l">
              <a:defRPr/>
            </a:pPr>
            <a:endParaRPr lang="en-US" sz="1800" smtClean="0">
              <a:latin typeface="Arial" charset="0"/>
            </a:endParaRP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immediately send single cumulative 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ACK, ACKing both in-order segments </a:t>
            </a:r>
          </a:p>
          <a:p>
            <a:pPr algn="l">
              <a:defRPr/>
            </a:pPr>
            <a:endParaRPr lang="en-US" sz="1800" smtClean="0">
              <a:latin typeface="Arial" charset="0"/>
            </a:endParaRPr>
          </a:p>
          <a:p>
            <a:pPr algn="l">
              <a:defRPr/>
            </a:pPr>
            <a:endParaRPr lang="en-US" sz="1800" smtClean="0">
              <a:latin typeface="Arial" charset="0"/>
            </a:endParaRP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immediately send </a:t>
            </a:r>
            <a:r>
              <a:rPr lang="en-US" sz="1800" i="1" smtClean="0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 smtClean="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 smtClean="0"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indicating seq. # of next expected byte</a:t>
            </a:r>
          </a:p>
          <a:p>
            <a:pPr algn="l">
              <a:defRPr/>
            </a:pPr>
            <a:endParaRPr lang="en-US" sz="1800" smtClean="0">
              <a:latin typeface="Arial" charset="0"/>
            </a:endParaRPr>
          </a:p>
          <a:p>
            <a:pPr algn="l">
              <a:defRPr/>
            </a:pPr>
            <a:endParaRPr lang="en-US" sz="1800" smtClean="0">
              <a:latin typeface="Arial" charset="0"/>
            </a:endParaRP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immediate send ACK, provided that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segment starts at lower end of gap</a:t>
            </a:r>
          </a:p>
          <a:p>
            <a:pPr algn="l">
              <a:defRPr/>
            </a:pPr>
            <a:endParaRPr lang="en-US" sz="1800" smtClean="0">
              <a:latin typeface="Arial" charset="0"/>
            </a:endParaRPr>
          </a:p>
          <a:p>
            <a:pPr algn="l">
              <a:defRPr/>
            </a:pPr>
            <a:endParaRPr lang="en-US" sz="1000" smtClean="0">
              <a:latin typeface="Times New Roman" charset="0"/>
            </a:endParaRP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89095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0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1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D7712FB-E565-483B-9883-BD9D14AEDCDF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long delay before resending lost packet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if segment is lost, there will likely be many duplicate ACKs.</a:t>
            </a:r>
          </a:p>
          <a:p>
            <a:pPr lvl="1">
              <a:buFont typeface="Arial"/>
              <a:buChar char="•"/>
              <a:defRPr/>
            </a:pPr>
            <a:endParaRPr lang="en-US"/>
          </a:p>
          <a:p>
            <a:pPr lvl="1">
              <a:buFont typeface="Arial"/>
              <a:buChar char="•"/>
              <a:defRPr/>
            </a:pPr>
            <a:endParaRPr lang="en-U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4827588" y="2143125"/>
            <a:ext cx="3567112" cy="381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463550" indent="-238125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latin typeface="Gill Sans MT" pitchFamily="34" charset="0"/>
              </a:rPr>
              <a:t>if sender receives 3 ACKs for same data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latin typeface="Gill Sans MT" pitchFamily="34" charset="0"/>
              </a:rPr>
              <a:t>(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triple duplicate ACKs</a:t>
            </a:r>
            <a:r>
              <a:rPr lang="ja-JP" altLang="en-US" sz="2400">
                <a:latin typeface="Gill Sans MT" pitchFamily="34" charset="0"/>
              </a:rPr>
              <a:t>”</a:t>
            </a:r>
            <a:r>
              <a:rPr lang="en-US" altLang="ja-JP" sz="2400">
                <a:latin typeface="Gill Sans MT" pitchFamily="34" charset="0"/>
              </a:rPr>
              <a:t>),</a:t>
            </a:r>
            <a:r>
              <a:rPr lang="en-US" altLang="ja-JP" sz="2800">
                <a:latin typeface="Gill Sans MT" pitchFamily="34" charset="0"/>
              </a:rPr>
              <a:t> resend unacked segment with smallest seq #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400">
                <a:latin typeface="Gill Sans MT" pitchFamily="34" charset="0"/>
              </a:rPr>
              <a:t>likely that unacked segment lost, so don</a:t>
            </a:r>
            <a:r>
              <a:rPr lang="ja-JP" altLang="en-US" sz="2400">
                <a:latin typeface="Gill Sans MT" pitchFamily="34" charset="0"/>
              </a:rPr>
              <a:t>’</a:t>
            </a:r>
            <a:r>
              <a:rPr lang="en-US" altLang="ja-JP" sz="2400">
                <a:latin typeface="Gill Sans MT" pitchFamily="34" charset="0"/>
              </a:rPr>
              <a:t>t wait for timeout</a:t>
            </a:r>
            <a:endParaRPr lang="en-US" altLang="en-US" sz="2400">
              <a:latin typeface="Gill Sans MT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smtClean="0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794250" y="2925763"/>
            <a:ext cx="3408363" cy="541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latin typeface="Gill Sans MT" pitchFamily="34" charset="0"/>
              </a:rPr>
              <a:t>(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triple duplicate ACKs</a:t>
            </a:r>
            <a:r>
              <a:rPr lang="ja-JP" altLang="en-US" sz="2400">
                <a:latin typeface="Gill Sans MT" pitchFamily="34" charset="0"/>
              </a:rPr>
              <a:t>”</a:t>
            </a:r>
            <a:r>
              <a:rPr lang="en-US" altLang="ja-JP" sz="2400">
                <a:latin typeface="Gill Sans MT" pitchFamily="34" charset="0"/>
              </a:rPr>
              <a:t>),</a:t>
            </a:r>
            <a:r>
              <a:rPr lang="en-US" altLang="ja-JP" sz="2800">
                <a:latin typeface="Gill Sans MT" pitchFamily="34" charset="0"/>
              </a:rPr>
              <a:t> </a:t>
            </a:r>
            <a:endParaRPr lang="en-US" altLang="en-US" sz="2800">
              <a:latin typeface="Gill Sans MT" pitchFamily="34" charset="0"/>
            </a:endParaRPr>
          </a:p>
        </p:txBody>
      </p:sp>
      <p:pic>
        <p:nvPicPr>
          <p:cNvPr id="9012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5AC62D1-78C5-4E18-BB3A-5015C212C086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fast retransmit after sender </a:t>
            </a:r>
          </a:p>
          <a:p>
            <a:pPr>
              <a:defRPr/>
            </a:pPr>
            <a:r>
              <a:rPr lang="en-US" sz="1800" smtClean="0"/>
              <a:t>receipt of triple duplicate ACK</a:t>
            </a:r>
            <a:endParaRPr lang="en-US" sz="1000" smtClean="0"/>
          </a:p>
        </p:txBody>
      </p:sp>
      <p:sp>
        <p:nvSpPr>
          <p:cNvPr id="73746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73748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91156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91157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91180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/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/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91159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91160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pic>
        <p:nvPicPr>
          <p:cNvPr id="91162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sp>
        <p:nvSpPr>
          <p:cNvPr id="73758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grpSp>
        <p:nvGrpSpPr>
          <p:cNvPr id="91167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1171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168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116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9C25C43-E83F-40A8-B88C-2DAE925CBFB0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9216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49F961A-8A84-477C-914C-1FB10ADCEF79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189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93192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TCP socket</a:t>
              </a:r>
            </a:p>
            <a:p>
              <a:pPr>
                <a:defRPr/>
              </a:pPr>
              <a:r>
                <a:rPr lang="en-US" smtClean="0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TCP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IP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93197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0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3201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3202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7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/>
              <a:t>application may </a:t>
            </a:r>
          </a:p>
          <a:p>
            <a:pPr algn="r"/>
            <a:r>
              <a:rPr lang="en-US" altLang="en-US"/>
              <a:t>remove data from </a:t>
            </a:r>
          </a:p>
          <a:p>
            <a:pPr algn="r"/>
            <a:r>
              <a:rPr lang="en-US" altLang="en-US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en-US"/>
              <a:t>… slower than TCP </a:t>
            </a:r>
          </a:p>
          <a:p>
            <a:pPr algn="r"/>
            <a:r>
              <a:rPr lang="en-US" altLang="en-US"/>
              <a:t>receiver is delivering</a:t>
            </a:r>
          </a:p>
          <a:p>
            <a:pPr algn="r"/>
            <a:r>
              <a:rPr lang="en-US" altLang="en-US"/>
              <a:t>(sender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sz="2000">
                  <a:latin typeface="Gill Sans MT" pitchFamily="34" charset="0"/>
                </a:rPr>
                <a:t>receiver controls sender, so sender won</a:t>
              </a:r>
              <a:r>
                <a:rPr lang="ja-JP" altLang="en-US" sz="2000">
                  <a:latin typeface="Gill Sans MT" pitchFamily="34" charset="0"/>
                </a:rPr>
                <a:t>’</a:t>
              </a:r>
              <a:r>
                <a:rPr lang="en-US" altLang="ja-JP" sz="2000">
                  <a:latin typeface="Gill Sans MT" pitchFamily="34" charset="0"/>
                </a:rPr>
                <a:t>t overflow receiver</a:t>
              </a:r>
              <a:r>
                <a:rPr lang="ja-JP" altLang="en-US" sz="2000">
                  <a:latin typeface="Gill Sans MT" pitchFamily="34" charset="0"/>
                </a:rPr>
                <a:t>’</a:t>
              </a:r>
              <a:r>
                <a:rPr lang="en-US" altLang="ja-JP" sz="2000">
                  <a:latin typeface="Gill Sans MT" pitchFamily="34" charset="0"/>
                </a:rPr>
                <a:t>s buffer by transmitting too much, too fast</a:t>
              </a:r>
              <a:endParaRPr lang="en-US" altLang="en-US" sz="1000">
                <a:latin typeface="Gill Sans MT" pitchFamily="34" charset="0"/>
              </a:endParaRPr>
            </a:p>
          </p:txBody>
        </p:sp>
        <p:grpSp>
          <p:nvGrpSpPr>
            <p:cNvPr id="93224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 smtClean="0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93217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8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93219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6599B92-8FBF-4B02-9189-E7E9633B2588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flow control</a:t>
            </a:r>
          </a:p>
        </p:txBody>
      </p:sp>
      <p:pic>
        <p:nvPicPr>
          <p:cNvPr id="94212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94227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 smtClean="0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 smtClean="0">
                <a:ea typeface="ＭＳ Ｐゴシック" charset="-128"/>
              </a:rPr>
              <a:t>receiver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advertises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 free buffer space by including </a:t>
            </a:r>
            <a:r>
              <a:rPr lang="en-US" altLang="ja-JP" sz="2400" b="1" smtClean="0">
                <a:latin typeface="Courier New" pitchFamily="49" charset="0"/>
                <a:ea typeface="ＭＳ Ｐゴシック" charset="-128"/>
              </a:rPr>
              <a:t>rwnd</a:t>
            </a:r>
            <a:r>
              <a:rPr lang="en-US" altLang="ja-JP" sz="2400" smtClean="0">
                <a:ea typeface="ＭＳ Ｐゴシック" charset="-128"/>
              </a:rPr>
              <a:t> value in TCP header of receiver-to-sender segments</a:t>
            </a:r>
          </a:p>
          <a:p>
            <a:pPr lvl="1"/>
            <a:r>
              <a:rPr lang="en-US" altLang="en-US" sz="2000" b="1" smtClean="0">
                <a:latin typeface="Courier New" pitchFamily="49" charset="0"/>
                <a:ea typeface="ＭＳ Ｐゴシック" charset="-128"/>
              </a:rPr>
              <a:t>RcvBuffer </a:t>
            </a:r>
            <a:r>
              <a:rPr lang="en-US" altLang="en-US" sz="2000" smtClean="0">
                <a:ea typeface="ＭＳ Ｐゴシック" charset="-128"/>
              </a:rPr>
              <a:t>size set via socket options (typical default is 4096 bytes)</a:t>
            </a:r>
          </a:p>
          <a:p>
            <a:pPr lvl="1"/>
            <a:r>
              <a:rPr lang="en-US" altLang="en-US" sz="2000" smtClean="0">
                <a:ea typeface="ＭＳ Ｐゴシック" charset="-128"/>
              </a:rPr>
              <a:t>many operating systems autoadjust </a:t>
            </a:r>
            <a:r>
              <a:rPr lang="en-US" altLang="en-US" sz="2000" b="1" smtClean="0">
                <a:latin typeface="Courier New" pitchFamily="49" charset="0"/>
                <a:ea typeface="ＭＳ Ｐゴシック" charset="-128"/>
              </a:rPr>
              <a:t>RcvBuffer</a:t>
            </a:r>
            <a:endParaRPr lang="en-US" altLang="en-US" sz="2000" smtClean="0">
              <a:ea typeface="ＭＳ Ｐゴシック" charset="-128"/>
            </a:endParaRPr>
          </a:p>
          <a:p>
            <a:r>
              <a:rPr lang="en-US" altLang="en-US" sz="2400" smtClean="0">
                <a:ea typeface="ＭＳ Ｐゴシック" charset="-128"/>
              </a:rPr>
              <a:t>sender limits amount of unacked (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in-flight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) data to receiver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s </a:t>
            </a:r>
            <a:r>
              <a:rPr lang="en-US" altLang="ja-JP" sz="2400" b="1" smtClean="0">
                <a:latin typeface="Courier New" pitchFamily="49" charset="0"/>
                <a:ea typeface="ＭＳ Ｐゴシック" charset="-128"/>
              </a:rPr>
              <a:t>rwnd </a:t>
            </a:r>
            <a:r>
              <a:rPr lang="en-US" altLang="ja-JP" sz="2400" smtClean="0">
                <a:ea typeface="ＭＳ Ｐゴシック" charset="-128"/>
              </a:rPr>
              <a:t>value </a:t>
            </a:r>
          </a:p>
          <a:p>
            <a:r>
              <a:rPr lang="en-US" altLang="en-US" sz="2400" smtClean="0">
                <a:ea typeface="ＭＳ Ｐゴシック" charset="-128"/>
              </a:rPr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/>
              <a:t>receiver-side buffering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F8D57E5-BA01-4B59-8EAA-F675B14D84F0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778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9523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217B539-9E84-4C0E-A35D-59A4A055A13C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pic>
        <p:nvPicPr>
          <p:cNvPr id="96259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Connection Management</a:t>
            </a:r>
            <a:endParaRPr lang="en-US"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dirty="0" smtClean="0">
                <a:ea typeface="ＭＳ Ｐゴシック" charset="-128"/>
              </a:rPr>
              <a:t>before exchanging data, sender &amp; receiver </a:t>
            </a:r>
            <a:r>
              <a:rPr lang="ja-JP" altLang="en-US" sz="2800" dirty="0" smtClean="0">
                <a:ea typeface="ＭＳ Ｐゴシック" charset="-128"/>
              </a:rPr>
              <a:t>“</a:t>
            </a:r>
            <a:r>
              <a:rPr lang="en-US" altLang="ja-JP" sz="2800" dirty="0" smtClean="0">
                <a:ea typeface="ＭＳ Ｐゴシック" charset="-128"/>
              </a:rPr>
              <a:t>handshake</a:t>
            </a:r>
            <a:r>
              <a:rPr lang="ja-JP" altLang="en-US" sz="2800" dirty="0" smtClean="0">
                <a:ea typeface="ＭＳ Ｐゴシック" charset="-128"/>
              </a:rPr>
              <a:t>”</a:t>
            </a:r>
            <a:r>
              <a:rPr lang="en-US" altLang="ja-JP" sz="2800" dirty="0" smtClean="0">
                <a:ea typeface="ＭＳ Ｐゴシック" charset="-128"/>
              </a:rPr>
              <a:t>:</a:t>
            </a:r>
          </a:p>
          <a:p>
            <a:r>
              <a:rPr lang="en-US" altLang="en-US" sz="2400" dirty="0" smtClean="0">
                <a:ea typeface="ＭＳ Ｐゴシック" charset="-128"/>
              </a:rPr>
              <a:t>agree to establish connection (each knowing the other is willing to establish connection)</a:t>
            </a:r>
          </a:p>
          <a:p>
            <a:r>
              <a:rPr lang="en-US" altLang="en-US" sz="2400" dirty="0" smtClean="0">
                <a:ea typeface="ＭＳ Ｐゴシック" charset="-128"/>
              </a:rPr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connection state: ESTAB</a:t>
            </a:r>
          </a:p>
          <a:p>
            <a:pPr algn="l">
              <a:defRPr/>
            </a:pPr>
            <a:r>
              <a:rPr lang="en-US" sz="1400" smtClean="0"/>
              <a:t>connection variables:</a:t>
            </a:r>
          </a:p>
          <a:p>
            <a:pPr lvl="1" algn="l">
              <a:defRPr/>
            </a:pPr>
            <a:r>
              <a:rPr lang="en-US" sz="1400" smtClean="0"/>
              <a:t>seq # client-to-server</a:t>
            </a:r>
          </a:p>
          <a:p>
            <a:pPr lvl="1" algn="l">
              <a:defRPr/>
            </a:pPr>
            <a:r>
              <a:rPr lang="en-US" sz="1400" smtClean="0"/>
              <a:t>         server-to-client</a:t>
            </a:r>
          </a:p>
          <a:p>
            <a:pPr lvl="1" algn="l">
              <a:defRPr/>
            </a:pPr>
            <a:r>
              <a:rPr lang="en-US" sz="1400" b="1" smtClean="0">
                <a:latin typeface="Courier New" charset="0"/>
              </a:rPr>
              <a:t>rcvBuffer</a:t>
            </a:r>
            <a:r>
              <a:rPr lang="en-US" sz="1400" smtClean="0"/>
              <a:t> size</a:t>
            </a:r>
          </a:p>
          <a:p>
            <a:pPr lvl="1" algn="l">
              <a:defRPr/>
            </a:pPr>
            <a:r>
              <a:rPr lang="en-US" sz="1400" smtClean="0"/>
              <a:t>   at server,client </a:t>
            </a:r>
          </a:p>
          <a:p>
            <a:pPr lvl="1" algn="l">
              <a:defRPr/>
            </a:pPr>
            <a:r>
              <a:rPr lang="en-US" sz="1400" smtClean="0"/>
              <a:t>           </a:t>
            </a:r>
          </a:p>
        </p:txBody>
      </p:sp>
      <p:grpSp>
        <p:nvGrpSpPr>
          <p:cNvPr id="96266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73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connection state: ESTAB</a:t>
            </a:r>
          </a:p>
          <a:p>
            <a:pPr algn="l">
              <a:defRPr/>
            </a:pPr>
            <a:r>
              <a:rPr lang="en-US" sz="1400" smtClean="0"/>
              <a:t>connection Variables:</a:t>
            </a:r>
          </a:p>
          <a:p>
            <a:pPr lvl="1" algn="l">
              <a:defRPr/>
            </a:pPr>
            <a:r>
              <a:rPr lang="en-US" sz="1400" smtClean="0"/>
              <a:t>seq # client-to-server</a:t>
            </a:r>
          </a:p>
          <a:p>
            <a:pPr lvl="1" algn="l">
              <a:defRPr/>
            </a:pPr>
            <a:r>
              <a:rPr lang="en-US" sz="1400" smtClean="0"/>
              <a:t>          server-to-client</a:t>
            </a:r>
          </a:p>
          <a:p>
            <a:pPr lvl="1" algn="l">
              <a:defRPr/>
            </a:pPr>
            <a:r>
              <a:rPr lang="en-US" sz="1400" b="1" smtClean="0">
                <a:latin typeface="Courier New" charset="0"/>
              </a:rPr>
              <a:t>rcvBuffer</a:t>
            </a:r>
            <a:r>
              <a:rPr lang="en-US" sz="1400" smtClean="0"/>
              <a:t> size</a:t>
            </a:r>
          </a:p>
          <a:p>
            <a:pPr lvl="1" algn="l">
              <a:defRPr/>
            </a:pPr>
            <a:r>
              <a:rPr lang="en-US" sz="1400" smtClean="0"/>
              <a:t>   at server,client </a:t>
            </a:r>
          </a:p>
          <a:p>
            <a:pPr lvl="1" algn="l">
              <a:defRPr/>
            </a:pPr>
            <a:r>
              <a:rPr lang="en-US" sz="1400" smtClean="0"/>
              <a:t>           </a:t>
            </a:r>
          </a:p>
        </p:txBody>
      </p:sp>
      <p:grpSp>
        <p:nvGrpSpPr>
          <p:cNvPr id="96278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85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96288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6322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3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89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6290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292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5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7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300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6301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2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4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7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03CABE8-A28D-426A-9FDD-C7BAED46EA70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79876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u="sng" smtClean="0">
                <a:solidFill>
                  <a:srgbClr val="CC0000"/>
                </a:solidFill>
                <a:ea typeface="ＭＳ Ｐゴシック" charset="-128"/>
              </a:rPr>
              <a:t>Q:</a:t>
            </a:r>
            <a:r>
              <a:rPr lang="en-US" altLang="en-US" smtClean="0">
                <a:ea typeface="ＭＳ Ｐゴシック" charset="-128"/>
              </a:rPr>
              <a:t> will 2-way handshake always work in network?</a:t>
            </a:r>
          </a:p>
          <a:p>
            <a:r>
              <a:rPr lang="en-US" altLang="en-US" sz="2400" smtClean="0">
                <a:ea typeface="ＭＳ Ｐゴシック" charset="-128"/>
              </a:rPr>
              <a:t>variable delays</a:t>
            </a:r>
          </a:p>
          <a:p>
            <a:r>
              <a:rPr lang="en-US" altLang="en-US" sz="2400" smtClean="0">
                <a:ea typeface="ＭＳ Ｐゴシック" charset="-128"/>
              </a:rPr>
              <a:t>retransmitted messages (e.g. req_conn(x)) due to message loss</a:t>
            </a:r>
          </a:p>
          <a:p>
            <a:r>
              <a:rPr lang="en-US" altLang="en-US" sz="2400" smtClean="0">
                <a:ea typeface="ＭＳ Ｐゴシック" charset="-128"/>
              </a:rPr>
              <a:t>message reordering</a:t>
            </a:r>
          </a:p>
          <a:p>
            <a:r>
              <a:rPr lang="en-US" altLang="en-US" sz="2400" smtClean="0">
                <a:ea typeface="ＭＳ Ｐゴシック" charset="-128"/>
              </a:rPr>
              <a:t>can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t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see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 other side</a:t>
            </a:r>
            <a:endParaRPr lang="en-US" altLang="en-US" sz="2400" smtClean="0">
              <a:ea typeface="ＭＳ Ｐゴシック" charset="-128"/>
            </a:endParaRPr>
          </a:p>
        </p:txBody>
      </p:sp>
      <p:pic>
        <p:nvPicPr>
          <p:cNvPr id="97284" name="Picture 62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2-way handshake: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 altLang="en-US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choose x</a:t>
            </a:r>
          </a:p>
          <a:p>
            <a:pPr algn="r">
              <a:defRPr/>
            </a:pPr>
            <a:endParaRPr lang="en-US" smtClean="0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acc_conn(x)</a:t>
            </a:r>
          </a:p>
        </p:txBody>
      </p:sp>
      <p:pic>
        <p:nvPicPr>
          <p:cNvPr id="97313" name="Picture 9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Agreeing to establish a connection</a:t>
            </a:r>
          </a:p>
        </p:txBody>
      </p:sp>
      <p:grpSp>
        <p:nvGrpSpPr>
          <p:cNvPr id="97315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316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9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08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686D60E-D29B-446B-A552-F2F9396504F9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pic>
        <p:nvPicPr>
          <p:cNvPr id="9830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Agreeing to establish a connection</a:t>
            </a:r>
            <a:endParaRPr lang="en-US">
              <a:cs typeface="+mj-cs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2-way handshake failure scenarios: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81035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req_conn(x)</a:t>
              </a:r>
            </a:p>
            <a:p>
              <a:pPr algn="r">
                <a:defRPr/>
              </a:pPr>
              <a:endParaRPr lang="en-US" smtClean="0"/>
            </a:p>
          </p:txBody>
        </p:sp>
        <p:sp>
          <p:nvSpPr>
            <p:cNvPr id="98443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half open connection!</a:t>
              </a:r>
            </a:p>
            <a:p>
              <a:pPr>
                <a:defRPr/>
              </a:pPr>
              <a:r>
                <a:rPr lang="en-US" smtClean="0"/>
                <a:t>(no client!)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client terminates</a:t>
              </a:r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forgets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 smtClean="0"/>
                <a:t>connection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 smtClean="0"/>
                <a:t>x completes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81020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req_conn(x)</a:t>
              </a:r>
            </a:p>
            <a:p>
              <a:pPr algn="r">
                <a:defRPr/>
              </a:pPr>
              <a:endParaRPr lang="en-US" smtClean="0"/>
            </a:p>
          </p:txBody>
        </p:sp>
        <p:sp>
          <p:nvSpPr>
            <p:cNvPr id="98428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req_conn(x)</a:t>
              </a:r>
            </a:p>
          </p:txBody>
        </p:sp>
        <p:sp>
          <p:nvSpPr>
            <p:cNvPr id="98433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data(x+1)</a:t>
              </a:r>
            </a:p>
          </p:txBody>
        </p:sp>
        <p:sp>
          <p:nvSpPr>
            <p:cNvPr id="81029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data(x+1)</a:t>
              </a:r>
            </a:p>
            <a:p>
              <a:pPr algn="r">
                <a:defRPr/>
              </a:pPr>
              <a:endParaRPr lang="en-US" smtClean="0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data(x+1)</a:t>
              </a:r>
            </a:p>
          </p:txBody>
        </p:sp>
      </p:grpSp>
      <p:grpSp>
        <p:nvGrpSpPr>
          <p:cNvPr id="98315" name="Group 102"/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80971" name="Text Box 103"/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choose x</a:t>
              </a:r>
            </a:p>
            <a:p>
              <a:pPr algn="r">
                <a:defRPr/>
              </a:pPr>
              <a:endParaRPr lang="en-US" smtClean="0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acc_conn(x)</a:t>
                </a:r>
              </a:p>
            </p:txBody>
          </p:sp>
        </p:grpSp>
        <p:grpSp>
          <p:nvGrpSpPr>
            <p:cNvPr id="98389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90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4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03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mtClean="0"/>
                <a:t>client terminates</a:t>
              </a:r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/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choose x</a:t>
              </a:r>
            </a:p>
            <a:p>
              <a:pPr algn="r">
                <a:defRPr/>
              </a:pPr>
              <a:endParaRPr lang="en-US" smtClean="0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data(x+1)</a:t>
              </a:r>
            </a:p>
          </p:txBody>
        </p:sp>
        <p:grpSp>
          <p:nvGrpSpPr>
            <p:cNvPr id="98336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 smtClean="0"/>
                  <a:t>connection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 smtClean="0"/>
                  <a:t>x completes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mtClean="0"/>
                <a:t>forgets x</a:t>
              </a:r>
            </a:p>
          </p:txBody>
        </p:sp>
        <p:grpSp>
          <p:nvGrpSpPr>
            <p:cNvPr id="98338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39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52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5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699669F-C704-4462-B73D-10578257409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pic>
        <p:nvPicPr>
          <p:cNvPr id="22531" name="Picture 1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Multiplexing/demultiplexing</a:t>
            </a:r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solidFill>
                      <a:srgbClr val="CC0000"/>
                    </a:solidFill>
                    <a:latin typeface="Gill Sans MT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 smtClean="0">
                  <a:latin typeface="Gill Sans MT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smtClean="0">
                  <a:latin typeface="Gill Sans MT" charset="0"/>
                </a:rPr>
                <a:t>sockets, add transport header (later used for demultiplexing)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solidFill>
                      <a:srgbClr val="CC0000"/>
                    </a:solidFill>
                    <a:latin typeface="Gill Sans MT" charset="0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4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4810E87-460C-4234-AB87-8F029F387ABB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pic>
        <p:nvPicPr>
          <p:cNvPr id="99331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TCP 3-way handshake</a:t>
            </a:r>
            <a:endParaRPr lang="en-US"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SYNbit=1, Seq=x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SYNbit=1, Seq=y</a:t>
              </a:r>
            </a:p>
            <a:p>
              <a:pPr>
                <a:defRPr/>
              </a:pPr>
              <a:r>
                <a:rPr lang="en-US" smtClean="0"/>
                <a:t>ACKbit=1; ACKnum=x+1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ACKbit=1, ACKnum=y+1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grpSp>
          <p:nvGrpSpPr>
            <p:cNvPr id="9934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9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2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29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1B16719E-2568-40BA-BE38-FE29B510E59F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TCP 3-way handshake: FSM</a:t>
            </a:r>
            <a:endParaRPr lang="en-US">
              <a:cs typeface="+mj-cs"/>
            </a:endParaRPr>
          </a:p>
        </p:txBody>
      </p:sp>
      <p:pic>
        <p:nvPicPr>
          <p:cNvPr id="100356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7" name="Group 47"/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82988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9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1" name="Text Box 43"/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closed</a:t>
            </a:r>
          </a:p>
        </p:txBody>
      </p:sp>
      <p:sp>
        <p:nvSpPr>
          <p:cNvPr id="82952" name="Text Box 46"/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Symbol" charset="0"/>
              </a:rPr>
              <a:t>L</a:t>
            </a:r>
          </a:p>
        </p:txBody>
      </p:sp>
      <p:grpSp>
        <p:nvGrpSpPr>
          <p:cNvPr id="100360" name="Group 48"/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82986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7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4" name="Text Box 51"/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listen</a:t>
            </a:r>
          </a:p>
        </p:txBody>
      </p:sp>
      <p:grpSp>
        <p:nvGrpSpPr>
          <p:cNvPr id="100362" name="Group 52"/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82984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5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6" name="Text Box 55"/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rcvd</a:t>
            </a:r>
          </a:p>
        </p:txBody>
      </p:sp>
      <p:grpSp>
        <p:nvGrpSpPr>
          <p:cNvPr id="100364" name="Group 56"/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82982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3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8" name="Text Box 59"/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sent</a:t>
            </a:r>
          </a:p>
        </p:txBody>
      </p:sp>
      <p:grpSp>
        <p:nvGrpSpPr>
          <p:cNvPr id="100366" name="Group 60"/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82980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1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60" name="Text Box 63"/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ESTAB</a:t>
            </a:r>
          </a:p>
        </p:txBody>
      </p:sp>
      <p:sp>
        <p:nvSpPr>
          <p:cNvPr id="82961" name="Text Box 66"/>
          <p:cNvSpPr txBox="1">
            <a:spLocks noChangeArrowheads="1"/>
          </p:cNvSpPr>
          <p:nvPr/>
        </p:nvSpPr>
        <p:spPr bwMode="auto">
          <a:xfrm>
            <a:off x="5526088" y="2687638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82962" name="Line 67"/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3" name="Text Box 68"/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SYN(seq=x)</a:t>
            </a:r>
          </a:p>
        </p:txBody>
      </p:sp>
      <p:sp>
        <p:nvSpPr>
          <p:cNvPr id="100371" name="Freeform 69"/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5" name="Line 70"/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6" name="Text Box 71"/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sp>
        <p:nvSpPr>
          <p:cNvPr id="82967" name="Line 72"/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75" name="Freeform 73"/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9" name="Text Box 74"/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SYN(x)</a:t>
            </a:r>
          </a:p>
        </p:txBody>
      </p:sp>
      <p:sp>
        <p:nvSpPr>
          <p:cNvPr id="82970" name="Line 75"/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1" name="Text Box 76"/>
          <p:cNvSpPr txBox="1">
            <a:spLocks noChangeArrowheads="1"/>
          </p:cNvSpPr>
          <p:nvPr/>
        </p:nvSpPr>
        <p:spPr bwMode="auto">
          <a:xfrm>
            <a:off x="930275" y="2989263"/>
            <a:ext cx="2606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SYNACK(seq=y,ACKnum=x+1)</a:t>
            </a:r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create new socket for </a:t>
            </a:r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communication back to client</a:t>
            </a:r>
          </a:p>
        </p:txBody>
      </p:sp>
      <p:sp>
        <p:nvSpPr>
          <p:cNvPr id="100379" name="Freeform 77"/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80" name="Freeform 78"/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74" name="Text Box 79"/>
          <p:cNvSpPr txBox="1">
            <a:spLocks noChangeArrowheads="1"/>
          </p:cNvSpPr>
          <p:nvPr/>
        </p:nvSpPr>
        <p:spPr bwMode="auto">
          <a:xfrm>
            <a:off x="5608638" y="4970463"/>
            <a:ext cx="2606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SYNACK(seq=y,ACKnum=x+1)</a:t>
            </a:r>
          </a:p>
          <a:p>
            <a:pPr>
              <a:lnSpc>
                <a:spcPct val="90000"/>
              </a:lnSpc>
              <a:defRPr/>
            </a:pPr>
            <a:endParaRPr lang="en-US" sz="1400" smtClean="0"/>
          </a:p>
        </p:txBody>
      </p:sp>
      <p:sp>
        <p:nvSpPr>
          <p:cNvPr id="82975" name="Line 80"/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6" name="Text Box 81"/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 smtClean="0"/>
          </a:p>
        </p:txBody>
      </p:sp>
      <p:sp>
        <p:nvSpPr>
          <p:cNvPr id="82977" name="Line 82"/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8" name="Text Box 83"/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 smtClean="0"/>
          </a:p>
        </p:txBody>
      </p:sp>
      <p:sp>
        <p:nvSpPr>
          <p:cNvPr id="82979" name="Text Box 84"/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908CBC1-BB8A-4ABF-A36A-2A563E26E1C5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pic>
        <p:nvPicPr>
          <p:cNvPr id="101379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sp>
        <p:nvSpPr>
          <p:cNvPr id="83974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client, server each close their side of connection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send TCP segment with FIN bit = 1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respond to received FIN with ACK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on receiving FIN, ACK can be combined with own FIN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simultaneous FIN exchanges can be handled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50B0F5B2-7E38-4448-8E1D-3C16704CB967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pic>
        <p:nvPicPr>
          <p:cNvPr id="102403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ACKbit=1; ACKnum=x+1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  <p:grpSp>
          <p:nvGrpSpPr>
            <p:cNvPr id="102476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TIMED_WAIT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segment lifetime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FINbit=1, seq=x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grpSp>
        <p:nvGrpSpPr>
          <p:cNvPr id="102422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02456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7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23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02424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26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29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1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4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2435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6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38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41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3F0547E-F749-4C04-B943-B6A88B46FA28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3.7 TCP congestion control</a:t>
            </a:r>
          </a:p>
        </p:txBody>
      </p:sp>
      <p:pic>
        <p:nvPicPr>
          <p:cNvPr id="10343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AB92A36-4831-4603-B526-FA29687E086E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i="1" smtClean="0">
                <a:solidFill>
                  <a:srgbClr val="CC0000"/>
                </a:solidFill>
                <a:ea typeface="ＭＳ Ｐゴシック" charset="-128"/>
              </a:rPr>
              <a:t>congestion</a:t>
            </a:r>
            <a:r>
              <a:rPr lang="en-US" altLang="en-US" sz="3200" smtClean="0">
                <a:solidFill>
                  <a:srgbClr val="CC0000"/>
                </a:solidFill>
                <a:ea typeface="ＭＳ Ｐゴシック" charset="-128"/>
              </a:rPr>
              <a:t>:</a:t>
            </a:r>
            <a:endParaRPr lang="en-US" altLang="en-US" smtClean="0">
              <a:solidFill>
                <a:srgbClr val="CC0000"/>
              </a:solidFill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informally: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too many sources sending too much data too fast for </a:t>
            </a:r>
            <a:r>
              <a:rPr lang="en-US" altLang="ja-JP" i="1" smtClean="0">
                <a:solidFill>
                  <a:srgbClr val="000099"/>
                </a:solidFill>
                <a:ea typeface="ＭＳ Ｐゴシック" charset="-128"/>
              </a:rPr>
              <a:t>network</a:t>
            </a:r>
            <a:r>
              <a:rPr lang="en-US" altLang="ja-JP" smtClean="0">
                <a:ea typeface="ＭＳ Ｐゴシック" charset="-128"/>
              </a:rPr>
              <a:t> to handle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altLang="ja-JP" smtClean="0">
              <a:ea typeface="ＭＳ Ｐゴシック" charset="-128"/>
            </a:endParaRPr>
          </a:p>
          <a:p>
            <a:r>
              <a:rPr lang="en-US" altLang="en-US" smtClean="0">
                <a:ea typeface="ＭＳ Ｐゴシック" charset="-128"/>
              </a:rPr>
              <a:t>different from flow control!</a:t>
            </a:r>
          </a:p>
          <a:p>
            <a:r>
              <a:rPr lang="en-US" altLang="en-US" smtClean="0">
                <a:ea typeface="ＭＳ Ｐゴシック" charset="-128"/>
              </a:rPr>
              <a:t>manifestations:</a:t>
            </a:r>
          </a:p>
          <a:p>
            <a:pPr lvl="1"/>
            <a:r>
              <a:rPr lang="en-US" altLang="en-US" sz="2800" smtClean="0">
                <a:ea typeface="ＭＳ Ｐゴシック" charset="-128"/>
              </a:rPr>
              <a:t>lost packets (buffer overflow at routers)</a:t>
            </a:r>
          </a:p>
          <a:p>
            <a:pPr lvl="1"/>
            <a:r>
              <a:rPr lang="en-US" altLang="en-US" sz="2800" smtClean="0">
                <a:ea typeface="ＭＳ Ｐゴシック" charset="-128"/>
              </a:rPr>
              <a:t>long delays (queueing in router buffers)</a:t>
            </a:r>
          </a:p>
          <a:p>
            <a:r>
              <a:rPr lang="en-US" altLang="en-US" smtClean="0">
                <a:ea typeface="ＭＳ Ｐゴシック" charset="-128"/>
              </a:rPr>
              <a:t>a top-10 problem!</a:t>
            </a:r>
          </a:p>
          <a:p>
            <a:endParaRPr lang="en-US" altLang="en-US" sz="2400" smtClean="0">
              <a:ea typeface="ＭＳ Ｐゴシック" charset="-128"/>
            </a:endParaRPr>
          </a:p>
        </p:txBody>
      </p:sp>
      <p:pic>
        <p:nvPicPr>
          <p:cNvPr id="10445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Principles of congestion control</a:t>
            </a:r>
            <a:endParaRPr lang="en-US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9E65814-B7FA-4C22-AE32-9AD3CD3ECC03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05475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76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5648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49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5477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1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two senders, two receivers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one router, infinite buffers 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output link capacity: R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no retransmission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>
                <a:cs typeface="+mn-cs"/>
              </a:rPr>
              <a:t>maximum per-connection throughput: R/2</a:t>
            </a:r>
          </a:p>
        </p:txBody>
      </p:sp>
      <p:sp>
        <p:nvSpPr>
          <p:cNvPr id="105484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5485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88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89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5490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5645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6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7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91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5642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3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4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2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tx2"/>
                </a:solidFill>
                <a:latin typeface="Arial" pitchFamily="34" charset="0"/>
              </a:rPr>
              <a:t>unlimited shared output link buffers</a:t>
            </a:r>
          </a:p>
        </p:txBody>
      </p:sp>
      <p:sp>
        <p:nvSpPr>
          <p:cNvPr id="105493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4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5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5636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7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8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497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CC0000"/>
                </a:solidFill>
                <a:latin typeface="Arial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05498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9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05630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1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2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0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5501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05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5624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5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6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6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5618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19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0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7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5508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5509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0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itchFamily="34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itchFamily="34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05511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3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5607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08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29 w 855"/>
                <a:gd name="T3" fmla="*/ 0 h 390"/>
                <a:gd name="T4" fmla="*/ 29 w 855"/>
                <a:gd name="T5" fmla="*/ 257 h 390"/>
                <a:gd name="T6" fmla="*/ 1 w 855"/>
                <a:gd name="T7" fmla="*/ 257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4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6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9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17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1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" charset="0"/>
                </a:rPr>
                <a:t>delay</a:t>
              </a:r>
              <a:endParaRPr lang="en-US" sz="2000" baseline="-25000" smtClean="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105519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5556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58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1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3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6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67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68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0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3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20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05554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55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21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5522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24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7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9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32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33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34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6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9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90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776AB81-C9CD-47C3-AF67-850E99FAE7A0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06499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00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6653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54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6501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cs typeface="+mn-cs"/>
              </a:rPr>
              <a:t>finite</a:t>
            </a:r>
            <a:r>
              <a:rPr lang="en-US">
                <a:cs typeface="+mn-cs"/>
              </a:rPr>
              <a:t> buffers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application-layer input = application-layer output:</a:t>
            </a:r>
            <a:r>
              <a:rPr lang="en-US">
                <a:latin typeface="Symbol" charset="0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= 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Arial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transport-layer input includes </a:t>
            </a:r>
            <a:r>
              <a:rPr lang="en-US" i="1"/>
              <a:t>retransmissions </a:t>
            </a:r>
            <a:r>
              <a:rPr lang="en-US"/>
              <a:t>:</a:t>
            </a:r>
            <a:r>
              <a:rPr lang="en-US">
                <a:latin typeface="Symbol" charset="0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   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Arial" charset="0"/>
              </a:rPr>
              <a:t>in</a:t>
            </a:r>
            <a:endParaRPr lang="en-US" i="1"/>
          </a:p>
          <a:p>
            <a:pPr>
              <a:buFont typeface="Wingdings" charset="2"/>
              <a:buChar char="§"/>
              <a:defRPr/>
            </a:pPr>
            <a:endParaRPr lang="en-US" sz="240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6504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05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08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09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6510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6650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1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2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11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15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17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6644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5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6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8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19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20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1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6638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9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0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2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23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4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8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6632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3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4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9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6626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7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8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0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31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32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6533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34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6619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0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4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5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5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6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7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8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6539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9133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/>
          <p:cNvSpPr txBox="1">
            <a:spLocks noChangeArrowheads="1"/>
          </p:cNvSpPr>
          <p:nvPr/>
        </p:nvSpPr>
        <p:spPr bwMode="auto">
          <a:xfrm>
            <a:off x="7047447" y="2657475"/>
            <a:ext cx="231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2000" i="1" dirty="0" smtClean="0">
                <a:latin typeface="Comic Sans MS" pitchFamily="66" charset="0"/>
              </a:rPr>
              <a:t>‘</a:t>
            </a:r>
            <a:endParaRPr lang="en-US" altLang="en-US" sz="2000" i="1" dirty="0">
              <a:latin typeface="Comic Sans MS" pitchFamily="66" charset="0"/>
            </a:endParaRPr>
          </a:p>
        </p:txBody>
      </p:sp>
      <p:grpSp>
        <p:nvGrpSpPr>
          <p:cNvPr id="106544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106617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211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6545" name="Picture 2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06547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48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6585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87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0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2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5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96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97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9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602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49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6553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55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58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0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3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64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65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67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70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50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6551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52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01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9310B99-F3BF-4C1D-82DA-A4F7E3A91E6B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07523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24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7689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0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25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7529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30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33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34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35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7686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7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8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40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2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7680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1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2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44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5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7674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5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6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1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7668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9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0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52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7662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3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4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6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3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54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55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56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7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7655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56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8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7562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0156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7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8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0237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8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9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47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241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2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3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90244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90245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45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out</a:t>
              </a:r>
            </a:p>
          </p:txBody>
        </p:sp>
        <p:sp>
          <p:nvSpPr>
            <p:cNvPr id="90246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  <p:sp>
          <p:nvSpPr>
            <p:cNvPr id="90247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7571" name="Picture 29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5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07573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7574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7575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7612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312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14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9" name="Rectangle 315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7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35" name="AutoShape 317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6" name="AutoShape 318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1" name="Rectangle 319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9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33" name="AutoShape 321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4" name="AutoShape 322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3" name="Rectangle 323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14" name="Rectangle 324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22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31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2" name="AutoShape 327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623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624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29" name="AutoShape 330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0" name="AutoShape 331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8" name="Rectangle 332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6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Oval 335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9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4" name="AutoShape 338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5" name="Oval 339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6" name="Oval 340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227" name="Oval 341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8" name="Rectangle 342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6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7580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Rectangle 34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82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Rectangle 34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5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03" name="AutoShape 35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4" name="AutoShape 35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79" name="Rectangle 35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7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01" name="AutoShape 35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2" name="AutoShape 35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1" name="Rectangle 35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82" name="Rectangle 35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90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99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0" name="AutoShape 36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591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92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97" name="AutoShape 36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198" name="AutoShape 36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6" name="Rectangle 36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4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Oval 36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7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2" name="AutoShape 37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3" name="Oval 37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4" name="Oval 37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195" name="Oval 37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6" name="Rectangle 37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7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7578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79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11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C89E2451-F7F2-4B7D-ACE0-DD04D00E6AD6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08547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48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8700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01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51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54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55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8556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8697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8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9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2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869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6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8685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6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7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8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9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0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8679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0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1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2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3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4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7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8673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4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5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6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7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7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857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8666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67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2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8581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1175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6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7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cs typeface="+mn-cs"/>
              </a:rPr>
              <a:t>known loss</a:t>
            </a:r>
            <a:r>
              <a:rPr lang="en-US" sz="2400"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sender only resends if packet </a:t>
            </a:r>
            <a:r>
              <a:rPr lang="en-US" sz="2400" i="1">
                <a:cs typeface="+mn-cs"/>
              </a:rPr>
              <a:t>known</a:t>
            </a:r>
            <a:r>
              <a:rPr lang="en-US" sz="2400">
                <a:cs typeface="+mn-cs"/>
              </a:rPr>
              <a:t> to be lost</a:t>
            </a: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pic>
        <p:nvPicPr>
          <p:cNvPr id="108590" name="Picture 24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Causes&amp; costs </a:t>
            </a:r>
            <a:r>
              <a:rPr lang="en-US" sz="3600" dirty="0">
                <a:cs typeface="+mj-cs"/>
              </a:rPr>
              <a:t>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08592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3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4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5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8596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8597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8634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36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7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39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57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8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3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1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55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6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5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36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4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53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4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45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46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51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2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40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48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51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6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7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8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49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50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8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8602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04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5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7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25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6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1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9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23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4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3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04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12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21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2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13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14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19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0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8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6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9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4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5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6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17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8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9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8600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1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0A2FB1CF-BDAB-4AC9-AA14-2E735670C93C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pic>
        <p:nvPicPr>
          <p:cNvPr id="23555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How demultiplexing works</a:t>
            </a:r>
            <a:endParaRPr lang="en-US"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each segment has source, destination port number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host uses </a:t>
            </a:r>
            <a:r>
              <a:rPr lang="en-US" i="1">
                <a:solidFill>
                  <a:srgbClr val="CC0000"/>
                </a:solidFill>
                <a:cs typeface="+mn-cs"/>
              </a:rPr>
              <a:t>IP addresses &amp; port numbers</a:t>
            </a:r>
            <a:r>
              <a:rPr lang="en-US"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source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dest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32 bits</a:t>
            </a:r>
            <a:endParaRPr lang="en-US" sz="2400" smtClean="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other header fields</a:t>
            </a:r>
            <a:endParaRPr lang="en-US" sz="2400" smtClean="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TCP/UDP segment format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F8651FF-F0CF-4B4C-A85A-7AC85F53DBC2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109571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72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9740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41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9573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78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79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80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9737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8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9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6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9731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2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3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4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5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6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7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588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9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9725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6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7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8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9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0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0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3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95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971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6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9713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4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5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6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7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8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7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598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599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9600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9706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07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8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9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0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1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2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01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2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3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4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09605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199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0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1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9612" name="Picture 26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6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92207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Idealization: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known loss</a:t>
            </a:r>
            <a:r>
              <a:rPr lang="en-US" sz="2400" dirty="0"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sender only resends if packet </a:t>
            </a:r>
            <a:r>
              <a:rPr lang="en-US" sz="2400" i="1" dirty="0">
                <a:cs typeface="+mn-cs"/>
              </a:rPr>
              <a:t>known</a:t>
            </a:r>
            <a:r>
              <a:rPr lang="en-US" sz="2400" dirty="0">
                <a:cs typeface="+mn-cs"/>
              </a:rPr>
              <a:t> to be lost</a:t>
            </a: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2283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4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5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2286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7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8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109696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97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2297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800" smtClean="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 smtClean="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2298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91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smtClean="0"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2292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3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4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smtClean="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2295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6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616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7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8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9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9620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9621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9658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Rectangle 28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60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1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Rectangle 28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3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81" name="AutoShape 28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2" name="AutoShape 28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7" name="Rectangle 29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5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79" name="AutoShape 29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0" name="AutoShape 29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9" name="Rectangle 29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0" name="Rectangle 29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8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77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8" name="AutoShape 29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0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75" name="AutoShape 30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6" name="AutoShape 30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64" name="Rectangle 30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2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3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Oval 30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5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9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0" name="AutoShape 30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1" name="Oval 31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2" name="Oval 31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73" name="Oval 31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4" name="Rectangle 31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2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9626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Rectangle 31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28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3" name="Rectangle 31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1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49" name="AutoShape 32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50" name="AutoShape 32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5" name="Rectangle 32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3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47" name="AutoShape 32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8" name="AutoShape 32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7" name="Rectangle 32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28" name="Rectangle 32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6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45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6" name="AutoShape 33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37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38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43" name="AutoShape 33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4" name="AutoShape 33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32" name="Rectangle 33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0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Oval 33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3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8" name="AutoShape 34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9" name="Oval 34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0" name="Oval 34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41" name="Oval 34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2" name="Rectangle 34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3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9624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5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31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35882DD8-DADD-4B24-85D8-A7FE05EDC160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110595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6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0769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70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597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598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01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02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0603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0766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7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8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09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0760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1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2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3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4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5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0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11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0612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3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0754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5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6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7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8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9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4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9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0748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9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0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1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2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3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0742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3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4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5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6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7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1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622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623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10624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0735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36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7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8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9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0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1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5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0629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3223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4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5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0730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3326" name="Picture 2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327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324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200" b="1" i="1" smtClean="0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3325" name="Picture 2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3321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smtClean="0"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3322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 smtClean="0"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3317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8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9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dirty="0" smtClean="0">
                  <a:latin typeface="Arial" charset="0"/>
                </a:rPr>
                <a:t>when sending at R/2, some packets are retransmissions including duplicates that are delivered!</a:t>
              </a:r>
            </a:p>
          </p:txBody>
        </p:sp>
        <p:sp>
          <p:nvSpPr>
            <p:cNvPr id="93320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8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9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0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1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to </a:t>
            </a:r>
            <a:r>
              <a:rPr lang="en-US" sz="2400" dirty="0">
                <a:latin typeface="Gill Sans MT" charset="0"/>
                <a:ea typeface="ＭＳ Ｐゴシック" charset="0"/>
              </a:rPr>
              <a:t>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110653" name="Picture 28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grpSp>
        <p:nvGrpSpPr>
          <p:cNvPr id="110655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0692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94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5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7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315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6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1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9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313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4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3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94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702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311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2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703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704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309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0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8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6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7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9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4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5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6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307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8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6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0660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62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3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5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83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4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59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7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81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2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1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62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70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79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0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671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72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77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78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6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4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5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7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2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3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4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275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6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7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0658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59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8" grpId="0"/>
      <p:bldP spid="358651" grpId="0"/>
      <p:bldP spid="358656" grpId="0"/>
      <p:bldP spid="35866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D654E744-F32E-46EE-B04B-CB07D843E207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 smtClean="0"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1624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smtClean="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1625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more work (</a:t>
            </a:r>
            <a:r>
              <a:rPr lang="en-US" altLang="en-US" sz="2400" dirty="0" smtClean="0">
                <a:latin typeface="Gill Sans MT" pitchFamily="34" charset="0"/>
              </a:rPr>
              <a:t>retransmissions) </a:t>
            </a:r>
            <a:r>
              <a:rPr lang="en-US" altLang="en-US" sz="2400" dirty="0">
                <a:latin typeface="Gill Sans MT" pitchFamily="34" charset="0"/>
              </a:rPr>
              <a:t>for given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 err="1">
                <a:latin typeface="Gill Sans MT" pitchFamily="34" charset="0"/>
              </a:rPr>
              <a:t>goodput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endParaRPr lang="en-US" altLang="ja-JP" sz="2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Gill Sans MT" pitchFamily="34" charset="0"/>
              </a:rPr>
              <a:t>unneeded retransmissions: link carries multiple copies of </a:t>
            </a:r>
            <a:r>
              <a:rPr lang="en-US" altLang="en-US" sz="2400" dirty="0" smtClean="0">
                <a:latin typeface="Gill Sans MT" pitchFamily="34" charset="0"/>
              </a:rPr>
              <a:t>packet</a:t>
            </a:r>
            <a:endParaRPr lang="en-US" altLang="en-US" sz="2400" dirty="0">
              <a:latin typeface="Gill Sans MT" pitchFamily="34" charset="0"/>
            </a:endParaRP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n-US" altLang="en-US" sz="2400" dirty="0">
                <a:latin typeface="Gill Sans MT" pitchFamily="34" charset="0"/>
              </a:rPr>
              <a:t>decreasing </a:t>
            </a:r>
            <a:r>
              <a:rPr lang="en-US" altLang="en-US" sz="2400" dirty="0" err="1">
                <a:latin typeface="Gill Sans MT" pitchFamily="34" charset="0"/>
              </a:rPr>
              <a:t>goodput</a:t>
            </a:r>
            <a:endParaRPr lang="en-US" altLang="en-US" sz="2400" dirty="0">
              <a:latin typeface="Gill Sans MT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400" dirty="0"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11629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smtClean="0"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1630" name="Picture 27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2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>to </a:t>
            </a:r>
            <a:r>
              <a:rPr lang="en-US" sz="2400" dirty="0">
                <a:latin typeface="Gill Sans MT" charset="0"/>
                <a:ea typeface="ＭＳ Ｐゴシック" charset="0"/>
              </a:rPr>
              <a:t>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52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A7001DE4-7B6C-4AF0-B353-59FA36684D2A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112643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four senders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 err="1">
                <a:cs typeface="+mn-cs"/>
              </a:rPr>
              <a:t>multihop</a:t>
            </a:r>
            <a:r>
              <a:rPr lang="en-US" sz="2400" dirty="0">
                <a:cs typeface="+mn-cs"/>
              </a:rPr>
              <a:t> paths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timeout/retransmit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cs typeface="+mn-cs"/>
            </a:endParaRPr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altLang="en-US" sz="24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what happens as </a:t>
            </a:r>
            <a:r>
              <a:rPr lang="en-US" alt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err="1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en-US" sz="2400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and </a:t>
            </a:r>
            <a:r>
              <a:rPr lang="en-US" altLang="en-US" sz="2400" dirty="0" err="1" smtClean="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err="1" smtClean="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ja-JP" sz="2400" dirty="0" smtClean="0">
                <a:latin typeface="Gill Sans MT" pitchFamily="34" charset="0"/>
              </a:rPr>
              <a:t> </a:t>
            </a:r>
            <a:r>
              <a:rPr lang="en-US" altLang="ja-JP" sz="2400" dirty="0">
                <a:latin typeface="Gill Sans MT" pitchFamily="34" charset="0"/>
              </a:rPr>
              <a:t>increase</a:t>
            </a:r>
            <a:r>
              <a:rPr lang="en-US" altLang="ja-JP" sz="2400" dirty="0">
                <a:solidFill>
                  <a:srgbClr val="FF0000"/>
                </a:solidFill>
                <a:latin typeface="Gill Sans MT" pitchFamily="34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12649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650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2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1297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A</a:t>
            </a:r>
          </a:p>
        </p:txBody>
      </p:sp>
      <p:sp>
        <p:nvSpPr>
          <p:cNvPr id="112654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5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12967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8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9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0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1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2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6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7 w 650"/>
              <a:gd name="T1" fmla="*/ 2147483647 h 735"/>
              <a:gd name="T2" fmla="*/ 2147483647 w 650"/>
              <a:gd name="T3" fmla="*/ 2147483647 h 735"/>
              <a:gd name="T4" fmla="*/ 2147483647 w 650"/>
              <a:gd name="T5" fmla="*/ 2147483647 h 735"/>
              <a:gd name="T6" fmla="*/ 2147483647 w 650"/>
              <a:gd name="T7" fmla="*/ 2147483647 h 735"/>
              <a:gd name="T8" fmla="*/ 2147483647 w 650"/>
              <a:gd name="T9" fmla="*/ 2147483647 h 735"/>
              <a:gd name="T10" fmla="*/ 2147483647 w 650"/>
              <a:gd name="T11" fmla="*/ 2147483647 h 735"/>
              <a:gd name="T12" fmla="*/ 2147483647 w 650"/>
              <a:gd name="T13" fmla="*/ 2147483647 h 735"/>
              <a:gd name="T14" fmla="*/ 2147483647 w 650"/>
              <a:gd name="T15" fmla="*/ 2147483647 h 735"/>
              <a:gd name="T16" fmla="*/ 2147483647 w 650"/>
              <a:gd name="T17" fmla="*/ 2147483647 h 735"/>
              <a:gd name="T18" fmla="*/ 2147483647 w 650"/>
              <a:gd name="T19" fmla="*/ 0 h 735"/>
              <a:gd name="T20" fmla="*/ 2147483647 w 650"/>
              <a:gd name="T21" fmla="*/ 2147483647 h 735"/>
              <a:gd name="T22" fmla="*/ 2147483647 w 650"/>
              <a:gd name="T23" fmla="*/ 2147483647 h 735"/>
              <a:gd name="T24" fmla="*/ 2147483647 w 650"/>
              <a:gd name="T25" fmla="*/ 2147483647 h 735"/>
              <a:gd name="T26" fmla="*/ 2147483647 w 650"/>
              <a:gd name="T27" fmla="*/ 2147483647 h 735"/>
              <a:gd name="T28" fmla="*/ 2147483647 w 650"/>
              <a:gd name="T29" fmla="*/ 2147483647 h 735"/>
              <a:gd name="T30" fmla="*/ 2147483647 w 650"/>
              <a:gd name="T31" fmla="*/ 2147483647 h 735"/>
              <a:gd name="T32" fmla="*/ 2147483647 w 650"/>
              <a:gd name="T33" fmla="*/ 2147483647 h 735"/>
              <a:gd name="T34" fmla="*/ 2147483647 w 650"/>
              <a:gd name="T35" fmla="*/ 2147483647 h 735"/>
              <a:gd name="T36" fmla="*/ 2147483647 w 650"/>
              <a:gd name="T37" fmla="*/ 2147483647 h 735"/>
              <a:gd name="T38" fmla="*/ 2147483647 w 650"/>
              <a:gd name="T39" fmla="*/ 2147483647 h 735"/>
              <a:gd name="T40" fmla="*/ 2147483647 w 650"/>
              <a:gd name="T41" fmla="*/ 2147483647 h 735"/>
              <a:gd name="T42" fmla="*/ 0 w 650"/>
              <a:gd name="T43" fmla="*/ 2147483647 h 735"/>
              <a:gd name="T44" fmla="*/ 2147483647 w 650"/>
              <a:gd name="T45" fmla="*/ 2147483647 h 735"/>
              <a:gd name="T46" fmla="*/ 2147483647 w 650"/>
              <a:gd name="T47" fmla="*/ 2147483647 h 735"/>
              <a:gd name="T48" fmla="*/ 2147483647 w 650"/>
              <a:gd name="T49" fmla="*/ 2147483647 h 735"/>
              <a:gd name="T50" fmla="*/ 2147483647 w 650"/>
              <a:gd name="T51" fmla="*/ 2147483647 h 735"/>
              <a:gd name="T52" fmla="*/ 2147483647 w 650"/>
              <a:gd name="T53" fmla="*/ 2147483647 h 735"/>
              <a:gd name="T54" fmla="*/ 2147483647 w 650"/>
              <a:gd name="T55" fmla="*/ 2147483647 h 735"/>
              <a:gd name="T56" fmla="*/ 2147483647 w 650"/>
              <a:gd name="T57" fmla="*/ 2147483647 h 735"/>
              <a:gd name="T58" fmla="*/ 2147483647 w 650"/>
              <a:gd name="T59" fmla="*/ 2147483647 h 735"/>
              <a:gd name="T60" fmla="*/ 2147483647 w 650"/>
              <a:gd name="T61" fmla="*/ 2147483647 h 735"/>
              <a:gd name="T62" fmla="*/ 2147483647 w 650"/>
              <a:gd name="T63" fmla="*/ 2147483647 h 735"/>
              <a:gd name="T64" fmla="*/ 2147483647 w 650"/>
              <a:gd name="T65" fmla="*/ 2147483647 h 735"/>
              <a:gd name="T66" fmla="*/ 2147483647 w 650"/>
              <a:gd name="T67" fmla="*/ 2147483647 h 735"/>
              <a:gd name="T68" fmla="*/ 2147483647 w 650"/>
              <a:gd name="T69" fmla="*/ 2147483647 h 735"/>
              <a:gd name="T70" fmla="*/ 2147483647 w 650"/>
              <a:gd name="T71" fmla="*/ 2147483647 h 735"/>
              <a:gd name="T72" fmla="*/ 2147483647 w 650"/>
              <a:gd name="T73" fmla="*/ 2147483647 h 735"/>
              <a:gd name="T74" fmla="*/ 2147483647 w 650"/>
              <a:gd name="T75" fmla="*/ 2147483647 h 735"/>
              <a:gd name="T76" fmla="*/ 2147483647 w 650"/>
              <a:gd name="T77" fmla="*/ 2147483647 h 735"/>
              <a:gd name="T78" fmla="*/ 2147483647 w 650"/>
              <a:gd name="T79" fmla="*/ 2147483647 h 735"/>
              <a:gd name="T80" fmla="*/ 2147483647 w 650"/>
              <a:gd name="T81" fmla="*/ 2147483647 h 735"/>
              <a:gd name="T82" fmla="*/ 2147483647 w 650"/>
              <a:gd name="T83" fmla="*/ 2147483647 h 735"/>
              <a:gd name="T84" fmla="*/ 2147483647 w 650"/>
              <a:gd name="T85" fmla="*/ 2147483647 h 735"/>
              <a:gd name="T86" fmla="*/ 2147483647 w 650"/>
              <a:gd name="T87" fmla="*/ 2147483647 h 735"/>
              <a:gd name="T88" fmla="*/ 2147483647 w 650"/>
              <a:gd name="T89" fmla="*/ 2147483647 h 735"/>
              <a:gd name="T90" fmla="*/ 2147483647 w 650"/>
              <a:gd name="T91" fmla="*/ 2147483647 h 735"/>
              <a:gd name="T92" fmla="*/ 2147483647 w 650"/>
              <a:gd name="T93" fmla="*/ 2147483647 h 735"/>
              <a:gd name="T94" fmla="*/ 2147483647 w 650"/>
              <a:gd name="T95" fmla="*/ 2147483647 h 735"/>
              <a:gd name="T96" fmla="*/ 2147483647 w 650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7 w 1071"/>
              <a:gd name="T1" fmla="*/ 2147483647 h 731"/>
              <a:gd name="T2" fmla="*/ 0 w 1071"/>
              <a:gd name="T3" fmla="*/ 2147483647 h 731"/>
              <a:gd name="T4" fmla="*/ 2147483647 w 1071"/>
              <a:gd name="T5" fmla="*/ 2147483647 h 731"/>
              <a:gd name="T6" fmla="*/ 2147483647 w 1071"/>
              <a:gd name="T7" fmla="*/ 2147483647 h 731"/>
              <a:gd name="T8" fmla="*/ 2147483647 w 1071"/>
              <a:gd name="T9" fmla="*/ 2147483647 h 731"/>
              <a:gd name="T10" fmla="*/ 2147483647 w 1071"/>
              <a:gd name="T11" fmla="*/ 2147483647 h 731"/>
              <a:gd name="T12" fmla="*/ 2147483647 w 1071"/>
              <a:gd name="T13" fmla="*/ 2147483647 h 731"/>
              <a:gd name="T14" fmla="*/ 2147483647 w 1071"/>
              <a:gd name="T15" fmla="*/ 2147483647 h 731"/>
              <a:gd name="T16" fmla="*/ 2147483647 w 1071"/>
              <a:gd name="T17" fmla="*/ 2147483647 h 731"/>
              <a:gd name="T18" fmla="*/ 2147483647 w 1071"/>
              <a:gd name="T19" fmla="*/ 2147483647 h 731"/>
              <a:gd name="T20" fmla="*/ 2147483647 w 1071"/>
              <a:gd name="T21" fmla="*/ 2147483647 h 731"/>
              <a:gd name="T22" fmla="*/ 2147483647 w 1071"/>
              <a:gd name="T23" fmla="*/ 2147483647 h 731"/>
              <a:gd name="T24" fmla="*/ 2147483647 w 1071"/>
              <a:gd name="T25" fmla="*/ 2147483647 h 731"/>
              <a:gd name="T26" fmla="*/ 2147483647 w 1071"/>
              <a:gd name="T27" fmla="*/ 2147483647 h 731"/>
              <a:gd name="T28" fmla="*/ 2147483647 w 1071"/>
              <a:gd name="T29" fmla="*/ 2147483647 h 731"/>
              <a:gd name="T30" fmla="*/ 2147483647 w 1071"/>
              <a:gd name="T31" fmla="*/ 2147483647 h 731"/>
              <a:gd name="T32" fmla="*/ 2147483647 w 1071"/>
              <a:gd name="T33" fmla="*/ 2147483647 h 731"/>
              <a:gd name="T34" fmla="*/ 2147483647 w 1071"/>
              <a:gd name="T35" fmla="*/ 2147483647 h 731"/>
              <a:gd name="T36" fmla="*/ 2147483647 w 1071"/>
              <a:gd name="T37" fmla="*/ 2147483647 h 731"/>
              <a:gd name="T38" fmla="*/ 2147483647 w 1071"/>
              <a:gd name="T39" fmla="*/ 2147483647 h 731"/>
              <a:gd name="T40" fmla="*/ 2147483647 w 1071"/>
              <a:gd name="T41" fmla="*/ 2147483647 h 731"/>
              <a:gd name="T42" fmla="*/ 2147483647 w 1071"/>
              <a:gd name="T43" fmla="*/ 2147483647 h 731"/>
              <a:gd name="T44" fmla="*/ 2147483647 w 1071"/>
              <a:gd name="T45" fmla="*/ 2147483647 h 731"/>
              <a:gd name="T46" fmla="*/ 2147483647 w 1071"/>
              <a:gd name="T47" fmla="*/ 2147483647 h 731"/>
              <a:gd name="T48" fmla="*/ 2147483647 w 1071"/>
              <a:gd name="T49" fmla="*/ 2147483647 h 731"/>
              <a:gd name="T50" fmla="*/ 2147483647 w 1071"/>
              <a:gd name="T51" fmla="*/ 2147483647 h 731"/>
              <a:gd name="T52" fmla="*/ 2147483647 w 1071"/>
              <a:gd name="T53" fmla="*/ 0 h 731"/>
              <a:gd name="T54" fmla="*/ 2147483647 w 1071"/>
              <a:gd name="T55" fmla="*/ 2147483647 h 731"/>
              <a:gd name="T56" fmla="*/ 2147483647 w 1071"/>
              <a:gd name="T57" fmla="*/ 2147483647 h 731"/>
              <a:gd name="T58" fmla="*/ 2147483647 w 1071"/>
              <a:gd name="T59" fmla="*/ 2147483647 h 731"/>
              <a:gd name="T60" fmla="*/ 2147483647 w 1071"/>
              <a:gd name="T61" fmla="*/ 2147483647 h 731"/>
              <a:gd name="T62" fmla="*/ 2147483647 w 1071"/>
              <a:gd name="T63" fmla="*/ 2147483647 h 731"/>
              <a:gd name="T64" fmla="*/ 2147483647 w 1071"/>
              <a:gd name="T65" fmla="*/ 2147483647 h 731"/>
              <a:gd name="T66" fmla="*/ 2147483647 w 1071"/>
              <a:gd name="T67" fmla="*/ 2147483647 h 731"/>
              <a:gd name="T68" fmla="*/ 2147483647 w 1071"/>
              <a:gd name="T69" fmla="*/ 2147483647 h 731"/>
              <a:gd name="T70" fmla="*/ 2147483647 w 1071"/>
              <a:gd name="T71" fmla="*/ 2147483647 h 731"/>
              <a:gd name="T72" fmla="*/ 2147483647 w 1071"/>
              <a:gd name="T73" fmla="*/ 2147483647 h 731"/>
              <a:gd name="T74" fmla="*/ 2147483647 w 1071"/>
              <a:gd name="T75" fmla="*/ 2147483647 h 731"/>
              <a:gd name="T76" fmla="*/ 2147483647 w 1071"/>
              <a:gd name="T77" fmla="*/ 2147483647 h 731"/>
              <a:gd name="T78" fmla="*/ 2147483647 w 1071"/>
              <a:gd name="T79" fmla="*/ 2147483647 h 731"/>
              <a:gd name="T80" fmla="*/ 2147483647 w 1071"/>
              <a:gd name="T81" fmla="*/ 2147483647 h 731"/>
              <a:gd name="T82" fmla="*/ 2147483647 w 1071"/>
              <a:gd name="T83" fmla="*/ 2147483647 h 731"/>
              <a:gd name="T84" fmla="*/ 2147483647 w 1071"/>
              <a:gd name="T85" fmla="*/ 2147483647 h 731"/>
              <a:gd name="T86" fmla="*/ 2147483647 w 1071"/>
              <a:gd name="T87" fmla="*/ 2147483647 h 731"/>
              <a:gd name="T88" fmla="*/ 2147483647 w 1071"/>
              <a:gd name="T89" fmla="*/ 2147483647 h 731"/>
              <a:gd name="T90" fmla="*/ 2147483647 w 1071"/>
              <a:gd name="T91" fmla="*/ 2147483647 h 731"/>
              <a:gd name="T92" fmla="*/ 2147483647 w 1071"/>
              <a:gd name="T93" fmla="*/ 2147483647 h 731"/>
              <a:gd name="T94" fmla="*/ 2147483647 w 1071"/>
              <a:gd name="T95" fmla="*/ 2147483647 h 731"/>
              <a:gd name="T96" fmla="*/ 2147483647 w 1071"/>
              <a:gd name="T97" fmla="*/ 2147483647 h 731"/>
              <a:gd name="T98" fmla="*/ 2147483647 w 1071"/>
              <a:gd name="T99" fmla="*/ 2147483647 h 731"/>
              <a:gd name="T100" fmla="*/ 2147483647 w 1071"/>
              <a:gd name="T101" fmla="*/ 2147483647 h 731"/>
              <a:gd name="T102" fmla="*/ 2147483647 w 1071"/>
              <a:gd name="T103" fmla="*/ 2147483647 h 731"/>
              <a:gd name="T104" fmla="*/ 2147483647 w 1071"/>
              <a:gd name="T105" fmla="*/ 2147483647 h 731"/>
              <a:gd name="T106" fmla="*/ 2147483647 w 1071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7 w 787"/>
              <a:gd name="T1" fmla="*/ 2147483647 h 253"/>
              <a:gd name="T2" fmla="*/ 2147483647 w 787"/>
              <a:gd name="T3" fmla="*/ 0 h 253"/>
              <a:gd name="T4" fmla="*/ 0 w 787"/>
              <a:gd name="T5" fmla="*/ 2147483647 h 253"/>
              <a:gd name="T6" fmla="*/ 2147483647 w 787"/>
              <a:gd name="T7" fmla="*/ 2147483647 h 253"/>
              <a:gd name="T8" fmla="*/ 2147483647 w 787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7 w 336"/>
              <a:gd name="T1" fmla="*/ 2147483647 h 115"/>
              <a:gd name="T2" fmla="*/ 2147483647 w 336"/>
              <a:gd name="T3" fmla="*/ 0 h 115"/>
              <a:gd name="T4" fmla="*/ 0 w 336"/>
              <a:gd name="T5" fmla="*/ 2147483647 h 115"/>
              <a:gd name="T6" fmla="*/ 2147483647 w 336"/>
              <a:gd name="T7" fmla="*/ 2147483647 h 115"/>
              <a:gd name="T8" fmla="*/ 2147483647 w 33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7 w 225"/>
              <a:gd name="T1" fmla="*/ 2147483647 h 85"/>
              <a:gd name="T2" fmla="*/ 0 w 225"/>
              <a:gd name="T3" fmla="*/ 0 h 85"/>
              <a:gd name="T4" fmla="*/ 2147483647 w 225"/>
              <a:gd name="T5" fmla="*/ 2147483647 h 85"/>
              <a:gd name="T6" fmla="*/ 2147483647 w 225"/>
              <a:gd name="T7" fmla="*/ 2147483647 h 85"/>
              <a:gd name="T8" fmla="*/ 2147483647 w 22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7 h 439"/>
              <a:gd name="T2" fmla="*/ 2147483647 w 1325"/>
              <a:gd name="T3" fmla="*/ 2147483647 h 439"/>
              <a:gd name="T4" fmla="*/ 2147483647 w 1325"/>
              <a:gd name="T5" fmla="*/ 2147483647 h 439"/>
              <a:gd name="T6" fmla="*/ 2147483647 w 1325"/>
              <a:gd name="T7" fmla="*/ 2147483647 h 439"/>
              <a:gd name="T8" fmla="*/ 2147483647 w 1325"/>
              <a:gd name="T9" fmla="*/ 2147483647 h 439"/>
              <a:gd name="T10" fmla="*/ 2147483647 w 1325"/>
              <a:gd name="T11" fmla="*/ 2147483647 h 439"/>
              <a:gd name="T12" fmla="*/ 2147483647 w 1325"/>
              <a:gd name="T13" fmla="*/ 2147483647 h 439"/>
              <a:gd name="T14" fmla="*/ 2147483647 w 1325"/>
              <a:gd name="T15" fmla="*/ 2147483647 h 439"/>
              <a:gd name="T16" fmla="*/ 2147483647 w 1325"/>
              <a:gd name="T17" fmla="*/ 2147483647 h 439"/>
              <a:gd name="T18" fmla="*/ 2147483647 w 1325"/>
              <a:gd name="T19" fmla="*/ 2147483647 h 439"/>
              <a:gd name="T20" fmla="*/ 2147483647 w 1325"/>
              <a:gd name="T21" fmla="*/ 2147483647 h 439"/>
              <a:gd name="T22" fmla="*/ 2147483647 w 1325"/>
              <a:gd name="T23" fmla="*/ 2147483647 h 439"/>
              <a:gd name="T24" fmla="*/ 2147483647 w 1325"/>
              <a:gd name="T25" fmla="*/ 2147483647 h 439"/>
              <a:gd name="T26" fmla="*/ 2147483647 w 1325"/>
              <a:gd name="T27" fmla="*/ 2147483647 h 439"/>
              <a:gd name="T28" fmla="*/ 2147483647 w 1325"/>
              <a:gd name="T29" fmla="*/ 2147483647 h 439"/>
              <a:gd name="T30" fmla="*/ 2147483647 w 1325"/>
              <a:gd name="T31" fmla="*/ 2147483647 h 439"/>
              <a:gd name="T32" fmla="*/ 2147483647 w 1325"/>
              <a:gd name="T33" fmla="*/ 0 h 439"/>
              <a:gd name="T34" fmla="*/ 2147483647 w 1325"/>
              <a:gd name="T35" fmla="*/ 2147483647 h 439"/>
              <a:gd name="T36" fmla="*/ 2147483647 w 1325"/>
              <a:gd name="T37" fmla="*/ 2147483647 h 439"/>
              <a:gd name="T38" fmla="*/ 2147483647 w 1325"/>
              <a:gd name="T39" fmla="*/ 2147483647 h 439"/>
              <a:gd name="T40" fmla="*/ 2147483647 w 1325"/>
              <a:gd name="T41" fmla="*/ 2147483647 h 439"/>
              <a:gd name="T42" fmla="*/ 2147483647 w 1325"/>
              <a:gd name="T43" fmla="*/ 2147483647 h 439"/>
              <a:gd name="T44" fmla="*/ 2147483647 w 1325"/>
              <a:gd name="T45" fmla="*/ 2147483647 h 439"/>
              <a:gd name="T46" fmla="*/ 2147483647 w 1325"/>
              <a:gd name="T47" fmla="*/ 2147483647 h 439"/>
              <a:gd name="T48" fmla="*/ 2147483647 w 1325"/>
              <a:gd name="T49" fmla="*/ 2147483647 h 439"/>
              <a:gd name="T50" fmla="*/ 2147483647 w 1325"/>
              <a:gd name="T51" fmla="*/ 2147483647 h 439"/>
              <a:gd name="T52" fmla="*/ 2147483647 w 1325"/>
              <a:gd name="T53" fmla="*/ 2147483647 h 439"/>
              <a:gd name="T54" fmla="*/ 2147483647 w 1325"/>
              <a:gd name="T55" fmla="*/ 2147483647 h 439"/>
              <a:gd name="T56" fmla="*/ 2147483647 w 1325"/>
              <a:gd name="T57" fmla="*/ 2147483647 h 439"/>
              <a:gd name="T58" fmla="*/ 2147483647 w 1325"/>
              <a:gd name="T59" fmla="*/ 2147483647 h 439"/>
              <a:gd name="T60" fmla="*/ 2147483647 w 1325"/>
              <a:gd name="T61" fmla="*/ 2147483647 h 439"/>
              <a:gd name="T62" fmla="*/ 2147483647 w 1325"/>
              <a:gd name="T63" fmla="*/ 2147483647 h 439"/>
              <a:gd name="T64" fmla="*/ 2147483647 w 1325"/>
              <a:gd name="T65" fmla="*/ 2147483647 h 439"/>
              <a:gd name="T66" fmla="*/ 2147483647 w 1325"/>
              <a:gd name="T67" fmla="*/ 2147483647 h 439"/>
              <a:gd name="T68" fmla="*/ 0 w 1325"/>
              <a:gd name="T69" fmla="*/ 2147483647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7 w 472"/>
              <a:gd name="T1" fmla="*/ 2147483647 h 209"/>
              <a:gd name="T2" fmla="*/ 2147483647 w 472"/>
              <a:gd name="T3" fmla="*/ 2147483647 h 209"/>
              <a:gd name="T4" fmla="*/ 2147483647 w 472"/>
              <a:gd name="T5" fmla="*/ 0 h 209"/>
              <a:gd name="T6" fmla="*/ 2147483647 w 472"/>
              <a:gd name="T7" fmla="*/ 2147483647 h 209"/>
              <a:gd name="T8" fmla="*/ 0 w 472"/>
              <a:gd name="T9" fmla="*/ 2147483647 h 209"/>
              <a:gd name="T10" fmla="*/ 2147483647 w 472"/>
              <a:gd name="T11" fmla="*/ 2147483647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7 w 251"/>
              <a:gd name="T1" fmla="*/ 2147483647 h 999"/>
              <a:gd name="T2" fmla="*/ 2147483647 w 251"/>
              <a:gd name="T3" fmla="*/ 2147483647 h 999"/>
              <a:gd name="T4" fmla="*/ 2147483647 w 251"/>
              <a:gd name="T5" fmla="*/ 2147483647 h 999"/>
              <a:gd name="T6" fmla="*/ 2147483647 w 251"/>
              <a:gd name="T7" fmla="*/ 2147483647 h 999"/>
              <a:gd name="T8" fmla="*/ 2147483647 w 251"/>
              <a:gd name="T9" fmla="*/ 2147483647 h 999"/>
              <a:gd name="T10" fmla="*/ 2147483647 w 251"/>
              <a:gd name="T11" fmla="*/ 2147483647 h 999"/>
              <a:gd name="T12" fmla="*/ 2147483647 w 251"/>
              <a:gd name="T13" fmla="*/ 2147483647 h 999"/>
              <a:gd name="T14" fmla="*/ 2147483647 w 251"/>
              <a:gd name="T15" fmla="*/ 2147483647 h 999"/>
              <a:gd name="T16" fmla="*/ 2147483647 w 251"/>
              <a:gd name="T17" fmla="*/ 2147483647 h 999"/>
              <a:gd name="T18" fmla="*/ 2147483647 w 251"/>
              <a:gd name="T19" fmla="*/ 0 h 999"/>
              <a:gd name="T20" fmla="*/ 2147483647 w 251"/>
              <a:gd name="T21" fmla="*/ 0 h 999"/>
              <a:gd name="T22" fmla="*/ 2147483647 w 251"/>
              <a:gd name="T23" fmla="*/ 2147483647 h 999"/>
              <a:gd name="T24" fmla="*/ 2147483647 w 251"/>
              <a:gd name="T25" fmla="*/ 2147483647 h 999"/>
              <a:gd name="T26" fmla="*/ 2147483647 w 251"/>
              <a:gd name="T27" fmla="*/ 2147483647 h 999"/>
              <a:gd name="T28" fmla="*/ 2147483647 w 251"/>
              <a:gd name="T29" fmla="*/ 2147483647 h 999"/>
              <a:gd name="T30" fmla="*/ 2147483647 w 251"/>
              <a:gd name="T31" fmla="*/ 2147483647 h 999"/>
              <a:gd name="T32" fmla="*/ 0 w 251"/>
              <a:gd name="T33" fmla="*/ 2147483647 h 999"/>
              <a:gd name="T34" fmla="*/ 0 w 251"/>
              <a:gd name="T35" fmla="*/ 2147483647 h 999"/>
              <a:gd name="T36" fmla="*/ 2147483647 w 251"/>
              <a:gd name="T37" fmla="*/ 2147483647 h 999"/>
              <a:gd name="T38" fmla="*/ 2147483647 w 251"/>
              <a:gd name="T39" fmla="*/ 2147483647 h 999"/>
              <a:gd name="T40" fmla="*/ 2147483647 w 251"/>
              <a:gd name="T41" fmla="*/ 2147483647 h 999"/>
              <a:gd name="T42" fmla="*/ 2147483647 w 251"/>
              <a:gd name="T43" fmla="*/ 2147483647 h 999"/>
              <a:gd name="T44" fmla="*/ 2147483647 w 251"/>
              <a:gd name="T45" fmla="*/ 2147483647 h 999"/>
              <a:gd name="T46" fmla="*/ 2147483647 w 251"/>
              <a:gd name="T47" fmla="*/ 2147483647 h 999"/>
              <a:gd name="T48" fmla="*/ 2147483647 w 251"/>
              <a:gd name="T49" fmla="*/ 2147483647 h 999"/>
              <a:gd name="T50" fmla="*/ 2147483647 w 251"/>
              <a:gd name="T51" fmla="*/ 2147483647 h 999"/>
              <a:gd name="T52" fmla="*/ 2147483647 w 251"/>
              <a:gd name="T53" fmla="*/ 2147483647 h 999"/>
              <a:gd name="T54" fmla="*/ 2147483647 w 251"/>
              <a:gd name="T55" fmla="*/ 2147483647 h 999"/>
              <a:gd name="T56" fmla="*/ 2147483647 w 251"/>
              <a:gd name="T57" fmla="*/ 2147483647 h 999"/>
              <a:gd name="T58" fmla="*/ 2147483647 w 251"/>
              <a:gd name="T59" fmla="*/ 2147483647 h 999"/>
              <a:gd name="T60" fmla="*/ 2147483647 w 251"/>
              <a:gd name="T61" fmla="*/ 2147483647 h 999"/>
              <a:gd name="T62" fmla="*/ 2147483647 w 251"/>
              <a:gd name="T63" fmla="*/ 2147483647 h 999"/>
              <a:gd name="T64" fmla="*/ 2147483647 w 251"/>
              <a:gd name="T65" fmla="*/ 2147483647 h 999"/>
              <a:gd name="T66" fmla="*/ 2147483647 w 251"/>
              <a:gd name="T67" fmla="*/ 2147483647 h 999"/>
              <a:gd name="T68" fmla="*/ 2147483647 w 251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7 w 215"/>
              <a:gd name="T1" fmla="*/ 2147483647 h 843"/>
              <a:gd name="T2" fmla="*/ 2147483647 w 215"/>
              <a:gd name="T3" fmla="*/ 2147483647 h 843"/>
              <a:gd name="T4" fmla="*/ 2147483647 w 215"/>
              <a:gd name="T5" fmla="*/ 2147483647 h 843"/>
              <a:gd name="T6" fmla="*/ 2147483647 w 215"/>
              <a:gd name="T7" fmla="*/ 2147483647 h 843"/>
              <a:gd name="T8" fmla="*/ 2147483647 w 215"/>
              <a:gd name="T9" fmla="*/ 2147483647 h 843"/>
              <a:gd name="T10" fmla="*/ 2147483647 w 215"/>
              <a:gd name="T11" fmla="*/ 2147483647 h 843"/>
              <a:gd name="T12" fmla="*/ 2147483647 w 215"/>
              <a:gd name="T13" fmla="*/ 2147483647 h 843"/>
              <a:gd name="T14" fmla="*/ 2147483647 w 215"/>
              <a:gd name="T15" fmla="*/ 2147483647 h 843"/>
              <a:gd name="T16" fmla="*/ 2147483647 w 215"/>
              <a:gd name="T17" fmla="*/ 2147483647 h 843"/>
              <a:gd name="T18" fmla="*/ 2147483647 w 215"/>
              <a:gd name="T19" fmla="*/ 0 h 843"/>
              <a:gd name="T20" fmla="*/ 2147483647 w 215"/>
              <a:gd name="T21" fmla="*/ 0 h 843"/>
              <a:gd name="T22" fmla="*/ 2147483647 w 215"/>
              <a:gd name="T23" fmla="*/ 2147483647 h 843"/>
              <a:gd name="T24" fmla="*/ 2147483647 w 215"/>
              <a:gd name="T25" fmla="*/ 2147483647 h 843"/>
              <a:gd name="T26" fmla="*/ 2147483647 w 215"/>
              <a:gd name="T27" fmla="*/ 2147483647 h 843"/>
              <a:gd name="T28" fmla="*/ 2147483647 w 215"/>
              <a:gd name="T29" fmla="*/ 2147483647 h 843"/>
              <a:gd name="T30" fmla="*/ 2147483647 w 215"/>
              <a:gd name="T31" fmla="*/ 2147483647 h 843"/>
              <a:gd name="T32" fmla="*/ 0 w 215"/>
              <a:gd name="T33" fmla="*/ 2147483647 h 843"/>
              <a:gd name="T34" fmla="*/ 0 w 215"/>
              <a:gd name="T35" fmla="*/ 2147483647 h 843"/>
              <a:gd name="T36" fmla="*/ 2147483647 w 215"/>
              <a:gd name="T37" fmla="*/ 2147483647 h 843"/>
              <a:gd name="T38" fmla="*/ 2147483647 w 215"/>
              <a:gd name="T39" fmla="*/ 2147483647 h 843"/>
              <a:gd name="T40" fmla="*/ 2147483647 w 215"/>
              <a:gd name="T41" fmla="*/ 2147483647 h 843"/>
              <a:gd name="T42" fmla="*/ 2147483647 w 215"/>
              <a:gd name="T43" fmla="*/ 2147483647 h 843"/>
              <a:gd name="T44" fmla="*/ 2147483647 w 215"/>
              <a:gd name="T45" fmla="*/ 2147483647 h 843"/>
              <a:gd name="T46" fmla="*/ 2147483647 w 215"/>
              <a:gd name="T47" fmla="*/ 2147483647 h 843"/>
              <a:gd name="T48" fmla="*/ 2147483647 w 215"/>
              <a:gd name="T49" fmla="*/ 2147483647 h 843"/>
              <a:gd name="T50" fmla="*/ 2147483647 w 215"/>
              <a:gd name="T51" fmla="*/ 2147483647 h 843"/>
              <a:gd name="T52" fmla="*/ 2147483647 w 215"/>
              <a:gd name="T53" fmla="*/ 2147483647 h 843"/>
              <a:gd name="T54" fmla="*/ 2147483647 w 215"/>
              <a:gd name="T55" fmla="*/ 2147483647 h 843"/>
              <a:gd name="T56" fmla="*/ 2147483647 w 215"/>
              <a:gd name="T57" fmla="*/ 2147483647 h 843"/>
              <a:gd name="T58" fmla="*/ 2147483647 w 215"/>
              <a:gd name="T59" fmla="*/ 2147483647 h 843"/>
              <a:gd name="T60" fmla="*/ 2147483647 w 215"/>
              <a:gd name="T61" fmla="*/ 2147483647 h 843"/>
              <a:gd name="T62" fmla="*/ 2147483647 w 215"/>
              <a:gd name="T63" fmla="*/ 2147483647 h 843"/>
              <a:gd name="T64" fmla="*/ 2147483647 w 215"/>
              <a:gd name="T65" fmla="*/ 2147483647 h 843"/>
              <a:gd name="T66" fmla="*/ 2147483647 w 215"/>
              <a:gd name="T67" fmla="*/ 2147483647 h 843"/>
              <a:gd name="T68" fmla="*/ 2147483647 w 215"/>
              <a:gd name="T69" fmla="*/ 2147483647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7 w 180"/>
              <a:gd name="T1" fmla="*/ 2147483647 h 685"/>
              <a:gd name="T2" fmla="*/ 2147483647 w 180"/>
              <a:gd name="T3" fmla="*/ 2147483647 h 685"/>
              <a:gd name="T4" fmla="*/ 2147483647 w 180"/>
              <a:gd name="T5" fmla="*/ 2147483647 h 685"/>
              <a:gd name="T6" fmla="*/ 2147483647 w 180"/>
              <a:gd name="T7" fmla="*/ 2147483647 h 685"/>
              <a:gd name="T8" fmla="*/ 2147483647 w 180"/>
              <a:gd name="T9" fmla="*/ 2147483647 h 685"/>
              <a:gd name="T10" fmla="*/ 2147483647 w 180"/>
              <a:gd name="T11" fmla="*/ 2147483647 h 685"/>
              <a:gd name="T12" fmla="*/ 2147483647 w 180"/>
              <a:gd name="T13" fmla="*/ 2147483647 h 685"/>
              <a:gd name="T14" fmla="*/ 2147483647 w 180"/>
              <a:gd name="T15" fmla="*/ 2147483647 h 685"/>
              <a:gd name="T16" fmla="*/ 2147483647 w 180"/>
              <a:gd name="T17" fmla="*/ 0 h 685"/>
              <a:gd name="T18" fmla="*/ 2147483647 w 180"/>
              <a:gd name="T19" fmla="*/ 0 h 685"/>
              <a:gd name="T20" fmla="*/ 2147483647 w 180"/>
              <a:gd name="T21" fmla="*/ 0 h 685"/>
              <a:gd name="T22" fmla="*/ 2147483647 w 180"/>
              <a:gd name="T23" fmla="*/ 2147483647 h 685"/>
              <a:gd name="T24" fmla="*/ 2147483647 w 180"/>
              <a:gd name="T25" fmla="*/ 2147483647 h 685"/>
              <a:gd name="T26" fmla="*/ 2147483647 w 180"/>
              <a:gd name="T27" fmla="*/ 2147483647 h 685"/>
              <a:gd name="T28" fmla="*/ 2147483647 w 180"/>
              <a:gd name="T29" fmla="*/ 2147483647 h 685"/>
              <a:gd name="T30" fmla="*/ 2147483647 w 180"/>
              <a:gd name="T31" fmla="*/ 2147483647 h 685"/>
              <a:gd name="T32" fmla="*/ 0 w 180"/>
              <a:gd name="T33" fmla="*/ 2147483647 h 685"/>
              <a:gd name="T34" fmla="*/ 0 w 180"/>
              <a:gd name="T35" fmla="*/ 2147483647 h 685"/>
              <a:gd name="T36" fmla="*/ 2147483647 w 180"/>
              <a:gd name="T37" fmla="*/ 2147483647 h 685"/>
              <a:gd name="T38" fmla="*/ 2147483647 w 180"/>
              <a:gd name="T39" fmla="*/ 2147483647 h 685"/>
              <a:gd name="T40" fmla="*/ 2147483647 w 180"/>
              <a:gd name="T41" fmla="*/ 2147483647 h 685"/>
              <a:gd name="T42" fmla="*/ 2147483647 w 180"/>
              <a:gd name="T43" fmla="*/ 2147483647 h 685"/>
              <a:gd name="T44" fmla="*/ 2147483647 w 180"/>
              <a:gd name="T45" fmla="*/ 2147483647 h 685"/>
              <a:gd name="T46" fmla="*/ 2147483647 w 180"/>
              <a:gd name="T47" fmla="*/ 2147483647 h 685"/>
              <a:gd name="T48" fmla="*/ 2147483647 w 180"/>
              <a:gd name="T49" fmla="*/ 2147483647 h 685"/>
              <a:gd name="T50" fmla="*/ 2147483647 w 180"/>
              <a:gd name="T51" fmla="*/ 2147483647 h 685"/>
              <a:gd name="T52" fmla="*/ 2147483647 w 180"/>
              <a:gd name="T53" fmla="*/ 2147483647 h 685"/>
              <a:gd name="T54" fmla="*/ 2147483647 w 180"/>
              <a:gd name="T55" fmla="*/ 2147483647 h 685"/>
              <a:gd name="T56" fmla="*/ 2147483647 w 180"/>
              <a:gd name="T57" fmla="*/ 2147483647 h 685"/>
              <a:gd name="T58" fmla="*/ 2147483647 w 180"/>
              <a:gd name="T59" fmla="*/ 2147483647 h 685"/>
              <a:gd name="T60" fmla="*/ 2147483647 w 180"/>
              <a:gd name="T61" fmla="*/ 2147483647 h 685"/>
              <a:gd name="T62" fmla="*/ 2147483647 w 180"/>
              <a:gd name="T63" fmla="*/ 2147483647 h 685"/>
              <a:gd name="T64" fmla="*/ 2147483647 w 180"/>
              <a:gd name="T65" fmla="*/ 2147483647 h 685"/>
              <a:gd name="T66" fmla="*/ 2147483647 w 180"/>
              <a:gd name="T67" fmla="*/ 2147483647 h 685"/>
              <a:gd name="T68" fmla="*/ 2147483647 w 180"/>
              <a:gd name="T69" fmla="*/ 2147483647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7 w 146"/>
              <a:gd name="T1" fmla="*/ 2147483647 h 530"/>
              <a:gd name="T2" fmla="*/ 2147483647 w 146"/>
              <a:gd name="T3" fmla="*/ 2147483647 h 530"/>
              <a:gd name="T4" fmla="*/ 2147483647 w 146"/>
              <a:gd name="T5" fmla="*/ 2147483647 h 530"/>
              <a:gd name="T6" fmla="*/ 2147483647 w 146"/>
              <a:gd name="T7" fmla="*/ 2147483647 h 530"/>
              <a:gd name="T8" fmla="*/ 2147483647 w 146"/>
              <a:gd name="T9" fmla="*/ 2147483647 h 530"/>
              <a:gd name="T10" fmla="*/ 2147483647 w 146"/>
              <a:gd name="T11" fmla="*/ 0 h 530"/>
              <a:gd name="T12" fmla="*/ 2147483647 w 146"/>
              <a:gd name="T13" fmla="*/ 2147483647 h 530"/>
              <a:gd name="T14" fmla="*/ 2147483647 w 146"/>
              <a:gd name="T15" fmla="*/ 2147483647 h 530"/>
              <a:gd name="T16" fmla="*/ 0 w 146"/>
              <a:gd name="T17" fmla="*/ 2147483647 h 530"/>
              <a:gd name="T18" fmla="*/ 0 w 146"/>
              <a:gd name="T19" fmla="*/ 2147483647 h 530"/>
              <a:gd name="T20" fmla="*/ 2147483647 w 146"/>
              <a:gd name="T21" fmla="*/ 2147483647 h 530"/>
              <a:gd name="T22" fmla="*/ 2147483647 w 146"/>
              <a:gd name="T23" fmla="*/ 2147483647 h 530"/>
              <a:gd name="T24" fmla="*/ 2147483647 w 146"/>
              <a:gd name="T25" fmla="*/ 2147483647 h 530"/>
              <a:gd name="T26" fmla="*/ 2147483647 w 146"/>
              <a:gd name="T27" fmla="*/ 2147483647 h 530"/>
              <a:gd name="T28" fmla="*/ 2147483647 w 146"/>
              <a:gd name="T29" fmla="*/ 2147483647 h 530"/>
              <a:gd name="T30" fmla="*/ 2147483647 w 146"/>
              <a:gd name="T31" fmla="*/ 2147483647 h 530"/>
              <a:gd name="T32" fmla="*/ 2147483647 w 146"/>
              <a:gd name="T33" fmla="*/ 2147483647 h 530"/>
              <a:gd name="T34" fmla="*/ 2147483647 w 146"/>
              <a:gd name="T35" fmla="*/ 2147483647 h 530"/>
              <a:gd name="T36" fmla="*/ 2147483647 w 146"/>
              <a:gd name="T37" fmla="*/ 2147483647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7 w 109"/>
              <a:gd name="T1" fmla="*/ 2147483647 h 373"/>
              <a:gd name="T2" fmla="*/ 2147483647 w 109"/>
              <a:gd name="T3" fmla="*/ 2147483647 h 373"/>
              <a:gd name="T4" fmla="*/ 2147483647 w 109"/>
              <a:gd name="T5" fmla="*/ 2147483647 h 373"/>
              <a:gd name="T6" fmla="*/ 2147483647 w 109"/>
              <a:gd name="T7" fmla="*/ 2147483647 h 373"/>
              <a:gd name="T8" fmla="*/ 2147483647 w 109"/>
              <a:gd name="T9" fmla="*/ 0 h 373"/>
              <a:gd name="T10" fmla="*/ 2147483647 w 109"/>
              <a:gd name="T11" fmla="*/ 0 h 373"/>
              <a:gd name="T12" fmla="*/ 2147483647 w 109"/>
              <a:gd name="T13" fmla="*/ 2147483647 h 373"/>
              <a:gd name="T14" fmla="*/ 2147483647 w 109"/>
              <a:gd name="T15" fmla="*/ 2147483647 h 373"/>
              <a:gd name="T16" fmla="*/ 0 w 109"/>
              <a:gd name="T17" fmla="*/ 2147483647 h 373"/>
              <a:gd name="T18" fmla="*/ 0 w 109"/>
              <a:gd name="T19" fmla="*/ 2147483647 h 373"/>
              <a:gd name="T20" fmla="*/ 2147483647 w 109"/>
              <a:gd name="T21" fmla="*/ 2147483647 h 373"/>
              <a:gd name="T22" fmla="*/ 2147483647 w 109"/>
              <a:gd name="T23" fmla="*/ 2147483647 h 373"/>
              <a:gd name="T24" fmla="*/ 2147483647 w 109"/>
              <a:gd name="T25" fmla="*/ 2147483647 h 373"/>
              <a:gd name="T26" fmla="*/ 2147483647 w 109"/>
              <a:gd name="T27" fmla="*/ 2147483647 h 373"/>
              <a:gd name="T28" fmla="*/ 2147483647 w 109"/>
              <a:gd name="T29" fmla="*/ 2147483647 h 373"/>
              <a:gd name="T30" fmla="*/ 2147483647 w 109"/>
              <a:gd name="T31" fmla="*/ 2147483647 h 373"/>
              <a:gd name="T32" fmla="*/ 2147483647 w 109"/>
              <a:gd name="T33" fmla="*/ 2147483647 h 373"/>
              <a:gd name="T34" fmla="*/ 2147483647 w 109"/>
              <a:gd name="T35" fmla="*/ 2147483647 h 373"/>
              <a:gd name="T36" fmla="*/ 2147483647 w 109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7 w 75"/>
              <a:gd name="T1" fmla="*/ 2147483647 h 216"/>
              <a:gd name="T2" fmla="*/ 2147483647 w 75"/>
              <a:gd name="T3" fmla="*/ 2147483647 h 216"/>
              <a:gd name="T4" fmla="*/ 2147483647 w 75"/>
              <a:gd name="T5" fmla="*/ 2147483647 h 216"/>
              <a:gd name="T6" fmla="*/ 2147483647 w 75"/>
              <a:gd name="T7" fmla="*/ 2147483647 h 216"/>
              <a:gd name="T8" fmla="*/ 2147483647 w 75"/>
              <a:gd name="T9" fmla="*/ 0 h 216"/>
              <a:gd name="T10" fmla="*/ 2147483647 w 75"/>
              <a:gd name="T11" fmla="*/ 0 h 216"/>
              <a:gd name="T12" fmla="*/ 2147483647 w 75"/>
              <a:gd name="T13" fmla="*/ 2147483647 h 216"/>
              <a:gd name="T14" fmla="*/ 2147483647 w 75"/>
              <a:gd name="T15" fmla="*/ 2147483647 h 216"/>
              <a:gd name="T16" fmla="*/ 0 w 75"/>
              <a:gd name="T17" fmla="*/ 2147483647 h 216"/>
              <a:gd name="T18" fmla="*/ 0 w 75"/>
              <a:gd name="T19" fmla="*/ 2147483647 h 216"/>
              <a:gd name="T20" fmla="*/ 2147483647 w 75"/>
              <a:gd name="T21" fmla="*/ 2147483647 h 216"/>
              <a:gd name="T22" fmla="*/ 2147483647 w 75"/>
              <a:gd name="T23" fmla="*/ 2147483647 h 216"/>
              <a:gd name="T24" fmla="*/ 2147483647 w 75"/>
              <a:gd name="T25" fmla="*/ 2147483647 h 216"/>
              <a:gd name="T26" fmla="*/ 2147483647 w 75"/>
              <a:gd name="T27" fmla="*/ 2147483647 h 216"/>
              <a:gd name="T28" fmla="*/ 2147483647 w 75"/>
              <a:gd name="T29" fmla="*/ 2147483647 h 216"/>
              <a:gd name="T30" fmla="*/ 2147483647 w 75"/>
              <a:gd name="T31" fmla="*/ 2147483647 h 216"/>
              <a:gd name="T32" fmla="*/ 2147483647 w 75"/>
              <a:gd name="T33" fmla="*/ 2147483647 h 216"/>
              <a:gd name="T34" fmla="*/ 2147483647 w 75"/>
              <a:gd name="T35" fmla="*/ 2147483647 h 216"/>
              <a:gd name="T36" fmla="*/ 2147483647 w 75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2147483647 h 111"/>
              <a:gd name="T20" fmla="*/ 2147483647 w 110"/>
              <a:gd name="T21" fmla="*/ 2147483647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0 h 111"/>
              <a:gd name="T34" fmla="*/ 2147483647 w 110"/>
              <a:gd name="T35" fmla="*/ 2147483647 h 111"/>
              <a:gd name="T36" fmla="*/ 2147483647 w 110"/>
              <a:gd name="T37" fmla="*/ 2147483647 h 111"/>
              <a:gd name="T38" fmla="*/ 2147483647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0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7 w 156"/>
              <a:gd name="T1" fmla="*/ 2147483647 h 752"/>
              <a:gd name="T2" fmla="*/ 2147483647 w 156"/>
              <a:gd name="T3" fmla="*/ 2147483647 h 752"/>
              <a:gd name="T4" fmla="*/ 2147483647 w 156"/>
              <a:gd name="T5" fmla="*/ 2147483647 h 752"/>
              <a:gd name="T6" fmla="*/ 2147483647 w 156"/>
              <a:gd name="T7" fmla="*/ 2147483647 h 752"/>
              <a:gd name="T8" fmla="*/ 2147483647 w 156"/>
              <a:gd name="T9" fmla="*/ 2147483647 h 752"/>
              <a:gd name="T10" fmla="*/ 0 w 156"/>
              <a:gd name="T11" fmla="*/ 2147483647 h 752"/>
              <a:gd name="T12" fmla="*/ 2147483647 w 156"/>
              <a:gd name="T13" fmla="*/ 2147483647 h 752"/>
              <a:gd name="T14" fmla="*/ 2147483647 w 156"/>
              <a:gd name="T15" fmla="*/ 2147483647 h 752"/>
              <a:gd name="T16" fmla="*/ 2147483647 w 156"/>
              <a:gd name="T17" fmla="*/ 2147483647 h 752"/>
              <a:gd name="T18" fmla="*/ 2147483647 w 156"/>
              <a:gd name="T19" fmla="*/ 2147483647 h 752"/>
              <a:gd name="T20" fmla="*/ 2147483647 w 156"/>
              <a:gd name="T21" fmla="*/ 2147483647 h 752"/>
              <a:gd name="T22" fmla="*/ 2147483647 w 156"/>
              <a:gd name="T23" fmla="*/ 2147483647 h 752"/>
              <a:gd name="T24" fmla="*/ 2147483647 w 156"/>
              <a:gd name="T25" fmla="*/ 2147483647 h 752"/>
              <a:gd name="T26" fmla="*/ 2147483647 w 156"/>
              <a:gd name="T27" fmla="*/ 2147483647 h 752"/>
              <a:gd name="T28" fmla="*/ 2147483647 w 156"/>
              <a:gd name="T29" fmla="*/ 2147483647 h 752"/>
              <a:gd name="T30" fmla="*/ 2147483647 w 156"/>
              <a:gd name="T31" fmla="*/ 2147483647 h 752"/>
              <a:gd name="T32" fmla="*/ 2147483647 w 156"/>
              <a:gd name="T33" fmla="*/ 2147483647 h 752"/>
              <a:gd name="T34" fmla="*/ 2147483647 w 156"/>
              <a:gd name="T35" fmla="*/ 2147483647 h 752"/>
              <a:gd name="T36" fmla="*/ 2147483647 w 156"/>
              <a:gd name="T37" fmla="*/ 2147483647 h 752"/>
              <a:gd name="T38" fmla="*/ 2147483647 w 156"/>
              <a:gd name="T39" fmla="*/ 2147483647 h 752"/>
              <a:gd name="T40" fmla="*/ 2147483647 w 156"/>
              <a:gd name="T41" fmla="*/ 2147483647 h 752"/>
              <a:gd name="T42" fmla="*/ 2147483647 w 156"/>
              <a:gd name="T43" fmla="*/ 0 h 752"/>
              <a:gd name="T44" fmla="*/ 2147483647 w 156"/>
              <a:gd name="T45" fmla="*/ 0 h 752"/>
              <a:gd name="T46" fmla="*/ 2147483647 w 156"/>
              <a:gd name="T47" fmla="*/ 2147483647 h 752"/>
              <a:gd name="T48" fmla="*/ 2147483647 w 156"/>
              <a:gd name="T49" fmla="*/ 2147483647 h 752"/>
              <a:gd name="T50" fmla="*/ 2147483647 w 156"/>
              <a:gd name="T51" fmla="*/ 2147483647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7 w 212"/>
              <a:gd name="T1" fmla="*/ 2147483647 h 839"/>
              <a:gd name="T2" fmla="*/ 2147483647 w 212"/>
              <a:gd name="T3" fmla="*/ 2147483647 h 839"/>
              <a:gd name="T4" fmla="*/ 2147483647 w 212"/>
              <a:gd name="T5" fmla="*/ 2147483647 h 839"/>
              <a:gd name="T6" fmla="*/ 2147483647 w 212"/>
              <a:gd name="T7" fmla="*/ 2147483647 h 839"/>
              <a:gd name="T8" fmla="*/ 2147483647 w 212"/>
              <a:gd name="T9" fmla="*/ 2147483647 h 839"/>
              <a:gd name="T10" fmla="*/ 2147483647 w 212"/>
              <a:gd name="T11" fmla="*/ 2147483647 h 839"/>
              <a:gd name="T12" fmla="*/ 2147483647 w 212"/>
              <a:gd name="T13" fmla="*/ 2147483647 h 839"/>
              <a:gd name="T14" fmla="*/ 2147483647 w 212"/>
              <a:gd name="T15" fmla="*/ 2147483647 h 839"/>
              <a:gd name="T16" fmla="*/ 2147483647 w 212"/>
              <a:gd name="T17" fmla="*/ 2147483647 h 839"/>
              <a:gd name="T18" fmla="*/ 2147483647 w 212"/>
              <a:gd name="T19" fmla="*/ 2147483647 h 839"/>
              <a:gd name="T20" fmla="*/ 2147483647 w 212"/>
              <a:gd name="T21" fmla="*/ 2147483647 h 839"/>
              <a:gd name="T22" fmla="*/ 2147483647 w 212"/>
              <a:gd name="T23" fmla="*/ 2147483647 h 839"/>
              <a:gd name="T24" fmla="*/ 2147483647 w 212"/>
              <a:gd name="T25" fmla="*/ 2147483647 h 839"/>
              <a:gd name="T26" fmla="*/ 2147483647 w 212"/>
              <a:gd name="T27" fmla="*/ 2147483647 h 839"/>
              <a:gd name="T28" fmla="*/ 0 w 212"/>
              <a:gd name="T29" fmla="*/ 2147483647 h 839"/>
              <a:gd name="T30" fmla="*/ 2147483647 w 212"/>
              <a:gd name="T31" fmla="*/ 2147483647 h 839"/>
              <a:gd name="T32" fmla="*/ 2147483647 w 212"/>
              <a:gd name="T33" fmla="*/ 2147483647 h 839"/>
              <a:gd name="T34" fmla="*/ 2147483647 w 212"/>
              <a:gd name="T35" fmla="*/ 0 h 839"/>
              <a:gd name="T36" fmla="*/ 2147483647 w 212"/>
              <a:gd name="T37" fmla="*/ 2147483647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7 w 137"/>
              <a:gd name="T1" fmla="*/ 2147483647 h 656"/>
              <a:gd name="T2" fmla="*/ 2147483647 w 137"/>
              <a:gd name="T3" fmla="*/ 2147483647 h 656"/>
              <a:gd name="T4" fmla="*/ 2147483647 w 137"/>
              <a:gd name="T5" fmla="*/ 2147483647 h 656"/>
              <a:gd name="T6" fmla="*/ 2147483647 w 137"/>
              <a:gd name="T7" fmla="*/ 2147483647 h 656"/>
              <a:gd name="T8" fmla="*/ 2147483647 w 137"/>
              <a:gd name="T9" fmla="*/ 2147483647 h 656"/>
              <a:gd name="T10" fmla="*/ 0 w 137"/>
              <a:gd name="T11" fmla="*/ 2147483647 h 656"/>
              <a:gd name="T12" fmla="*/ 2147483647 w 137"/>
              <a:gd name="T13" fmla="*/ 2147483647 h 656"/>
              <a:gd name="T14" fmla="*/ 2147483647 w 137"/>
              <a:gd name="T15" fmla="*/ 2147483647 h 656"/>
              <a:gd name="T16" fmla="*/ 2147483647 w 137"/>
              <a:gd name="T17" fmla="*/ 2147483647 h 656"/>
              <a:gd name="T18" fmla="*/ 2147483647 w 137"/>
              <a:gd name="T19" fmla="*/ 2147483647 h 656"/>
              <a:gd name="T20" fmla="*/ 2147483647 w 137"/>
              <a:gd name="T21" fmla="*/ 2147483647 h 656"/>
              <a:gd name="T22" fmla="*/ 2147483647 w 137"/>
              <a:gd name="T23" fmla="*/ 2147483647 h 656"/>
              <a:gd name="T24" fmla="*/ 2147483647 w 137"/>
              <a:gd name="T25" fmla="*/ 2147483647 h 656"/>
              <a:gd name="T26" fmla="*/ 2147483647 w 137"/>
              <a:gd name="T27" fmla="*/ 2147483647 h 656"/>
              <a:gd name="T28" fmla="*/ 2147483647 w 137"/>
              <a:gd name="T29" fmla="*/ 2147483647 h 656"/>
              <a:gd name="T30" fmla="*/ 2147483647 w 137"/>
              <a:gd name="T31" fmla="*/ 2147483647 h 656"/>
              <a:gd name="T32" fmla="*/ 2147483647 w 137"/>
              <a:gd name="T33" fmla="*/ 2147483647 h 656"/>
              <a:gd name="T34" fmla="*/ 2147483647 w 137"/>
              <a:gd name="T35" fmla="*/ 2147483647 h 656"/>
              <a:gd name="T36" fmla="*/ 2147483647 w 137"/>
              <a:gd name="T37" fmla="*/ 2147483647 h 656"/>
              <a:gd name="T38" fmla="*/ 2147483647 w 137"/>
              <a:gd name="T39" fmla="*/ 2147483647 h 656"/>
              <a:gd name="T40" fmla="*/ 2147483647 w 137"/>
              <a:gd name="T41" fmla="*/ 2147483647 h 656"/>
              <a:gd name="T42" fmla="*/ 2147483647 w 137"/>
              <a:gd name="T43" fmla="*/ 0 h 656"/>
              <a:gd name="T44" fmla="*/ 2147483647 w 137"/>
              <a:gd name="T45" fmla="*/ 0 h 656"/>
              <a:gd name="T46" fmla="*/ 2147483647 w 137"/>
              <a:gd name="T47" fmla="*/ 2147483647 h 656"/>
              <a:gd name="T48" fmla="*/ 2147483647 w 137"/>
              <a:gd name="T49" fmla="*/ 2147483647 h 656"/>
              <a:gd name="T50" fmla="*/ 2147483647 w 137"/>
              <a:gd name="T51" fmla="*/ 2147483647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9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7 w 116"/>
              <a:gd name="T1" fmla="*/ 2147483647 h 560"/>
              <a:gd name="T2" fmla="*/ 2147483647 w 116"/>
              <a:gd name="T3" fmla="*/ 2147483647 h 560"/>
              <a:gd name="T4" fmla="*/ 2147483647 w 116"/>
              <a:gd name="T5" fmla="*/ 2147483647 h 560"/>
              <a:gd name="T6" fmla="*/ 2147483647 w 116"/>
              <a:gd name="T7" fmla="*/ 2147483647 h 560"/>
              <a:gd name="T8" fmla="*/ 2147483647 w 116"/>
              <a:gd name="T9" fmla="*/ 2147483647 h 560"/>
              <a:gd name="T10" fmla="*/ 0 w 116"/>
              <a:gd name="T11" fmla="*/ 2147483647 h 560"/>
              <a:gd name="T12" fmla="*/ 2147483647 w 116"/>
              <a:gd name="T13" fmla="*/ 2147483647 h 560"/>
              <a:gd name="T14" fmla="*/ 2147483647 w 116"/>
              <a:gd name="T15" fmla="*/ 2147483647 h 560"/>
              <a:gd name="T16" fmla="*/ 2147483647 w 116"/>
              <a:gd name="T17" fmla="*/ 2147483647 h 560"/>
              <a:gd name="T18" fmla="*/ 2147483647 w 116"/>
              <a:gd name="T19" fmla="*/ 2147483647 h 560"/>
              <a:gd name="T20" fmla="*/ 2147483647 w 116"/>
              <a:gd name="T21" fmla="*/ 2147483647 h 560"/>
              <a:gd name="T22" fmla="*/ 2147483647 w 116"/>
              <a:gd name="T23" fmla="*/ 2147483647 h 560"/>
              <a:gd name="T24" fmla="*/ 2147483647 w 116"/>
              <a:gd name="T25" fmla="*/ 2147483647 h 560"/>
              <a:gd name="T26" fmla="*/ 2147483647 w 116"/>
              <a:gd name="T27" fmla="*/ 2147483647 h 560"/>
              <a:gd name="T28" fmla="*/ 2147483647 w 116"/>
              <a:gd name="T29" fmla="*/ 2147483647 h 560"/>
              <a:gd name="T30" fmla="*/ 2147483647 w 116"/>
              <a:gd name="T31" fmla="*/ 2147483647 h 560"/>
              <a:gd name="T32" fmla="*/ 2147483647 w 116"/>
              <a:gd name="T33" fmla="*/ 2147483647 h 560"/>
              <a:gd name="T34" fmla="*/ 2147483647 w 116"/>
              <a:gd name="T35" fmla="*/ 2147483647 h 560"/>
              <a:gd name="T36" fmla="*/ 2147483647 w 116"/>
              <a:gd name="T37" fmla="*/ 2147483647 h 560"/>
              <a:gd name="T38" fmla="*/ 2147483647 w 116"/>
              <a:gd name="T39" fmla="*/ 2147483647 h 560"/>
              <a:gd name="T40" fmla="*/ 2147483647 w 116"/>
              <a:gd name="T41" fmla="*/ 2147483647 h 560"/>
              <a:gd name="T42" fmla="*/ 2147483647 w 116"/>
              <a:gd name="T43" fmla="*/ 0 h 560"/>
              <a:gd name="T44" fmla="*/ 2147483647 w 116"/>
              <a:gd name="T45" fmla="*/ 0 h 560"/>
              <a:gd name="T46" fmla="*/ 2147483647 w 116"/>
              <a:gd name="T47" fmla="*/ 2147483647 h 560"/>
              <a:gd name="T48" fmla="*/ 2147483647 w 116"/>
              <a:gd name="T49" fmla="*/ 2147483647 h 560"/>
              <a:gd name="T50" fmla="*/ 2147483647 w 116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0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7 w 97"/>
              <a:gd name="T1" fmla="*/ 2147483647 h 463"/>
              <a:gd name="T2" fmla="*/ 2147483647 w 97"/>
              <a:gd name="T3" fmla="*/ 2147483647 h 463"/>
              <a:gd name="T4" fmla="*/ 2147483647 w 97"/>
              <a:gd name="T5" fmla="*/ 2147483647 h 463"/>
              <a:gd name="T6" fmla="*/ 2147483647 w 97"/>
              <a:gd name="T7" fmla="*/ 2147483647 h 463"/>
              <a:gd name="T8" fmla="*/ 2147483647 w 97"/>
              <a:gd name="T9" fmla="*/ 2147483647 h 463"/>
              <a:gd name="T10" fmla="*/ 0 w 97"/>
              <a:gd name="T11" fmla="*/ 2147483647 h 463"/>
              <a:gd name="T12" fmla="*/ 0 w 97"/>
              <a:gd name="T13" fmla="*/ 2147483647 h 463"/>
              <a:gd name="T14" fmla="*/ 2147483647 w 97"/>
              <a:gd name="T15" fmla="*/ 2147483647 h 463"/>
              <a:gd name="T16" fmla="*/ 2147483647 w 97"/>
              <a:gd name="T17" fmla="*/ 2147483647 h 463"/>
              <a:gd name="T18" fmla="*/ 2147483647 w 97"/>
              <a:gd name="T19" fmla="*/ 2147483647 h 463"/>
              <a:gd name="T20" fmla="*/ 2147483647 w 97"/>
              <a:gd name="T21" fmla="*/ 2147483647 h 463"/>
              <a:gd name="T22" fmla="*/ 2147483647 w 97"/>
              <a:gd name="T23" fmla="*/ 2147483647 h 463"/>
              <a:gd name="T24" fmla="*/ 2147483647 w 97"/>
              <a:gd name="T25" fmla="*/ 2147483647 h 463"/>
              <a:gd name="T26" fmla="*/ 2147483647 w 97"/>
              <a:gd name="T27" fmla="*/ 2147483647 h 463"/>
              <a:gd name="T28" fmla="*/ 2147483647 w 97"/>
              <a:gd name="T29" fmla="*/ 2147483647 h 463"/>
              <a:gd name="T30" fmla="*/ 2147483647 w 97"/>
              <a:gd name="T31" fmla="*/ 2147483647 h 463"/>
              <a:gd name="T32" fmla="*/ 2147483647 w 97"/>
              <a:gd name="T33" fmla="*/ 2147483647 h 463"/>
              <a:gd name="T34" fmla="*/ 2147483647 w 97"/>
              <a:gd name="T35" fmla="*/ 2147483647 h 463"/>
              <a:gd name="T36" fmla="*/ 2147483647 w 97"/>
              <a:gd name="T37" fmla="*/ 2147483647 h 463"/>
              <a:gd name="T38" fmla="*/ 2147483647 w 97"/>
              <a:gd name="T39" fmla="*/ 2147483647 h 463"/>
              <a:gd name="T40" fmla="*/ 2147483647 w 97"/>
              <a:gd name="T41" fmla="*/ 2147483647 h 463"/>
              <a:gd name="T42" fmla="*/ 2147483647 w 97"/>
              <a:gd name="T43" fmla="*/ 0 h 463"/>
              <a:gd name="T44" fmla="*/ 2147483647 w 97"/>
              <a:gd name="T45" fmla="*/ 0 h 463"/>
              <a:gd name="T46" fmla="*/ 2147483647 w 97"/>
              <a:gd name="T47" fmla="*/ 0 h 463"/>
              <a:gd name="T48" fmla="*/ 2147483647 w 97"/>
              <a:gd name="T49" fmla="*/ 2147483647 h 463"/>
              <a:gd name="T50" fmla="*/ 2147483647 w 97"/>
              <a:gd name="T51" fmla="*/ 2147483647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1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7 w 77"/>
              <a:gd name="T1" fmla="*/ 2147483647 h 367"/>
              <a:gd name="T2" fmla="*/ 2147483647 w 77"/>
              <a:gd name="T3" fmla="*/ 2147483647 h 367"/>
              <a:gd name="T4" fmla="*/ 2147483647 w 77"/>
              <a:gd name="T5" fmla="*/ 2147483647 h 367"/>
              <a:gd name="T6" fmla="*/ 2147483647 w 77"/>
              <a:gd name="T7" fmla="*/ 2147483647 h 367"/>
              <a:gd name="T8" fmla="*/ 2147483647 w 77"/>
              <a:gd name="T9" fmla="*/ 2147483647 h 367"/>
              <a:gd name="T10" fmla="*/ 0 w 77"/>
              <a:gd name="T11" fmla="*/ 2147483647 h 367"/>
              <a:gd name="T12" fmla="*/ 0 w 77"/>
              <a:gd name="T13" fmla="*/ 2147483647 h 367"/>
              <a:gd name="T14" fmla="*/ 2147483647 w 77"/>
              <a:gd name="T15" fmla="*/ 2147483647 h 367"/>
              <a:gd name="T16" fmla="*/ 2147483647 w 77"/>
              <a:gd name="T17" fmla="*/ 2147483647 h 367"/>
              <a:gd name="T18" fmla="*/ 2147483647 w 77"/>
              <a:gd name="T19" fmla="*/ 2147483647 h 367"/>
              <a:gd name="T20" fmla="*/ 2147483647 w 77"/>
              <a:gd name="T21" fmla="*/ 2147483647 h 367"/>
              <a:gd name="T22" fmla="*/ 2147483647 w 77"/>
              <a:gd name="T23" fmla="*/ 2147483647 h 367"/>
              <a:gd name="T24" fmla="*/ 2147483647 w 77"/>
              <a:gd name="T25" fmla="*/ 2147483647 h 367"/>
              <a:gd name="T26" fmla="*/ 2147483647 w 77"/>
              <a:gd name="T27" fmla="*/ 2147483647 h 367"/>
              <a:gd name="T28" fmla="*/ 2147483647 w 77"/>
              <a:gd name="T29" fmla="*/ 2147483647 h 367"/>
              <a:gd name="T30" fmla="*/ 2147483647 w 77"/>
              <a:gd name="T31" fmla="*/ 2147483647 h 367"/>
              <a:gd name="T32" fmla="*/ 2147483647 w 77"/>
              <a:gd name="T33" fmla="*/ 2147483647 h 367"/>
              <a:gd name="T34" fmla="*/ 2147483647 w 77"/>
              <a:gd name="T35" fmla="*/ 2147483647 h 367"/>
              <a:gd name="T36" fmla="*/ 2147483647 w 77"/>
              <a:gd name="T37" fmla="*/ 2147483647 h 367"/>
              <a:gd name="T38" fmla="*/ 2147483647 w 77"/>
              <a:gd name="T39" fmla="*/ 2147483647 h 367"/>
              <a:gd name="T40" fmla="*/ 2147483647 w 77"/>
              <a:gd name="T41" fmla="*/ 2147483647 h 367"/>
              <a:gd name="T42" fmla="*/ 2147483647 w 77"/>
              <a:gd name="T43" fmla="*/ 0 h 367"/>
              <a:gd name="T44" fmla="*/ 2147483647 w 77"/>
              <a:gd name="T45" fmla="*/ 0 h 367"/>
              <a:gd name="T46" fmla="*/ 2147483647 w 77"/>
              <a:gd name="T47" fmla="*/ 2147483647 h 367"/>
              <a:gd name="T48" fmla="*/ 2147483647 w 77"/>
              <a:gd name="T49" fmla="*/ 2147483647 h 367"/>
              <a:gd name="T50" fmla="*/ 2147483647 w 77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2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7 w 56"/>
              <a:gd name="T1" fmla="*/ 2147483647 h 271"/>
              <a:gd name="T2" fmla="*/ 2147483647 w 56"/>
              <a:gd name="T3" fmla="*/ 2147483647 h 271"/>
              <a:gd name="T4" fmla="*/ 2147483647 w 56"/>
              <a:gd name="T5" fmla="*/ 2147483647 h 271"/>
              <a:gd name="T6" fmla="*/ 2147483647 w 56"/>
              <a:gd name="T7" fmla="*/ 2147483647 h 271"/>
              <a:gd name="T8" fmla="*/ 2147483647 w 56"/>
              <a:gd name="T9" fmla="*/ 2147483647 h 271"/>
              <a:gd name="T10" fmla="*/ 0 w 56"/>
              <a:gd name="T11" fmla="*/ 2147483647 h 271"/>
              <a:gd name="T12" fmla="*/ 0 w 56"/>
              <a:gd name="T13" fmla="*/ 2147483647 h 271"/>
              <a:gd name="T14" fmla="*/ 2147483647 w 56"/>
              <a:gd name="T15" fmla="*/ 2147483647 h 271"/>
              <a:gd name="T16" fmla="*/ 2147483647 w 56"/>
              <a:gd name="T17" fmla="*/ 2147483647 h 271"/>
              <a:gd name="T18" fmla="*/ 2147483647 w 56"/>
              <a:gd name="T19" fmla="*/ 2147483647 h 271"/>
              <a:gd name="T20" fmla="*/ 2147483647 w 56"/>
              <a:gd name="T21" fmla="*/ 2147483647 h 271"/>
              <a:gd name="T22" fmla="*/ 2147483647 w 56"/>
              <a:gd name="T23" fmla="*/ 2147483647 h 271"/>
              <a:gd name="T24" fmla="*/ 2147483647 w 56"/>
              <a:gd name="T25" fmla="*/ 2147483647 h 271"/>
              <a:gd name="T26" fmla="*/ 2147483647 w 56"/>
              <a:gd name="T27" fmla="*/ 2147483647 h 271"/>
              <a:gd name="T28" fmla="*/ 2147483647 w 56"/>
              <a:gd name="T29" fmla="*/ 2147483647 h 271"/>
              <a:gd name="T30" fmla="*/ 2147483647 w 56"/>
              <a:gd name="T31" fmla="*/ 2147483647 h 271"/>
              <a:gd name="T32" fmla="*/ 2147483647 w 56"/>
              <a:gd name="T33" fmla="*/ 2147483647 h 271"/>
              <a:gd name="T34" fmla="*/ 2147483647 w 56"/>
              <a:gd name="T35" fmla="*/ 2147483647 h 271"/>
              <a:gd name="T36" fmla="*/ 2147483647 w 56"/>
              <a:gd name="T37" fmla="*/ 2147483647 h 271"/>
              <a:gd name="T38" fmla="*/ 2147483647 w 56"/>
              <a:gd name="T39" fmla="*/ 2147483647 h 271"/>
              <a:gd name="T40" fmla="*/ 2147483647 w 56"/>
              <a:gd name="T41" fmla="*/ 2147483647 h 271"/>
              <a:gd name="T42" fmla="*/ 2147483647 w 56"/>
              <a:gd name="T43" fmla="*/ 0 h 271"/>
              <a:gd name="T44" fmla="*/ 2147483647 w 56"/>
              <a:gd name="T45" fmla="*/ 0 h 271"/>
              <a:gd name="T46" fmla="*/ 2147483647 w 56"/>
              <a:gd name="T47" fmla="*/ 0 h 271"/>
              <a:gd name="T48" fmla="*/ 2147483647 w 56"/>
              <a:gd name="T49" fmla="*/ 2147483647 h 271"/>
              <a:gd name="T50" fmla="*/ 2147483647 w 56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3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7 w 186"/>
              <a:gd name="T1" fmla="*/ 2147483647 h 732"/>
              <a:gd name="T2" fmla="*/ 2147483647 w 186"/>
              <a:gd name="T3" fmla="*/ 2147483647 h 732"/>
              <a:gd name="T4" fmla="*/ 2147483647 w 186"/>
              <a:gd name="T5" fmla="*/ 2147483647 h 732"/>
              <a:gd name="T6" fmla="*/ 2147483647 w 186"/>
              <a:gd name="T7" fmla="*/ 2147483647 h 732"/>
              <a:gd name="T8" fmla="*/ 2147483647 w 186"/>
              <a:gd name="T9" fmla="*/ 2147483647 h 732"/>
              <a:gd name="T10" fmla="*/ 2147483647 w 186"/>
              <a:gd name="T11" fmla="*/ 2147483647 h 732"/>
              <a:gd name="T12" fmla="*/ 2147483647 w 186"/>
              <a:gd name="T13" fmla="*/ 2147483647 h 732"/>
              <a:gd name="T14" fmla="*/ 2147483647 w 186"/>
              <a:gd name="T15" fmla="*/ 2147483647 h 732"/>
              <a:gd name="T16" fmla="*/ 2147483647 w 186"/>
              <a:gd name="T17" fmla="*/ 2147483647 h 732"/>
              <a:gd name="T18" fmla="*/ 2147483647 w 186"/>
              <a:gd name="T19" fmla="*/ 2147483647 h 732"/>
              <a:gd name="T20" fmla="*/ 2147483647 w 186"/>
              <a:gd name="T21" fmla="*/ 2147483647 h 732"/>
              <a:gd name="T22" fmla="*/ 2147483647 w 186"/>
              <a:gd name="T23" fmla="*/ 2147483647 h 732"/>
              <a:gd name="T24" fmla="*/ 2147483647 w 186"/>
              <a:gd name="T25" fmla="*/ 2147483647 h 732"/>
              <a:gd name="T26" fmla="*/ 2147483647 w 186"/>
              <a:gd name="T27" fmla="*/ 2147483647 h 732"/>
              <a:gd name="T28" fmla="*/ 0 w 186"/>
              <a:gd name="T29" fmla="*/ 2147483647 h 732"/>
              <a:gd name="T30" fmla="*/ 2147483647 w 186"/>
              <a:gd name="T31" fmla="*/ 2147483647 h 732"/>
              <a:gd name="T32" fmla="*/ 2147483647 w 186"/>
              <a:gd name="T33" fmla="*/ 2147483647 h 732"/>
              <a:gd name="T34" fmla="*/ 2147483647 w 186"/>
              <a:gd name="T35" fmla="*/ 0 h 732"/>
              <a:gd name="T36" fmla="*/ 2147483647 w 186"/>
              <a:gd name="T37" fmla="*/ 2147483647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4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7 w 158"/>
              <a:gd name="T1" fmla="*/ 2147483647 h 625"/>
              <a:gd name="T2" fmla="*/ 2147483647 w 158"/>
              <a:gd name="T3" fmla="*/ 2147483647 h 625"/>
              <a:gd name="T4" fmla="*/ 2147483647 w 158"/>
              <a:gd name="T5" fmla="*/ 2147483647 h 625"/>
              <a:gd name="T6" fmla="*/ 2147483647 w 158"/>
              <a:gd name="T7" fmla="*/ 2147483647 h 625"/>
              <a:gd name="T8" fmla="*/ 2147483647 w 158"/>
              <a:gd name="T9" fmla="*/ 2147483647 h 625"/>
              <a:gd name="T10" fmla="*/ 2147483647 w 158"/>
              <a:gd name="T11" fmla="*/ 2147483647 h 625"/>
              <a:gd name="T12" fmla="*/ 2147483647 w 158"/>
              <a:gd name="T13" fmla="*/ 2147483647 h 625"/>
              <a:gd name="T14" fmla="*/ 2147483647 w 158"/>
              <a:gd name="T15" fmla="*/ 2147483647 h 625"/>
              <a:gd name="T16" fmla="*/ 2147483647 w 158"/>
              <a:gd name="T17" fmla="*/ 2147483647 h 625"/>
              <a:gd name="T18" fmla="*/ 2147483647 w 158"/>
              <a:gd name="T19" fmla="*/ 2147483647 h 625"/>
              <a:gd name="T20" fmla="*/ 2147483647 w 158"/>
              <a:gd name="T21" fmla="*/ 2147483647 h 625"/>
              <a:gd name="T22" fmla="*/ 2147483647 w 158"/>
              <a:gd name="T23" fmla="*/ 2147483647 h 625"/>
              <a:gd name="T24" fmla="*/ 2147483647 w 158"/>
              <a:gd name="T25" fmla="*/ 2147483647 h 625"/>
              <a:gd name="T26" fmla="*/ 2147483647 w 158"/>
              <a:gd name="T27" fmla="*/ 2147483647 h 625"/>
              <a:gd name="T28" fmla="*/ 0 w 158"/>
              <a:gd name="T29" fmla="*/ 2147483647 h 625"/>
              <a:gd name="T30" fmla="*/ 2147483647 w 158"/>
              <a:gd name="T31" fmla="*/ 2147483647 h 625"/>
              <a:gd name="T32" fmla="*/ 2147483647 w 158"/>
              <a:gd name="T33" fmla="*/ 2147483647 h 625"/>
              <a:gd name="T34" fmla="*/ 2147483647 w 158"/>
              <a:gd name="T35" fmla="*/ 0 h 625"/>
              <a:gd name="T36" fmla="*/ 2147483647 w 158"/>
              <a:gd name="T37" fmla="*/ 2147483647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5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7 w 131"/>
              <a:gd name="T1" fmla="*/ 2147483647 h 517"/>
              <a:gd name="T2" fmla="*/ 2147483647 w 131"/>
              <a:gd name="T3" fmla="*/ 2147483647 h 517"/>
              <a:gd name="T4" fmla="*/ 2147483647 w 131"/>
              <a:gd name="T5" fmla="*/ 2147483647 h 517"/>
              <a:gd name="T6" fmla="*/ 2147483647 w 131"/>
              <a:gd name="T7" fmla="*/ 2147483647 h 517"/>
              <a:gd name="T8" fmla="*/ 2147483647 w 131"/>
              <a:gd name="T9" fmla="*/ 2147483647 h 517"/>
              <a:gd name="T10" fmla="*/ 2147483647 w 131"/>
              <a:gd name="T11" fmla="*/ 2147483647 h 517"/>
              <a:gd name="T12" fmla="*/ 2147483647 w 131"/>
              <a:gd name="T13" fmla="*/ 2147483647 h 517"/>
              <a:gd name="T14" fmla="*/ 2147483647 w 131"/>
              <a:gd name="T15" fmla="*/ 2147483647 h 517"/>
              <a:gd name="T16" fmla="*/ 2147483647 w 131"/>
              <a:gd name="T17" fmla="*/ 2147483647 h 517"/>
              <a:gd name="T18" fmla="*/ 2147483647 w 131"/>
              <a:gd name="T19" fmla="*/ 2147483647 h 517"/>
              <a:gd name="T20" fmla="*/ 2147483647 w 131"/>
              <a:gd name="T21" fmla="*/ 2147483647 h 517"/>
              <a:gd name="T22" fmla="*/ 2147483647 w 131"/>
              <a:gd name="T23" fmla="*/ 2147483647 h 517"/>
              <a:gd name="T24" fmla="*/ 2147483647 w 131"/>
              <a:gd name="T25" fmla="*/ 2147483647 h 517"/>
              <a:gd name="T26" fmla="*/ 2147483647 w 131"/>
              <a:gd name="T27" fmla="*/ 2147483647 h 517"/>
              <a:gd name="T28" fmla="*/ 0 w 131"/>
              <a:gd name="T29" fmla="*/ 2147483647 h 517"/>
              <a:gd name="T30" fmla="*/ 2147483647 w 131"/>
              <a:gd name="T31" fmla="*/ 2147483647 h 517"/>
              <a:gd name="T32" fmla="*/ 2147483647 w 131"/>
              <a:gd name="T33" fmla="*/ 2147483647 h 517"/>
              <a:gd name="T34" fmla="*/ 2147483647 w 131"/>
              <a:gd name="T35" fmla="*/ 0 h 517"/>
              <a:gd name="T36" fmla="*/ 2147483647 w 131"/>
              <a:gd name="T37" fmla="*/ 2147483647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6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7 w 104"/>
              <a:gd name="T1" fmla="*/ 2147483647 h 411"/>
              <a:gd name="T2" fmla="*/ 2147483647 w 104"/>
              <a:gd name="T3" fmla="*/ 2147483647 h 411"/>
              <a:gd name="T4" fmla="*/ 2147483647 w 104"/>
              <a:gd name="T5" fmla="*/ 2147483647 h 411"/>
              <a:gd name="T6" fmla="*/ 2147483647 w 104"/>
              <a:gd name="T7" fmla="*/ 2147483647 h 411"/>
              <a:gd name="T8" fmla="*/ 2147483647 w 104"/>
              <a:gd name="T9" fmla="*/ 2147483647 h 411"/>
              <a:gd name="T10" fmla="*/ 2147483647 w 104"/>
              <a:gd name="T11" fmla="*/ 2147483647 h 411"/>
              <a:gd name="T12" fmla="*/ 2147483647 w 104"/>
              <a:gd name="T13" fmla="*/ 2147483647 h 411"/>
              <a:gd name="T14" fmla="*/ 2147483647 w 104"/>
              <a:gd name="T15" fmla="*/ 2147483647 h 411"/>
              <a:gd name="T16" fmla="*/ 2147483647 w 104"/>
              <a:gd name="T17" fmla="*/ 2147483647 h 411"/>
              <a:gd name="T18" fmla="*/ 2147483647 w 104"/>
              <a:gd name="T19" fmla="*/ 2147483647 h 411"/>
              <a:gd name="T20" fmla="*/ 2147483647 w 104"/>
              <a:gd name="T21" fmla="*/ 2147483647 h 411"/>
              <a:gd name="T22" fmla="*/ 2147483647 w 104"/>
              <a:gd name="T23" fmla="*/ 2147483647 h 411"/>
              <a:gd name="T24" fmla="*/ 2147483647 w 104"/>
              <a:gd name="T25" fmla="*/ 2147483647 h 411"/>
              <a:gd name="T26" fmla="*/ 2147483647 w 104"/>
              <a:gd name="T27" fmla="*/ 2147483647 h 411"/>
              <a:gd name="T28" fmla="*/ 0 w 104"/>
              <a:gd name="T29" fmla="*/ 2147483647 h 411"/>
              <a:gd name="T30" fmla="*/ 2147483647 w 104"/>
              <a:gd name="T31" fmla="*/ 2147483647 h 411"/>
              <a:gd name="T32" fmla="*/ 2147483647 w 104"/>
              <a:gd name="T33" fmla="*/ 2147483647 h 411"/>
              <a:gd name="T34" fmla="*/ 2147483647 w 104"/>
              <a:gd name="T35" fmla="*/ 0 h 411"/>
              <a:gd name="T36" fmla="*/ 2147483647 w 104"/>
              <a:gd name="T37" fmla="*/ 2147483647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7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7 w 76"/>
              <a:gd name="T1" fmla="*/ 2147483647 h 302"/>
              <a:gd name="T2" fmla="*/ 2147483647 w 76"/>
              <a:gd name="T3" fmla="*/ 2147483647 h 302"/>
              <a:gd name="T4" fmla="*/ 2147483647 w 76"/>
              <a:gd name="T5" fmla="*/ 2147483647 h 302"/>
              <a:gd name="T6" fmla="*/ 2147483647 w 76"/>
              <a:gd name="T7" fmla="*/ 2147483647 h 302"/>
              <a:gd name="T8" fmla="*/ 2147483647 w 76"/>
              <a:gd name="T9" fmla="*/ 2147483647 h 302"/>
              <a:gd name="T10" fmla="*/ 2147483647 w 76"/>
              <a:gd name="T11" fmla="*/ 2147483647 h 302"/>
              <a:gd name="T12" fmla="*/ 2147483647 w 76"/>
              <a:gd name="T13" fmla="*/ 2147483647 h 302"/>
              <a:gd name="T14" fmla="*/ 2147483647 w 76"/>
              <a:gd name="T15" fmla="*/ 2147483647 h 302"/>
              <a:gd name="T16" fmla="*/ 2147483647 w 76"/>
              <a:gd name="T17" fmla="*/ 2147483647 h 302"/>
              <a:gd name="T18" fmla="*/ 2147483647 w 76"/>
              <a:gd name="T19" fmla="*/ 2147483647 h 302"/>
              <a:gd name="T20" fmla="*/ 2147483647 w 76"/>
              <a:gd name="T21" fmla="*/ 2147483647 h 302"/>
              <a:gd name="T22" fmla="*/ 2147483647 w 76"/>
              <a:gd name="T23" fmla="*/ 2147483647 h 302"/>
              <a:gd name="T24" fmla="*/ 2147483647 w 76"/>
              <a:gd name="T25" fmla="*/ 2147483647 h 302"/>
              <a:gd name="T26" fmla="*/ 2147483647 w 76"/>
              <a:gd name="T27" fmla="*/ 2147483647 h 302"/>
              <a:gd name="T28" fmla="*/ 0 w 76"/>
              <a:gd name="T29" fmla="*/ 2147483647 h 302"/>
              <a:gd name="T30" fmla="*/ 2147483647 w 76"/>
              <a:gd name="T31" fmla="*/ 2147483647 h 302"/>
              <a:gd name="T32" fmla="*/ 2147483647 w 76"/>
              <a:gd name="T33" fmla="*/ 2147483647 h 302"/>
              <a:gd name="T34" fmla="*/ 2147483647 w 76"/>
              <a:gd name="T35" fmla="*/ 0 h 302"/>
              <a:gd name="T36" fmla="*/ 2147483647 w 76"/>
              <a:gd name="T37" fmla="*/ 2147483647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8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689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7 w 375"/>
              <a:gd name="T1" fmla="*/ 2147483647 h 440"/>
              <a:gd name="T2" fmla="*/ 2147483647 w 375"/>
              <a:gd name="T3" fmla="*/ 2147483647 h 440"/>
              <a:gd name="T4" fmla="*/ 2147483647 w 375"/>
              <a:gd name="T5" fmla="*/ 2147483647 h 440"/>
              <a:gd name="T6" fmla="*/ 2147483647 w 375"/>
              <a:gd name="T7" fmla="*/ 2147483647 h 440"/>
              <a:gd name="T8" fmla="*/ 2147483647 w 375"/>
              <a:gd name="T9" fmla="*/ 2147483647 h 440"/>
              <a:gd name="T10" fmla="*/ 2147483647 w 375"/>
              <a:gd name="T11" fmla="*/ 2147483647 h 440"/>
              <a:gd name="T12" fmla="*/ 0 w 375"/>
              <a:gd name="T13" fmla="*/ 2147483647 h 440"/>
              <a:gd name="T14" fmla="*/ 2147483647 w 375"/>
              <a:gd name="T15" fmla="*/ 2147483647 h 440"/>
              <a:gd name="T16" fmla="*/ 2147483647 w 375"/>
              <a:gd name="T17" fmla="*/ 2147483647 h 440"/>
              <a:gd name="T18" fmla="*/ 2147483647 w 375"/>
              <a:gd name="T19" fmla="*/ 2147483647 h 440"/>
              <a:gd name="T20" fmla="*/ 2147483647 w 375"/>
              <a:gd name="T21" fmla="*/ 2147483647 h 440"/>
              <a:gd name="T22" fmla="*/ 2147483647 w 375"/>
              <a:gd name="T23" fmla="*/ 2147483647 h 440"/>
              <a:gd name="T24" fmla="*/ 2147483647 w 375"/>
              <a:gd name="T25" fmla="*/ 2147483647 h 440"/>
              <a:gd name="T26" fmla="*/ 2147483647 w 375"/>
              <a:gd name="T27" fmla="*/ 2147483647 h 440"/>
              <a:gd name="T28" fmla="*/ 2147483647 w 375"/>
              <a:gd name="T29" fmla="*/ 2147483647 h 440"/>
              <a:gd name="T30" fmla="*/ 2147483647 w 375"/>
              <a:gd name="T31" fmla="*/ 2147483647 h 440"/>
              <a:gd name="T32" fmla="*/ 2147483647 w 375"/>
              <a:gd name="T33" fmla="*/ 2147483647 h 440"/>
              <a:gd name="T34" fmla="*/ 2147483647 w 375"/>
              <a:gd name="T35" fmla="*/ 2147483647 h 440"/>
              <a:gd name="T36" fmla="*/ 2147483647 w 375"/>
              <a:gd name="T37" fmla="*/ 2147483647 h 440"/>
              <a:gd name="T38" fmla="*/ 2147483647 w 375"/>
              <a:gd name="T39" fmla="*/ 2147483647 h 440"/>
              <a:gd name="T40" fmla="*/ 2147483647 w 375"/>
              <a:gd name="T41" fmla="*/ 2147483647 h 440"/>
              <a:gd name="T42" fmla="*/ 2147483647 w 375"/>
              <a:gd name="T43" fmla="*/ 2147483647 h 440"/>
              <a:gd name="T44" fmla="*/ 2147483647 w 375"/>
              <a:gd name="T45" fmla="*/ 2147483647 h 440"/>
              <a:gd name="T46" fmla="*/ 2147483647 w 375"/>
              <a:gd name="T47" fmla="*/ 2147483647 h 440"/>
              <a:gd name="T48" fmla="*/ 2147483647 w 375"/>
              <a:gd name="T49" fmla="*/ 2147483647 h 440"/>
              <a:gd name="T50" fmla="*/ 2147483647 w 375"/>
              <a:gd name="T51" fmla="*/ 2147483647 h 440"/>
              <a:gd name="T52" fmla="*/ 2147483647 w 375"/>
              <a:gd name="T53" fmla="*/ 2147483647 h 440"/>
              <a:gd name="T54" fmla="*/ 2147483647 w 375"/>
              <a:gd name="T55" fmla="*/ 2147483647 h 440"/>
              <a:gd name="T56" fmla="*/ 2147483647 w 375"/>
              <a:gd name="T57" fmla="*/ 2147483647 h 440"/>
              <a:gd name="T58" fmla="*/ 2147483647 w 375"/>
              <a:gd name="T59" fmla="*/ 2147483647 h 440"/>
              <a:gd name="T60" fmla="*/ 2147483647 w 375"/>
              <a:gd name="T61" fmla="*/ 2147483647 h 440"/>
              <a:gd name="T62" fmla="*/ 2147483647 w 375"/>
              <a:gd name="T63" fmla="*/ 2147483647 h 440"/>
              <a:gd name="T64" fmla="*/ 2147483647 w 375"/>
              <a:gd name="T65" fmla="*/ 2147483647 h 440"/>
              <a:gd name="T66" fmla="*/ 2147483647 w 375"/>
              <a:gd name="T67" fmla="*/ 2147483647 h 440"/>
              <a:gd name="T68" fmla="*/ 2147483647 w 375"/>
              <a:gd name="T69" fmla="*/ 2147483647 h 440"/>
              <a:gd name="T70" fmla="*/ 2147483647 w 375"/>
              <a:gd name="T71" fmla="*/ 2147483647 h 440"/>
              <a:gd name="T72" fmla="*/ 2147483647 w 375"/>
              <a:gd name="T73" fmla="*/ 2147483647 h 440"/>
              <a:gd name="T74" fmla="*/ 2147483647 w 375"/>
              <a:gd name="T75" fmla="*/ 2147483647 h 440"/>
              <a:gd name="T76" fmla="*/ 2147483647 w 375"/>
              <a:gd name="T77" fmla="*/ 2147483647 h 440"/>
              <a:gd name="T78" fmla="*/ 2147483647 w 375"/>
              <a:gd name="T79" fmla="*/ 2147483647 h 440"/>
              <a:gd name="T80" fmla="*/ 2147483647 w 375"/>
              <a:gd name="T81" fmla="*/ 2147483647 h 440"/>
              <a:gd name="T82" fmla="*/ 2147483647 w 375"/>
              <a:gd name="T83" fmla="*/ 0 h 440"/>
              <a:gd name="T84" fmla="*/ 2147483647 w 375"/>
              <a:gd name="T85" fmla="*/ 2147483647 h 440"/>
              <a:gd name="T86" fmla="*/ 2147483647 w 375"/>
              <a:gd name="T87" fmla="*/ 2147483647 h 440"/>
              <a:gd name="T88" fmla="*/ 2147483647 w 375"/>
              <a:gd name="T89" fmla="*/ 2147483647 h 440"/>
              <a:gd name="T90" fmla="*/ 2147483647 w 375"/>
              <a:gd name="T91" fmla="*/ 2147483647 h 440"/>
              <a:gd name="T92" fmla="*/ 2147483647 w 375"/>
              <a:gd name="T93" fmla="*/ 2147483647 h 440"/>
              <a:gd name="T94" fmla="*/ 2147483647 w 375"/>
              <a:gd name="T95" fmla="*/ 2147483647 h 440"/>
              <a:gd name="T96" fmla="*/ 2147483647 w 375"/>
              <a:gd name="T97" fmla="*/ 2147483647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0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1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2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7 h 917"/>
              <a:gd name="T4" fmla="*/ 2147483647 w 496"/>
              <a:gd name="T5" fmla="*/ 2147483647 h 917"/>
              <a:gd name="T6" fmla="*/ 2147483647 w 496"/>
              <a:gd name="T7" fmla="*/ 2147483647 h 917"/>
              <a:gd name="T8" fmla="*/ 2147483647 w 496"/>
              <a:gd name="T9" fmla="*/ 2147483647 h 917"/>
              <a:gd name="T10" fmla="*/ 2147483647 w 496"/>
              <a:gd name="T11" fmla="*/ 2147483647 h 917"/>
              <a:gd name="T12" fmla="*/ 2147483647 w 496"/>
              <a:gd name="T13" fmla="*/ 2147483647 h 917"/>
              <a:gd name="T14" fmla="*/ 2147483647 w 496"/>
              <a:gd name="T15" fmla="*/ 2147483647 h 917"/>
              <a:gd name="T16" fmla="*/ 2147483647 w 496"/>
              <a:gd name="T17" fmla="*/ 2147483647 h 917"/>
              <a:gd name="T18" fmla="*/ 2147483647 w 496"/>
              <a:gd name="T19" fmla="*/ 2147483647 h 917"/>
              <a:gd name="T20" fmla="*/ 2147483647 w 496"/>
              <a:gd name="T21" fmla="*/ 2147483647 h 917"/>
              <a:gd name="T22" fmla="*/ 2147483647 w 496"/>
              <a:gd name="T23" fmla="*/ 2147483647 h 917"/>
              <a:gd name="T24" fmla="*/ 2147483647 w 496"/>
              <a:gd name="T25" fmla="*/ 2147483647 h 917"/>
              <a:gd name="T26" fmla="*/ 2147483647 w 496"/>
              <a:gd name="T27" fmla="*/ 2147483647 h 917"/>
              <a:gd name="T28" fmla="*/ 2147483647 w 496"/>
              <a:gd name="T29" fmla="*/ 2147483647 h 917"/>
              <a:gd name="T30" fmla="*/ 2147483647 w 496"/>
              <a:gd name="T31" fmla="*/ 2147483647 h 917"/>
              <a:gd name="T32" fmla="*/ 2147483647 w 496"/>
              <a:gd name="T33" fmla="*/ 2147483647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3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7 h 125"/>
              <a:gd name="T2" fmla="*/ 2147483647 w 638"/>
              <a:gd name="T3" fmla="*/ 2147483647 h 125"/>
              <a:gd name="T4" fmla="*/ 2147483647 w 638"/>
              <a:gd name="T5" fmla="*/ 2147483647 h 125"/>
              <a:gd name="T6" fmla="*/ 2147483647 w 638"/>
              <a:gd name="T7" fmla="*/ 2147483647 h 125"/>
              <a:gd name="T8" fmla="*/ 2147483647 w 638"/>
              <a:gd name="T9" fmla="*/ 2147483647 h 125"/>
              <a:gd name="T10" fmla="*/ 2147483647 w 638"/>
              <a:gd name="T11" fmla="*/ 2147483647 h 125"/>
              <a:gd name="T12" fmla="*/ 2147483647 w 638"/>
              <a:gd name="T13" fmla="*/ 2147483647 h 125"/>
              <a:gd name="T14" fmla="*/ 2147483647 w 638"/>
              <a:gd name="T15" fmla="*/ 2147483647 h 125"/>
              <a:gd name="T16" fmla="*/ 2147483647 w 638"/>
              <a:gd name="T17" fmla="*/ 2147483647 h 125"/>
              <a:gd name="T18" fmla="*/ 2147483647 w 638"/>
              <a:gd name="T19" fmla="*/ 2147483647 h 125"/>
              <a:gd name="T20" fmla="*/ 2147483647 w 638"/>
              <a:gd name="T21" fmla="*/ 2147483647 h 125"/>
              <a:gd name="T22" fmla="*/ 2147483647 w 638"/>
              <a:gd name="T23" fmla="*/ 2147483647 h 125"/>
              <a:gd name="T24" fmla="*/ 2147483647 w 638"/>
              <a:gd name="T25" fmla="*/ 2147483647 h 125"/>
              <a:gd name="T26" fmla="*/ 2147483647 w 638"/>
              <a:gd name="T27" fmla="*/ 2147483647 h 125"/>
              <a:gd name="T28" fmla="*/ 2147483647 w 638"/>
              <a:gd name="T29" fmla="*/ 2147483647 h 125"/>
              <a:gd name="T30" fmla="*/ 2147483647 w 638"/>
              <a:gd name="T31" fmla="*/ 2147483647 h 125"/>
              <a:gd name="T32" fmla="*/ 2147483647 w 638"/>
              <a:gd name="T33" fmla="*/ 2147483647 h 125"/>
              <a:gd name="T34" fmla="*/ 2147483647 w 638"/>
              <a:gd name="T35" fmla="*/ 0 h 125"/>
              <a:gd name="T36" fmla="*/ 2147483647 w 638"/>
              <a:gd name="T37" fmla="*/ 0 h 125"/>
              <a:gd name="T38" fmla="*/ 2147483647 w 638"/>
              <a:gd name="T39" fmla="*/ 0 h 125"/>
              <a:gd name="T40" fmla="*/ 2147483647 w 638"/>
              <a:gd name="T41" fmla="*/ 0 h 125"/>
              <a:gd name="T42" fmla="*/ 2147483647 w 638"/>
              <a:gd name="T43" fmla="*/ 2147483647 h 125"/>
              <a:gd name="T44" fmla="*/ 2147483647 w 638"/>
              <a:gd name="T45" fmla="*/ 2147483647 h 125"/>
              <a:gd name="T46" fmla="*/ 2147483647 w 638"/>
              <a:gd name="T47" fmla="*/ 2147483647 h 125"/>
              <a:gd name="T48" fmla="*/ 2147483647 w 638"/>
              <a:gd name="T49" fmla="*/ 2147483647 h 125"/>
              <a:gd name="T50" fmla="*/ 2147483647 w 638"/>
              <a:gd name="T51" fmla="*/ 2147483647 h 125"/>
              <a:gd name="T52" fmla="*/ 2147483647 w 638"/>
              <a:gd name="T53" fmla="*/ 2147483647 h 125"/>
              <a:gd name="T54" fmla="*/ 2147483647 w 638"/>
              <a:gd name="T55" fmla="*/ 2147483647 h 125"/>
              <a:gd name="T56" fmla="*/ 2147483647 w 638"/>
              <a:gd name="T57" fmla="*/ 2147483647 h 125"/>
              <a:gd name="T58" fmla="*/ 2147483647 w 638"/>
              <a:gd name="T59" fmla="*/ 2147483647 h 125"/>
              <a:gd name="T60" fmla="*/ 2147483647 w 638"/>
              <a:gd name="T61" fmla="*/ 2147483647 h 125"/>
              <a:gd name="T62" fmla="*/ 2147483647 w 638"/>
              <a:gd name="T63" fmla="*/ 2147483647 h 125"/>
              <a:gd name="T64" fmla="*/ 2147483647 w 638"/>
              <a:gd name="T65" fmla="*/ 2147483647 h 125"/>
              <a:gd name="T66" fmla="*/ 0 w 638"/>
              <a:gd name="T67" fmla="*/ 2147483647 h 125"/>
              <a:gd name="T68" fmla="*/ 0 w 638"/>
              <a:gd name="T69" fmla="*/ 2147483647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4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7 w 1075"/>
              <a:gd name="T1" fmla="*/ 2147483647 h 356"/>
              <a:gd name="T2" fmla="*/ 2147483647 w 1075"/>
              <a:gd name="T3" fmla="*/ 2147483647 h 356"/>
              <a:gd name="T4" fmla="*/ 2147483647 w 1075"/>
              <a:gd name="T5" fmla="*/ 2147483647 h 356"/>
              <a:gd name="T6" fmla="*/ 2147483647 w 1075"/>
              <a:gd name="T7" fmla="*/ 2147483647 h 356"/>
              <a:gd name="T8" fmla="*/ 2147483647 w 1075"/>
              <a:gd name="T9" fmla="*/ 2147483647 h 356"/>
              <a:gd name="T10" fmla="*/ 2147483647 w 1075"/>
              <a:gd name="T11" fmla="*/ 2147483647 h 356"/>
              <a:gd name="T12" fmla="*/ 2147483647 w 1075"/>
              <a:gd name="T13" fmla="*/ 2147483647 h 356"/>
              <a:gd name="T14" fmla="*/ 2147483647 w 1075"/>
              <a:gd name="T15" fmla="*/ 2147483647 h 356"/>
              <a:gd name="T16" fmla="*/ 2147483647 w 1075"/>
              <a:gd name="T17" fmla="*/ 2147483647 h 356"/>
              <a:gd name="T18" fmla="*/ 2147483647 w 1075"/>
              <a:gd name="T19" fmla="*/ 2147483647 h 356"/>
              <a:gd name="T20" fmla="*/ 2147483647 w 1075"/>
              <a:gd name="T21" fmla="*/ 2147483647 h 356"/>
              <a:gd name="T22" fmla="*/ 2147483647 w 1075"/>
              <a:gd name="T23" fmla="*/ 2147483647 h 356"/>
              <a:gd name="T24" fmla="*/ 2147483647 w 1075"/>
              <a:gd name="T25" fmla="*/ 2147483647 h 356"/>
              <a:gd name="T26" fmla="*/ 2147483647 w 1075"/>
              <a:gd name="T27" fmla="*/ 2147483647 h 356"/>
              <a:gd name="T28" fmla="*/ 2147483647 w 1075"/>
              <a:gd name="T29" fmla="*/ 2147483647 h 356"/>
              <a:gd name="T30" fmla="*/ 2147483647 w 1075"/>
              <a:gd name="T31" fmla="*/ 2147483647 h 356"/>
              <a:gd name="T32" fmla="*/ 2147483647 w 1075"/>
              <a:gd name="T33" fmla="*/ 2147483647 h 356"/>
              <a:gd name="T34" fmla="*/ 0 w 1075"/>
              <a:gd name="T35" fmla="*/ 2147483647 h 356"/>
              <a:gd name="T36" fmla="*/ 2147483647 w 1075"/>
              <a:gd name="T37" fmla="*/ 0 h 356"/>
              <a:gd name="T38" fmla="*/ 2147483647 w 1075"/>
              <a:gd name="T39" fmla="*/ 2147483647 h 356"/>
              <a:gd name="T40" fmla="*/ 2147483647 w 1075"/>
              <a:gd name="T41" fmla="*/ 2147483647 h 356"/>
              <a:gd name="T42" fmla="*/ 2147483647 w 1075"/>
              <a:gd name="T43" fmla="*/ 2147483647 h 356"/>
              <a:gd name="T44" fmla="*/ 2147483647 w 1075"/>
              <a:gd name="T45" fmla="*/ 2147483647 h 356"/>
              <a:gd name="T46" fmla="*/ 2147483647 w 1075"/>
              <a:gd name="T47" fmla="*/ 2147483647 h 356"/>
              <a:gd name="T48" fmla="*/ 2147483647 w 1075"/>
              <a:gd name="T49" fmla="*/ 2147483647 h 356"/>
              <a:gd name="T50" fmla="*/ 2147483647 w 1075"/>
              <a:gd name="T51" fmla="*/ 2147483647 h 356"/>
              <a:gd name="T52" fmla="*/ 2147483647 w 1075"/>
              <a:gd name="T53" fmla="*/ 2147483647 h 356"/>
              <a:gd name="T54" fmla="*/ 2147483647 w 1075"/>
              <a:gd name="T55" fmla="*/ 2147483647 h 356"/>
              <a:gd name="T56" fmla="*/ 2147483647 w 1075"/>
              <a:gd name="T57" fmla="*/ 2147483647 h 356"/>
              <a:gd name="T58" fmla="*/ 2147483647 w 1075"/>
              <a:gd name="T59" fmla="*/ 2147483647 h 356"/>
              <a:gd name="T60" fmla="*/ 2147483647 w 1075"/>
              <a:gd name="T61" fmla="*/ 2147483647 h 356"/>
              <a:gd name="T62" fmla="*/ 2147483647 w 1075"/>
              <a:gd name="T63" fmla="*/ 2147483647 h 356"/>
              <a:gd name="T64" fmla="*/ 2147483647 w 1075"/>
              <a:gd name="T65" fmla="*/ 2147483647 h 356"/>
              <a:gd name="T66" fmla="*/ 2147483647 w 1075"/>
              <a:gd name="T67" fmla="*/ 2147483647 h 356"/>
              <a:gd name="T68" fmla="*/ 2147483647 w 1075"/>
              <a:gd name="T69" fmla="*/ 2147483647 h 356"/>
              <a:gd name="T70" fmla="*/ 2147483647 w 1075"/>
              <a:gd name="T71" fmla="*/ 2147483647 h 356"/>
              <a:gd name="T72" fmla="*/ 2147483647 w 1075"/>
              <a:gd name="T73" fmla="*/ 2147483647 h 356"/>
              <a:gd name="T74" fmla="*/ 2147483647 w 1075"/>
              <a:gd name="T75" fmla="*/ 2147483647 h 356"/>
              <a:gd name="T76" fmla="*/ 2147483647 w 1075"/>
              <a:gd name="T77" fmla="*/ 2147483647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7 w 1095"/>
              <a:gd name="T3" fmla="*/ 2147483647 h 319"/>
              <a:gd name="T4" fmla="*/ 2147483647 w 1095"/>
              <a:gd name="T5" fmla="*/ 2147483647 h 319"/>
              <a:gd name="T6" fmla="*/ 2147483647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6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7 h 285"/>
              <a:gd name="T2" fmla="*/ 2147483647 w 1082"/>
              <a:gd name="T3" fmla="*/ 2147483647 h 285"/>
              <a:gd name="T4" fmla="*/ 2147483647 w 1082"/>
              <a:gd name="T5" fmla="*/ 2147483647 h 285"/>
              <a:gd name="T6" fmla="*/ 2147483647 w 1082"/>
              <a:gd name="T7" fmla="*/ 0 h 285"/>
              <a:gd name="T8" fmla="*/ 0 w 108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7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7 w 1087"/>
              <a:gd name="T3" fmla="*/ 2147483647 h 315"/>
              <a:gd name="T4" fmla="*/ 2147483647 w 1087"/>
              <a:gd name="T5" fmla="*/ 2147483647 h 315"/>
              <a:gd name="T6" fmla="*/ 2147483647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8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129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9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1295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0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02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4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12933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4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5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6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2937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2938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39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2952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3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4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2949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0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1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1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2942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43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4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5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6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7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8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05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6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12931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2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7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709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1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12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13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14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12928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9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0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5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12925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6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7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6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12918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9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0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1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2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3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4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7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8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9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0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721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2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3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24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25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26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1291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7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12912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3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4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8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12905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6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7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8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9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0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1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9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2730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1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2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33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34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35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129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6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12899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0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1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7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38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12892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3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4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5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6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7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8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9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0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1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2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12890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1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3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12888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9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4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12886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7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2745" name="Picture 3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3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112747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B</a:t>
            </a:r>
          </a:p>
        </p:txBody>
      </p:sp>
      <p:sp>
        <p:nvSpPr>
          <p:cNvPr id="112748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C</a:t>
            </a:r>
          </a:p>
        </p:txBody>
      </p:sp>
      <p:sp>
        <p:nvSpPr>
          <p:cNvPr id="112749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itchFamily="34" charset="0"/>
              </a:rPr>
              <a:t>Host D</a:t>
            </a:r>
          </a:p>
        </p:txBody>
      </p:sp>
      <p:sp>
        <p:nvSpPr>
          <p:cNvPr id="112750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751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2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80649" y="1778000"/>
            <a:ext cx="4656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 u="sng" dirty="0">
                <a:solidFill>
                  <a:srgbClr val="CC0000"/>
                </a:solidFill>
                <a:latin typeface="Gill Sans MT" pitchFamily="34" charset="0"/>
              </a:rPr>
              <a:t>A:</a:t>
            </a:r>
            <a:r>
              <a:rPr lang="en-US" altLang="en-US" sz="2400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altLang="en-US" sz="2400" dirty="0">
                <a:latin typeface="Gill Sans MT" pitchFamily="34" charset="0"/>
              </a:rPr>
              <a:t>as red  </a:t>
            </a:r>
            <a:r>
              <a:rPr lang="en-US" altLang="en-US" sz="2400" dirty="0" err="1" smtClean="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err="1" smtClean="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altLang="ja-JP" sz="2400" dirty="0" smtClean="0">
                <a:latin typeface="Gill Sans MT" pitchFamily="34" charset="0"/>
              </a:rPr>
              <a:t> </a:t>
            </a:r>
            <a:r>
              <a:rPr lang="en-US" altLang="ja-JP" sz="2400" dirty="0">
                <a:latin typeface="Gill Sans MT" pitchFamily="34" charset="0"/>
              </a:rPr>
              <a:t>increases, all arriving blue </a:t>
            </a:r>
            <a:r>
              <a:rPr lang="en-US" altLang="ja-JP" sz="2400" dirty="0" err="1">
                <a:latin typeface="Gill Sans MT" pitchFamily="34" charset="0"/>
              </a:rPr>
              <a:t>pkts</a:t>
            </a:r>
            <a:r>
              <a:rPr lang="en-US" altLang="ja-JP" sz="2400" dirty="0">
                <a:latin typeface="Gill Sans MT" pitchFamily="34" charset="0"/>
              </a:rPr>
              <a:t> at upper queue are </a:t>
            </a:r>
            <a:r>
              <a:rPr lang="en-US" altLang="ja-JP" sz="2400" dirty="0" smtClean="0">
                <a:latin typeface="Gill Sans MT" pitchFamily="34" charset="0"/>
              </a:rPr>
              <a:t>dropped; </a:t>
            </a:r>
            <a:r>
              <a:rPr lang="en-US" altLang="ja-JP" sz="2400" dirty="0">
                <a:latin typeface="Gill Sans MT" pitchFamily="34" charset="0"/>
              </a:rPr>
              <a:t>blue throughput </a:t>
            </a:r>
            <a:r>
              <a:rPr lang="en-US" altLang="ja-JP" sz="2400" dirty="0">
                <a:latin typeface="Wingdings 3" pitchFamily="18" charset="2"/>
              </a:rPr>
              <a:t>g</a:t>
            </a:r>
            <a:r>
              <a:rPr lang="en-US" altLang="ja-JP" sz="2400" dirty="0">
                <a:latin typeface="Gill Sans MT" pitchFamily="34" charset="0"/>
              </a:rPr>
              <a:t> 0</a:t>
            </a:r>
            <a:endParaRPr lang="en-US" altLang="en-US" sz="2400" dirty="0">
              <a:latin typeface="Gill Sans MT" pitchFamily="34" charset="0"/>
            </a:endParaRPr>
          </a:p>
        </p:txBody>
      </p:sp>
      <p:grpSp>
        <p:nvGrpSpPr>
          <p:cNvPr id="112754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12854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56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7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1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59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77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8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3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1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75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6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5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56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4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73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4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65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6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71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2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60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68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9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3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71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5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6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7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8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69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70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5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1282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6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2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45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6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1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9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43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4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3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24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32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41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2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33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34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39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0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8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6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7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1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9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3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4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5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6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37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8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6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12790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92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3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7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5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3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4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89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7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1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2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1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92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00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9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0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01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2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7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08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6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4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5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9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7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1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2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3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4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05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6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7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1275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6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81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2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7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5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79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0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9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60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8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77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8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769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70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75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6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64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2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3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5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9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0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1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2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373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4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68332" y="1780533"/>
            <a:ext cx="22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'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7883855" y="1105860"/>
            <a:ext cx="227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'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87A4907-A2A1-4843-9F79-45BB06371FE6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Gill Sans MT" pitchFamily="34" charset="0"/>
              </a:rPr>
              <a:t>another </a:t>
            </a:r>
            <a:r>
              <a:rPr lang="ja-JP" altLang="en-US" sz="2800">
                <a:solidFill>
                  <a:srgbClr val="FF0000"/>
                </a:solidFill>
                <a:latin typeface="Gill Sans MT" pitchFamily="34" charset="0"/>
              </a:rPr>
              <a:t>“</a:t>
            </a:r>
            <a:r>
              <a:rPr lang="en-US" altLang="ja-JP" sz="2800">
                <a:solidFill>
                  <a:srgbClr val="FF0000"/>
                </a:solidFill>
                <a:latin typeface="Gill Sans MT" pitchFamily="34" charset="0"/>
              </a:rPr>
              <a:t>cost</a:t>
            </a:r>
            <a:r>
              <a:rPr lang="ja-JP" altLang="en-US" sz="2800">
                <a:solidFill>
                  <a:srgbClr val="FF0000"/>
                </a:solidFill>
                <a:latin typeface="Gill Sans MT" pitchFamily="34" charset="0"/>
              </a:rPr>
              <a:t>”</a:t>
            </a:r>
            <a:r>
              <a:rPr lang="en-US" altLang="ja-JP" sz="2800">
                <a:solidFill>
                  <a:srgbClr val="FF0000"/>
                </a:solidFill>
                <a:latin typeface="Gill Sans MT" pitchFamily="34" charset="0"/>
              </a:rPr>
              <a:t> of congestion:</a:t>
            </a:r>
            <a:r>
              <a:rPr lang="en-US" altLang="ja-JP" sz="2800">
                <a:latin typeface="Gill Sans MT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>
                <a:latin typeface="Gill Sans MT" pitchFamily="34" charset="0"/>
              </a:rPr>
              <a:t>when packet dropped, any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upstream transmission capacity used for that packet was wasted!</a:t>
            </a:r>
            <a:endParaRPr lang="en-US" altLang="en-US" sz="2800">
              <a:latin typeface="Gill Sans MT" pitchFamily="34" charset="0"/>
            </a:endParaRPr>
          </a:p>
        </p:txBody>
      </p:sp>
      <p:sp>
        <p:nvSpPr>
          <p:cNvPr id="113669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1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13818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9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20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2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3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2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3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13812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3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4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6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7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13806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7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8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0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1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9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13800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1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2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0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13778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9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3782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13783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84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3797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9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5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3794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6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6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3787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88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9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0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1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2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3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81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2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13776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7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683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684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87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88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89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13773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0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13770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1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2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1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13763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64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7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8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9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696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699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0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01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13760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1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2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2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13757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8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9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3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13750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51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5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4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3705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8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3709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10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13747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8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9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11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13744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5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6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12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3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13737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8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9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0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1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2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3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14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5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6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7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13735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8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13733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9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13731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3720" name="Picture 3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Causes &amp; costs </a:t>
            </a:r>
            <a:r>
              <a:rPr lang="en-US" sz="3600" dirty="0">
                <a:cs typeface="+mj-cs"/>
              </a:rPr>
              <a:t>of congestion: scenario 3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724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9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C/2</a:t>
            </a:r>
          </a:p>
        </p:txBody>
      </p:sp>
      <p:sp>
        <p:nvSpPr>
          <p:cNvPr id="96321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Symbol" charset="0"/>
              </a:rPr>
              <a:t>l</a:t>
            </a:r>
            <a:r>
              <a:rPr lang="en-US" sz="2400" baseline="-25000" smtClean="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2400">
                <a:latin typeface="Symbol" pitchFamily="18" charset="2"/>
              </a:rPr>
              <a:t>l</a:t>
            </a:r>
            <a:r>
              <a:rPr lang="en-US" altLang="en-US" sz="2400" baseline="-25000">
                <a:latin typeface="Arial" pitchFamily="34" charset="0"/>
              </a:rPr>
              <a:t>in</a:t>
            </a:r>
            <a:r>
              <a:rPr lang="ja-JP" altLang="en-US" sz="2400" baseline="30000">
                <a:latin typeface="Arial" pitchFamily="34" charset="0"/>
              </a:rPr>
              <a:t>’</a:t>
            </a:r>
            <a:endParaRPr lang="en-US" altLang="en-US" sz="2400" baseline="30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03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7FAA96C-3D0C-4CE1-90A8-3A707F6F08D1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3 outline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3.4 principles of reliable data transfer</a:t>
            </a:r>
          </a:p>
        </p:txBody>
      </p:sp>
      <p:sp>
        <p:nvSpPr>
          <p:cNvPr id="1003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/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3.7 TCP congestion control</a:t>
            </a:r>
          </a:p>
        </p:txBody>
      </p:sp>
      <p:pic>
        <p:nvPicPr>
          <p:cNvPr id="11469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700E8BC-1610-45AC-82E0-9492B9EC7122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pic>
        <p:nvPicPr>
          <p:cNvPr id="115715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>
                <a:cs typeface="+mj-cs"/>
              </a:rPr>
              <a:t>TCP congestion control: </a:t>
            </a:r>
            <a:r>
              <a:rPr lang="en-US" sz="3200"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approach: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sender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additive increase:</a:t>
            </a:r>
            <a:r>
              <a:rPr lang="en-US" sz="2800" dirty="0">
                <a:latin typeface="Gill Sans MT" charset="0"/>
                <a:ea typeface="ＭＳ Ｐゴシック" charset="0"/>
              </a:rPr>
              <a:t> </a:t>
            </a:r>
            <a:r>
              <a:rPr lang="en-US" sz="2800" dirty="0" smtClean="0">
                <a:latin typeface="Gill Sans MT" charset="0"/>
                <a:ea typeface="ＭＳ Ｐゴシック" charset="0"/>
              </a:rPr>
              <a:t>increase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by </a:t>
            </a:r>
            <a:r>
              <a:rPr lang="en-US" sz="2800" dirty="0" smtClean="0">
                <a:latin typeface="Gill Sans MT" charset="0"/>
                <a:ea typeface="ＭＳ Ｐゴシック" charset="0"/>
              </a:rPr>
              <a:t>1 </a:t>
            </a:r>
            <a:r>
              <a:rPr lang="en-US" sz="2800" dirty="0">
                <a:latin typeface="Gill Sans MT" charset="0"/>
                <a:ea typeface="ＭＳ Ｐゴシック" charset="0"/>
              </a:rPr>
              <a:t>MSS every RTT until loss detected</a:t>
            </a:r>
            <a:endParaRPr lang="en-US" sz="2800" i="1" dirty="0">
              <a:latin typeface="Gill Sans MT" charset="0"/>
              <a:ea typeface="ＭＳ Ｐゴシック" charset="0"/>
            </a:endParaRP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multiplicative decrease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</a:rPr>
              <a:t> cut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b="1" dirty="0"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4" name="Text Box 12"/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smtClean="0">
                <a:latin typeface="Courier New" charset="0"/>
              </a:rPr>
              <a:t>cwnd:</a:t>
            </a:r>
            <a:r>
              <a:rPr lang="en-US" sz="1400" smtClean="0">
                <a:latin typeface="Arial" charset="0"/>
              </a:rPr>
              <a:t> TCP sender 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congestion window size</a:t>
            </a: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 smtClean="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 smtClean="0">
                <a:latin typeface="Arial" charset="0"/>
              </a:rPr>
              <a:t>for bandwidth</a:t>
            </a:r>
          </a:p>
        </p:txBody>
      </p:sp>
      <p:sp>
        <p:nvSpPr>
          <p:cNvPr id="101386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7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5735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1393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/>
              <a:t>additively increase window size …</a:t>
            </a:r>
          </a:p>
          <a:p>
            <a:pPr algn="l"/>
            <a:r>
              <a:rPr lang="en-US" altLang="en-US"/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7275630A-2CDE-40EE-954D-CEAB925AA281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pic>
        <p:nvPicPr>
          <p:cNvPr id="116739" name="Picture 8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sender limits transmission: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b="1">
                <a:latin typeface="Courier New" charset="0"/>
                <a:cs typeface="+mn-cs"/>
              </a:rPr>
              <a:t>cwnd</a:t>
            </a:r>
            <a:r>
              <a:rPr lang="en-US">
                <a:cs typeface="+mn-cs"/>
              </a:rPr>
              <a:t> is dynamic, function of perceived network congestion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cs typeface="+mn-cs"/>
              </a:rPr>
              <a:t>TCP sending rate: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cs typeface="+mn-cs"/>
              </a:rPr>
              <a:t>roughly:</a:t>
            </a:r>
            <a:r>
              <a:rPr lang="en-US"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6781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 sent</a:t>
            </a:r>
          </a:p>
        </p:txBody>
      </p:sp>
      <p:sp>
        <p:nvSpPr>
          <p:cNvPr id="102451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 smtClean="0">
                <a:latin typeface="Courier New" charset="0"/>
              </a:rPr>
              <a:t>cwnd</a:t>
            </a:r>
            <a:endParaRPr lang="en-US" sz="1400" b="1" i="1" smtClean="0">
              <a:latin typeface="Courier New" charset="0"/>
            </a:endParaRPr>
          </a:p>
        </p:txBody>
      </p:sp>
      <p:grpSp>
        <p:nvGrpSpPr>
          <p:cNvPr id="116787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6788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6789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smtClean="0">
                <a:latin typeface="Courier New" charset="0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smtClean="0">
                <a:latin typeface="Courier New" charset="0"/>
              </a:rPr>
              <a:t>	LastByteAcked</a:t>
            </a:r>
            <a:endParaRPr lang="en-US" sz="1800" smtClean="0">
              <a:latin typeface="Courier New" charset="0"/>
            </a:endParaRPr>
          </a:p>
        </p:txBody>
      </p:sp>
      <p:grpSp>
        <p:nvGrpSpPr>
          <p:cNvPr id="116791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latin typeface="Courier New" charset="0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 smtClean="0"/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rate</a:t>
            </a:r>
          </a:p>
        </p:txBody>
      </p:sp>
      <p:grpSp>
        <p:nvGrpSpPr>
          <p:cNvPr id="116796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</p:grpSp>
      <p:grpSp>
        <p:nvGrpSpPr>
          <p:cNvPr id="116797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44E2C52E-3F5F-46BA-A562-93A952C1AD97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2" y="1397000"/>
            <a:ext cx="4350481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cs typeface="+mn-cs"/>
              </a:rPr>
              <a:t>when connection begins, increase </a:t>
            </a:r>
            <a:r>
              <a:rPr lang="en-US" dirty="0" smtClean="0">
                <a:cs typeface="+mn-cs"/>
              </a:rPr>
              <a:t>rate exponentially </a:t>
            </a:r>
            <a:r>
              <a:rPr lang="en-US" dirty="0">
                <a:cs typeface="+mn-cs"/>
              </a:rPr>
              <a:t>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initially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double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done by incrementing </a:t>
            </a:r>
            <a:r>
              <a:rPr lang="en-US" b="1" dirty="0" err="1">
                <a:latin typeface="Courier New" charset="0"/>
              </a:rPr>
              <a:t>cwnd</a:t>
            </a:r>
            <a:r>
              <a:rPr lang="en-US" dirty="0"/>
              <a:t> for every ACK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one segment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RTT</a:t>
            </a:r>
            <a:endParaRPr lang="en-US" sz="1000" smtClean="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7775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latin typeface="Arial" charset="0"/>
                </a:rPr>
                <a:t>time</a:t>
              </a:r>
              <a:endParaRPr lang="en-US" sz="1000" smtClean="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two segments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four segments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117782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7783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7784" name="Picture 3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85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17819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0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7786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17787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789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2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4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7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798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99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1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4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44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r>
              <a:rPr lang="en-US" altLang="en-US" sz="1200"/>
              <a:t>3-</a:t>
            </a:r>
            <a:fld id="{94421A9D-5AB0-43EA-9826-B26A2F6DE2B6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pic>
        <p:nvPicPr>
          <p:cNvPr id="11878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3200" dirty="0">
                <a:cs typeface="+mn-cs"/>
              </a:rPr>
              <a:t>loss indicated by timeout: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 dirty="0" err="1">
                <a:latin typeface="Courier New" charset="0"/>
              </a:rPr>
              <a:t>cwnd</a:t>
            </a:r>
            <a:r>
              <a:rPr lang="en-US" sz="2800" dirty="0"/>
              <a:t> set to 1 </a:t>
            </a:r>
            <a:r>
              <a:rPr lang="en-US" sz="2800" dirty="0" err="1"/>
              <a:t>MSS</a:t>
            </a:r>
            <a:r>
              <a:rPr lang="en-US" sz="2800" dirty="0"/>
              <a:t>; 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window then grows exponentially (as in slow start) to threshold,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dirty="0">
                <a:cs typeface="+mn-cs"/>
              </a:rPr>
              <a:t>loss indicated by 3 duplicate </a:t>
            </a:r>
            <a:r>
              <a:rPr lang="en-US" sz="3200" dirty="0" err="1">
                <a:cs typeface="+mn-cs"/>
              </a:rPr>
              <a:t>ACKs</a:t>
            </a:r>
            <a:r>
              <a:rPr lang="en-US" sz="3200" dirty="0">
                <a:cs typeface="+mn-cs"/>
              </a:rPr>
              <a:t>: </a:t>
            </a:r>
            <a:r>
              <a:rPr lang="en-US" dirty="0">
                <a:cs typeface="+mn-cs"/>
              </a:rPr>
              <a:t>TCP RENO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dup </a:t>
            </a:r>
            <a:r>
              <a:rPr lang="en-US" sz="2800" dirty="0" err="1"/>
              <a:t>ACKs</a:t>
            </a:r>
            <a:r>
              <a:rPr lang="en-US" sz="2800" dirty="0"/>
              <a:t> indicate network capable of  delivering some segments 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 dirty="0" err="1">
                <a:latin typeface="Courier New" charset="0"/>
              </a:rPr>
              <a:t>cwnd</a:t>
            </a:r>
            <a:r>
              <a:rPr lang="en-US" sz="2800" dirty="0"/>
              <a:t> is cut in </a:t>
            </a:r>
            <a:r>
              <a:rPr lang="en-US" sz="2800" dirty="0" smtClean="0"/>
              <a:t>half; </a:t>
            </a:r>
            <a:r>
              <a:rPr lang="en-US" sz="2800" dirty="0"/>
              <a:t>window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 dirty="0">
                <a:cs typeface="+mn-cs"/>
              </a:rPr>
              <a:t>TCP Tahoe always sets </a:t>
            </a:r>
            <a:r>
              <a:rPr lang="en-US" b="1" dirty="0" err="1">
                <a:latin typeface="Courier New" charset="0"/>
                <a:cs typeface="+mn-cs"/>
              </a:rPr>
              <a:t>cwnd</a:t>
            </a:r>
            <a:r>
              <a:rPr lang="en-US" sz="3200" dirty="0">
                <a:cs typeface="+mn-cs"/>
              </a:rPr>
              <a:t> to 1 (timeout or 3 duplicate </a:t>
            </a:r>
            <a:r>
              <a:rPr lang="en-US" sz="3200" dirty="0" err="1">
                <a:cs typeface="+mn-cs"/>
              </a:rPr>
              <a:t>acks</a:t>
            </a:r>
            <a:r>
              <a:rPr lang="en-US" sz="3200" dirty="0">
                <a:cs typeface="+mn-cs"/>
              </a:rPr>
              <a:t>)</a:t>
            </a:r>
          </a:p>
          <a:p>
            <a:pPr lvl="1">
              <a:buFont typeface="Arial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18131</TotalTime>
  <Words>8239</Words>
  <Application>Microsoft Office PowerPoint</Application>
  <PresentationFormat>On-screen Show (4:3)</PresentationFormat>
  <Paragraphs>2206</Paragraphs>
  <Slides>108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Default Design</vt:lpstr>
      <vt:lpstr>Picture</vt:lpstr>
      <vt:lpstr>PowerPoint Presentation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 outline</vt:lpstr>
      <vt:lpstr>UDP: User Datagram Protocol [RFC 768]</vt:lpstr>
      <vt:lpstr>UDP: segment header</vt:lpstr>
      <vt:lpstr>UDP checksum</vt:lpstr>
      <vt:lpstr>Internet checksum: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Pipelined protocols: overview</vt:lpstr>
      <vt:lpstr>Go-Back-N: sender</vt:lpstr>
      <vt:lpstr>Go-Back-N: sender extended FSM</vt:lpstr>
      <vt:lpstr>Go-Back-N: receiver extended FSM</vt:lpstr>
      <vt:lpstr>Go-Back-N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3 outline</vt:lpstr>
      <vt:lpstr>TCP: Overview  RFCs: 793,1122,1323, 2018, 2581</vt:lpstr>
      <vt:lpstr>TCP segment structure</vt:lpstr>
      <vt:lpstr>TCP seq. numbers, ACKs</vt:lpstr>
      <vt:lpstr>TCP sequence numbers, ACKs</vt:lpstr>
      <vt:lpstr>TCP round trip time, timeout</vt:lpstr>
      <vt:lpstr>TCP round trip time, timeout</vt:lpstr>
      <vt:lpstr>TCP round trip time, timeout</vt:lpstr>
      <vt:lpstr>Chapter 3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3 outline</vt:lpstr>
      <vt:lpstr>TCP flow control</vt:lpstr>
      <vt:lpstr>TCP flow control</vt:lpstr>
      <vt:lpstr>Chapter 3 outline</vt:lpstr>
      <vt:lpstr>Connection Management</vt:lpstr>
      <vt:lpstr>Agreeing to establish a connection</vt:lpstr>
      <vt:lpstr>Agreeing to establish a connection</vt:lpstr>
      <vt:lpstr>TCP 3-way handshake</vt:lpstr>
      <vt:lpstr>TCP 3-way handshake: FSM</vt:lpstr>
      <vt:lpstr>TCP: closing a connection</vt:lpstr>
      <vt:lpstr>TCP: closing a connection</vt:lpstr>
      <vt:lpstr>Chapter 3 outline</vt:lpstr>
      <vt:lpstr>Principles of congestion control</vt:lpstr>
      <vt:lpstr>Causes &amp; costs of congestion: scenario 1 </vt:lpstr>
      <vt:lpstr>Causes &amp; costs of congestion: scenario 2 </vt:lpstr>
      <vt:lpstr>Causes &amp; costs of congestion: scenario 2 </vt:lpstr>
      <vt:lpstr>Causes&amp; costs of congestion: scenario 2 </vt:lpstr>
      <vt:lpstr>Causes &amp; costs of congestion: scenario 2 </vt:lpstr>
      <vt:lpstr>Causes &amp; costs of congestion: scenario 2 </vt:lpstr>
      <vt:lpstr>Causes &amp; costs of congestion: scenario 2 </vt:lpstr>
      <vt:lpstr>Causes &amp; costs of congestion: scenario 3 </vt:lpstr>
      <vt:lpstr>Causes &amp; costs of congestion: scenario 3 </vt:lpstr>
      <vt:lpstr>Chapter 3 outline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Fairness (more)</vt:lpstr>
      <vt:lpstr>Explicit Congestion Notification (ECN)</vt:lpstr>
      <vt:lpstr>Chapter 3: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Geoff Kuenning</cp:lastModifiedBy>
  <cp:revision>302</cp:revision>
  <cp:lastPrinted>2017-09-18T07:48:05Z</cp:lastPrinted>
  <dcterms:created xsi:type="dcterms:W3CDTF">1999-10-08T19:08:27Z</dcterms:created>
  <dcterms:modified xsi:type="dcterms:W3CDTF">2017-10-23T05:07:32Z</dcterms:modified>
</cp:coreProperties>
</file>