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07" r:id="rId3"/>
  </p:sldMasterIdLst>
  <p:notesMasterIdLst>
    <p:notesMasterId r:id="rId80"/>
  </p:notesMasterIdLst>
  <p:handoutMasterIdLst>
    <p:handoutMasterId r:id="rId81"/>
  </p:handoutMasterIdLst>
  <p:sldIdLst>
    <p:sldId id="778" r:id="rId4"/>
    <p:sldId id="751" r:id="rId5"/>
    <p:sldId id="636" r:id="rId6"/>
    <p:sldId id="258" r:id="rId7"/>
    <p:sldId id="523" r:id="rId8"/>
    <p:sldId id="783" r:id="rId9"/>
    <p:sldId id="814" r:id="rId10"/>
    <p:sldId id="815" r:id="rId11"/>
    <p:sldId id="294" r:id="rId12"/>
    <p:sldId id="298" r:id="rId13"/>
    <p:sldId id="784" r:id="rId14"/>
    <p:sldId id="530" r:id="rId15"/>
    <p:sldId id="531" r:id="rId16"/>
    <p:sldId id="785" r:id="rId17"/>
    <p:sldId id="786" r:id="rId18"/>
    <p:sldId id="787" r:id="rId19"/>
    <p:sldId id="788" r:id="rId20"/>
    <p:sldId id="533" r:id="rId21"/>
    <p:sldId id="534" r:id="rId22"/>
    <p:sldId id="535" r:id="rId23"/>
    <p:sldId id="536" r:id="rId24"/>
    <p:sldId id="532" r:id="rId25"/>
    <p:sldId id="776" r:id="rId26"/>
    <p:sldId id="538" r:id="rId27"/>
    <p:sldId id="679" r:id="rId28"/>
    <p:sldId id="789" r:id="rId29"/>
    <p:sldId id="790" r:id="rId30"/>
    <p:sldId id="791" r:id="rId31"/>
    <p:sldId id="792" r:id="rId32"/>
    <p:sldId id="793" r:id="rId33"/>
    <p:sldId id="325" r:id="rId34"/>
    <p:sldId id="642" r:id="rId35"/>
    <p:sldId id="643" r:id="rId36"/>
    <p:sldId id="644" r:id="rId37"/>
    <p:sldId id="794" r:id="rId38"/>
    <p:sldId id="326" r:id="rId39"/>
    <p:sldId id="764" r:id="rId40"/>
    <p:sldId id="327" r:id="rId41"/>
    <p:sldId id="646" r:id="rId42"/>
    <p:sldId id="328" r:id="rId43"/>
    <p:sldId id="330" r:id="rId44"/>
    <p:sldId id="331" r:id="rId45"/>
    <p:sldId id="680" r:id="rId46"/>
    <p:sldId id="681" r:id="rId47"/>
    <p:sldId id="775" r:id="rId48"/>
    <p:sldId id="687" r:id="rId49"/>
    <p:sldId id="688" r:id="rId50"/>
    <p:sldId id="689" r:id="rId51"/>
    <p:sldId id="690" r:id="rId52"/>
    <p:sldId id="391" r:id="rId53"/>
    <p:sldId id="333" r:id="rId54"/>
    <p:sldId id="334" r:id="rId55"/>
    <p:sldId id="335" r:id="rId56"/>
    <p:sldId id="399" r:id="rId57"/>
    <p:sldId id="400" r:id="rId58"/>
    <p:sldId id="401" r:id="rId59"/>
    <p:sldId id="392" r:id="rId60"/>
    <p:sldId id="456" r:id="rId61"/>
    <p:sldId id="795" r:id="rId62"/>
    <p:sldId id="517" r:id="rId63"/>
    <p:sldId id="518" r:id="rId64"/>
    <p:sldId id="519" r:id="rId65"/>
    <p:sldId id="520" r:id="rId66"/>
    <p:sldId id="671" r:id="rId67"/>
    <p:sldId id="672" r:id="rId68"/>
    <p:sldId id="777" r:id="rId69"/>
    <p:sldId id="799" r:id="rId70"/>
    <p:sldId id="800" r:id="rId71"/>
    <p:sldId id="811" r:id="rId72"/>
    <p:sldId id="812" r:id="rId73"/>
    <p:sldId id="804" r:id="rId74"/>
    <p:sldId id="806" r:id="rId75"/>
    <p:sldId id="813" r:id="rId76"/>
    <p:sldId id="807" r:id="rId77"/>
    <p:sldId id="798" r:id="rId78"/>
    <p:sldId id="762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55A0D07A-A2CF-4D32-8C67-439872AC4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319E66BF-C554-47C1-BF77-832EEB7DE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animation brings up five layers in source and destination.  Second brings up three layers in intermediate routers.  Final animation shows packet traveling (weirdly!) through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2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DA2F548-7771-4A78-8D71-923902A160EE}" type="slidenum">
              <a:rPr lang="en-US" altLang="en-US" sz="1300">
                <a:latin typeface="Times New Roman" pitchFamily="18" charset="0"/>
              </a:rPr>
              <a:pPr/>
              <a:t>27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charset="-128"/>
              </a:rPr>
              <a:t>Animations: </a:t>
            </a:r>
            <a:r>
              <a:rPr lang="en-US" altLang="en-US" dirty="0" err="1" smtClean="0">
                <a:latin typeface="Times New Roman" pitchFamily="18" charset="0"/>
                <a:ea typeface="ＭＳ Ｐゴシック" charset="-128"/>
              </a:rPr>
              <a:t>pkt</a:t>
            </a:r>
            <a:r>
              <a:rPr lang="en-US" altLang="en-US" dirty="0" smtClean="0">
                <a:latin typeface="Times New Roman" pitchFamily="18" charset="0"/>
                <a:ea typeface="ＭＳ Ｐゴシック" charset="-128"/>
              </a:rPr>
              <a:t> 1 arrives, 2 arrives while 1 in transit, 3 arrives, 3 goes, 2 goes, 4 arrives while</a:t>
            </a:r>
            <a:r>
              <a:rPr lang="en-US" altLang="en-US" baseline="0" dirty="0" smtClean="0">
                <a:latin typeface="Times New Roman" pitchFamily="18" charset="0"/>
                <a:ea typeface="ＭＳ Ｐゴシック" charset="-128"/>
              </a:rPr>
              <a:t> 2 in transit &amp; must wait, 4 goes, 5 goes.</a:t>
            </a:r>
            <a:endParaRPr lang="en-US" alt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329FB7F2-12F3-43A8-8486-82935D1DACE1}" type="slidenum">
              <a:rPr lang="en-US" altLang="en-US" sz="1300">
                <a:latin typeface="Times New Roman" pitchFamily="18" charset="0"/>
              </a:rPr>
              <a:pPr/>
              <a:t>28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34F898A1-984F-4C99-AE0D-FD3D0B113ED1}" type="slidenum">
              <a:rPr lang="en-US" altLang="en-US" sz="1300">
                <a:latin typeface="Times New Roman" pitchFamily="18" charset="0"/>
              </a:rPr>
              <a:pPr/>
              <a:t>29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ICMP</a:t>
            </a:r>
            <a:r>
              <a:rPr lang="en-US" dirty="0" smtClean="0"/>
              <a:t> = Internet Control</a:t>
            </a:r>
            <a:r>
              <a:rPr lang="en-US" baseline="0" dirty="0" smtClean="0"/>
              <a:t> Message Protocol.  </a:t>
            </a:r>
            <a:r>
              <a:rPr lang="en-US" baseline="0" dirty="0" err="1" smtClean="0"/>
              <a:t>OSPF</a:t>
            </a:r>
            <a:r>
              <a:rPr lang="en-US" baseline="0" dirty="0" smtClean="0"/>
              <a:t> = Open Shortest-Path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0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pop up explanations of each part of the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r>
              <a:rPr lang="en-US" baseline="0" dirty="0" smtClean="0"/>
              <a:t> demonstrate packet travel, then fragmentation, then more travel and eventually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1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show descriptions of fragmentation.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2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pop up sample connections, then “For now”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2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C36144A9-0F37-4544-BBE5-15422718D777}" type="slidenum">
              <a:rPr lang="en-US" altLang="en-US" sz="1300">
                <a:latin typeface="Times New Roman" pitchFamily="18" charset="0"/>
              </a:rPr>
              <a:pPr/>
              <a:t>43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7FC2BC5D-9B14-455F-820B-A8D53BCDA661}" type="slidenum">
              <a:rPr lang="en-US" altLang="en-US" sz="1300">
                <a:latin typeface="Times New Roman" pitchFamily="18" charset="0"/>
              </a:rPr>
              <a:pPr/>
              <a:t>44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animation draws routers.  Second is forwarding</a:t>
            </a:r>
            <a:r>
              <a:rPr lang="en-US" baseline="0" dirty="0" smtClean="0"/>
              <a:t> table.  Third is routing algorithms.  Fourth shows arrows bringing forwarding tables into data plane.  Final brings up separation of control and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34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857E4F1-B958-4AA8-AD87-62898EC2C795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45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charset="-128"/>
              </a:rPr>
              <a:t>Animations show sequence of messages, including message format.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pops</a:t>
            </a:r>
            <a:r>
              <a:rPr lang="en-US" baseline="0" dirty="0" smtClean="0"/>
              <a:t> up IPv6 embedded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98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pops up logical</a:t>
            </a:r>
            <a:r>
              <a:rPr lang="en-US" baseline="0" dirty="0" smtClean="0"/>
              <a:t>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539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shows flow of packets.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794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9DCCB814-1C40-47A7-AF66-834C505C9FA6}" type="slidenum">
              <a:rPr lang="de-DE" altLang="en-US" sz="1300">
                <a:latin typeface="Times New Roman" pitchFamily="18" charset="0"/>
              </a:rPr>
              <a:pPr/>
              <a:t>71</a:t>
            </a:fld>
            <a:endParaRPr lang="de-DE" altLang="en-US" sz="1300">
              <a:latin typeface="Times New Roman" pitchFamily="18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en-US" smtClean="0">
                <a:latin typeface="Times New Roman" pitchFamily="18" charset="0"/>
                <a:ea typeface="ＭＳ Ｐゴシック" charset="-128"/>
              </a:rPr>
              <a:t>Now I’ll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fld id="{5219FC98-4750-457F-9319-77F92EDD180D}" type="slidenum">
              <a:rPr lang="en-US" altLang="en-US" sz="1300">
                <a:latin typeface="Calibri" pitchFamily="34" charset="0"/>
              </a:rPr>
              <a:pPr algn="r"/>
              <a:t>71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bring up four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29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charset="-128"/>
              </a:rPr>
              <a:t>Animations show forwarding</a:t>
            </a:r>
            <a:r>
              <a:rPr lang="en-US" altLang="en-US" baseline="0" dirty="0" smtClean="0">
                <a:latin typeface="Times New Roman" pitchFamily="18" charset="0"/>
                <a:ea typeface="ＭＳ Ｐゴシック" charset="-128"/>
              </a:rPr>
              <a:t> steps</a:t>
            </a:r>
            <a:endParaRPr lang="en-US" altLang="en-US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97C7A59C-883D-4FB8-9A3F-FB2946ED6FB5}" type="slidenum">
              <a:rPr lang="en-US" altLang="en-US" sz="1300">
                <a:latin typeface="Times New Roman" pitchFamily="18" charset="0"/>
              </a:rPr>
              <a:pPr/>
              <a:t>75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animations:</a:t>
            </a:r>
            <a:r>
              <a:rPr lang="en-US" baseline="0" dirty="0" smtClean="0"/>
              <a:t> expand routers, add controller, and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and communication, add routing tables in controller, push routing tables to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8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CBR</a:t>
            </a:r>
            <a:r>
              <a:rPr lang="en-US" dirty="0" smtClean="0"/>
              <a:t>: Constant bit rate.  </a:t>
            </a:r>
            <a:r>
              <a:rPr lang="en-US" dirty="0" err="1" smtClean="0"/>
              <a:t>VBR</a:t>
            </a:r>
            <a:r>
              <a:rPr lang="en-US" dirty="0" smtClean="0"/>
              <a:t>: Variable rate, but guaranteed average.  </a:t>
            </a:r>
            <a:r>
              <a:rPr lang="en-US" dirty="0" err="1" smtClean="0"/>
              <a:t>ABR</a:t>
            </a:r>
            <a:r>
              <a:rPr lang="en-US" dirty="0" smtClean="0"/>
              <a:t>: Available bit rate.  </a:t>
            </a:r>
            <a:r>
              <a:rPr lang="en-US" dirty="0" err="1" smtClean="0"/>
              <a:t>UBR</a:t>
            </a:r>
            <a:r>
              <a:rPr lang="en-US" dirty="0" smtClean="0"/>
              <a:t>: Unspecified.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Animations: first text boxes, then connection from processor to input 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9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move packets</a:t>
            </a:r>
            <a:r>
              <a:rPr lang="en-US" baseline="0" dirty="0" smtClean="0"/>
              <a:t> into memory, then to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Animation: diagram on right shows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00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 bring up overlay</a:t>
            </a:r>
            <a:r>
              <a:rPr lang="en-US" baseline="0" dirty="0" smtClean="0"/>
              <a:t>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EE015B32-7699-4B97-96D5-CEEE84055BB4}" type="slidenum">
              <a:rPr lang="en-US" altLang="en-US" sz="1300">
                <a:latin typeface="Times New Roman" pitchFamily="18" charset="0"/>
              </a:rPr>
              <a:pPr/>
              <a:t>26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B2C6BB97-6322-4A94-8962-1A03AAADC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4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AB675918-912E-4B36-B5ED-B25B70CA9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3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FEC1767-0773-4F5A-8AA8-E56695D31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4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484EDC32-1119-4E68-8F27-B65BF61D7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8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F29A8B20-1667-4C01-9242-5B655B6CE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22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05D967BC-E1C8-4204-B031-84E3C54B3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486769A-561D-4416-8452-E09A3D467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6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2FE5F5C-F74B-459C-8412-543B742A2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7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7C3B606-F63F-4F31-964D-2C742D3B7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5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D4AAA0F-5A5A-4296-B080-54F858DCC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27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C2E41EDD-0CF0-4FC4-A545-6383DC9C8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7C5810A-F044-40F0-9EF6-2FA69FD47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97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04ADDCC0-D8CD-4ADB-8332-F93DC7D88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2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1D01822-BD78-4987-9C07-AA52BE9A4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3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BAD54E1-0D4C-4345-AA71-CBA235311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6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6E0B26D4-22C9-4634-B0D1-65DE3FEB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075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0BD1260-855B-4552-B994-EEF063E93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6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9F86468F-6FA0-4DCD-AEF3-691FB1BD0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7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FABDD88B-EF5D-4136-9C2E-F5260F490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6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AA9D200-E68A-4FF1-96B8-0F8E8A624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95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597EA551-D3E4-4C27-9516-010ACC9A1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1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1FCA2AC1-F722-4699-A3F6-2D50B95EC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90D1BDC3-43F4-4546-B2CA-C1AAFE366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36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2FA03782-5F0A-4AF1-9FC5-3ABABCC3C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8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D5235D04-26B2-41F1-9E09-BB07E936B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3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07FDD43-8BAA-4FD3-BABA-1A36FD1B2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99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BEBD1C0C-A85C-43E4-B9EC-2B22A195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1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236731DC-8BB5-4FD2-A6F2-44B236467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9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3B8A7BE9-829E-4BA1-A05A-14F4B10D7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97E1783-EE68-4706-BDCD-DA2C232A8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8DFF2C8-6A1C-4375-BC3E-9E405BDA0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3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24E69B5-74B0-4048-9544-114421557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9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709CA84F-971E-4C5A-89F6-C307979B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8090738D-ED99-4DA9-9C6E-C8D288515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4-</a:t>
            </a:r>
            <a:fld id="{E26254CB-0F72-4A29-8202-835698BFA3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 Layer: Data Plane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81F7E87F-12CA-4AF6-8A5A-A4232D80E9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0A8BEC03-C59A-4305-B84A-C4FF078F4E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itchFamily="34" charset="0"/>
              </a:rPr>
              <a:t>Computer Networking: A Top Down Approach </a:t>
            </a:r>
            <a:r>
              <a:rPr lang="en-US" altLang="en-US" sz="2800">
                <a:solidFill>
                  <a:srgbClr val="008000"/>
                </a:solidFill>
                <a:cs typeface="Arial" pitchFamily="34" charset="0"/>
              </a:rPr>
              <a:t/>
            </a:r>
            <a:br>
              <a:rPr lang="en-US" altLang="en-US" sz="2800">
                <a:solidFill>
                  <a:srgbClr val="008000"/>
                </a:solidFill>
                <a:cs typeface="Arial" pitchFamily="34" charset="0"/>
              </a:rPr>
            </a:br>
            <a:endParaRPr lang="en-US" altLang="en-US" sz="2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</a:t>
            </a:r>
            <a:r>
              <a:rPr lang="en-US" altLang="en-US" sz="1200" dirty="0" smtClean="0"/>
              <a:t>opyright </a:t>
            </a:r>
            <a:r>
              <a:rPr lang="en-US" altLang="en-US" sz="1200" dirty="0"/>
              <a:t>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80358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4</a:t>
            </a:r>
            <a: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The Data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22EE1B2-9152-463E-9C17-0FE7951C4791}" type="slidenum">
              <a:rPr lang="en-US" altLang="en-US" sz="1200">
                <a:latin typeface="Tahoma" pitchFamily="34" charset="0"/>
              </a:rPr>
              <a:pPr/>
              <a:t>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097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Network layer service models:</a:t>
            </a:r>
            <a:endParaRPr lang="en-US" altLang="en-US" sz="4800" smtClean="0">
              <a:ea typeface="ＭＳ Ｐゴシック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/>
              <a:t>Network</a:t>
            </a:r>
          </a:p>
          <a:p>
            <a:pPr algn="r"/>
            <a:r>
              <a:rPr lang="en-US" altLang="en-US" sz="2000"/>
              <a:t>Architecture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Internet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Service</a:t>
            </a:r>
          </a:p>
          <a:p>
            <a:r>
              <a:rPr lang="en-US" altLang="en-US" sz="2000"/>
              <a:t>Model</a:t>
            </a:r>
          </a:p>
          <a:p>
            <a:endParaRPr lang="en-US" altLang="en-US" sz="2000"/>
          </a:p>
          <a:p>
            <a:r>
              <a:rPr lang="en-US" altLang="en-US" sz="2000"/>
              <a:t>best effort</a:t>
            </a:r>
          </a:p>
          <a:p>
            <a:endParaRPr lang="en-US" altLang="en-US" sz="2000"/>
          </a:p>
          <a:p>
            <a:r>
              <a:rPr lang="en-US" altLang="en-US" sz="2000"/>
              <a:t>CBR</a:t>
            </a:r>
          </a:p>
          <a:p>
            <a:endParaRPr lang="en-US" altLang="en-US" sz="2000"/>
          </a:p>
          <a:p>
            <a:r>
              <a:rPr lang="en-US" altLang="en-US" sz="2000"/>
              <a:t>VBR</a:t>
            </a:r>
          </a:p>
          <a:p>
            <a:endParaRPr lang="en-US" altLang="en-US" sz="2000"/>
          </a:p>
          <a:p>
            <a:r>
              <a:rPr lang="en-US" altLang="en-US" sz="2000"/>
              <a:t>ABR</a:t>
            </a:r>
          </a:p>
          <a:p>
            <a:endParaRPr lang="en-US" altLang="en-US" sz="2000"/>
          </a:p>
          <a:p>
            <a:r>
              <a:rPr lang="en-US" altLang="en-US" sz="2000"/>
              <a:t>UBR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Bandwidth</a:t>
            </a:r>
          </a:p>
          <a:p>
            <a:endParaRPr lang="en-US" altLang="en-US" sz="2000"/>
          </a:p>
          <a:p>
            <a:r>
              <a:rPr lang="en-US" altLang="en-US" sz="2000"/>
              <a:t>none</a:t>
            </a:r>
          </a:p>
          <a:p>
            <a:endParaRPr lang="en-US" altLang="en-US" sz="2000"/>
          </a:p>
          <a:p>
            <a:r>
              <a:rPr lang="en-US" altLang="en-US" sz="2000"/>
              <a:t>constant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 </a:t>
            </a:r>
          </a:p>
          <a:p>
            <a:r>
              <a:rPr lang="en-US" altLang="en-US" sz="2000"/>
              <a:t>minimum</a:t>
            </a:r>
          </a:p>
          <a:p>
            <a:r>
              <a:rPr lang="en-US" altLang="en-US" sz="2000"/>
              <a:t>none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Loss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Order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Timing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feedback</a:t>
            </a:r>
          </a:p>
          <a:p>
            <a:endParaRPr lang="en-US" altLang="en-US" sz="2000"/>
          </a:p>
          <a:p>
            <a:r>
              <a:rPr lang="en-US" altLang="en-US" sz="2000"/>
              <a:t>no (inferred</a:t>
            </a:r>
          </a:p>
          <a:p>
            <a:r>
              <a:rPr lang="en-US" altLang="en-US" sz="2000"/>
              <a:t>via loss)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Guarantees ?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C5C5743-2430-4ABC-848E-3A94BE39F445}" type="slidenum">
              <a:rPr lang="en-US" altLang="en-US" sz="1200">
                <a:latin typeface="Tahoma" pitchFamily="34" charset="0"/>
              </a:rPr>
              <a:pPr/>
              <a:t>10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01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D613FEC-3B92-490C-9CF1-9BFC415737E2}" type="slidenum">
              <a:rPr lang="en-US" altLang="en-US" sz="1200">
                <a:latin typeface="Tahoma" pitchFamily="34" charset="0"/>
              </a:rPr>
              <a:pPr/>
              <a:t>11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120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Router architecture overview</a:t>
            </a:r>
            <a:endParaRPr lang="en-US" altLang="en-US" smtClean="0">
              <a:ea typeface="ＭＳ Ｐゴシック" charset="-128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 smtClean="0"/>
                <a:t>high-speed </a:t>
              </a:r>
              <a:endParaRPr lang="en-US" altLang="en-US" sz="1800" dirty="0"/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router output ports</a:t>
            </a:r>
          </a:p>
        </p:txBody>
      </p:sp>
      <p:pic>
        <p:nvPicPr>
          <p:cNvPr id="52238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2963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CC0000"/>
                </a:solidFill>
              </a:rPr>
              <a:t>forwarding data plane  </a:t>
            </a:r>
            <a:r>
              <a:rPr lang="en-US" altLang="en-US" sz="1600" dirty="0"/>
              <a:t>(hardware) </a:t>
            </a:r>
            <a:r>
              <a:rPr lang="en-US" altLang="en-US" sz="1600" dirty="0" smtClean="0"/>
              <a:t>operates </a:t>
            </a:r>
            <a:r>
              <a:rPr lang="en-US" altLang="en-US" sz="1600" dirty="0"/>
              <a:t>in nanosecond </a:t>
            </a:r>
            <a:r>
              <a:rPr lang="en-US" altLang="en-US" sz="1600" dirty="0" smtClean="0"/>
              <a:t>timeframe</a:t>
            </a:r>
            <a:endParaRPr lang="en-US" altLang="en-US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control plane </a:t>
            </a:r>
            <a:r>
              <a:rPr lang="en-US" altLang="en-US" sz="1600"/>
              <a:t>(software)</a:t>
            </a:r>
          </a:p>
          <a:p>
            <a:pPr algn="r"/>
            <a:r>
              <a:rPr lang="en-US" altLang="en-US" sz="1600"/>
              <a:t>operates in millisecond </a:t>
            </a:r>
          </a:p>
          <a:p>
            <a:pPr algn="r"/>
            <a:r>
              <a:rPr lang="en-US" altLang="en-US" sz="1600"/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high-level view of generic router architecture:</a:t>
            </a:r>
          </a:p>
        </p:txBody>
      </p:sp>
      <p:sp>
        <p:nvSpPr>
          <p:cNvPr id="522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C496CBB-911B-4CA1-ACE5-5EB479BADDCE}" type="slidenum">
              <a:rPr lang="en-US" altLang="en-US" sz="1200">
                <a:latin typeface="Tahoma" pitchFamily="34" charset="0"/>
              </a:rPr>
              <a:pPr/>
              <a:t>12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22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3252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3259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3260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Input port functions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532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en-US" sz="2400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sz="240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using header field values, look up output port using forwarding table in input-port memory </a:t>
            </a:r>
            <a:r>
              <a:rPr lang="en-US" altLang="en-US" sz="2200" i="1" dirty="0" smtClean="0">
                <a:ea typeface="ＭＳ Ｐゴシック" charset="-128"/>
                <a:cs typeface="ＭＳ Ｐゴシック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goal: complete input-port processing at </a:t>
            </a:r>
            <a:r>
              <a:rPr lang="ja-JP" altLang="en-US" sz="2200" dirty="0" smtClean="0">
                <a:ea typeface="ＭＳ Ｐゴシック" charset="-128"/>
                <a:cs typeface="ＭＳ Ｐゴシック" charset="-128"/>
              </a:rPr>
              <a:t>‘</a:t>
            </a:r>
            <a:r>
              <a:rPr lang="en-US" altLang="ja-JP" sz="2200" dirty="0" smtClean="0">
                <a:ea typeface="ＭＳ Ｐゴシック" charset="-128"/>
                <a:cs typeface="ＭＳ Ｐゴシック" charset="-128"/>
              </a:rPr>
              <a:t>line speed</a:t>
            </a:r>
            <a:r>
              <a:rPr lang="ja-JP" altLang="en-US" sz="2200" dirty="0" smtClean="0">
                <a:ea typeface="ＭＳ Ｐゴシック" charset="-128"/>
                <a:cs typeface="ＭＳ Ｐゴシック" charset="-128"/>
              </a:rPr>
              <a:t>’</a:t>
            </a:r>
            <a:endParaRPr lang="en-US" altLang="ja-JP" sz="22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queuing happens if datagrams arrive faster than forwarding rate into switch fabric</a:t>
            </a:r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3263" name="Text Box 6"/>
          <p:cNvSpPr txBox="1">
            <a:spLocks noChangeArrowheads="1"/>
          </p:cNvSpPr>
          <p:nvPr/>
        </p:nvSpPr>
        <p:spPr bwMode="auto">
          <a:xfrm>
            <a:off x="538986" y="3783013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 smtClean="0">
                <a:solidFill>
                  <a:srgbClr val="000099"/>
                </a:solidFill>
              </a:rPr>
              <a:t>data-link </a:t>
            </a:r>
            <a:r>
              <a:rPr lang="en-US" altLang="en-US" sz="2000" dirty="0">
                <a:solidFill>
                  <a:srgbClr val="000099"/>
                </a:solidFill>
              </a:rPr>
              <a:t>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5</a:t>
            </a:r>
            <a:endParaRPr lang="en-US" altLang="en-US" sz="1800" dirty="0"/>
          </a:p>
        </p:txBody>
      </p:sp>
      <p:sp>
        <p:nvSpPr>
          <p:cNvPr id="5326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3266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3272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273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CE0213-7CF8-4AB2-AC26-D8545CB8EBE5}" type="slidenum">
              <a:rPr lang="en-US" altLang="en-US" sz="1200">
                <a:latin typeface="Tahoma" pitchFamily="34" charset="0"/>
              </a:rPr>
              <a:pPr/>
              <a:t>13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32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4276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4283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4284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Input port functions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54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897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en-US" sz="2400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sz="2400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using header field values, look up output port using forwarding table in input-port memory </a:t>
            </a:r>
            <a:r>
              <a:rPr lang="en-US" altLang="en-US" sz="2200" i="1" dirty="0" smtClean="0">
                <a:ea typeface="ＭＳ Ｐゴシック" charset="-128"/>
                <a:cs typeface="ＭＳ Ｐゴシック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destination-based forwarding: </a:t>
            </a: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forward based only on destination IP address (traditional)</a:t>
            </a:r>
            <a:endParaRPr lang="en-US" altLang="ja-JP" sz="22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generalized forwarding: </a:t>
            </a: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forward based on any set of header field values</a:t>
            </a:r>
          </a:p>
        </p:txBody>
      </p:sp>
      <p:sp>
        <p:nvSpPr>
          <p:cNvPr id="54286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538986" y="3783013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 smtClean="0">
                <a:solidFill>
                  <a:srgbClr val="000099"/>
                </a:solidFill>
              </a:rPr>
              <a:t>data-link </a:t>
            </a:r>
            <a:r>
              <a:rPr lang="en-US" altLang="en-US" sz="2000" dirty="0">
                <a:solidFill>
                  <a:srgbClr val="000099"/>
                </a:solidFill>
              </a:rPr>
              <a:t>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5</a:t>
            </a:r>
            <a:endParaRPr lang="en-US" altLang="en-US" sz="1800" dirty="0"/>
          </a:p>
        </p:txBody>
      </p:sp>
      <p:sp>
        <p:nvSpPr>
          <p:cNvPr id="54288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4290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4296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97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3BF585C-1284-45CD-AA45-103AEFC548B5}" type="slidenum">
              <a:rPr lang="en-US" altLang="en-US" sz="1200">
                <a:latin typeface="Tahoma" pitchFamily="34" charset="0"/>
              </a:rPr>
              <a:pPr/>
              <a:t>14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42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628650" y="1555750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1800" b="1">
                <a:cs typeface="Times New Roman" pitchFamily="18" charset="0"/>
              </a:rPr>
              <a:t>Destination Address Range</a:t>
            </a:r>
          </a:p>
          <a:p>
            <a:pPr algn="just"/>
            <a:endParaRPr lang="en-US" altLang="en-US" sz="1800" b="1"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r>
              <a:rPr lang="en-US" altLang="en-US" sz="1800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endParaRPr lang="en-US" altLang="en-US" sz="2000">
              <a:latin typeface="Comic Sans MS" pitchFamily="66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11001000 00010111 00010111 11111111</a:t>
            </a:r>
          </a:p>
          <a:p>
            <a:pPr algn="just"/>
            <a:endParaRPr lang="en-US" altLang="en-US" sz="1800" b="1">
              <a:latin typeface="Courier New" pitchFamily="49" charset="0"/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11001000 00010111 00011000 11111111  </a:t>
            </a:r>
          </a:p>
          <a:p>
            <a:pPr algn="just"/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11001000 00010111 00011001 00000000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11001000 00010111 00011111 11111111  </a:t>
            </a:r>
          </a:p>
          <a:p>
            <a:pPr algn="just"/>
            <a:endParaRPr lang="en-US" altLang="en-US" sz="180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otherwise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053138" y="1557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1800">
                <a:cs typeface="Times New Roman" pitchFamily="18" charset="0"/>
              </a:rPr>
              <a:t>Link Interface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 u="sng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0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1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2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3  </a:t>
            </a:r>
            <a:endParaRPr lang="en-US" altLang="en-US" sz="2000"/>
          </a:p>
          <a:p>
            <a:pPr algn="just"/>
            <a:endParaRPr lang="en-US" altLang="en-US" sz="1800" b="1">
              <a:cs typeface="Times New Roman" pitchFamily="18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625475" y="208438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652463" y="31194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646113" y="42418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639763" y="5343525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>
                <a:latin typeface="Gill Sans MT" pitchFamily="34" charset="0"/>
              </a:rPr>
              <a:t> but what happens if ranges don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t divide up so nicely? </a:t>
            </a:r>
            <a:endParaRPr lang="en-US" altLang="en-US">
              <a:latin typeface="Gill Sans MT" pitchFamily="34" charset="0"/>
            </a:endParaRPr>
          </a:p>
        </p:txBody>
      </p:sp>
      <p:pic>
        <p:nvPicPr>
          <p:cNvPr id="55306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Destination-based forwarding</a:t>
            </a:r>
            <a:endParaRPr lang="en-US" sz="4000" dirty="0">
              <a:cs typeface="+mj-cs"/>
            </a:endParaRP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3405188" y="1036638"/>
            <a:ext cx="207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forwarding table</a:t>
            </a:r>
          </a:p>
        </p:txBody>
      </p:sp>
      <p:sp>
        <p:nvSpPr>
          <p:cNvPr id="55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55D7E3A-C030-48B1-9CC6-0C8052A2574E}" type="slidenum">
              <a:rPr lang="en-US" altLang="en-US" sz="1200">
                <a:latin typeface="Tahoma" pitchFamily="34" charset="0"/>
              </a:rPr>
              <a:pPr/>
              <a:t>15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5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Longest-prefix </a:t>
            </a:r>
            <a:r>
              <a:rPr lang="en-US" dirty="0">
                <a:cs typeface="+mj-cs"/>
              </a:rPr>
              <a:t>matching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alt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otherwise  </a:t>
            </a:r>
            <a:r>
              <a:rPr lang="en-US" altLang="en-US" sz="1800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DA: 11001000  00010111  00011000  10101010</a:t>
            </a:r>
            <a:r>
              <a:rPr lang="en-US" altLang="en-US" sz="1800">
                <a:latin typeface="Comic Sans MS" pitchFamily="66" charset="0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latin typeface="Gill Sans MT" pitchFamily="34" charset="0"/>
              </a:rPr>
              <a:t>when looking for forwarding table entry for given destination address, use </a:t>
            </a:r>
            <a:r>
              <a:rPr lang="en-US" altLang="en-US" sz="2800" i="1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altLang="en-US" sz="2800">
                <a:latin typeface="Gill Sans MT" pitchFamily="34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800" i="1" dirty="0" smtClean="0">
                <a:solidFill>
                  <a:srgbClr val="CC0000"/>
                </a:solidFill>
                <a:latin typeface="Gill Sans MT" pitchFamily="34" charset="0"/>
              </a:rPr>
              <a:t>longest-prefix </a:t>
            </a:r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1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2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3</a:t>
            </a:r>
          </a:p>
        </p:txBody>
      </p:sp>
      <p:sp>
        <p:nvSpPr>
          <p:cNvPr id="56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B03A131-6725-45EC-A9FD-4D6A659DDD77}" type="slidenum">
              <a:rPr lang="en-US" altLang="en-US" sz="1200">
                <a:latin typeface="Tahoma" pitchFamily="34" charset="0"/>
              </a:rPr>
              <a:pPr/>
              <a:t>16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63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-682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Longest-prefix </a:t>
            </a:r>
            <a:r>
              <a:rPr lang="en-US" dirty="0">
                <a:cs typeface="+mj-cs"/>
              </a:rPr>
              <a:t>matching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12763" y="1366838"/>
            <a:ext cx="7772400" cy="4648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we’ll see</a:t>
            </a:r>
            <a:r>
              <a:rPr lang="en-US" altLang="en-US" i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why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longest-prefix matching is used shortly, when we study addressing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longest-prefix matching: often performed using ternary content-addressable memories (</a:t>
            </a:r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TCAMs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content-addressable: 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present address to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TCAM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: retrieve address in one clock cycle, regardless of table size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Cisco Catalyst: can keep ~1M routing table entries in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TCAM</a:t>
            </a:r>
            <a:endParaRPr lang="en-US" altLang="en-US" dirty="0" smtClean="0">
              <a:latin typeface="Gill Sans MT" pitchFamily="34" charset="0"/>
              <a:ea typeface="ＭＳ Ｐゴシック" charset="-128"/>
            </a:endParaRPr>
          </a:p>
        </p:txBody>
      </p:sp>
      <p:pic>
        <p:nvPicPr>
          <p:cNvPr id="57347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58ADBC7-CE69-4A80-81D4-304244DD3340}" type="slidenum">
              <a:rPr lang="en-US" altLang="en-US" sz="1200">
                <a:latin typeface="Tahoma" pitchFamily="34" charset="0"/>
              </a:rPr>
              <a:pPr/>
              <a:t>17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Switching fabrics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N inputs: switching rate N times line rate desirable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three types of switching fabrics</a:t>
            </a:r>
          </a:p>
        </p:txBody>
      </p:sp>
      <p:grpSp>
        <p:nvGrpSpPr>
          <p:cNvPr id="5837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58502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3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4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5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6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58497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8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9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0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1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58492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3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4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5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6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5837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58487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8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9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0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1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58482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3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4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5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6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58477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8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9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0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1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memory</a:t>
            </a:r>
          </a:p>
        </p:txBody>
      </p:sp>
      <p:sp>
        <p:nvSpPr>
          <p:cNvPr id="58380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memory</a:t>
            </a:r>
          </a:p>
        </p:txBody>
      </p:sp>
      <p:grpSp>
        <p:nvGrpSpPr>
          <p:cNvPr id="5838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58472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3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4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5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6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58467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8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9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0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1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58462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3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4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5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6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58457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8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9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0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1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58452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3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4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5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6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58447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8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9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0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1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bus</a:t>
            </a:r>
          </a:p>
        </p:txBody>
      </p:sp>
      <p:grpSp>
        <p:nvGrpSpPr>
          <p:cNvPr id="5838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58442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3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4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5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6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58437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8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9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0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1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58432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3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4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5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6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58414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8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9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0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1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3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4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5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6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8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9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0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1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0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1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2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3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4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5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6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7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8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crossbar</a:t>
            </a:r>
          </a:p>
        </p:txBody>
      </p:sp>
      <p:sp>
        <p:nvSpPr>
          <p:cNvPr id="5840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4A63670-3DC3-4570-AB26-5D7D6DBA4A4E}" type="slidenum">
              <a:rPr lang="en-US" altLang="en-US" sz="1200">
                <a:latin typeface="Tahoma" pitchFamily="34" charset="0"/>
              </a:rPr>
              <a:pPr/>
              <a:t>18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84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Switching via memory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first-generation routers:</a:t>
            </a:r>
          </a:p>
          <a:p>
            <a:pPr marL="234950" indent="-234950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traditional computers with switching under direct control of CPU</a:t>
            </a:r>
          </a:p>
          <a:p>
            <a:pPr marL="234950" indent="-234950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packet copied to system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memory</a:t>
            </a:r>
          </a:p>
          <a:p>
            <a:pPr marL="234950" indent="-234950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speed limited by memory bandwidth (2 bus crossings per datagram)</a:t>
            </a:r>
            <a:endParaRPr lang="en-US" altLang="en-US" sz="18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939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59403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4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5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memory</a:t>
              </a:r>
            </a:p>
          </p:txBody>
        </p:sp>
        <p:sp>
          <p:nvSpPr>
            <p:cNvPr id="59406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7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8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9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system bus</a:t>
              </a:r>
            </a:p>
          </p:txBody>
        </p:sp>
      </p:grpSp>
      <p:pic>
        <p:nvPicPr>
          <p:cNvPr id="5939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94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77E66DF-847C-40E8-AC6C-0FEA88E30B6A}" type="slidenum">
              <a:rPr lang="en-US" altLang="en-US" sz="1200">
                <a:latin typeface="Tahoma" pitchFamily="34" charset="0"/>
              </a:rPr>
              <a:pPr/>
              <a:t>19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940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8AA880B-F600-4B24-B9CE-F031AC448B09}" type="slidenum">
              <a:rPr lang="en-US" altLang="en-US" sz="1200">
                <a:latin typeface="Tahoma" pitchFamily="34" charset="0"/>
              </a:rPr>
              <a:pPr/>
              <a:t>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Switching via a bus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datagram </a:t>
            </a:r>
            <a:r>
              <a:rPr lang="en-US" dirty="0" smtClean="0">
                <a:cs typeface="+mn-cs"/>
              </a:rPr>
              <a:t>goes from input-port memory to output-port </a:t>
            </a:r>
            <a:r>
              <a:rPr lang="en-US" dirty="0">
                <a:cs typeface="+mn-cs"/>
              </a:rPr>
              <a:t>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 dirty="0">
                <a:cs typeface="+mn-cs"/>
              </a:rPr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32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bus, Cisco 5600: sufficient speed for access and enterprise routers</a:t>
            </a: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C158662-B8BE-473B-A0AD-BC2D546AB616}" type="slidenum">
              <a:rPr lang="en-US" altLang="en-US" sz="1200">
                <a:latin typeface="Tahoma" pitchFamily="34" charset="0"/>
              </a:rPr>
              <a:pPr/>
              <a:t>20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04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overcome </a:t>
            </a:r>
            <a:r>
              <a:rPr lang="en-US" dirty="0" smtClean="0">
                <a:cs typeface="+mn-cs"/>
              </a:rPr>
              <a:t>bus-bandwidth </a:t>
            </a:r>
            <a:r>
              <a:rPr lang="en-US" dirty="0">
                <a:cs typeface="+mn-cs"/>
              </a:rPr>
              <a:t>limitations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Cisco 12000: switches 60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through the interconnection network</a:t>
            </a:r>
          </a:p>
        </p:txBody>
      </p:sp>
      <p:grpSp>
        <p:nvGrpSpPr>
          <p:cNvPr id="6144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7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8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9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500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2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3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4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5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7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8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9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0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4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6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/>
                <a:t>crossbar</a:t>
              </a: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4C5AB49-A69E-4F04-86E9-49F404A57AF5}" type="slidenum">
              <a:rPr lang="en-US" altLang="en-US" sz="1200">
                <a:latin typeface="Tahoma" pitchFamily="34" charset="0"/>
              </a:rPr>
              <a:pPr/>
              <a:t>21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144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r>
              <a:rPr lang="en-US" altLang="en-US" sz="3600" dirty="0" smtClean="0">
                <a:ea typeface="ＭＳ Ｐゴシック" charset="-128"/>
              </a:rPr>
              <a:t>Input-port queuing</a:t>
            </a: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fabric slower than input ports combined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  <a:sym typeface="Symbol"/>
              </a:rPr>
              <a:t>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queueing may occur at input 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queueing delay and loss due to input-buffer overflow!</a:t>
            </a:r>
            <a:endParaRPr lang="en-US" altLang="en-US" dirty="0" smtClean="0">
              <a:solidFill>
                <a:srgbClr val="CC0000"/>
              </a:solidFill>
              <a:latin typeface="Gill Sans MT" pitchFamily="34" charset="0"/>
              <a:ea typeface="ＭＳ Ｐゴシック" charset="-128"/>
            </a:endParaRPr>
          </a:p>
          <a:p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Head-of-the-Line (</a:t>
            </a:r>
            <a:r>
              <a:rPr lang="en-US" altLang="en-US" sz="2400" dirty="0" err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HOL</a:t>
            </a: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) blocking: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queued datagram at front of queue prevents others in queue from moving forward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62515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251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6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7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251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3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4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62518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0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1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2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3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4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 smtClean="0">
                <a:latin typeface="Gill Sans MT" pitchFamily="34" charset="0"/>
              </a:rPr>
              <a:t>output-port </a:t>
            </a:r>
            <a:r>
              <a:rPr lang="en-US" altLang="en-US" sz="1800" dirty="0">
                <a:latin typeface="Gill Sans MT" pitchFamily="34" charset="0"/>
              </a:rPr>
              <a:t>contention:</a:t>
            </a:r>
          </a:p>
          <a:p>
            <a:pPr algn="ctr"/>
            <a:r>
              <a:rPr lang="en-US" altLang="en-US" sz="1800" dirty="0">
                <a:latin typeface="Gill Sans MT" pitchFamily="34" charset="0"/>
              </a:rPr>
              <a:t>only one red datagram can be transferred.</a:t>
            </a:r>
            <a:br>
              <a:rPr lang="en-US" altLang="en-US" sz="1800" dirty="0">
                <a:latin typeface="Gill Sans MT" pitchFamily="34" charset="0"/>
              </a:rPr>
            </a:br>
            <a:r>
              <a:rPr lang="en-US" altLang="en-US" sz="1800" i="1" dirty="0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62477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switch</a:t>
            </a:r>
          </a:p>
          <a:p>
            <a:r>
              <a:rPr lang="en-US" altLang="en-US" sz="1600"/>
              <a:t>fabric</a:t>
            </a:r>
          </a:p>
        </p:txBody>
      </p:sp>
      <p:sp>
        <p:nvSpPr>
          <p:cNvPr id="62478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6248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249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249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0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2511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2495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latin typeface="Gill Sans MT" pitchFamily="34" charset="0"/>
                </a:rPr>
                <a:t>one packet time later: green packet experiences HOL blocking</a:t>
              </a:r>
              <a:endParaRPr lang="en-US" altLang="en-US" sz="1800" i="1">
                <a:latin typeface="Gill Sans MT" pitchFamily="34" charset="0"/>
              </a:endParaRPr>
            </a:p>
          </p:txBody>
        </p:sp>
        <p:sp>
          <p:nvSpPr>
            <p:cNvPr id="62484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2485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6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7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91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24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566B044-A785-473B-9812-71553B5604F9}" type="slidenum">
              <a:rPr lang="en-US" altLang="en-US" sz="1200">
                <a:latin typeface="Tahoma" pitchFamily="34" charset="0"/>
              </a:rPr>
              <a:pPr/>
              <a:t>22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24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dirty="0"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dirty="0"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line</a:t>
            </a:r>
          </a:p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4285178" y="293688"/>
            <a:ext cx="4463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rgbClr val="CC0000"/>
                </a:solidFill>
                <a:latin typeface="Tahoma" pitchFamily="34" charset="0"/>
              </a:rPr>
              <a:t>This slide </a:t>
            </a:r>
            <a:r>
              <a:rPr lang="en-US" altLang="en-US" i="1" dirty="0" smtClean="0">
                <a:solidFill>
                  <a:srgbClr val="CC0000"/>
                </a:solidFill>
                <a:latin typeface="Tahoma" pitchFamily="34" charset="0"/>
              </a:rPr>
              <a:t>is </a:t>
            </a:r>
            <a:r>
              <a:rPr lang="en-US" altLang="en-US" i="1" dirty="0">
                <a:solidFill>
                  <a:srgbClr val="CC0000"/>
                </a:solidFill>
                <a:latin typeface="Tahoma" pitchFamily="34" charset="0"/>
              </a:rPr>
              <a:t>HUGELY 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7638" y="4049713"/>
            <a:ext cx="4822825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ahoma" pitchFamily="34" charset="0"/>
              </a:rPr>
              <a:t>Datagrams </a:t>
            </a:r>
            <a:r>
              <a:rPr lang="en-US" altLang="en-US" dirty="0">
                <a:solidFill>
                  <a:srgbClr val="000000"/>
                </a:solidFill>
                <a:latin typeface="Tahoma" pitchFamily="34" charset="0"/>
              </a:rPr>
              <a:t>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74938" y="5341938"/>
            <a:ext cx="6124575" cy="83185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Tahoma" pitchFamily="34" charset="0"/>
              </a:rPr>
              <a:t>Priority </a:t>
            </a:r>
            <a:r>
              <a:rPr lang="en-US" altLang="en-US" dirty="0" smtClean="0">
                <a:solidFill>
                  <a:srgbClr val="000000"/>
                </a:solidFill>
                <a:latin typeface="Tahoma" pitchFamily="34" charset="0"/>
              </a:rPr>
              <a:t>scheduling—who </a:t>
            </a:r>
            <a:r>
              <a:rPr lang="en-US" altLang="en-US" dirty="0">
                <a:solidFill>
                  <a:srgbClr val="000000"/>
                </a:solidFill>
                <a:latin typeface="Tahoma" pitchFamily="34" charset="0"/>
              </a:rPr>
              <a:t>gets best performance, network neutrality</a:t>
            </a: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0514EB5-BEEE-4990-A826-F33C468F09DE}" type="slidenum">
              <a:rPr lang="en-US" altLang="en-US" sz="1200">
                <a:latin typeface="Tahoma" pitchFamily="34" charset="0"/>
              </a:rPr>
              <a:pPr/>
              <a:t>23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350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charset="-128"/>
              </a:rPr>
              <a:t>Output-port queueing</a:t>
            </a: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buffering when arrival rate via switch exceeds output line speed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queueing (delay) and loss due to output-port buffer overflow!</a:t>
            </a:r>
            <a:endParaRPr lang="en-US" altLang="en-US" dirty="0" smtClean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4516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64519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66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6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7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67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68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43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44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45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45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2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3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4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5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6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/>
                <a:t>at </a:t>
              </a:r>
              <a:r>
                <a:rPr lang="en-US" altLang="en-US" sz="1800" i="1" dirty="0"/>
                <a:t>t,</a:t>
              </a:r>
              <a:r>
                <a:rPr lang="en-US" altLang="en-US" sz="1800" dirty="0"/>
                <a:t> packets </a:t>
              </a:r>
              <a:r>
                <a:rPr lang="en-US" altLang="en-US" sz="1800" dirty="0" smtClean="0"/>
                <a:t>move</a:t>
              </a:r>
              <a:endParaRPr lang="en-US" altLang="en-US" sz="1800" dirty="0"/>
            </a:p>
            <a:p>
              <a:pPr algn="ctr"/>
              <a:r>
                <a:rPr lang="en-US" altLang="en-US" sz="1800" dirty="0"/>
                <a:t>from input to output</a:t>
              </a:r>
              <a:endParaRPr lang="en-US" altLang="en-US" sz="1800" i="1" dirty="0"/>
            </a:p>
          </p:txBody>
        </p:sp>
        <p:sp>
          <p:nvSpPr>
            <p:cNvPr id="64529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one packet time later</a:t>
              </a:r>
              <a:endParaRPr lang="en-US" altLang="en-US" sz="1800" i="1"/>
            </a:p>
          </p:txBody>
        </p:sp>
        <p:sp>
          <p:nvSpPr>
            <p:cNvPr id="64530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1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2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3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4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5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6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7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41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2AA2A78-8FB0-4339-A718-360F1065AE02}" type="slidenum">
              <a:rPr lang="en-US" altLang="en-US" sz="1200">
                <a:latin typeface="Tahoma" pitchFamily="34" charset="0"/>
              </a:rPr>
              <a:pPr/>
              <a:t>24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45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RFC 3439 rule of thumb: average buffering equal to </a:t>
            </a:r>
            <a:r>
              <a:rPr lang="ja-JP" altLang="en-US" smtClean="0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  <a:cs typeface="ＭＳ Ｐゴシック" charset="-128"/>
              </a:rPr>
              <a:t>typical</a:t>
            </a:r>
            <a:r>
              <a:rPr lang="ja-JP" altLang="en-US" smtClean="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  <a:cs typeface="ＭＳ Ｐゴシック" charset="-128"/>
              </a:rPr>
              <a:t> RTT (say 250 msec) times link capacity C</a:t>
            </a:r>
          </a:p>
          <a:p>
            <a:pPr lvl="1"/>
            <a:r>
              <a:rPr lang="en-US" altLang="en-US" smtClean="0">
                <a:latin typeface="Gill Sans MT" pitchFamily="34" charset="0"/>
                <a:ea typeface="ＭＳ Ｐゴシック" charset="-128"/>
              </a:rPr>
              <a:t>e.g., C = 10 Gpbs link: 2.5 Gbit buffer</a:t>
            </a:r>
          </a:p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recent recommendation: with </a:t>
            </a:r>
            <a:r>
              <a:rPr lang="en-US" altLang="en-US" i="1" smtClean="0">
                <a:ea typeface="ＭＳ Ｐゴシック" charset="-128"/>
                <a:cs typeface="ＭＳ Ｐゴシック" charset="-128"/>
              </a:rPr>
              <a:t>N</a:t>
            </a:r>
            <a:r>
              <a:rPr lang="en-US" altLang="en-US" smtClean="0">
                <a:ea typeface="ＭＳ Ｐゴシック" charset="-128"/>
                <a:cs typeface="ＭＳ Ｐゴシック" charset="-128"/>
              </a:rPr>
              <a:t> flows, buffering equal to </a:t>
            </a:r>
          </a:p>
        </p:txBody>
      </p: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65543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RTT  C</a:t>
              </a:r>
            </a:p>
          </p:txBody>
        </p:sp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3200"/>
                <a:t>.</a:t>
              </a:r>
            </a:p>
          </p:txBody>
        </p:sp>
        <p:sp>
          <p:nvSpPr>
            <p:cNvPr id="65545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65547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CEF5671D-425E-4E7C-8A47-72DC8A37DFB8}" type="slidenum">
              <a:rPr lang="en-US" altLang="en-US" sz="1200">
                <a:latin typeface="Tahoma" pitchFamily="34" charset="0"/>
              </a:rPr>
              <a:pPr/>
              <a:t>25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55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Scheduling mechanisms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scheduling: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choose next packet to send on link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FIFO (first in first out) scheduling: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send in order of arrival to queue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real-world example?</a:t>
            </a:r>
          </a:p>
          <a:p>
            <a:pPr lvl="1"/>
            <a:r>
              <a:rPr lang="en-US" altLang="en-US" i="1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discard policy: 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if packet arrives to full queue: whom to discard?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 smtClean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tail drop: </a:t>
            </a:r>
            <a:r>
              <a:rPr lang="en-US" altLang="en-US" sz="2400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 smtClean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priority: </a:t>
            </a:r>
            <a:r>
              <a:rPr lang="en-US" altLang="en-US" sz="2400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on priority basis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 smtClean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random: </a:t>
            </a:r>
            <a:r>
              <a:rPr lang="en-US" altLang="en-US" sz="2400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randomly</a:t>
            </a:r>
          </a:p>
        </p:txBody>
      </p:sp>
      <p:pic>
        <p:nvPicPr>
          <p:cNvPr id="6656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Group 25"/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66575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cxnSp>
            <p:nvCxnSpPr>
              <p:cNvPr id="66578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6565" name="Oval 27"/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66566" name="Straight Arrow Connector 11"/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queue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(waiting area)</a:t>
            </a:r>
          </a:p>
        </p:txBody>
      </p:sp>
      <p:sp>
        <p:nvSpPr>
          <p:cNvPr id="66568" name="TextBox 18"/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arrivals</a:t>
            </a:r>
          </a:p>
        </p:txBody>
      </p:sp>
      <p:cxnSp>
        <p:nvCxnSpPr>
          <p:cNvPr id="66569" name="Straight Arrow Connector 20"/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/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departures</a:t>
            </a:r>
          </a:p>
        </p:txBody>
      </p: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link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 (server)</a:t>
            </a:r>
          </a:p>
        </p:txBody>
      </p:sp>
      <p:cxnSp>
        <p:nvCxnSpPr>
          <p:cNvPr id="66572" name="Straight Arrow Connector 52"/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3BEC4A3-A1D3-473A-8932-63C1FFA0F256}" type="slidenum">
              <a:rPr lang="en-US" altLang="en-US" sz="1200">
                <a:latin typeface="Tahoma" pitchFamily="34" charset="0"/>
              </a:rPr>
              <a:pPr/>
              <a:t>26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657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3185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Scheduling policies: priority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3705225" cy="5103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priority scheduling: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send highest priority queued packet 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multiple 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classes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, with different priorities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class may depend on marking or other header info, e.g. IP source, destination, port numbers, etc.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real world example? </a:t>
            </a:r>
          </a:p>
        </p:txBody>
      </p:sp>
      <p:grpSp>
        <p:nvGrpSpPr>
          <p:cNvPr id="68612" name="Group 8"/>
          <p:cNvGrpSpPr>
            <a:grpSpLocks/>
          </p:cNvGrpSpPr>
          <p:nvPr/>
        </p:nvGrpSpPr>
        <p:grpSpPr bwMode="auto">
          <a:xfrm>
            <a:off x="4683125" y="1214438"/>
            <a:ext cx="4051300" cy="2263775"/>
            <a:chOff x="251257" y="1325350"/>
            <a:chExt cx="4051177" cy="2263278"/>
          </a:xfrm>
        </p:grpSpPr>
        <p:grpSp>
          <p:nvGrpSpPr>
            <p:cNvPr id="68695" name="Group 9"/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/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30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8712" name="Group 26"/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18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8713" name="Isosceles Triangle 27"/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714" name="Oval 28"/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cxnSp>
          <p:nvCxnSpPr>
            <p:cNvPr id="68696" name="Straight Arrow Connector 10"/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/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/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/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/>
            <p:cNvSpPr txBox="1">
              <a:spLocks noChangeArrowheads="1"/>
            </p:cNvSpPr>
            <p:nvPr/>
          </p:nvSpPr>
          <p:spPr bwMode="auto">
            <a:xfrm>
              <a:off x="1145802" y="1325350"/>
              <a:ext cx="17053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high priority queue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4" name="TextBox 18"/>
            <p:cNvSpPr txBox="1">
              <a:spLocks noChangeArrowheads="1"/>
            </p:cNvSpPr>
            <p:nvPr/>
          </p:nvSpPr>
          <p:spPr bwMode="auto">
            <a:xfrm>
              <a:off x="1272157" y="3065408"/>
              <a:ext cx="15917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low priority queue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5" name="TextBox 19"/>
            <p:cNvSpPr txBox="1">
              <a:spLocks noChangeArrowheads="1"/>
            </p:cNvSpPr>
            <p:nvPr/>
          </p:nvSpPr>
          <p:spPr bwMode="auto">
            <a:xfrm>
              <a:off x="251257" y="2002904"/>
              <a:ext cx="763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arrivals</a:t>
              </a:r>
            </a:p>
          </p:txBody>
        </p:sp>
        <p:sp>
          <p:nvSpPr>
            <p:cNvPr id="68706" name="TextBox 20"/>
            <p:cNvSpPr txBox="1">
              <a:spLocks noChangeArrowheads="1"/>
            </p:cNvSpPr>
            <p:nvPr/>
          </p:nvSpPr>
          <p:spPr bwMode="auto">
            <a:xfrm>
              <a:off x="778235" y="2735146"/>
              <a:ext cx="787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classify</a:t>
              </a:r>
            </a:p>
          </p:txBody>
        </p:sp>
        <p:cxnSp>
          <p:nvCxnSpPr>
            <p:cNvPr id="68707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/>
            <p:cNvSpPr txBox="1">
              <a:spLocks noChangeArrowheads="1"/>
            </p:cNvSpPr>
            <p:nvPr/>
          </p:nvSpPr>
          <p:spPr bwMode="auto">
            <a:xfrm>
              <a:off x="3259448" y="2003441"/>
              <a:ext cx="1042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departures</a:t>
              </a:r>
            </a:p>
          </p:txBody>
        </p:sp>
        <p:sp>
          <p:nvSpPr>
            <p:cNvPr id="68710" name="TextBox 24"/>
            <p:cNvSpPr txBox="1">
              <a:spLocks noChangeArrowheads="1"/>
            </p:cNvSpPr>
            <p:nvPr/>
          </p:nvSpPr>
          <p:spPr bwMode="auto">
            <a:xfrm>
              <a:off x="2706310" y="2735682"/>
              <a:ext cx="852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link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 (server)</a:t>
              </a:r>
            </a:p>
          </p:txBody>
        </p:sp>
      </p:grpSp>
      <p:cxnSp>
        <p:nvCxnSpPr>
          <p:cNvPr id="68613" name="Straight Connector 49"/>
          <p:cNvCxnSpPr>
            <a:cxnSpLocks noChangeShapeType="1"/>
          </p:cNvCxnSpPr>
          <p:nvPr/>
        </p:nvCxnSpPr>
        <p:spPr bwMode="auto">
          <a:xfrm>
            <a:off x="5489575" y="4460875"/>
            <a:ext cx="323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/>
          <p:cNvCxnSpPr>
            <a:cxnSpLocks noChangeShapeType="1"/>
          </p:cNvCxnSpPr>
          <p:nvPr/>
        </p:nvCxnSpPr>
        <p:spPr bwMode="auto">
          <a:xfrm>
            <a:off x="5491163" y="5232400"/>
            <a:ext cx="323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99113" y="4467225"/>
            <a:ext cx="347662" cy="754063"/>
            <a:chOff x="2797204" y="2989241"/>
            <a:chExt cx="347099" cy="755477"/>
          </a:xfrm>
        </p:grpSpPr>
        <p:sp>
          <p:nvSpPr>
            <p:cNvPr id="68691" name="Rectangle 52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92" name="Group 53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93" name="Oval 5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4" name="TextBox 5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948363" y="4471988"/>
            <a:ext cx="346075" cy="755650"/>
            <a:chOff x="2797204" y="2989241"/>
            <a:chExt cx="347099" cy="755477"/>
          </a:xfrm>
        </p:grpSpPr>
        <p:sp>
          <p:nvSpPr>
            <p:cNvPr id="68687" name="Rectangle 5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8" name="Group 5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9" name="Oval 5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0" name="TextBox 6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299200" y="4467225"/>
            <a:ext cx="346075" cy="755650"/>
            <a:chOff x="997686" y="3954289"/>
            <a:chExt cx="347099" cy="755477"/>
          </a:xfrm>
        </p:grpSpPr>
        <p:sp>
          <p:nvSpPr>
            <p:cNvPr id="68683" name="Rectangle 6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4" name="Group 6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85" name="Oval 6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6" name="TextBox 6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654800" y="4465638"/>
            <a:ext cx="347663" cy="754062"/>
            <a:chOff x="2797204" y="2989241"/>
            <a:chExt cx="347099" cy="755477"/>
          </a:xfrm>
        </p:grpSpPr>
        <p:sp>
          <p:nvSpPr>
            <p:cNvPr id="68679" name="Rectangle 6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0" name="Group 6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1" name="Oval 6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2" name="TextBox 7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7716838" y="4473575"/>
            <a:ext cx="347662" cy="755650"/>
            <a:chOff x="997686" y="3954289"/>
            <a:chExt cx="347099" cy="755477"/>
          </a:xfrm>
        </p:grpSpPr>
        <p:sp>
          <p:nvSpPr>
            <p:cNvPr id="68675" name="Rectangle 7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76" name="Group 7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77" name="Oval 7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8" name="TextBox 7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562850" y="3776663"/>
            <a:ext cx="298450" cy="657225"/>
            <a:chOff x="4760251" y="2300242"/>
            <a:chExt cx="298780" cy="656159"/>
          </a:xfrm>
        </p:grpSpPr>
        <p:cxnSp>
          <p:nvCxnSpPr>
            <p:cNvPr id="68671" name="Straight Connector 77"/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/>
            <p:cNvGrpSpPr>
              <a:grpSpLocks/>
            </p:cNvGrpSpPr>
            <p:nvPr/>
          </p:nvGrpSpPr>
          <p:grpSpPr bwMode="auto">
            <a:xfrm>
              <a:off x="4760251" y="2300242"/>
              <a:ext cx="298780" cy="338554"/>
              <a:chOff x="6623318" y="3519940"/>
              <a:chExt cx="298780" cy="338554"/>
            </a:xfrm>
          </p:grpSpPr>
          <p:sp>
            <p:nvSpPr>
              <p:cNvPr id="68673" name="Oval 7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4" name="TextBox 80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921625" y="5243513"/>
            <a:ext cx="298450" cy="677862"/>
            <a:chOff x="5119335" y="3766271"/>
            <a:chExt cx="298780" cy="677232"/>
          </a:xfrm>
        </p:grpSpPr>
        <p:cxnSp>
          <p:nvCxnSpPr>
            <p:cNvPr id="68667" name="Straight Connector 82"/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/>
            <p:cNvGrpSpPr>
              <a:grpSpLocks/>
            </p:cNvGrpSpPr>
            <p:nvPr/>
          </p:nvGrpSpPr>
          <p:grpSpPr bwMode="auto">
            <a:xfrm>
              <a:off x="5119335" y="4104949"/>
              <a:ext cx="298780" cy="338554"/>
              <a:chOff x="6623318" y="3519940"/>
              <a:chExt cx="298780" cy="338554"/>
            </a:xfrm>
          </p:grpSpPr>
          <p:sp>
            <p:nvSpPr>
              <p:cNvPr id="68669" name="Oval 8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0" name="TextBox 85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576888" y="3505200"/>
            <a:ext cx="298450" cy="936625"/>
            <a:chOff x="2774212" y="2028763"/>
            <a:chExt cx="298780" cy="935975"/>
          </a:xfrm>
        </p:grpSpPr>
        <p:cxnSp>
          <p:nvCxnSpPr>
            <p:cNvPr id="68663" name="Straight Connector 87"/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/>
            <p:cNvGrpSpPr>
              <a:grpSpLocks/>
            </p:cNvGrpSpPr>
            <p:nvPr/>
          </p:nvGrpSpPr>
          <p:grpSpPr bwMode="auto">
            <a:xfrm>
              <a:off x="2774212" y="2028763"/>
              <a:ext cx="298780" cy="338554"/>
              <a:chOff x="6631486" y="3519940"/>
              <a:chExt cx="298780" cy="338554"/>
            </a:xfrm>
          </p:grpSpPr>
          <p:sp>
            <p:nvSpPr>
              <p:cNvPr id="68665" name="Oval 8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6" name="TextBox 90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6518275" y="5246688"/>
            <a:ext cx="298450" cy="674687"/>
            <a:chOff x="3715481" y="3769050"/>
            <a:chExt cx="298780" cy="675327"/>
          </a:xfrm>
        </p:grpSpPr>
        <p:cxnSp>
          <p:nvCxnSpPr>
            <p:cNvPr id="68659" name="Straight Connector 92"/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/>
            <p:cNvGrpSpPr>
              <a:grpSpLocks/>
            </p:cNvGrpSpPr>
            <p:nvPr/>
          </p:nvGrpSpPr>
          <p:grpSpPr bwMode="auto">
            <a:xfrm>
              <a:off x="3715481" y="4105823"/>
              <a:ext cx="298780" cy="338554"/>
              <a:chOff x="6631486" y="3519940"/>
              <a:chExt cx="298780" cy="338554"/>
            </a:xfrm>
          </p:grpSpPr>
          <p:sp>
            <p:nvSpPr>
              <p:cNvPr id="68661" name="Oval 9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2" name="TextBox 95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427663" y="3794125"/>
            <a:ext cx="298450" cy="641350"/>
            <a:chOff x="2625635" y="2316906"/>
            <a:chExt cx="298780" cy="640969"/>
          </a:xfrm>
        </p:grpSpPr>
        <p:cxnSp>
          <p:nvCxnSpPr>
            <p:cNvPr id="68655" name="Straight Connector 97"/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/>
            <p:cNvGrpSpPr>
              <a:grpSpLocks/>
            </p:cNvGrpSpPr>
            <p:nvPr/>
          </p:nvGrpSpPr>
          <p:grpSpPr bwMode="auto">
            <a:xfrm>
              <a:off x="2625635" y="2316906"/>
              <a:ext cx="298780" cy="338554"/>
              <a:chOff x="7118580" y="4088704"/>
              <a:chExt cx="298780" cy="338554"/>
            </a:xfrm>
          </p:grpSpPr>
          <p:sp>
            <p:nvSpPr>
              <p:cNvPr id="68657" name="Oval 9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8" name="TextBox 100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810250" y="5253038"/>
            <a:ext cx="298450" cy="660400"/>
            <a:chOff x="3007422" y="3776327"/>
            <a:chExt cx="298780" cy="659661"/>
          </a:xfrm>
        </p:grpSpPr>
        <p:cxnSp>
          <p:nvCxnSpPr>
            <p:cNvPr id="68651" name="Straight Connector 102"/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/>
            <p:cNvGrpSpPr>
              <a:grpSpLocks/>
            </p:cNvGrpSpPr>
            <p:nvPr/>
          </p:nvGrpSpPr>
          <p:grpSpPr bwMode="auto">
            <a:xfrm>
              <a:off x="3007422" y="4097434"/>
              <a:ext cx="298780" cy="338554"/>
              <a:chOff x="7118580" y="4088704"/>
              <a:chExt cx="298780" cy="338554"/>
            </a:xfrm>
          </p:grpSpPr>
          <p:sp>
            <p:nvSpPr>
              <p:cNvPr id="68653" name="Oval 10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4" name="TextBox 105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5708650" y="3810000"/>
            <a:ext cx="298450" cy="642938"/>
            <a:chOff x="2905934" y="2332859"/>
            <a:chExt cx="298780" cy="642655"/>
          </a:xfrm>
        </p:grpSpPr>
        <p:cxnSp>
          <p:nvCxnSpPr>
            <p:cNvPr id="68647" name="Straight Connector 107"/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/>
            <p:cNvGrpSpPr>
              <a:grpSpLocks/>
            </p:cNvGrpSpPr>
            <p:nvPr/>
          </p:nvGrpSpPr>
          <p:grpSpPr bwMode="auto">
            <a:xfrm>
              <a:off x="2905934" y="2332859"/>
              <a:ext cx="298780" cy="338554"/>
              <a:chOff x="7126748" y="4088704"/>
              <a:chExt cx="298780" cy="338554"/>
            </a:xfrm>
          </p:grpSpPr>
          <p:sp>
            <p:nvSpPr>
              <p:cNvPr id="68649" name="Oval 10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0" name="TextBox 11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169025" y="5248275"/>
            <a:ext cx="298450" cy="669925"/>
            <a:chOff x="3366049" y="3770526"/>
            <a:chExt cx="298780" cy="670225"/>
          </a:xfrm>
        </p:grpSpPr>
        <p:cxnSp>
          <p:nvCxnSpPr>
            <p:cNvPr id="68643" name="Straight Connector 112"/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/>
            <p:cNvGrpSpPr>
              <a:grpSpLocks/>
            </p:cNvGrpSpPr>
            <p:nvPr/>
          </p:nvGrpSpPr>
          <p:grpSpPr bwMode="auto">
            <a:xfrm>
              <a:off x="3366049" y="4102197"/>
              <a:ext cx="298780" cy="338554"/>
              <a:chOff x="7126748" y="4088704"/>
              <a:chExt cx="298780" cy="338554"/>
            </a:xfrm>
          </p:grpSpPr>
          <p:sp>
            <p:nvSpPr>
              <p:cNvPr id="68645" name="Oval 11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6" name="TextBox 11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6865938" y="5237163"/>
            <a:ext cx="300037" cy="679450"/>
            <a:chOff x="4064326" y="3759579"/>
            <a:chExt cx="298780" cy="680611"/>
          </a:xfrm>
        </p:grpSpPr>
        <p:cxnSp>
          <p:nvCxnSpPr>
            <p:cNvPr id="68639" name="Straight Connector 117"/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/>
            <p:cNvGrpSpPr>
              <a:grpSpLocks/>
            </p:cNvGrpSpPr>
            <p:nvPr/>
          </p:nvGrpSpPr>
          <p:grpSpPr bwMode="auto">
            <a:xfrm>
              <a:off x="4064326" y="4101636"/>
              <a:ext cx="298780" cy="338554"/>
              <a:chOff x="7126748" y="4088704"/>
              <a:chExt cx="298780" cy="338554"/>
            </a:xfrm>
          </p:grpSpPr>
          <p:sp>
            <p:nvSpPr>
              <p:cNvPr id="68641" name="Oval 11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2" name="TextBox 12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6330950" y="3789363"/>
            <a:ext cx="298450" cy="647700"/>
            <a:chOff x="3528567" y="2312591"/>
            <a:chExt cx="298780" cy="646584"/>
          </a:xfrm>
        </p:grpSpPr>
        <p:cxnSp>
          <p:nvCxnSpPr>
            <p:cNvPr id="68635" name="Straight Connector 122"/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/>
            <p:cNvGrpSpPr>
              <a:grpSpLocks/>
            </p:cNvGrpSpPr>
            <p:nvPr/>
          </p:nvGrpSpPr>
          <p:grpSpPr bwMode="auto">
            <a:xfrm>
              <a:off x="3528567" y="2312591"/>
              <a:ext cx="298780" cy="338554"/>
              <a:chOff x="7126748" y="4088704"/>
              <a:chExt cx="298780" cy="338554"/>
            </a:xfrm>
          </p:grpSpPr>
          <p:sp>
            <p:nvSpPr>
              <p:cNvPr id="68637" name="Oval 12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38" name="TextBox 12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8630" name="TextBox 126"/>
          <p:cNvSpPr txBox="1">
            <a:spLocks noChangeArrowheads="1"/>
          </p:cNvSpPr>
          <p:nvPr/>
        </p:nvSpPr>
        <p:spPr bwMode="auto">
          <a:xfrm>
            <a:off x="4743450" y="4062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arrivals</a:t>
            </a:r>
          </a:p>
        </p:txBody>
      </p:sp>
      <p:sp>
        <p:nvSpPr>
          <p:cNvPr id="68631" name="TextBox 127"/>
          <p:cNvSpPr txBox="1">
            <a:spLocks noChangeArrowheads="1"/>
          </p:cNvSpPr>
          <p:nvPr/>
        </p:nvSpPr>
        <p:spPr bwMode="auto">
          <a:xfrm>
            <a:off x="4767263" y="5260975"/>
            <a:ext cx="108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departures</a:t>
            </a:r>
          </a:p>
        </p:txBody>
      </p:sp>
      <p:sp>
        <p:nvSpPr>
          <p:cNvPr id="68632" name="TextBox 128"/>
          <p:cNvSpPr txBox="1">
            <a:spLocks noChangeArrowheads="1"/>
          </p:cNvSpPr>
          <p:nvPr/>
        </p:nvSpPr>
        <p:spPr bwMode="auto">
          <a:xfrm>
            <a:off x="4789488" y="4567238"/>
            <a:ext cx="860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altLang="en-US" sz="1400" i="1">
                <a:cs typeface="Arial" pitchFamily="34" charset="0"/>
              </a:rPr>
              <a:t>packet in service</a:t>
            </a:r>
          </a:p>
        </p:txBody>
      </p:sp>
      <p:sp>
        <p:nvSpPr>
          <p:cNvPr id="686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35A9B5E-1CAC-4D66-B914-A2DB89DF2DFC}" type="slidenum">
              <a:rPr lang="en-US" altLang="en-US" sz="1200">
                <a:latin typeface="Tahoma" pitchFamily="34" charset="0"/>
              </a:rPr>
              <a:pPr/>
              <a:t>27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863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Round-Robin (RR) scheduling: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multiple classes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cyclically scan class queues, sending one complete packet from each class (if available)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real world example?</a:t>
            </a:r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2132013" y="3421063"/>
            <a:ext cx="3978275" cy="2414587"/>
            <a:chOff x="4743786" y="3505977"/>
            <a:chExt cx="3978331" cy="2414740"/>
          </a:xfrm>
        </p:grpSpPr>
        <p:cxnSp>
          <p:nvCxnSpPr>
            <p:cNvPr id="70663" name="Straight Connector 6"/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/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/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4" name="Group 10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5" name="Oval 1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66" name="Group 13"/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0" name="Group 1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1" name="Oval 1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0667" name="Group 18"/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6" name="Group 2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7" name="Oval 2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68" name="Group 23"/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2" name="Group 2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3" name="Oval 2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69" name="Group 28"/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18" name="Group 3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19" name="Oval 3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0" name="Group 33"/>
            <p:cNvGrpSpPr>
              <a:grpSpLocks/>
            </p:cNvGrpSpPr>
            <p:nvPr/>
          </p:nvGrpSpPr>
          <p:grpSpPr bwMode="auto">
            <a:xfrm>
              <a:off x="7562638" y="3777456"/>
              <a:ext cx="298780" cy="656159"/>
              <a:chOff x="4760251" y="2300242"/>
              <a:chExt cx="298780" cy="656159"/>
            </a:xfrm>
          </p:grpSpPr>
          <p:cxnSp>
            <p:nvCxnSpPr>
              <p:cNvPr id="7071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/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5" name="Oval 36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1" name="Group 38"/>
            <p:cNvGrpSpPr>
              <a:grpSpLocks/>
            </p:cNvGrpSpPr>
            <p:nvPr/>
          </p:nvGrpSpPr>
          <p:grpSpPr bwMode="auto">
            <a:xfrm>
              <a:off x="7921722" y="5243485"/>
              <a:ext cx="298780" cy="677232"/>
              <a:chOff x="5119335" y="3766271"/>
              <a:chExt cx="298780" cy="677232"/>
            </a:xfrm>
          </p:grpSpPr>
          <p:cxnSp>
            <p:nvCxnSpPr>
              <p:cNvPr id="7070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cxnSp>
          <p:nvCxnSpPr>
            <p:cNvPr id="70672" name="Straight Connector 44"/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/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4" name="TextBox 47"/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2</a:t>
              </a:r>
            </a:p>
          </p:txBody>
        </p:sp>
        <p:cxnSp>
          <p:nvCxnSpPr>
            <p:cNvPr id="70675" name="Straight Connector 49"/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/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7" name="TextBox 52"/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78" name="Group 53"/>
            <p:cNvGrpSpPr>
              <a:grpSpLocks/>
            </p:cNvGrpSpPr>
            <p:nvPr/>
          </p:nvGrpSpPr>
          <p:grpSpPr bwMode="auto">
            <a:xfrm>
              <a:off x="5428022" y="3794120"/>
              <a:ext cx="298780" cy="640969"/>
              <a:chOff x="2625635" y="2316906"/>
              <a:chExt cx="298780" cy="640969"/>
            </a:xfrm>
          </p:grpSpPr>
          <p:cxnSp>
            <p:nvCxnSpPr>
              <p:cNvPr id="7070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/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7" name="Oval 5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5809809" y="5253541"/>
              <a:ext cx="298780" cy="659661"/>
              <a:chOff x="3007422" y="3776327"/>
              <a:chExt cx="298780" cy="659661"/>
            </a:xfrm>
          </p:grpSpPr>
          <p:cxnSp>
            <p:nvCxnSpPr>
              <p:cNvPr id="7070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/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3" name="Oval 6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cxnSp>
          <p:nvCxnSpPr>
            <p:cNvPr id="70680" name="Straight Connector 64"/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/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82" name="TextBox 67"/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83" name="Group 68"/>
            <p:cNvGrpSpPr>
              <a:grpSpLocks/>
            </p:cNvGrpSpPr>
            <p:nvPr/>
          </p:nvGrpSpPr>
          <p:grpSpPr bwMode="auto">
            <a:xfrm>
              <a:off x="6527391" y="5239838"/>
              <a:ext cx="298780" cy="670225"/>
              <a:chOff x="3366049" y="3770526"/>
              <a:chExt cx="298780" cy="670225"/>
            </a:xfrm>
          </p:grpSpPr>
          <p:cxnSp>
            <p:nvCxnSpPr>
              <p:cNvPr id="70697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/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9" name="Oval 7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0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84" name="Group 73"/>
            <p:cNvGrpSpPr>
              <a:grpSpLocks/>
            </p:cNvGrpSpPr>
            <p:nvPr/>
          </p:nvGrpSpPr>
          <p:grpSpPr bwMode="auto">
            <a:xfrm>
              <a:off x="6866713" y="5236793"/>
              <a:ext cx="298780" cy="680611"/>
              <a:chOff x="4064326" y="3759579"/>
              <a:chExt cx="298780" cy="680611"/>
            </a:xfrm>
          </p:grpSpPr>
          <p:cxnSp>
            <p:nvCxnSpPr>
              <p:cNvPr id="70693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/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5" name="Oval 7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6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85" name="Group 78"/>
            <p:cNvGrpSpPr>
              <a:grpSpLocks/>
            </p:cNvGrpSpPr>
            <p:nvPr/>
          </p:nvGrpSpPr>
          <p:grpSpPr bwMode="auto">
            <a:xfrm>
              <a:off x="6330954" y="3789805"/>
              <a:ext cx="298780" cy="646584"/>
              <a:chOff x="3528567" y="2312591"/>
              <a:chExt cx="298780" cy="646584"/>
            </a:xfrm>
          </p:grpSpPr>
          <p:cxnSp>
            <p:nvCxnSpPr>
              <p:cNvPr id="70689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/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1" name="Oval 8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70686" name="TextBox 83"/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806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arrivals</a:t>
              </a:r>
            </a:p>
          </p:txBody>
        </p:sp>
        <p:sp>
          <p:nvSpPr>
            <p:cNvPr id="70687" name="TextBox 84"/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1086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departures</a:t>
              </a:r>
            </a:p>
          </p:txBody>
        </p:sp>
        <p:sp>
          <p:nvSpPr>
            <p:cNvPr id="70688" name="TextBox 85"/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59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altLang="en-US" sz="1400" i="1">
                  <a:cs typeface="Arial" pitchFamily="34" charset="0"/>
                </a:rPr>
                <a:t>packet in service</a:t>
              </a:r>
            </a:p>
          </p:txBody>
        </p:sp>
      </p:grp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067843-765E-48CB-8B67-EF18F1E6910F}" type="slidenum">
              <a:rPr lang="en-US" altLang="en-US" sz="1200">
                <a:latin typeface="Tahoma" pitchFamily="34" charset="0"/>
              </a:rPr>
              <a:pPr/>
              <a:t>28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066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7772400" cy="4908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Weighted Fair Queuing (WFQ): </a:t>
            </a:r>
          </a:p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generalized Round Robin</a:t>
            </a:r>
          </a:p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each class gets weighted amount of service in each cycle</a:t>
            </a:r>
          </a:p>
          <a:p>
            <a:r>
              <a:rPr lang="en-US" altLang="en-US" smtClean="0">
                <a:ea typeface="ＭＳ Ｐゴシック" charset="-128"/>
                <a:cs typeface="ＭＳ Ｐゴシック" charset="-128"/>
              </a:rPr>
              <a:t>real-world example?</a:t>
            </a:r>
          </a:p>
          <a:p>
            <a:endParaRPr lang="en-US" alt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2706" name="Picture 4" descr="666 W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4925"/>
            <a:ext cx="5243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E13D2DA-31BD-4D9A-A57F-64E2EBD03DA2}" type="slidenum">
              <a:rPr lang="en-US" altLang="en-US" sz="1200">
                <a:latin typeface="Tahoma" pitchFamily="34" charset="0"/>
              </a:rPr>
              <a:pPr/>
              <a:t>29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27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4: network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understand principles behind network layer </a:t>
            </a:r>
            <a:r>
              <a:rPr lang="en-US" dirty="0" smtClean="0">
                <a:cs typeface="+mn-cs"/>
              </a:rPr>
              <a:t>services, focusing on data plane:</a:t>
            </a:r>
            <a:endParaRPr lang="en-US" dirty="0">
              <a:cs typeface="+mn-cs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how </a:t>
            </a:r>
            <a:r>
              <a:rPr lang="en-US" dirty="0"/>
              <a:t>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generalized forwarding</a:t>
            </a:r>
            <a:endParaRPr lang="en-US" dirty="0"/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83CF7A2-7A77-4FB4-A69F-95157A75F9F1}" type="slidenum">
              <a:rPr lang="en-US" altLang="en-US" sz="1200">
                <a:latin typeface="Tahoma" pitchFamily="34" charset="0"/>
              </a:rPr>
              <a:pPr/>
              <a:t>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30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A6AA3C2-3159-4AFC-9D29-992B10C0C874}" type="slidenum">
              <a:rPr lang="en-US" altLang="en-US" sz="1200">
                <a:latin typeface="Tahoma" pitchFamily="34" charset="0"/>
              </a:rPr>
              <a:pPr/>
              <a:t>30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475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The Internet network layer</a:t>
            </a:r>
            <a:endParaRPr lang="en-US" altLang="en-US" smtClean="0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forwarding</a:t>
              </a:r>
            </a:p>
            <a:p>
              <a:pPr algn="ctr"/>
              <a:r>
                <a:rPr lang="en-US" altLang="en-US" sz="1800"/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host, router </a:t>
            </a:r>
            <a:r>
              <a:rPr lang="en-US" sz="2400" dirty="0" smtClean="0">
                <a:cs typeface="+mn-cs"/>
              </a:rPr>
              <a:t>network-layer </a:t>
            </a:r>
            <a:r>
              <a:rPr lang="en-US" sz="2400" dirty="0">
                <a:cs typeface="+mn-cs"/>
              </a:rPr>
              <a:t>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en-US" sz="1600"/>
              <a:t> path selection</a:t>
            </a:r>
          </a:p>
          <a:p>
            <a:pPr>
              <a:buFontTx/>
              <a:buChar char="•"/>
            </a:pPr>
            <a:r>
              <a:rPr lang="en-US" altLang="en-US" sz="1600"/>
              <a:t> RIP, OSPF, BGP</a:t>
            </a:r>
            <a:endParaRPr lang="en-US" altLang="en-US" sz="1800"/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3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 dirty="0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</a:t>
              </a:r>
              <a:r>
                <a:rPr lang="en-US" altLang="en-US" sz="1600" dirty="0" smtClean="0"/>
                <a:t>packet-handling </a:t>
              </a:r>
              <a:r>
                <a:rPr lang="en-US" altLang="en-US" sz="1600" dirty="0"/>
                <a:t>conventions</a:t>
              </a:r>
              <a:endParaRPr lang="en-US" altLang="en-US" sz="1800" dirty="0"/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en-US" sz="1800"/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transport layer: TCP, UDP</a:t>
            </a:r>
            <a:endParaRPr lang="en-US" altLang="en-US" sz="1800"/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link layer</a:t>
            </a:r>
            <a:endParaRPr lang="en-US" altLang="en-US" sz="1800"/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physical layer</a:t>
            </a:r>
            <a:endParaRPr lang="en-US" altLang="en-US" sz="1800"/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en-US">
                <a:solidFill>
                  <a:srgbClr val="CC0000"/>
                </a:solidFill>
              </a:rPr>
              <a:t>layer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63A9E6-C0BC-435C-85C8-590691F4D5B2}" type="slidenum">
              <a:rPr lang="en-US" altLang="en-US" sz="1200">
                <a:latin typeface="Tahoma" pitchFamily="34" charset="0"/>
              </a:rPr>
              <a:pPr/>
              <a:t>31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58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ver</a:t>
              </a:r>
              <a:endParaRPr lang="en-US" altLang="en-US"/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bits</a:t>
              </a:r>
              <a:endParaRPr lang="en-US" altLang="en-US"/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data </a:t>
              </a:r>
            </a:p>
            <a:p>
              <a:pPr algn="ctr"/>
              <a:r>
                <a:rPr lang="en-US" altLang="en-US" sz="2000"/>
                <a:t>(variable length,</a:t>
              </a:r>
            </a:p>
            <a:p>
              <a:pPr algn="ctr"/>
              <a:r>
                <a:rPr lang="en-US" altLang="en-US" sz="2000"/>
                <a:t>typically a TCP </a:t>
              </a:r>
            </a:p>
            <a:p>
              <a:pPr algn="ctr"/>
              <a:r>
                <a:rPr lang="en-US" altLang="en-US" sz="2000"/>
                <a:t>or UDP segment)</a:t>
              </a:r>
              <a:endParaRPr lang="en-US" altLang="en-US"/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16-bit identifier</a:t>
              </a:r>
              <a:endParaRPr lang="en-US" altLang="en-US" sz="2000"/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header</a:t>
              </a:r>
            </a:p>
            <a:p>
              <a:pPr algn="ctr"/>
              <a:r>
                <a:rPr lang="en-US" altLang="en-US" sz="1800"/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time to</a:t>
              </a:r>
            </a:p>
            <a:p>
              <a:pPr algn="ctr"/>
              <a:r>
                <a:rPr lang="en-US" altLang="en-US" sz="1800"/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 source IP address</a:t>
              </a:r>
              <a:endParaRPr lang="en-US" altLang="en-US"/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head.</a:t>
              </a:r>
            </a:p>
            <a:p>
              <a:pPr algn="ctr"/>
              <a:r>
                <a:rPr lang="en-US" altLang="en-US" sz="1800"/>
                <a:t>len</a:t>
              </a:r>
              <a:endParaRPr lang="en-US" altLang="en-US"/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type of</a:t>
              </a:r>
            </a:p>
            <a:p>
              <a:pPr algn="ctr"/>
              <a:r>
                <a:rPr lang="en-US" altLang="en-US" sz="1800"/>
                <a:t>service</a:t>
              </a:r>
              <a:endParaRPr lang="en-US" altLang="en-US"/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flgs</a:t>
              </a:r>
              <a:endParaRPr lang="en-US" altLang="en-US" sz="2000"/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fragment</a:t>
              </a:r>
            </a:p>
            <a:p>
              <a:pPr algn="ctr"/>
              <a:r>
                <a:rPr lang="en-US" altLang="en-US" sz="1800"/>
                <a:t> offset</a:t>
              </a:r>
              <a:endParaRPr lang="en-US" altLang="en-US" sz="2000"/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upper</a:t>
              </a:r>
            </a:p>
            <a:p>
              <a:pPr algn="ctr"/>
              <a:r>
                <a:rPr lang="en-US" altLang="en-US" sz="1800"/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 destination IP address</a:t>
              </a:r>
              <a:endParaRPr lang="en-US" altLang="en-US"/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options (if any)</a:t>
              </a:r>
              <a:endParaRPr lang="en-US" alt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IP datagram format</a:t>
            </a:r>
            <a:endParaRPr lang="en-US" altLang="en-US" smtClean="0">
              <a:ea typeface="ＭＳ Ｐゴシック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IP protocol version</a:t>
              </a:r>
            </a:p>
            <a:p>
              <a:pPr algn="r"/>
              <a:r>
                <a:rPr lang="en-US" altLang="en-US" sz="1800"/>
                <a:t>number</a:t>
              </a:r>
              <a:endParaRPr lang="en-US" altLang="en-US" sz="1000"/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header length</a:t>
              </a:r>
            </a:p>
            <a:p>
              <a:pPr algn="r"/>
              <a:r>
                <a:rPr lang="en-US" altLang="en-US" sz="1800"/>
                <a:t> (bytes)</a:t>
              </a:r>
              <a:endParaRPr lang="en-US" altLang="en-US" sz="1000"/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 dirty="0" smtClean="0"/>
                <a:t>upper-layer </a:t>
              </a:r>
              <a:r>
                <a:rPr lang="en-US" altLang="en-US" sz="1800" dirty="0"/>
                <a:t>protocol</a:t>
              </a:r>
            </a:p>
            <a:p>
              <a:pPr algn="r"/>
              <a:r>
                <a:rPr lang="en-US" altLang="en-US" sz="1800" dirty="0"/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total datagram</a:t>
              </a:r>
            </a:p>
            <a:p>
              <a:r>
                <a:rPr lang="en-US" altLang="en-US" sz="1800"/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for</a:t>
              </a:r>
            </a:p>
            <a:p>
              <a:r>
                <a:rPr lang="en-US" altLang="en-US" sz="1800"/>
                <a:t>fragmentation/</a:t>
              </a:r>
            </a:p>
            <a:p>
              <a:r>
                <a:rPr lang="en-US" altLang="en-US" sz="1800"/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max number</a:t>
              </a:r>
            </a:p>
            <a:p>
              <a:pPr algn="r"/>
              <a:r>
                <a:rPr lang="en-US" altLang="en-US" sz="1800"/>
                <a:t>remaining hops</a:t>
              </a:r>
            </a:p>
            <a:p>
              <a:pPr algn="r"/>
              <a:r>
                <a:rPr lang="en-US" altLang="en-US" sz="1800"/>
                <a:t>(decremented at </a:t>
              </a:r>
            </a:p>
            <a:p>
              <a:pPr algn="r"/>
              <a:r>
                <a:rPr lang="en-US" altLang="en-US" sz="1800"/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e.g. timestamp,</a:t>
              </a:r>
            </a:p>
            <a:p>
              <a:r>
                <a:rPr lang="en-US" altLang="en-US" sz="1800"/>
                <a:t>record route</a:t>
              </a:r>
            </a:p>
            <a:p>
              <a:r>
                <a:rPr lang="en-US" altLang="en-US" sz="1800"/>
                <a:t>taken, specify</a:t>
              </a:r>
            </a:p>
            <a:p>
              <a:r>
                <a:rPr lang="en-US" altLang="en-US" sz="1800"/>
                <a:t>list of routers </a:t>
              </a:r>
            </a:p>
            <a:p>
              <a:r>
                <a:rPr lang="en-US" altLang="en-US" sz="1800"/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= 40 bytes + app layer overhead</a:t>
            </a:r>
          </a:p>
        </p:txBody>
      </p:sp>
      <p:sp>
        <p:nvSpPr>
          <p:cNvPr id="768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6969275-B4D4-47F5-A47A-763E39644365}" type="slidenum">
              <a:rPr lang="en-US" altLang="en-US" sz="1200">
                <a:latin typeface="Tahoma" pitchFamily="34" charset="0"/>
              </a:rPr>
              <a:pPr/>
              <a:t>32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IP fragmentation, reassembly</a:t>
            </a:r>
            <a:endParaRPr lang="en-US" altLang="en-US" sz="4800" smtClean="0">
              <a:ea typeface="ＭＳ Ｐゴシック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network links have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MTU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(max. transfer unit)—largest possible link-level frame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different link types, different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MTUs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</a:t>
            </a:r>
          </a:p>
          <a:p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large IP datagram divided (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fragmented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) within net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one datagram becomes several</a:t>
            </a:r>
          </a:p>
          <a:p>
            <a:pPr lvl="1"/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reassembled</a:t>
            </a:r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 only at final destination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 header bits used to identify, order related fragments</a:t>
            </a: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77954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7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55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i="1">
                <a:solidFill>
                  <a:srgbClr val="CC0000"/>
                </a:solidFill>
              </a:rPr>
              <a:t>fragmentation:</a:t>
            </a:r>
            <a:r>
              <a:rPr lang="en-US" altLang="en-US" sz="1600"/>
              <a:t> 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in:</a:t>
            </a:r>
            <a:r>
              <a:rPr lang="en-US" altLang="en-US" sz="1600"/>
              <a:t> one large datagram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out:</a:t>
            </a:r>
            <a:r>
              <a:rPr lang="en-US" altLang="en-US" sz="1600"/>
              <a:t> 3 smaller datagrams</a:t>
            </a:r>
            <a:endParaRPr lang="en-US" altLang="en-US" sz="1800"/>
          </a:p>
        </p:txBody>
      </p:sp>
      <p:sp>
        <p:nvSpPr>
          <p:cNvPr id="77841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77942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3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3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1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4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49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45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77936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794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77939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7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i="1">
                  <a:solidFill>
                    <a:srgbClr val="CC0000"/>
                  </a:solidFill>
                </a:rPr>
                <a:t>reassembly</a:t>
              </a:r>
              <a:endParaRPr lang="en-US" altLang="en-US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77926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29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930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931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846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779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21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2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7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779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13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4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8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779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05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6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9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77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97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8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77882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3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3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1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4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89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885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51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778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77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8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2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778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69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0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3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77856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59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60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861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7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436950D-2D6F-41A3-813B-5BB789C85381}" type="slidenum">
              <a:rPr lang="en-US" altLang="en-US" sz="1200">
                <a:latin typeface="Tahoma" pitchFamily="34" charset="0"/>
              </a:rPr>
              <a:pPr/>
              <a:t>33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78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78903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78904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8905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ID</a:t>
              </a:r>
            </a:p>
            <a:p>
              <a:r>
                <a:rPr lang="en-US" altLang="en-US" sz="1800"/>
                <a:t>=x</a:t>
              </a:r>
            </a:p>
          </p:txBody>
        </p:sp>
        <p:sp>
          <p:nvSpPr>
            <p:cNvPr id="78906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offset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7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fragflag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8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length</a:t>
              </a:r>
            </a:p>
            <a:p>
              <a:r>
                <a:rPr lang="en-US" altLang="en-US" sz="1800"/>
                <a:t>=4000</a:t>
              </a:r>
            </a:p>
          </p:txBody>
        </p:sp>
        <p:sp>
          <p:nvSpPr>
            <p:cNvPr id="78909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78860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78891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92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93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94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95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96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97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1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=185</a:t>
                </a:r>
              </a:p>
            </p:txBody>
          </p:sp>
          <p:sp>
            <p:nvSpPr>
              <p:cNvPr id="78883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84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2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78867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68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69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70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=370</a:t>
                </a:r>
              </a:p>
            </p:txBody>
          </p:sp>
          <p:sp>
            <p:nvSpPr>
              <p:cNvPr id="78871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72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=1040</a:t>
                </a:r>
              </a:p>
            </p:txBody>
          </p:sp>
          <p:sp>
            <p:nvSpPr>
              <p:cNvPr id="78873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6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8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8863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alt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00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1480 bytes in </a:t>
            </a:r>
            <a:br>
              <a:rPr lang="en-US" altLang="en-US" sz="1800"/>
            </a:br>
            <a:r>
              <a:rPr lang="en-US" altLang="en-US" sz="180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offset =</a:t>
            </a:r>
          </a:p>
          <a:p>
            <a:r>
              <a:rPr lang="en-US" altLang="en-US" sz="1800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78855" name="Picture 6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C64A405-AF64-40C9-A3C1-C73CEC11D99B}" type="slidenum">
              <a:rPr lang="en-US" altLang="en-US" sz="1200">
                <a:latin typeface="Tahoma" pitchFamily="34" charset="0"/>
              </a:rPr>
              <a:pPr/>
              <a:t>34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88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452AA97-DEAE-4859-AC6A-200027067783}" type="slidenum">
              <a:rPr lang="en-US" altLang="en-US" sz="1200">
                <a:latin typeface="Tahoma" pitchFamily="34" charset="0"/>
              </a:rPr>
              <a:pPr/>
              <a:t>35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987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IP addressing: introduction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32-bit identifier for host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or router </a:t>
            </a:r>
            <a:r>
              <a:rPr lang="en-US" altLang="en-US" sz="2400" i="1" dirty="0" smtClean="0">
                <a:ea typeface="ＭＳ Ｐゴシック" charset="-128"/>
                <a:cs typeface="ＭＳ Ｐゴシック" charset="-128"/>
              </a:rPr>
              <a:t>interface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interface: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connection between host or router and physical link</a:t>
            </a:r>
          </a:p>
          <a:p>
            <a:pPr lvl="1"/>
            <a:r>
              <a:rPr lang="en-US" altLang="en-US" sz="2000" dirty="0" smtClean="0">
                <a:latin typeface="Gill Sans MT" pitchFamily="34" charset="0"/>
                <a:ea typeface="ＭＳ Ｐゴシック" charset="-128"/>
              </a:rPr>
              <a:t>router</a:t>
            </a:r>
            <a:r>
              <a:rPr lang="en-US" altLang="ja-JP" sz="2000" dirty="0" smtClean="0">
                <a:latin typeface="Gill Sans MT" pitchFamily="34" charset="0"/>
                <a:ea typeface="ＭＳ Ｐゴシック" charset="-128"/>
              </a:rPr>
              <a:t>s typically have multiple interfaces</a:t>
            </a:r>
          </a:p>
          <a:p>
            <a:pPr lvl="1"/>
            <a:r>
              <a:rPr lang="en-US" altLang="en-US" sz="2000" dirty="0" smtClean="0">
                <a:latin typeface="Gill Sans MT" pitchFamily="34" charset="0"/>
                <a:ea typeface="ＭＳ Ｐゴシック" charset="-128"/>
              </a:rPr>
              <a:t>host typically has 1–8 interfaces (e.g., wired Ethernet, wireless 802.11)</a:t>
            </a:r>
          </a:p>
          <a:p>
            <a:r>
              <a:rPr lang="en-US" altLang="en-US" sz="2400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addresses associated with each interface</a:t>
            </a:r>
          </a:p>
        </p:txBody>
      </p:sp>
      <p:sp>
        <p:nvSpPr>
          <p:cNvPr id="80902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03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096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6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8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1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6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17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096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19" name="Freeform 61"/>
          <p:cNvSpPr>
            <a:spLocks/>
          </p:cNvSpPr>
          <p:nvPr/>
        </p:nvSpPr>
        <p:spPr bwMode="auto">
          <a:xfrm>
            <a:off x="5162550" y="5622925"/>
            <a:ext cx="841375" cy="76200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Freeform 62"/>
          <p:cNvSpPr>
            <a:spLocks/>
          </p:cNvSpPr>
          <p:nvPr/>
        </p:nvSpPr>
        <p:spPr bwMode="auto">
          <a:xfrm>
            <a:off x="6057670" y="5616575"/>
            <a:ext cx="872922" cy="8572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Freeform 63"/>
          <p:cNvSpPr>
            <a:spLocks/>
          </p:cNvSpPr>
          <p:nvPr/>
        </p:nvSpPr>
        <p:spPr bwMode="auto">
          <a:xfrm>
            <a:off x="7011718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Freeform 64"/>
          <p:cNvSpPr>
            <a:spLocks/>
          </p:cNvSpPr>
          <p:nvPr/>
        </p:nvSpPr>
        <p:spPr bwMode="auto">
          <a:xfrm>
            <a:off x="7965767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092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grpSp>
        <p:nvGrpSpPr>
          <p:cNvPr id="80927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0962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095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1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0954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094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35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81DEE29-9D5B-44F8-A9D4-1F2025AF7888}" type="slidenum">
              <a:rPr lang="en-US" altLang="en-US" sz="1200">
                <a:latin typeface="Tahoma" pitchFamily="34" charset="0"/>
              </a:rPr>
              <a:pPr/>
              <a:t>36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094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2139" y="5308000"/>
            <a:ext cx="501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223.1.1.1 = 11011111 00000001 00000001 00000001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 smtClean="0">
                <a:ea typeface="ＭＳ Ｐゴシック" charset="-128"/>
              </a:rPr>
              <a:t>IP addressing: introduction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 how are interfaces actually connected?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 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we’ll learn about that in chapters 5 &amp; 6.</a:t>
            </a: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3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199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1932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3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4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6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9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0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4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199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grpSp>
        <p:nvGrpSpPr>
          <p:cNvPr id="81946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1989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0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7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198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8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198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9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198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0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198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1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1979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2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1977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8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3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196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1972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975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7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54" name="Picture 10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8196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967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68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81964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81965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8196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2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81963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 now: </a:t>
            </a:r>
            <a:r>
              <a:rPr lang="en-US" altLang="en-US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en-US" sz="2000"/>
          </a:p>
        </p:txBody>
      </p:sp>
      <p:sp>
        <p:nvSpPr>
          <p:cNvPr id="819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E510207-1998-4DB4-9E08-63C1F41B5560}" type="slidenum">
              <a:rPr lang="en-US" altLang="en-US" sz="1200">
                <a:latin typeface="Tahoma" pitchFamily="34" charset="0"/>
              </a:rPr>
              <a:pPr/>
              <a:t>37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196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en-US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512763" lvl="1" indent="-163513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subnet part: high-order bits</a:t>
            </a:r>
          </a:p>
          <a:p>
            <a:pPr marL="512763" lvl="1" indent="-163513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host part: low-order bits </a:t>
            </a:r>
          </a:p>
          <a:p>
            <a:pPr marL="234950" indent="-234950"/>
            <a:r>
              <a:rPr lang="en-US" altLang="en-US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what</a:t>
            </a:r>
            <a:r>
              <a:rPr lang="ja-JP" altLang="en-US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s a subnet ?</a:t>
            </a:r>
          </a:p>
          <a:p>
            <a:pPr marL="512763" lvl="1" indent="-163513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can physically reach each other </a:t>
            </a:r>
            <a:r>
              <a:rPr lang="en-US" altLang="en-US" i="1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without intervening router</a:t>
            </a:r>
          </a:p>
        </p:txBody>
      </p:sp>
      <p:sp>
        <p:nvSpPr>
          <p:cNvPr id="82947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network consisting of 3 subnets</a:t>
            </a:r>
          </a:p>
        </p:txBody>
      </p:sp>
      <p:pic>
        <p:nvPicPr>
          <p:cNvPr id="82948" name="Picture 5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50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58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223.1.1.3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59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0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223.1.2.9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2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8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itchFamily="66" charset="0"/>
            </a:endParaRPr>
          </a:p>
        </p:txBody>
      </p:sp>
      <p:grpSp>
        <p:nvGrpSpPr>
          <p:cNvPr id="82969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83010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11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0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3008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9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1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3006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7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2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83004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5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3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83002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3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4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3000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1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5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2998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99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6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29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2993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996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7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4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7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82988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82989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8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79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0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1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2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3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4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5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F4D9471-6FAC-4F1F-BB1B-0B0F9648E055}" type="slidenum">
              <a:rPr lang="en-US" altLang="en-US" sz="1200">
                <a:latin typeface="Tahoma" pitchFamily="34" charset="0"/>
              </a:rPr>
              <a:pPr/>
              <a:t>38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29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altLang="en-US" sz="2400" smtClean="0">
              <a:ea typeface="ＭＳ Ｐゴシック" charset="-128"/>
              <a:cs typeface="ＭＳ Ｐゴシック" charset="-128"/>
            </a:endParaRPr>
          </a:p>
          <a:p>
            <a:endParaRPr lang="en-US" altLang="en-US" sz="24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each isolated network is called a 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subnet</a:t>
            </a:r>
            <a:endParaRPr lang="en-US" dirty="0" smtClean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 smtClean="0">
                <a:cs typeface="+mn-cs"/>
              </a:rPr>
              <a:t>note that subnet can still include a switch or wireless access point (</a:t>
            </a:r>
            <a:r>
              <a:rPr lang="en-US" dirty="0" err="1" smtClean="0">
                <a:cs typeface="+mn-cs"/>
              </a:rPr>
              <a:t>WAP</a:t>
            </a:r>
            <a:r>
              <a:rPr lang="en-US" dirty="0" smtClean="0">
                <a:cs typeface="+mn-cs"/>
              </a:rPr>
              <a:t>)</a:t>
            </a:r>
          </a:p>
        </p:txBody>
      </p:sp>
      <p:sp>
        <p:nvSpPr>
          <p:cNvPr id="83971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subnet mask: /24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3973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8398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8398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8398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8398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3984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223.1.1.1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1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223.1.1.3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2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223.1.1.4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3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223.1.2.9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4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9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223.1.3.1</a:t>
              </a:r>
              <a:endParaRPr lang="en-US" altLang="en-US" sz="1800">
                <a:latin typeface="Comic Sans MS" pitchFamily="66" charset="0"/>
              </a:endParaRPr>
            </a:p>
          </p:txBody>
        </p:sp>
        <p:grpSp>
          <p:nvGrpSpPr>
            <p:cNvPr id="84000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84039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40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1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84037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8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2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8403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3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8403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4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8403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5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8402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6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84027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28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7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8401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402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402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4022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4025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26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23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008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84017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84018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9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0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1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2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3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4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223.1.3.27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5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223.1.2.2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6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223.1.2.1</a:t>
              </a:r>
              <a:endParaRPr lang="en-US" altLang="en-US" sz="1800">
                <a:latin typeface="Comic Sans MS" pitchFamily="66" charset="0"/>
              </a:endParaRPr>
            </a:p>
          </p:txBody>
        </p:sp>
      </p:grpSp>
      <p:sp>
        <p:nvSpPr>
          <p:cNvPr id="83975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CE987E6-CA0A-4B32-9B3D-6A433B6EE81E}" type="slidenum">
              <a:rPr lang="en-US" altLang="en-US" sz="1200">
                <a:latin typeface="Tahoma" pitchFamily="34" charset="0"/>
              </a:rPr>
              <a:pPr/>
              <a:t>39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397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transport segment from sending to receiving host 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on sending side, encapsulates segments into datagrams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on receiving side, delivers segments to transport layer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network-layer protocols in </a:t>
            </a:r>
            <a:r>
              <a:rPr lang="en-US" altLang="en-US" i="1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every</a:t>
            </a:r>
            <a:r>
              <a:rPr lang="en-US" altLang="en-US" dirty="0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host, router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router examines header fields in all IP datagrams passing through it</a:t>
            </a:r>
            <a:endParaRPr lang="en-US" altLang="en-US" sz="2000" dirty="0" smtClean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C40223A-1CBC-4C9F-B3FB-04FF00F59037}" type="slidenum">
              <a:rPr lang="en-US" altLang="en-US" sz="1200">
                <a:latin typeface="Tahoma" pitchFamily="34" charset="0"/>
              </a:rPr>
              <a:pPr/>
              <a:t>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410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2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03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223.1.1.3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0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1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12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223.1.2.6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3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8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9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20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1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85023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223.1.7.0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7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223.1.7.1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8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223.1.8.0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9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223.1.8.1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30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223.1.9.1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31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223.1.9.2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5033" name="Picture 9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34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8507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79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82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3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80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5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850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71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74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72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6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850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63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66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64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7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85058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9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8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85056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7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9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85054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0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85052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1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85050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2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85048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3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85046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7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1303C09-0A4E-41AA-BB58-80BFAD323E0C}" type="slidenum">
              <a:rPr lang="en-US" altLang="en-US" sz="1200">
                <a:latin typeface="Tahoma" pitchFamily="34" charset="0"/>
              </a:rPr>
              <a:pPr/>
              <a:t>40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5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11001000  00010111  0001000</a:t>
            </a:r>
            <a:r>
              <a:rPr lang="en-US" altLang="en-US"/>
              <a:t>0  00000000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host</a:t>
            </a:r>
          </a:p>
          <a:p>
            <a:pPr algn="ctr"/>
            <a:r>
              <a:rPr lang="en-US" altLang="en-US" sz="1800"/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200.23.16.0/23</a:t>
            </a:r>
            <a:endParaRPr lang="en-US" altLang="en-US" sz="1800"/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74BC8D8-92A8-423E-B529-D5B29C9C1461}" type="slidenum">
              <a:rPr lang="en-US" altLang="en-US" sz="1200">
                <a:latin typeface="Tahoma" pitchFamily="34" charset="0"/>
              </a:rPr>
              <a:pPr/>
              <a:t>41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60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580101" y="4403533"/>
            <a:ext cx="0" cy="585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IP addresses: how to get one?</a:t>
            </a:r>
            <a:endParaRPr lang="en-US" altLang="en-US" sz="4800" smtClean="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pitchFamily="2" charset="2"/>
              <a:buNone/>
            </a:pPr>
            <a:endParaRPr lang="en-US" alt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Windows: control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panel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network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configuration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br>
              <a:rPr lang="en-US" altLang="en-US" dirty="0" smtClean="0">
                <a:latin typeface="Gill Sans MT" pitchFamily="34" charset="0"/>
                <a:ea typeface="ＭＳ Ｐゴシック" charset="-128"/>
                <a:sym typeface="Symbol"/>
              </a:rPr>
            </a:b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tcp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/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ip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properties</a:t>
            </a:r>
            <a:endParaRPr lang="en-US" altLang="en-US" dirty="0" smtClean="0">
              <a:latin typeface="Gill Sans MT" pitchFamily="34" charset="0"/>
              <a:ea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Mac: [something similar; sorry I don’t know details]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UNIX: /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etc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/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rc.config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or other /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etc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config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file</a:t>
            </a:r>
          </a:p>
          <a:p>
            <a:r>
              <a:rPr lang="en-US" altLang="en-US" dirty="0" err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plug-and-play</a:t>
            </a:r>
            <a:r>
              <a:rPr lang="ja-JP" altLang="en-US" sz="2800" dirty="0" smtClean="0"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sz="2800" dirty="0" smtClean="0">
                <a:latin typeface="Gill Sans MT" pitchFamily="34" charset="0"/>
                <a:ea typeface="ＭＳ Ｐゴシック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en-US" dirty="0" smtClean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 dirty="0">
                <a:latin typeface="Tahoma" pitchFamily="34" charset="0"/>
              </a:rPr>
              <a:t>4-</a:t>
            </a:r>
            <a:fld id="{8271E28F-CDE7-421D-9659-B152A5FA13B9}" type="slidenum">
              <a:rPr lang="en-US" altLang="en-US" sz="1200">
                <a:latin typeface="Tahoma" pitchFamily="34" charset="0"/>
              </a:rPr>
              <a:pPr/>
              <a:t>42</a:t>
            </a:fld>
            <a:endParaRPr lang="en-US" altLang="en-US" sz="1200" dirty="0">
              <a:latin typeface="Tahoma" pitchFamily="34" charset="0"/>
            </a:endParaRPr>
          </a:p>
        </p:txBody>
      </p:sp>
      <p:sp>
        <p:nvSpPr>
          <p:cNvPr id="87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 smtClean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allows reuse of addresses (only hold address while connected and </a:t>
            </a:r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on</a:t>
            </a:r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support for mobile users who want to join network (more shortly)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 err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</a:t>
            </a: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overview: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host broadcasts 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ja-JP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discover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 message [optional]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server responds with 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ja-JP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offer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 message [optional]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host requests IP address: 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ja-JP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request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 message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server sends address: 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DHCP</a:t>
            </a:r>
            <a:r>
              <a:rPr lang="en-US" altLang="ja-JP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ja-JP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ack</a:t>
            </a:r>
            <a:r>
              <a:rPr lang="ja-JP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”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 message</a:t>
            </a:r>
          </a:p>
          <a:p>
            <a:endParaRPr lang="en-US" alt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294A82D-C865-4156-AA32-7CAD41A3B20E}" type="slidenum">
              <a:rPr lang="en-US" altLang="en-US" sz="1200">
                <a:latin typeface="Tahoma" pitchFamily="34" charset="0"/>
              </a:rPr>
              <a:pPr/>
              <a:t>43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806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pitchFamily="66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874EB94-AD4C-4BA6-86CF-EC49832DAEA0}" type="slidenum">
              <a:rPr lang="en-US" altLang="en-US" sz="1200">
                <a:latin typeface="Tahoma" pitchFamily="34" charset="0"/>
              </a:rPr>
              <a:pPr/>
              <a:t>44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016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2250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2253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9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223.1.2.5, 67 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255.255.255.255, 68</a:t>
              </a:r>
            </a:p>
            <a:p>
              <a:pPr algn="ctr"/>
              <a:r>
                <a:rPr lang="en-US" altLang="en-US" sz="1200" dirty="0" err="1" smtClean="0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: </a:t>
              </a:r>
              <a:r>
                <a:rPr lang="en-US" altLang="en-US" sz="1200" dirty="0">
                  <a:solidFill>
                    <a:srgbClr val="000000"/>
                  </a:solidFill>
                </a:rPr>
                <a:t>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2246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7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0.0.0.0, 68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::  255.255.255.255, 67</a:t>
              </a:r>
            </a:p>
            <a:p>
              <a:pPr algn="ctr"/>
              <a:r>
                <a:rPr lang="en-US" altLang="en-US" sz="1200" dirty="0" err="1" smtClean="0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: </a:t>
              </a:r>
              <a:r>
                <a:rPr lang="en-US" altLang="en-US" sz="1200" dirty="0">
                  <a:solidFill>
                    <a:srgbClr val="000000"/>
                  </a:solidFill>
                </a:rPr>
                <a:t>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16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5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223.1.2.5, 67 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255.255.255.255, 68</a:t>
              </a:r>
            </a:p>
            <a:p>
              <a:pPr algn="ctr"/>
              <a:r>
                <a:rPr lang="en-US" altLang="en-US" sz="1200" dirty="0" err="1" smtClean="0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 smtClean="0">
                  <a:solidFill>
                    <a:srgbClr val="000000"/>
                  </a:solidFill>
                </a:rPr>
                <a:t>: </a:t>
              </a:r>
              <a:r>
                <a:rPr lang="en-US" altLang="en-US" sz="1200" dirty="0">
                  <a:solidFill>
                    <a:srgbClr val="000000"/>
                  </a:solidFill>
                </a:rPr>
                <a:t>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1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2172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2190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2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5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21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6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7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9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8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9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200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7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1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5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3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4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7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9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0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1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2212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3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2188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9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Broadcast: is there a </a:t>
              </a:r>
              <a:r>
                <a:rPr lang="en-US" altLang="en-US" sz="1600" dirty="0" err="1">
                  <a:solidFill>
                    <a:srgbClr val="FF0000"/>
                  </a:solidFill>
                  <a:latin typeface="Tahoma" pitchFamily="34" charset="0"/>
                </a:rPr>
                <a:t>DHCP</a:t>
              </a:r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2186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7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Broadcast: I’m a </a:t>
              </a:r>
              <a:r>
                <a:rPr lang="en-US" altLang="en-US" sz="1600" dirty="0" err="1">
                  <a:solidFill>
                    <a:srgbClr val="FF0000"/>
                  </a:solidFill>
                  <a:latin typeface="Tahoma" pitchFamily="34" charset="0"/>
                </a:rPr>
                <a:t>DHCP</a:t>
              </a:r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 server! Here’s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2184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5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2182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3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You’ve got that IP address!</a:t>
              </a:r>
            </a:p>
          </p:txBody>
        </p:sp>
      </p:grpSp>
      <p:sp>
        <p:nvSpPr>
          <p:cNvPr id="92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ADFB6F6-CB09-49CF-A245-CB6747D43CDE}" type="slidenum">
              <a:rPr lang="en-US" altLang="en-US" sz="1200">
                <a:latin typeface="Tahoma" pitchFamily="34" charset="0"/>
              </a:rPr>
              <a:pPr/>
              <a:t>45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21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8" grpId="0" animBg="1"/>
      <p:bldP spid="348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59FF38C-B4E1-4396-A060-9C36892EEF98}" type="slidenum">
              <a:rPr lang="en-US" altLang="en-US" sz="1200">
                <a:latin typeface="Tahoma" pitchFamily="34" charset="0"/>
              </a:rPr>
              <a:pPr/>
              <a:t>46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42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cs typeface="+mn-cs"/>
              </a:rPr>
              <a:t>connecting laptop needs its IP address,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first-hop router,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DNS server: use DHCP</a:t>
            </a: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Ethernet frame broadcast (dest: </a:t>
            </a:r>
            <a:r>
              <a:rPr lang="en-US" altLang="en-US" sz="1600">
                <a:latin typeface="Gill Sans MT" pitchFamily="34" charset="0"/>
              </a:rPr>
              <a:t>FFFFFFFFFFFF</a:t>
            </a:r>
            <a:r>
              <a:rPr lang="en-US" altLang="en-US" sz="2200">
                <a:latin typeface="Gill Sans MT" pitchFamily="34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168.1.1.1</a:t>
            </a:r>
          </a:p>
          <a:p>
            <a:endParaRPr lang="en-US" altLang="en-US" sz="1400"/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sp>
        <p:nvSpPr>
          <p:cNvPr id="952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1F5E3C-BB4D-4F25-A9BF-0FFFD3EAF2CC}" type="slidenum">
              <a:rPr lang="en-US" altLang="en-US" sz="1200">
                <a:latin typeface="Tahoma" pitchFamily="34" charset="0"/>
              </a:rPr>
              <a:pPr/>
              <a:t>47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52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3363" indent="-233363"/>
            <a:r>
              <a:rPr lang="en-US" altLang="en-US" sz="2200" smtClean="0">
                <a:ea typeface="ＭＳ Ｐゴシック" charset="-128"/>
                <a:cs typeface="ＭＳ Ｐゴシック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200" smtClean="0">
                <a:ea typeface="ＭＳ Ｐゴシック" charset="-128"/>
                <a:cs typeface="ＭＳ Ｐゴシック" charset="-128"/>
              </a:rPr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1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96266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grpSp>
        <p:nvGrpSpPr>
          <p:cNvPr id="96268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64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6419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6384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6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89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5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0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1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3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2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3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4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1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5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09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7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8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1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3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4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5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6406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7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6270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6379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0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1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96347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76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0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351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67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2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5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3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5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354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6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348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96334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6339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40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35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6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7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6326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29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30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963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96316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19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2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96281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5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7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0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288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9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2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2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2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2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282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283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285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</a:t>
            </a:r>
            <a:r>
              <a:rPr lang="en-US" sz="2200" dirty="0" smtClean="0">
                <a:latin typeface="Gill Sans MT" charset="0"/>
                <a:ea typeface="ＭＳ Ｐゴシック" charset="0"/>
                <a:cs typeface="ＭＳ Ｐゴシック" charset="0"/>
              </a:rPr>
              <a:t>DNS </a:t>
            </a: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28AEEB6-B5AA-4D65-85D0-177AC218DB94}" type="slidenum">
              <a:rPr lang="en-US" altLang="en-US" sz="1200">
                <a:latin typeface="Tahoma" pitchFamily="34" charset="0"/>
              </a:rPr>
              <a:pPr/>
              <a:t>48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628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(t=53,l=1) </a:t>
            </a:r>
            <a:r>
              <a:rPr lang="en-US" altLang="en-US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</a:t>
            </a:r>
            <a:r>
              <a:rPr lang="en-US" altLang="en-US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request</a:t>
            </a:r>
          </a:p>
        </p:txBody>
      </p:sp>
      <p:sp>
        <p:nvSpPr>
          <p:cNvPr id="97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929DC97-3493-4851-B92C-F4C22CE27052}" type="slidenum">
              <a:rPr lang="en-US" altLang="en-US" sz="1200">
                <a:latin typeface="Tahoma" pitchFamily="34" charset="0"/>
              </a:rPr>
              <a:pPr/>
              <a:t>49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728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en-US" smtClean="0">
                <a:ea typeface="ＭＳ Ｐゴシック" charset="-128"/>
                <a:cs typeface="ＭＳ Ｐゴシック" charset="-128"/>
              </a:rPr>
              <a:t> move packets from router</a:t>
            </a:r>
            <a:r>
              <a:rPr lang="ja-JP" altLang="en-US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smtClean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en-US" smtClean="0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smtClean="0">
                <a:latin typeface="Gill Sans MT" pitchFamily="34" charset="0"/>
                <a:ea typeface="ＭＳ Ｐゴシック" charset="-128"/>
              </a:rPr>
              <a:t>routing algorithms</a:t>
            </a:r>
            <a:endParaRPr lang="en-US" altLang="en-US" smtClean="0">
              <a:latin typeface="Gill Sans MT" pitchFamily="34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</a:t>
            </a:r>
            <a:r>
              <a:rPr lang="en-US" sz="2800" dirty="0" smtClean="0">
                <a:latin typeface="Gill Sans MT" charset="0"/>
                <a:ea typeface="ＭＳ Ｐゴシック" charset="0"/>
                <a:cs typeface="ＭＳ Ｐゴシック" charset="0"/>
              </a:rPr>
              <a:t>freeway interchange</a:t>
            </a: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62615AB-DA62-4DF5-AE0A-539F5C01BF18}" type="slidenum">
              <a:rPr lang="en-US" altLang="en-US" sz="1200">
                <a:latin typeface="Tahoma" pitchFamily="34" charset="0"/>
              </a:rPr>
              <a:pPr/>
              <a:t>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50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IP addresses: how to get one?</a:t>
            </a:r>
            <a:endParaRPr lang="en-US" altLang="en-US" sz="4800" smtClean="0">
              <a:ea typeface="ＭＳ Ｐゴシック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how does 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network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get subnet part of IP </a:t>
            </a:r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addr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gets allocated portion of its provider ISP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s address space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altLang="en-US" sz="2400" i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</a:p>
          <a:p>
            <a:endParaRPr lang="en-US" altLang="en-US" sz="1800"/>
          </a:p>
          <a:p>
            <a:r>
              <a:rPr lang="en-US" altLang="en-US" sz="1800"/>
              <a:t>Organization 0    </a:t>
            </a:r>
            <a:r>
              <a:rPr lang="en-US" altLang="en-US" sz="1800" u="sng"/>
              <a:t>11001000  00010111  0001000</a:t>
            </a:r>
            <a:r>
              <a:rPr lang="en-US" altLang="en-US" sz="1800"/>
              <a:t>0  00000000    200.23.16.0/23 </a:t>
            </a:r>
          </a:p>
          <a:p>
            <a:r>
              <a:rPr lang="en-US" altLang="en-US" sz="1800"/>
              <a:t>Organization 1    </a:t>
            </a:r>
            <a:r>
              <a:rPr lang="en-US" altLang="en-US" sz="1800" u="sng"/>
              <a:t>11001000  00010111  0001001</a:t>
            </a:r>
            <a:r>
              <a:rPr lang="en-US" altLang="en-US" sz="1800"/>
              <a:t>0  00000000    200.23.18.0/23 </a:t>
            </a:r>
          </a:p>
          <a:p>
            <a:r>
              <a:rPr lang="en-US" altLang="en-US" sz="1800"/>
              <a:t>Organization 2    </a:t>
            </a:r>
            <a:r>
              <a:rPr lang="en-US" altLang="en-US" sz="1800" u="sng"/>
              <a:t>11001000  00010111  0001010</a:t>
            </a:r>
            <a:r>
              <a:rPr lang="en-US" altLang="en-US" sz="1800"/>
              <a:t>0  00000000    200.23.20.0/23 </a:t>
            </a:r>
          </a:p>
          <a:p>
            <a:r>
              <a:rPr lang="en-US" altLang="en-US" sz="1800"/>
              <a:t>   ...                                          …..                                   ….                ….</a:t>
            </a:r>
          </a:p>
          <a:p>
            <a:r>
              <a:rPr lang="en-US" altLang="en-US" sz="1800"/>
              <a:t>Organization 7    </a:t>
            </a:r>
            <a:r>
              <a:rPr lang="en-US" altLang="en-US" sz="1800" u="sng"/>
              <a:t>11001000  00010111  0001111</a:t>
            </a:r>
            <a:r>
              <a:rPr lang="en-US" altLang="en-US" sz="1800"/>
              <a:t>0  00000000    200.23.30.0/23</a:t>
            </a:r>
            <a:r>
              <a:rPr lang="en-US" altLang="en-US">
                <a:latin typeface="Times New Roman" pitchFamily="18" charset="0"/>
              </a:rPr>
              <a:t> </a:t>
            </a:r>
          </a:p>
          <a:p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B14EA51-1212-427B-8C5F-E8E876D27AE1}" type="slidenum">
              <a:rPr lang="en-US" altLang="en-US" sz="1200">
                <a:latin typeface="Tahoma" pitchFamily="34" charset="0"/>
              </a:rPr>
              <a:pPr/>
              <a:t>50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r>
              <a:rPr lang="en-US" altLang="en-US" sz="3600" smtClean="0">
                <a:ea typeface="ＭＳ Ｐゴシック" charset="-128"/>
              </a:rPr>
              <a:t>Hierarchical addressing: route aggregation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99330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36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99337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99370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99338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99368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99339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99340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99342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99343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99344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99345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99347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199.31.0.0/16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99352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9936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99353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99354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99363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4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5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99355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99360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1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2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sp>
        <p:nvSpPr>
          <p:cNvPr id="99356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hierarchical addressing allows efficient advertisement of routing </a:t>
            </a:r>
          </a:p>
          <a:p>
            <a:r>
              <a:rPr lang="en-US" altLang="en-US">
                <a:latin typeface="Gill Sans MT" pitchFamily="34" charset="0"/>
              </a:rPr>
              <a:t>information:</a:t>
            </a:r>
          </a:p>
        </p:txBody>
      </p:sp>
      <p:pic>
        <p:nvPicPr>
          <p:cNvPr id="99357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E960802-DBF8-4623-BF2C-EC7C6D2375C1}" type="slidenum">
              <a:rPr lang="en-US" altLang="en-US" sz="1200">
                <a:latin typeface="Tahoma" pitchFamily="34" charset="0"/>
              </a:rPr>
              <a:pPr/>
              <a:t>51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93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ISPs-R-Us has a more specific route to Organization 1</a:t>
            </a:r>
          </a:p>
        </p:txBody>
      </p:sp>
      <p:sp>
        <p:nvSpPr>
          <p:cNvPr id="100355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61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100396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100362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100363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100392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100364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100365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100366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100367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100368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100369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100371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199.31.0.0/16</a:t>
            </a:r>
          </a:p>
          <a:p>
            <a:r>
              <a:rPr lang="en-US" altLang="en-US" sz="1400"/>
              <a:t>or </a:t>
            </a:r>
            <a:r>
              <a:rPr lang="en-US" altLang="en-US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100376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100390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100377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100378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100387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8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9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100379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100384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5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6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pic>
        <p:nvPicPr>
          <p:cNvPr id="100380" name="Picture 4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cs typeface="+mj-cs"/>
              </a:rPr>
              <a:t>Hierarchical addressing: more specific routes</a:t>
            </a:r>
          </a:p>
        </p:txBody>
      </p:sp>
      <p:sp>
        <p:nvSpPr>
          <p:cNvPr id="1003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5B47808-5A48-44E3-B045-5C936A17482F}" type="slidenum">
              <a:rPr lang="en-US" altLang="en-US" sz="1200">
                <a:latin typeface="Tahoma" pitchFamily="34" charset="0"/>
              </a:rPr>
              <a:pPr/>
              <a:t>52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03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charset="-128"/>
              </a:rPr>
              <a:t>IP addressing: the last word...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allocates addresses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manages DNS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assigns domain names, resolves disputes</a:t>
            </a:r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4A23D14-AA63-44AA-BCB3-F437832D89F6}" type="slidenum">
              <a:rPr lang="en-US" altLang="en-US" sz="1200">
                <a:latin typeface="Tahoma" pitchFamily="34" charset="0"/>
              </a:rPr>
              <a:pPr/>
              <a:t>53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13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</a:t>
            </a:r>
            <a:r>
              <a:rPr lang="en-US" dirty="0" smtClean="0">
                <a:cs typeface="+mj-cs"/>
              </a:rPr>
              <a:t>network-address </a:t>
            </a:r>
            <a:r>
              <a:rPr lang="en-US" dirty="0">
                <a:cs typeface="+mj-cs"/>
              </a:rPr>
              <a:t>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local network</a:t>
            </a:r>
          </a:p>
          <a:p>
            <a:pPr algn="ctr"/>
            <a:r>
              <a:rPr lang="en-US" altLang="en-US" sz="1800"/>
              <a:t>(e.g., home network)</a:t>
            </a:r>
          </a:p>
          <a:p>
            <a:pPr algn="ctr"/>
            <a:r>
              <a:rPr lang="en-US" altLang="en-US" sz="1800"/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rest of</a:t>
            </a:r>
          </a:p>
          <a:p>
            <a:pPr algn="ctr"/>
            <a:r>
              <a:rPr lang="en-US" altLang="en-US" sz="1800"/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altLang="en-US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>
                <a:latin typeface="Gill Sans MT" pitchFamily="34" charset="0"/>
              </a:rPr>
              <a:t>datagrams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altLang="en-US">
                <a:latin typeface="Gill Sans MT" pitchFamily="34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network have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altLang="en-US">
                <a:latin typeface="Gill Sans MT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743A1E7-1C79-4066-9BF7-776EE1039B6A}" type="slidenum">
              <a:rPr lang="en-US" altLang="en-US" sz="1200">
                <a:latin typeface="Tahoma" pitchFamily="34" charset="0"/>
              </a:rPr>
              <a:pPr/>
              <a:t>54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243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devices inside local net not explicitly addressable or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alt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</a:t>
            </a:r>
            <a:r>
              <a:rPr lang="en-US" dirty="0" smtClean="0">
                <a:cs typeface="+mj-cs"/>
              </a:rPr>
              <a:t>network-address </a:t>
            </a:r>
            <a:r>
              <a:rPr lang="en-US" dirty="0">
                <a:cs typeface="+mj-cs"/>
              </a:rPr>
              <a:t>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37C3C5E-07AB-4F15-89D4-D755DA9E5308}" type="slidenum">
              <a:rPr lang="en-US" altLang="en-US" sz="1200">
                <a:latin typeface="Tahoma" pitchFamily="34" charset="0"/>
              </a:rPr>
              <a:pPr/>
              <a:t>55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smtClean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smtClean="0">
                <a:ea typeface="ＭＳ Ｐゴシック" charset="-128"/>
                <a:cs typeface="ＭＳ Ｐゴシック" charset="-128"/>
              </a:rPr>
            </a:br>
            <a:endParaRPr lang="en-US" altLang="en-US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outgoing datagrams:</a:t>
            </a:r>
            <a:r>
              <a:rPr lang="en-US" altLang="en-US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i="1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replace</a:t>
            </a:r>
            <a:r>
              <a:rPr lang="en-US" altLang="en-US" smtClean="0">
                <a:latin typeface="Gill Sans MT" pitchFamily="34" charset="0"/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. . . remote clients/servers will respond using (NAT IP address, new port #) as destination addr</a:t>
            </a:r>
            <a:br>
              <a:rPr lang="en-US" altLang="en-US" sz="240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</a:br>
            <a:endParaRPr lang="en-US" altLang="en-US" sz="2400" smtClean="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remember (in NAT translation table)</a:t>
            </a:r>
            <a:r>
              <a:rPr lang="en-US" altLang="en-US" i="1" smtClean="0">
                <a:solidFill>
                  <a:schemeClr val="accent2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smtClean="0">
                <a:latin typeface="Gill Sans MT" pitchFamily="34" charset="0"/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smtClean="0">
                <a:latin typeface="Gill Sans MT" pitchFamily="34" charset="0"/>
                <a:ea typeface="ＭＳ Ｐゴシック" charset="-128"/>
              </a:rPr>
            </a:br>
            <a:endParaRPr lang="en-US" altLang="en-US" smtClean="0">
              <a:latin typeface="Gill Sans MT" pitchFamily="34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incoming datagrams:</a:t>
            </a:r>
            <a:r>
              <a:rPr lang="en-US" altLang="en-US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i="1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replace</a:t>
            </a:r>
            <a:r>
              <a:rPr lang="en-US" altLang="en-US" smtClean="0">
                <a:latin typeface="Gill Sans MT" pitchFamily="34" charset="0"/>
                <a:ea typeface="ＭＳ Ｐゴシック" charset="-128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smtClean="0"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</a:t>
            </a:r>
            <a:r>
              <a:rPr lang="en-US" dirty="0" smtClean="0">
                <a:cs typeface="+mj-cs"/>
              </a:rPr>
              <a:t>network-address </a:t>
            </a:r>
            <a:r>
              <a:rPr lang="en-US" dirty="0">
                <a:cs typeface="+mj-cs"/>
              </a:rPr>
              <a:t>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35AB98-D4AA-4A07-9A6A-74E9B9EACFC0}" type="slidenum">
              <a:rPr lang="en-US" altLang="en-US" sz="1200">
                <a:latin typeface="Tahoma" pitchFamily="34" charset="0"/>
              </a:rPr>
              <a:pPr/>
              <a:t>56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44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/>
                  <a:t>S: 10.0.0.1, 3345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1: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NAT translation table</a:t>
            </a:r>
          </a:p>
          <a:p>
            <a:pPr algn="ctr"/>
            <a:r>
              <a:rPr lang="en-US" altLang="en-US" sz="1800"/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10.0.0.1, 3345</a:t>
              </a:r>
            </a:p>
            <a:p>
              <a:endParaRPr lang="en-US" altLang="en-US" sz="1200"/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/>
                  <a:t>S: 138.76.29.7, 5001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2: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138.76.29.7, 5001</a:t>
              </a:r>
            </a:p>
            <a:p>
              <a:endParaRPr lang="en-US" altLang="en-US" sz="1200"/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>
                <a:solidFill>
                  <a:srgbClr val="CC0000"/>
                </a:solidFill>
              </a:rPr>
              <a:t>3: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>
                <a:solidFill>
                  <a:srgbClr val="CC0000"/>
                </a:solidFill>
              </a:rPr>
              <a:t>4: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 altLang="en-US" sz="1800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</a:t>
            </a:r>
            <a:r>
              <a:rPr lang="en-US" dirty="0" smtClean="0">
                <a:cs typeface="+mj-cs"/>
              </a:rPr>
              <a:t>network-address </a:t>
            </a:r>
            <a:r>
              <a:rPr lang="en-US" dirty="0">
                <a:cs typeface="+mj-cs"/>
              </a:rPr>
              <a:t>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AB16B11-AFC7-46C3-B911-B8B0DE234A79}" type="slidenum">
              <a:rPr lang="en-US" altLang="en-US" sz="1200">
                <a:latin typeface="Tahoma" pitchFamily="34" charset="0"/>
              </a:rPr>
              <a:pPr/>
              <a:t>57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550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551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65K-ish simultaneous connections with a single LAN-side address!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NAT somewhat controversial:</a:t>
            </a:r>
          </a:p>
          <a:p>
            <a:pPr lvl="1"/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routers should only process up to layer 3</a:t>
            </a:r>
          </a:p>
          <a:p>
            <a:pPr lvl="1"/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address shortage should be solved by IPv6</a:t>
            </a:r>
          </a:p>
          <a:p>
            <a:pPr lvl="1"/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NAT traversal: what if client wants to connect to server behind NAT?</a:t>
            </a:r>
          </a:p>
          <a:p>
            <a:pPr lvl="2"/>
            <a:r>
              <a:rPr lang="en-US" altLang="en-US" dirty="0" smtClean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some apps break (ftp, games)</a:t>
            </a:r>
          </a:p>
          <a:p>
            <a:endParaRPr lang="en-US" alt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</a:t>
            </a:r>
            <a:r>
              <a:rPr lang="en-US" dirty="0" smtClean="0">
                <a:cs typeface="+mj-cs"/>
              </a:rPr>
              <a:t>network-address </a:t>
            </a:r>
            <a:r>
              <a:rPr lang="en-US" dirty="0">
                <a:cs typeface="+mj-cs"/>
              </a:rPr>
              <a:t>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6F206D7-9995-43FF-8D83-47F123272B91}" type="slidenum">
              <a:rPr lang="en-US" altLang="en-US" sz="1200">
                <a:latin typeface="Tahoma" pitchFamily="34" charset="0"/>
              </a:rPr>
              <a:pPr/>
              <a:t>58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1075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80780BA-FCBF-44E2-85D7-B0C06B381F30}" type="slidenum">
              <a:rPr lang="en-US" altLang="en-US" sz="1200">
                <a:latin typeface="Tahoma" pitchFamily="34" charset="0"/>
              </a:rPr>
              <a:pPr/>
              <a:t>59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752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Network layer: data plane, control plane</a:t>
            </a:r>
            <a:endParaRPr lang="en-US" sz="3600" dirty="0">
              <a:cs typeface="+mj-cs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 smtClean="0"/>
              <a:t>local, per-router function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 smtClean="0"/>
              <a:t>determines how datagram arriving on router input port is forwarded to router output port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 smtClean="0"/>
              <a:t>forwarding function</a:t>
            </a:r>
            <a:endParaRPr lang="en-US" sz="2400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78313" y="1611313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 smtClean="0"/>
              <a:t>network-wide logic</a:t>
            </a:r>
          </a:p>
          <a:p>
            <a:pPr marL="228600" indent="-228600">
              <a:defRPr/>
            </a:pPr>
            <a:r>
              <a:rPr lang="en-US" sz="2400" dirty="0" smtClean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 smtClean="0"/>
              <a:t>two control-plane approaches: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dirty="0" smtClean="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dirty="0" smtClean="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values in arriving </a:t>
              </a:r>
            </a:p>
            <a:p>
              <a:r>
                <a:rPr lang="en-US" altLang="en-US" sz="1400"/>
                <a:t>packet header</a:t>
              </a:r>
              <a:endParaRPr lang="en-US" altLang="en-US" sz="180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C226FE1-471A-4289-90FF-D08701595785}" type="slidenum">
              <a:rPr lang="en-US" altLang="en-US" sz="1200">
                <a:latin typeface="Tahoma" pitchFamily="34" charset="0"/>
              </a:rPr>
              <a:pPr/>
              <a:t>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60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027487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initial motivations: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/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32-bit address space would soon be completely allocated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flaws discovered in IPv4 design</a:t>
            </a:r>
          </a:p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additional motivation: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header format helps speed processing and forwarding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header changes to facilitate </a:t>
            </a:r>
            <a:r>
              <a:rPr lang="en-US" altLang="en-US" dirty="0" err="1" smtClean="0">
                <a:latin typeface="Gill Sans MT" pitchFamily="34" charset="0"/>
                <a:ea typeface="ＭＳ Ｐゴシック" charset="-128"/>
              </a:rPr>
              <a:t>QoS</a:t>
            </a:r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 </a:t>
            </a:r>
          </a:p>
          <a:p>
            <a:pPr lvl="1"/>
            <a:endParaRPr lang="en-US" altLang="en-US" dirty="0" smtClean="0">
              <a:latin typeface="Gill Sans MT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IPv6 datagram format: 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fixed-length 40 byte header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no fragmentation allowed</a:t>
            </a:r>
            <a:endParaRPr lang="en-US" altLang="en-US" i="1" dirty="0" smtClean="0">
              <a:latin typeface="Gill Sans MT" pitchFamily="34" charset="0"/>
              <a:ea typeface="ＭＳ Ｐゴシック" charset="-128"/>
            </a:endParaRPr>
          </a:p>
        </p:txBody>
      </p:sp>
      <p:pic>
        <p:nvPicPr>
          <p:cNvPr id="10854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3F998F2-4D4F-46BD-8613-F166BE8AEC0C}" type="slidenum">
              <a:rPr lang="en-US" altLang="en-US" sz="1200">
                <a:latin typeface="Tahoma" pitchFamily="34" charset="0"/>
              </a:rPr>
              <a:pPr/>
              <a:t>60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85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altLang="en-US" sz="2800" dirty="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altLang="en-US" sz="2800" dirty="0">
                <a:latin typeface="Gill Sans MT" pitchFamily="34" charset="0"/>
              </a:rPr>
              <a:t> identify datagrams in same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 smtClean="0">
                <a:latin typeface="Gill Sans MT" pitchFamily="34" charset="0"/>
              </a:rPr>
              <a:t>flow</a:t>
            </a:r>
            <a:r>
              <a:rPr lang="ja-JP" altLang="en-US" sz="2800" dirty="0" smtClean="0">
                <a:latin typeface="Gill Sans MT" pitchFamily="34" charset="0"/>
              </a:rPr>
              <a:t>”</a:t>
            </a:r>
            <a:r>
              <a:rPr lang="en-US" altLang="ja-JP" sz="2800" dirty="0" smtClean="0">
                <a:latin typeface="Gill Sans MT" pitchFamily="34" charset="0"/>
              </a:rPr>
              <a:t> </a:t>
            </a:r>
            <a:endParaRPr lang="en-US" altLang="ja-JP" sz="2800" dirty="0">
              <a:latin typeface="Gill Sans MT" pitchFamily="34" charset="0"/>
            </a:endParaRPr>
          </a:p>
          <a:p>
            <a:r>
              <a:rPr lang="en-US" altLang="en-US" sz="2800" dirty="0">
                <a:latin typeface="Gill Sans MT" pitchFamily="34" charset="0"/>
              </a:rPr>
              <a:t>                    (concept of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flow</a:t>
            </a:r>
            <a:r>
              <a:rPr lang="ja-JP" altLang="en-US" sz="2800" dirty="0">
                <a:latin typeface="Gill Sans MT" pitchFamily="34" charset="0"/>
              </a:rPr>
              <a:t>”</a:t>
            </a:r>
            <a:r>
              <a:rPr lang="en-US" altLang="ja-JP" sz="2800" dirty="0">
                <a:latin typeface="Gill Sans MT" pitchFamily="34" charset="0"/>
              </a:rPr>
              <a:t> not </a:t>
            </a:r>
            <a:r>
              <a:rPr lang="en-US" altLang="ja-JP" sz="2800" dirty="0" smtClean="0">
                <a:latin typeface="Gill Sans MT" pitchFamily="34" charset="0"/>
              </a:rPr>
              <a:t>well-defined</a:t>
            </a:r>
            <a:r>
              <a:rPr lang="en-US" altLang="ja-JP" sz="2800" dirty="0">
                <a:latin typeface="Gill Sans MT" pitchFamily="34" charset="0"/>
              </a:rPr>
              <a:t>).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next header:</a:t>
            </a:r>
            <a:r>
              <a:rPr lang="en-US" altLang="en-US" sz="2800" dirty="0">
                <a:latin typeface="Gill Sans MT" pitchFamily="34" charset="0"/>
              </a:rPr>
              <a:t> identify </a:t>
            </a:r>
            <a:r>
              <a:rPr lang="en-US" altLang="en-US" sz="2800" dirty="0" smtClean="0">
                <a:latin typeface="Gill Sans MT" pitchFamily="34" charset="0"/>
              </a:rPr>
              <a:t>upper-layer </a:t>
            </a:r>
            <a:r>
              <a:rPr lang="en-US" altLang="en-US" sz="2800" dirty="0">
                <a:latin typeface="Gill Sans MT" pitchFamily="34" charset="0"/>
              </a:rPr>
              <a:t>protocol for data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09573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data</a:t>
            </a:r>
          </a:p>
        </p:txBody>
      </p:sp>
      <p:sp>
        <p:nvSpPr>
          <p:cNvPr id="109583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4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5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09586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09587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09588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109589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pri</a:t>
            </a:r>
          </a:p>
        </p:txBody>
      </p:sp>
      <p:sp>
        <p:nvSpPr>
          <p:cNvPr id="109590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ver</a:t>
            </a:r>
          </a:p>
        </p:txBody>
      </p:sp>
      <p:sp>
        <p:nvSpPr>
          <p:cNvPr id="109591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  <p:sp>
        <p:nvSpPr>
          <p:cNvPr id="1095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BD4F387-34F1-49F4-ADFC-94A03F3ED67E}" type="slidenum">
              <a:rPr lang="en-US" altLang="en-US" sz="1200">
                <a:latin typeface="Tahoma" pitchFamily="34" charset="0"/>
              </a:rPr>
              <a:pPr/>
              <a:t>61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95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checksum</a:t>
            </a: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removed entirely to reduce processing time at each hop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options: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allowed, but outside of header, indicated by 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Next Header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 field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ICMPv6: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new version of </a:t>
            </a:r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ICMP</a:t>
            </a:r>
            <a:endParaRPr lang="en-US" alt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additional message types, e.g. </a:t>
            </a:r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dirty="0" smtClean="0">
                <a:latin typeface="Gill Sans MT" pitchFamily="34" charset="0"/>
                <a:ea typeface="ＭＳ Ｐゴシック" charset="-128"/>
              </a:rPr>
              <a:t>Packet Too Big</a:t>
            </a:r>
            <a:r>
              <a:rPr lang="ja-JP" altLang="en-US" dirty="0" smtClean="0">
                <a:latin typeface="Gill Sans MT" pitchFamily="34" charset="0"/>
                <a:ea typeface="ＭＳ Ｐゴシック" charset="-128"/>
              </a:rPr>
              <a:t>”</a:t>
            </a:r>
            <a:endParaRPr lang="en-US" altLang="ja-JP" dirty="0" smtClean="0">
              <a:latin typeface="Gill Sans MT" pitchFamily="34" charset="0"/>
              <a:ea typeface="ＭＳ Ｐゴシック" charset="-128"/>
            </a:endParaRP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multicast-group management functions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576E0E8-3DC6-4B31-88EF-7B67496EB2E6}" type="slidenum">
              <a:rPr lang="en-US" altLang="en-US" sz="1200">
                <a:latin typeface="Tahoma" pitchFamily="34" charset="0"/>
              </a:rPr>
              <a:pPr/>
              <a:t>62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059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no </a:t>
            </a:r>
            <a:r>
              <a:rPr lang="ja-JP" altLang="en-US" sz="2800" dirty="0" smtClean="0">
                <a:latin typeface="Gill Sans MT" pitchFamily="34" charset="0"/>
                <a:ea typeface="ＭＳ Ｐゴシック" charset="-128"/>
              </a:rPr>
              <a:t>“</a:t>
            </a:r>
            <a:r>
              <a:rPr lang="en-US" altLang="ja-JP" sz="2800" dirty="0" smtClean="0">
                <a:latin typeface="Gill Sans MT" pitchFamily="34" charset="0"/>
                <a:ea typeface="ＭＳ Ｐゴシック" charset="-128"/>
              </a:rPr>
              <a:t>flag days</a:t>
            </a:r>
            <a:r>
              <a:rPr lang="ja-JP" altLang="en-US" sz="2800" dirty="0" smtClean="0">
                <a:latin typeface="Gill Sans MT" pitchFamily="34" charset="0"/>
                <a:ea typeface="ＭＳ Ｐゴシック" charset="-128"/>
              </a:rPr>
              <a:t>”</a:t>
            </a:r>
            <a:endParaRPr lang="en-US" altLang="ja-JP" sz="2800" dirty="0" smtClean="0">
              <a:latin typeface="Gill Sans MT" pitchFamily="34" charset="0"/>
              <a:ea typeface="ＭＳ Ｐゴシック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 dirty="0" smtClean="0">
                <a:latin typeface="Gill Sans MT" pitchFamily="34" charset="0"/>
                <a:ea typeface="ＭＳ Ｐゴシック" charset="-128"/>
              </a:rPr>
              <a:t>how will network operate with mixed IPv4 and IPv6 routers? 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tunneling: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IPv6 datagram carried as </a:t>
            </a:r>
            <a:r>
              <a:rPr lang="en-US" altLang="en-US" i="1" dirty="0" smtClean="0">
                <a:ea typeface="ＭＳ Ｐゴシック" charset="-128"/>
                <a:cs typeface="ＭＳ Ｐゴシック" charset="-128"/>
              </a:rPr>
              <a:t>payload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 in IPv4 datagram among IPv4 routers</a:t>
            </a:r>
          </a:p>
        </p:txBody>
      </p:sp>
      <p:pic>
        <p:nvPicPr>
          <p:cNvPr id="11161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/>
          <p:cNvGrpSpPr>
            <a:grpSpLocks/>
          </p:cNvGrpSpPr>
          <p:nvPr/>
        </p:nvGrpSpPr>
        <p:grpSpPr bwMode="auto">
          <a:xfrm>
            <a:off x="2101850" y="5176838"/>
            <a:ext cx="4854575" cy="473075"/>
            <a:chOff x="1163" y="3504"/>
            <a:chExt cx="3058" cy="298"/>
          </a:xfrm>
        </p:grpSpPr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56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7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8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9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0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1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2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3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4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5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6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7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8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9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1" name="Text Box 48"/>
          <p:cNvSpPr txBox="1">
            <a:spLocks noChangeArrowheads="1"/>
          </p:cNvSpPr>
          <p:nvPr/>
        </p:nvSpPr>
        <p:spPr bwMode="auto">
          <a:xfrm>
            <a:off x="1597025" y="43751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IPv4 source, dest addr </a:t>
            </a:r>
          </a:p>
        </p:txBody>
      </p:sp>
      <p:sp>
        <p:nvSpPr>
          <p:cNvPr id="111622" name="Text Box 50"/>
          <p:cNvSpPr txBox="1">
            <a:spLocks noChangeArrowheads="1"/>
          </p:cNvSpPr>
          <p:nvPr/>
        </p:nvSpPr>
        <p:spPr bwMode="auto">
          <a:xfrm>
            <a:off x="1303338" y="4143375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IPv4 header fields </a:t>
            </a:r>
          </a:p>
        </p:txBody>
      </p:sp>
      <p:sp>
        <p:nvSpPr>
          <p:cNvPr id="111623" name="Line 55"/>
          <p:cNvSpPr>
            <a:spLocks noChangeShapeType="1"/>
          </p:cNvSpPr>
          <p:nvPr/>
        </p:nvSpPr>
        <p:spPr bwMode="auto">
          <a:xfrm>
            <a:off x="2855913" y="4633913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4" name="Line 56"/>
          <p:cNvSpPr>
            <a:spLocks noChangeShapeType="1"/>
          </p:cNvSpPr>
          <p:nvPr/>
        </p:nvSpPr>
        <p:spPr bwMode="auto">
          <a:xfrm>
            <a:off x="2860675" y="4629150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5" name="Line 57"/>
          <p:cNvSpPr>
            <a:spLocks noChangeShapeType="1"/>
          </p:cNvSpPr>
          <p:nvPr/>
        </p:nvSpPr>
        <p:spPr bwMode="auto">
          <a:xfrm>
            <a:off x="2260600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3663950" y="6003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IPv4 datagram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5284788" y="6192838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 flipH="1">
            <a:off x="2095500" y="6192838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65467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8245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824538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32" name="Rectangle 69"/>
          <p:cNvSpPr>
            <a:spLocks noChangeArrowheads="1"/>
          </p:cNvSpPr>
          <p:nvPr/>
        </p:nvSpPr>
        <p:spPr bwMode="auto">
          <a:xfrm>
            <a:off x="3490913" y="5211763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552950" y="4241800"/>
            <a:ext cx="3379788" cy="1109663"/>
            <a:chOff x="2868" y="2782"/>
            <a:chExt cx="2129" cy="699"/>
          </a:xfrm>
        </p:grpSpPr>
        <p:sp>
          <p:nvSpPr>
            <p:cNvPr id="111653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IPv4 payload </a:t>
              </a:r>
            </a:p>
          </p:txBody>
        </p:sp>
        <p:sp>
          <p:nvSpPr>
            <p:cNvPr id="111654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06788" y="4146550"/>
            <a:ext cx="3402012" cy="1476375"/>
            <a:chOff x="2280" y="1247"/>
            <a:chExt cx="2143" cy="930"/>
          </a:xfrm>
        </p:grpSpPr>
        <p:sp>
          <p:nvSpPr>
            <p:cNvPr id="111637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38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39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2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3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4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5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6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UDP/TCP payload</a:t>
              </a:r>
            </a:p>
          </p:txBody>
        </p:sp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source dest addr</a:t>
              </a:r>
            </a:p>
          </p:txBody>
        </p:sp>
        <p:sp>
          <p:nvSpPr>
            <p:cNvPr id="111648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header fields</a:t>
              </a:r>
            </a:p>
          </p:txBody>
        </p:sp>
        <p:sp>
          <p:nvSpPr>
            <p:cNvPr id="111649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0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1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2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396023A-4726-4FBE-9D45-736E83294251}" type="slidenum">
              <a:rPr lang="en-US" altLang="en-US" sz="1200">
                <a:latin typeface="Tahoma" pitchFamily="34" charset="0"/>
              </a:rPr>
              <a:pPr/>
              <a:t>63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163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2643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2644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5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2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64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8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5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8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2738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2739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2740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1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42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43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56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0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7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8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4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48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2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49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0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9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27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33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7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4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5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0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2707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2708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9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10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11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25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6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7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2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17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1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18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9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3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2651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2652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2656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2657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2658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2684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2685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86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87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88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702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6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03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89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94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8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95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6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0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2660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2661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2662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2663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64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65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66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9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3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0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67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1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75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2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3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A7A525D-C533-4E75-BC5D-723DB6303F11}" type="slidenum">
              <a:rPr lang="en-US" altLang="en-US" sz="1200">
                <a:latin typeface="Tahoma" pitchFamily="34" charset="0"/>
              </a:rPr>
              <a:pPr/>
              <a:t>64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26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3821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26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  <p:sp>
          <p:nvSpPr>
            <p:cNvPr id="113822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23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24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3812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17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18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14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815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3806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07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08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9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11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3797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8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799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0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02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0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03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3670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671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378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92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6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93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4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2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3766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3767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3768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69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70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71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84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8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85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6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72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76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0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77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8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73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37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61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5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62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4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3735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3736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37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38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39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53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7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54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5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40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45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9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46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7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41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3675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3676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13677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3684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3685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3686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3712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3713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714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715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716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30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4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31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2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17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22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6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23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4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18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3688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3689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3690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3691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2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693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694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07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1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8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695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699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3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0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1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3678" name="Picture 34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3680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B1F2521-1504-45DE-970E-233961D8FF2E}" type="slidenum">
              <a:rPr lang="en-US" altLang="en-US" sz="1200">
                <a:latin typeface="Tahoma" pitchFamily="34" charset="0"/>
              </a:rPr>
              <a:pPr/>
              <a:t>65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36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</a:t>
            </a:r>
            <a:r>
              <a:rPr lang="en-US" dirty="0" smtClean="0">
                <a:cs typeface="+mj-cs"/>
              </a:rPr>
              <a:t>adoption</a:t>
            </a:r>
            <a:endParaRPr lang="en-US" dirty="0"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8768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Google: 8% of clients access services via IPv6</a:t>
            </a:r>
          </a:p>
          <a:p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NIST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: 1/3 of all US government domains are IPv6 capable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dirty="0" smtClean="0">
              <a:latin typeface="Gill Sans MT" pitchFamily="34" charset="0"/>
              <a:ea typeface="ＭＳ Ｐゴシック" charset="-128"/>
            </a:endParaRP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Long (long!) time for deployment, use</a:t>
            </a:r>
          </a:p>
          <a:p>
            <a:pPr marL="457200" lvl="1" indent="0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20 years and counting!</a:t>
            </a:r>
          </a:p>
          <a:p>
            <a:pPr marL="457200" lvl="1" indent="0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en-US" i="1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Why?</a:t>
            </a:r>
          </a:p>
        </p:txBody>
      </p:sp>
      <p:pic>
        <p:nvPicPr>
          <p:cNvPr id="1146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267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B3CB509-03E8-4EFA-92FA-8B58252188D3}" type="slidenum">
              <a:rPr lang="en-US" altLang="en-US" sz="1200">
                <a:latin typeface="Tahoma" pitchFamily="34" charset="0"/>
              </a:rPr>
              <a:pPr/>
              <a:t>66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469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 smtClean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 smtClean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859DD3E-EF68-4215-950A-15E4C8347BAC}" type="slidenum">
              <a:rPr lang="en-US" altLang="en-US" sz="1200">
                <a:latin typeface="Tahoma" pitchFamily="34" charset="0"/>
              </a:rPr>
              <a:pPr/>
              <a:t>67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57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79463"/>
            <a:ext cx="7721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/>
          <p:cNvSpPr txBox="1">
            <a:spLocks/>
          </p:cNvSpPr>
          <p:nvPr/>
        </p:nvSpPr>
        <p:spPr bwMode="auto">
          <a:xfrm>
            <a:off x="371475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Generalized Forwarding and SDN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Gill Sans MT" pitchFamily="34" charset="0"/>
              </a:rPr>
              <a:t>Each router contains a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flow table </a:t>
            </a:r>
            <a:r>
              <a:rPr lang="en-US" altLang="en-US">
                <a:latin typeface="Gill Sans MT" pitchFamily="34" charset="0"/>
              </a:rPr>
              <a:t>that is computed and distributed by a </a:t>
            </a:r>
            <a:r>
              <a:rPr lang="en-US" altLang="en-US" i="1">
                <a:latin typeface="Gill Sans MT" pitchFamily="34" charset="0"/>
              </a:rPr>
              <a:t>logically centralized </a:t>
            </a:r>
            <a:r>
              <a:rPr lang="en-US" altLang="en-US">
                <a:latin typeface="Gill Sans MT" pitchFamily="34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cxnSpLocks noChangeShapeType="1"/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>
            <a:cxnSpLocks noChangeShapeType="1"/>
          </p:cNvCxnSpPr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>
            <a:cxnSpLocks noChangeShapeType="1"/>
          </p:cNvCxnSpPr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cxnSpLocks noChangeShapeType="1"/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D35E7A-C2AC-4292-A850-3E48ED7B025A}" type="slidenum">
              <a:rPr lang="en-US" altLang="en-US" sz="1200">
                <a:latin typeface="Tahoma" pitchFamily="34" charset="0"/>
              </a:rPr>
              <a:pPr/>
              <a:t>68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679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 dirty="0" err="1" smtClean="0">
                <a:latin typeface="Calibri" pitchFamily="34" charset="0"/>
                <a:ea typeface="ＭＳ Ｐゴシック" charset="-128"/>
              </a:rPr>
              <a:t>OpenFlow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 data-plane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Pattern</a:t>
            </a:r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: 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match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Actions: for matched packet: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drop, forward, or modify matched packet; or send matched packet to controller 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Priority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Counters: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i="1" dirty="0"/>
              <a:t>Flow table in a router (computed and distributed by controller) </a:t>
            </a:r>
            <a:r>
              <a:rPr lang="en-US" altLang="en-US" i="1" dirty="0" smtClean="0"/>
              <a:t>defines </a:t>
            </a:r>
            <a:r>
              <a:rPr lang="en-US" altLang="en-US" i="1" dirty="0"/>
              <a:t>router’s </a:t>
            </a:r>
            <a:r>
              <a:rPr lang="en-US" altLang="en-US" i="1" dirty="0" err="1"/>
              <a:t>match+action</a:t>
            </a:r>
            <a:r>
              <a:rPr lang="en-US" altLang="en-US" i="1" dirty="0"/>
              <a:t> rules</a:t>
            </a:r>
          </a:p>
        </p:txBody>
      </p:sp>
      <p:sp>
        <p:nvSpPr>
          <p:cNvPr id="117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D576C08-DEDE-4B65-BEE7-B6DB427A416C}" type="slidenum">
              <a:rPr lang="en-US" altLang="en-US" sz="1200">
                <a:latin typeface="Tahoma" pitchFamily="34" charset="0"/>
              </a:rPr>
              <a:pPr/>
              <a:t>69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7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19150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60855B81-6501-4893-86C0-CDC5AB250401}" type="slidenum">
              <a:rPr lang="en-US" altLang="en-US" sz="1200">
                <a:latin typeface="Tahoma" pitchFamily="34" charset="0"/>
              </a:rPr>
              <a:pPr/>
              <a:t>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71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charset="-128"/>
              </a:rPr>
              <a:t>OpenFlow data plane abstraction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Pattern</a:t>
            </a:r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: 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match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Actions: for matched packet: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drop, forward, or modify matched packet; or send matched packet to controller 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Priority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Counters: </a:t>
            </a:r>
            <a:r>
              <a:rPr lang="en-US" altLang="en-US" dirty="0" smtClean="0">
                <a:latin typeface="Calibri" pitchFamily="34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Switch</a:t>
            </a:r>
          </a:p>
          <a:p>
            <a:r>
              <a:rPr lang="en-US" altLang="en-US" sz="1700">
                <a:latin typeface="Calibri" pitchFamily="34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Eth</a:t>
            </a:r>
          </a:p>
          <a:p>
            <a:r>
              <a:rPr lang="en-US" altLang="en-US" sz="1700">
                <a:latin typeface="Calibri" pitchFamily="34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VLAN</a:t>
            </a:r>
          </a:p>
          <a:p>
            <a:r>
              <a:rPr lang="en-US" altLang="en-US" sz="1700">
                <a:latin typeface="Calibri" pitchFamily="34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Prot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3998913" y="1891119"/>
            <a:ext cx="8228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Statistics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3973513" y="2647742"/>
            <a:ext cx="263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200" dirty="0">
                <a:latin typeface="Calibri" pitchFamily="34" charset="0"/>
              </a:rPr>
              <a:t>Packet </a:t>
            </a:r>
            <a:r>
              <a:rPr lang="en-US" altLang="en-US" sz="2200" dirty="0" smtClean="0">
                <a:latin typeface="Calibri" pitchFamily="34" charset="0"/>
              </a:rPr>
              <a:t>&amp; </a:t>
            </a:r>
            <a:r>
              <a:rPr lang="en-US" altLang="en-US" sz="2200" dirty="0">
                <a:latin typeface="Calibri" pitchFamily="34" charset="0"/>
              </a:rPr>
              <a:t>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1984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35025"/>
            <a:ext cx="6965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alibri" pitchFamily="34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port6</a:t>
            </a:r>
          </a:p>
        </p:txBody>
      </p:sp>
      <p:pic>
        <p:nvPicPr>
          <p:cNvPr id="12187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IP datagrams destined </a:t>
            </a:r>
            <a:r>
              <a:rPr lang="en-US" altLang="en-US" sz="2000" i="1" dirty="0" smtClean="0">
                <a:latin typeface="Gill Sans MT" pitchFamily="34" charset="0"/>
              </a:rPr>
              <a:t>for IP </a:t>
            </a:r>
            <a:r>
              <a:rPr lang="en-US" altLang="en-US" sz="2000" i="1" dirty="0">
                <a:latin typeface="Gill Sans MT" pitchFamily="34" charset="0"/>
              </a:rPr>
              <a:t>address  51.6.0.8 should be forwarded to router output port </a:t>
            </a:r>
            <a:r>
              <a:rPr lang="en-US" altLang="en-US" sz="2000" dirty="0">
                <a:latin typeface="Gill Sans MT" pitchFamily="34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22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do not forward </a:t>
            </a:r>
            <a:r>
              <a:rPr lang="en-US" altLang="en-US" sz="2000" i="1" dirty="0" smtClean="0">
                <a:latin typeface="Gill Sans MT" pitchFamily="34" charset="0"/>
              </a:rPr>
              <a:t>(i.e., block</a:t>
            </a:r>
            <a:r>
              <a:rPr lang="en-US" altLang="en-US" sz="2000" i="1" dirty="0">
                <a:latin typeface="Gill Sans MT" pitchFamily="34" charset="0"/>
              </a:rPr>
              <a:t>) </a:t>
            </a:r>
            <a:r>
              <a:rPr lang="en-US" altLang="en-US" sz="2000" i="1" dirty="0" smtClean="0">
                <a:latin typeface="Gill Sans MT" pitchFamily="34" charset="0"/>
              </a:rPr>
              <a:t>datagrams </a:t>
            </a:r>
            <a:r>
              <a:rPr lang="en-US" altLang="en-US" sz="2000" i="1" dirty="0">
                <a:latin typeface="Gill Sans MT" pitchFamily="34" charset="0"/>
              </a:rPr>
              <a:t>destined </a:t>
            </a:r>
            <a:r>
              <a:rPr lang="en-US" altLang="en-US" sz="2000" i="1" dirty="0" smtClean="0">
                <a:latin typeface="Gill Sans MT" pitchFamily="34" charset="0"/>
              </a:rPr>
              <a:t>for TCP  </a:t>
            </a:r>
            <a:r>
              <a:rPr lang="en-US" altLang="en-US" sz="2000" i="1" dirty="0">
                <a:latin typeface="Gill Sans MT" pitchFamily="34" charset="0"/>
              </a:rPr>
              <a:t>port 22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900">
                <a:latin typeface="Calibri" pitchFamily="34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do not forward </a:t>
            </a:r>
            <a:r>
              <a:rPr lang="en-US" altLang="en-US" sz="2000" i="1" dirty="0" smtClean="0">
                <a:latin typeface="Gill Sans MT" pitchFamily="34" charset="0"/>
              </a:rPr>
              <a:t>(i.e., block</a:t>
            </a:r>
            <a:r>
              <a:rPr lang="en-US" altLang="en-US" sz="2000" i="1" dirty="0">
                <a:latin typeface="Gill Sans MT" pitchFamily="34" charset="0"/>
              </a:rPr>
              <a:t>) </a:t>
            </a:r>
            <a:r>
              <a:rPr lang="en-US" altLang="en-US" sz="2000" i="1" dirty="0" smtClean="0">
                <a:latin typeface="Gill Sans MT" pitchFamily="34" charset="0"/>
              </a:rPr>
              <a:t>datagrams </a:t>
            </a:r>
            <a:r>
              <a:rPr lang="en-US" altLang="en-US" sz="2000" i="1" dirty="0">
                <a:latin typeface="Gill Sans MT" pitchFamily="34" charset="0"/>
              </a:rPr>
              <a:t>sent by host 128.119.1.1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/>
          </p:cNvSpPr>
          <p:nvPr/>
        </p:nvSpPr>
        <p:spPr bwMode="auto">
          <a:xfrm>
            <a:off x="669925" y="119380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000090"/>
                </a:solidFill>
                <a:latin typeface="Gill Sans MT" pitchFamily="34" charset="0"/>
              </a:rPr>
              <a:t>Destination-based </a:t>
            </a:r>
            <a:r>
              <a:rPr lang="en-US" altLang="en-US" dirty="0" smtClean="0">
                <a:solidFill>
                  <a:srgbClr val="000090"/>
                </a:solidFill>
                <a:latin typeface="Gill Sans MT" pitchFamily="34" charset="0"/>
              </a:rPr>
              <a:t>layer-2 </a:t>
            </a:r>
            <a:r>
              <a:rPr lang="en-US" altLang="en-US" dirty="0">
                <a:solidFill>
                  <a:srgbClr val="000090"/>
                </a:solidFill>
                <a:latin typeface="Gill Sans MT" pitchFamily="34" charset="0"/>
              </a:rPr>
              <a:t>(switch) forwarding:</a:t>
            </a:r>
          </a:p>
        </p:txBody>
      </p:sp>
      <p:sp>
        <p:nvSpPr>
          <p:cNvPr id="122882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2883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289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290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0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0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290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290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1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1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91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291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291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2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2884" name="Rectangle 28"/>
          <p:cNvSpPr>
            <a:spLocks/>
          </p:cNvSpPr>
          <p:nvPr/>
        </p:nvSpPr>
        <p:spPr bwMode="auto">
          <a:xfrm>
            <a:off x="2008188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5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6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7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8" name="Rectangle 32"/>
          <p:cNvSpPr>
            <a:spLocks/>
          </p:cNvSpPr>
          <p:nvPr/>
        </p:nvSpPr>
        <p:spPr bwMode="auto">
          <a:xfrm>
            <a:off x="46497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9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0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1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2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port3</a:t>
            </a:r>
          </a:p>
        </p:txBody>
      </p:sp>
      <p:pic>
        <p:nvPicPr>
          <p:cNvPr id="122893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4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2895" name="Rectangle 2"/>
          <p:cNvSpPr>
            <a:spLocks/>
          </p:cNvSpPr>
          <p:nvPr/>
        </p:nvSpPr>
        <p:spPr bwMode="auto">
          <a:xfrm>
            <a:off x="2814638" y="269240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 smtClean="0">
                <a:latin typeface="Gill Sans MT" pitchFamily="34" charset="0"/>
              </a:rPr>
              <a:t>layer-2 </a:t>
            </a:r>
            <a:r>
              <a:rPr lang="en-US" altLang="en-US" sz="2000" i="1" dirty="0">
                <a:latin typeface="Gill Sans MT" pitchFamily="34" charset="0"/>
              </a:rPr>
              <a:t>frames from MAC address 22:A7:23:11:E1:02 should be forwarded to output port </a:t>
            </a:r>
            <a:r>
              <a:rPr lang="en-US" altLang="en-US" sz="2000" dirty="0">
                <a:latin typeface="Gill Sans MT" pitchFamily="34" charset="0"/>
              </a:rPr>
              <a:t>6 </a:t>
            </a:r>
          </a:p>
        </p:txBody>
      </p:sp>
      <p:sp>
        <p:nvSpPr>
          <p:cNvPr id="122896" name="Rectangle 28"/>
          <p:cNvSpPr>
            <a:spLocks/>
          </p:cNvSpPr>
          <p:nvPr/>
        </p:nvSpPr>
        <p:spPr bwMode="auto">
          <a:xfrm>
            <a:off x="1320800" y="229870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100">
                <a:latin typeface="Calibri" pitchFamily="34" charset="0"/>
              </a:rPr>
              <a:t>22:A7:23:</a:t>
            </a:r>
          </a:p>
          <a:p>
            <a:r>
              <a:rPr lang="en-US" altLang="en-US" sz="1100">
                <a:latin typeface="Calibri" pitchFamily="34" charset="0"/>
              </a:rPr>
              <a:t>11:E1:02</a:t>
            </a:r>
          </a:p>
        </p:txBody>
      </p:sp>
      <p:sp>
        <p:nvSpPr>
          <p:cNvPr id="1228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55F0805-EB68-42A1-AF90-FE44F4C1E6D7}" type="slidenum">
              <a:rPr lang="en-US" altLang="en-US" sz="1200">
                <a:latin typeface="Tahoma" pitchFamily="34" charset="0"/>
              </a:rPr>
              <a:pPr/>
              <a:t>73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289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51720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charset="-128"/>
              </a:rPr>
              <a:t>OpenFlow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</a:t>
            </a:r>
            <a:r>
              <a:rPr lang="en-US" sz="2800" dirty="0" smtClean="0">
                <a:latin typeface="Calibri" charset="0"/>
              </a:rPr>
              <a:t>on an outward </a:t>
            </a:r>
            <a:r>
              <a:rPr lang="en-US" sz="2800" dirty="0">
                <a:latin typeface="Calibri" charset="0"/>
              </a:rPr>
              <a:t>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or </a:t>
            </a:r>
            <a:r>
              <a:rPr lang="en-US" sz="2800" dirty="0" smtClean="0">
                <a:latin typeface="Calibri" charset="0"/>
              </a:rPr>
              <a:t>flood (broadcast)</a:t>
            </a:r>
            <a:endParaRPr lang="en-US" sz="2800" dirty="0">
              <a:latin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dirty="0" smtClean="0">
                <a:latin typeface="Calibri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 smtClean="0">
                <a:latin typeface="Calibri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Calibri" pitchFamily="34" charset="0"/>
              </a:rPr>
              <a:t>match+action: </a:t>
            </a:r>
            <a:r>
              <a:rPr lang="en-US" altLang="en-US" sz="2800">
                <a:latin typeface="Calibri" pitchFamily="34" charset="0"/>
              </a:rPr>
              <a:t>unifies different kinds of devices</a:t>
            </a:r>
            <a:endParaRPr lang="en-US" altLang="en-US" sz="2800"/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FCAB6F5-F7B4-446F-BB00-367375C8A107}" type="slidenum">
              <a:rPr lang="en-US" altLang="en-US" sz="1200">
                <a:latin typeface="Tahoma" pitchFamily="34" charset="0"/>
              </a:rPr>
              <a:pPr/>
              <a:t>74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39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charset="-128"/>
              </a:rPr>
              <a:t>OpenFlow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10.1.0.1</a:t>
            </a:r>
          </a:p>
          <a:p>
            <a:pPr algn="ctr"/>
            <a:endParaRPr lang="en-US" altLang="en-US" sz="1400">
              <a:cs typeface="Arial" pitchFamily="34" charset="0"/>
            </a:endParaRPr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h2</a:t>
            </a:r>
          </a:p>
          <a:p>
            <a:r>
              <a:rPr lang="en-US" altLang="en-US" sz="1400">
                <a:cs typeface="Arial" pitchFamily="34" charset="0"/>
              </a:rPr>
              <a:t>10.1.0.2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h4</a:t>
            </a:r>
          </a:p>
          <a:p>
            <a:r>
              <a:rPr lang="en-US" altLang="en-US" sz="1400">
                <a:cs typeface="Arial" pitchFamily="34" charset="0"/>
              </a:rPr>
              <a:t>10.2.0.4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h3</a:t>
            </a:r>
          </a:p>
          <a:p>
            <a:r>
              <a:rPr lang="en-US" altLang="en-US" sz="1400">
                <a:cs typeface="Arial" pitchFamily="34" charset="0"/>
              </a:rPr>
              <a:t>10.2.0.3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/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/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cs typeface="Arial" pitchFamily="34" charset="0"/>
                  </a:rPr>
                  <a:t>controller</a:t>
                </a:r>
              </a:p>
              <a:p>
                <a:endParaRPr lang="en-US" altLang="en-US" sz="1800">
                  <a:cs typeface="Arial" pitchFamily="34" charset="0"/>
                </a:endParaRPr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5608638" y="317500"/>
            <a:ext cx="3133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</a:rPr>
              <a:t>Example: </a:t>
            </a:r>
            <a:r>
              <a:rPr lang="en-US" altLang="en-US" sz="2000" dirty="0"/>
              <a:t>datagrams from hosts h5 and h6 should be sent to h3 or h4, </a:t>
            </a:r>
            <a:r>
              <a:rPr lang="en-US" altLang="en-US" sz="2000" dirty="0" smtClean="0"/>
              <a:t>going via </a:t>
            </a:r>
            <a:r>
              <a:rPr lang="en-US" altLang="en-US" sz="2000" dirty="0"/>
              <a:t>s1 and </a:t>
            </a:r>
            <a:r>
              <a:rPr lang="en-US" altLang="en-US" sz="2000" dirty="0" smtClean="0"/>
              <a:t>then </a:t>
            </a:r>
            <a:r>
              <a:rPr lang="en-US" altLang="en-US" sz="2000" dirty="0"/>
              <a:t>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</a:t>
            </a:r>
            <a:r>
              <a:rPr lang="en-US" altLang="en-US" sz="4400" i="1">
                <a:solidFill>
                  <a:srgbClr val="000099"/>
                </a:solidFill>
                <a:latin typeface="Gill Sans MT" pitchFamily="34" charset="0"/>
              </a:rPr>
              <a:t>done!</a:t>
            </a:r>
          </a:p>
        </p:txBody>
      </p:sp>
      <p:pic>
        <p:nvPicPr>
          <p:cNvPr id="126978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56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Content Placeholder 1"/>
          <p:cNvSpPr>
            <a:spLocks noGrp="1"/>
          </p:cNvSpPr>
          <p:nvPr>
            <p:ph sz="half" idx="1"/>
          </p:nvPr>
        </p:nvSpPr>
        <p:spPr>
          <a:xfrm>
            <a:off x="4233863" y="3873500"/>
            <a:ext cx="4572000" cy="17986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Question: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how are forwarding tables (destination-based forwarding) or flow tables (generalized forwarding) computed?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Answer: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by the control plane (next chapter)</a:t>
            </a:r>
          </a:p>
        </p:txBody>
      </p:sp>
      <p:sp>
        <p:nvSpPr>
          <p:cNvPr id="12698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3879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4.1 Overview of Network layer: data plane and control plane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4.2 What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inside a router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4.3 IP: Internet Protocol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datagram format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fragmentation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IPv4 addressing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NAT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>
                <a:latin typeface="Gill Sans MT" pitchFamily="34" charset="0"/>
              </a:rPr>
              <a:t>IPv6</a:t>
            </a:r>
          </a:p>
        </p:txBody>
      </p:sp>
      <p:sp>
        <p:nvSpPr>
          <p:cNvPr id="126981" name="Rectangle 4"/>
          <p:cNvSpPr txBox="1">
            <a:spLocks noChangeArrowheads="1"/>
          </p:cNvSpPr>
          <p:nvPr/>
        </p:nvSpPr>
        <p:spPr bwMode="auto">
          <a:xfrm>
            <a:off x="4495800" y="1600200"/>
            <a:ext cx="3810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 dirty="0">
                <a:latin typeface="Gill Sans MT" pitchFamily="34" charset="0"/>
              </a:rPr>
              <a:t>4.4 Generalized </a:t>
            </a:r>
            <a:r>
              <a:rPr lang="en-US" altLang="en-US" dirty="0" smtClean="0">
                <a:latin typeface="Gill Sans MT" pitchFamily="34" charset="0"/>
              </a:rPr>
              <a:t>Forwarding </a:t>
            </a:r>
            <a:r>
              <a:rPr lang="en-US" altLang="en-US" dirty="0">
                <a:latin typeface="Gill Sans MT" pitchFamily="34" charset="0"/>
              </a:rPr>
              <a:t>and </a:t>
            </a:r>
            <a:r>
              <a:rPr lang="en-US" altLang="en-US" dirty="0" err="1">
                <a:latin typeface="Gill Sans MT" pitchFamily="34" charset="0"/>
              </a:rPr>
              <a:t>SDN</a:t>
            </a:r>
            <a:endParaRPr lang="en-US" altLang="en-US" dirty="0">
              <a:latin typeface="Gill Sans MT" pitchFamily="34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match plus action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 err="1">
                <a:latin typeface="Gill Sans MT" pitchFamily="34" charset="0"/>
              </a:rPr>
              <a:t>OpenFlow</a:t>
            </a:r>
            <a:r>
              <a:rPr lang="en-US" altLang="en-US" dirty="0">
                <a:latin typeface="Gill Sans MT" pitchFamily="34" charset="0"/>
              </a:rPr>
              <a:t> example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FC6B3C1-900C-4DFC-A049-17D1F72B9642}" type="slidenum">
              <a:rPr lang="en-US" altLang="en-US" sz="1200">
                <a:latin typeface="Tahoma" pitchFamily="34" charset="0"/>
              </a:rPr>
              <a:pPr/>
              <a:t>76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69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54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313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3888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147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1875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5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063" y="6116638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5813" y="5900738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1525588" y="3003550"/>
            <a:ext cx="6978650" cy="1096963"/>
            <a:chOff x="1526216" y="3003498"/>
            <a:chExt cx="6978041" cy="1096962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6813" y="2735263"/>
            <a:ext cx="4295775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1855788" y="3709988"/>
            <a:ext cx="5211762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381250" y="2476500"/>
            <a:ext cx="4416425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Logically centralized control plane</a:t>
            </a:r>
          </a:p>
        </p:txBody>
      </p:sp>
      <p:pic>
        <p:nvPicPr>
          <p:cNvPr id="4814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3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630238" y="1063625"/>
            <a:ext cx="845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A distinct (typically remote) controller interacts with local control agents (CAs)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55813" y="4687888"/>
            <a:ext cx="4957762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5856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4375150" y="5802313"/>
            <a:ext cx="58896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5167313" y="6262688"/>
            <a:ext cx="58896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3703638" y="6354763"/>
            <a:ext cx="58896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925638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370914CD-F38C-4D99-BC9A-78C82A681BF8}" type="slidenum">
              <a:rPr lang="en-US" altLang="en-US" sz="1200">
                <a:latin typeface="Tahoma" pitchFamily="34" charset="0"/>
              </a:rPr>
              <a:pPr/>
              <a:t>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81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938213" y="5527675"/>
            <a:ext cx="2698750" cy="903288"/>
            <a:chOff x="938213" y="5237163"/>
            <a:chExt cx="2698750" cy="903287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service model</a:t>
            </a:r>
          </a:p>
        </p:txBody>
      </p:sp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800">
                <a:latin typeface="Gill Sans MT" pitchFamily="34" charset="0"/>
              </a:rPr>
              <a:t> What </a:t>
            </a:r>
            <a:r>
              <a:rPr lang="en-US" altLang="en-US" sz="2800" i="1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altLang="en-US" sz="2800">
                <a:latin typeface="Gill Sans MT" pitchFamily="34" charset="0"/>
              </a:rPr>
              <a:t> for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channel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>
                <a:latin typeface="Gill Sans MT" pitchFamily="34" charset="0"/>
              </a:rPr>
              <a:t> transporting datagrams from sender to receiver?</a:t>
            </a:r>
            <a:endParaRPr lang="en-US" altLang="en-US" sz="2800"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example services for individual datagrams: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guaranteed delivery with less than 40 msec delay</a:t>
            </a:r>
          </a:p>
        </p:txBody>
      </p:sp>
      <p:sp>
        <p:nvSpPr>
          <p:cNvPr id="4915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example services for a flow of datagrams:</a:t>
            </a:r>
          </a:p>
          <a:p>
            <a:r>
              <a:rPr lang="en-US" altLang="en-US" sz="2400" smtClean="0">
                <a:ea typeface="ＭＳ Ｐゴシック" charset="-128"/>
                <a:cs typeface="ＭＳ Ｐゴシック" charset="-128"/>
              </a:rPr>
              <a:t>in-order datagram delivery</a:t>
            </a:r>
          </a:p>
          <a:p>
            <a:r>
              <a:rPr lang="en-US" altLang="en-US" sz="2400" smtClean="0">
                <a:ea typeface="ＭＳ Ｐゴシック" charset="-128"/>
                <a:cs typeface="ＭＳ Ｐゴシック" charset="-128"/>
              </a:rPr>
              <a:t>guaranteed minimum bandwidth to flow</a:t>
            </a:r>
          </a:p>
          <a:p>
            <a:r>
              <a:rPr lang="en-US" altLang="en-US" sz="2400" smtClean="0">
                <a:ea typeface="ＭＳ Ｐゴシック" charset="-128"/>
                <a:cs typeface="ＭＳ Ｐゴシック" charset="-128"/>
              </a:rPr>
              <a:t>restrictions on changes in inter-packet spacing</a:t>
            </a:r>
          </a:p>
          <a:p>
            <a:endParaRPr lang="en-US" altLang="en-US" sz="24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7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D872A79-F9D0-4B25-8C72-A0CC3DADD9CA}" type="slidenum">
              <a:rPr lang="en-US" altLang="en-US" sz="1200">
                <a:latin typeface="Tahoma" pitchFamily="34" charset="0"/>
              </a:rPr>
              <a:pPr/>
              <a:t>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91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15977</TotalTime>
  <Words>5900</Words>
  <Application>Microsoft Office PowerPoint</Application>
  <PresentationFormat>On-screen Show (4:3)</PresentationFormat>
  <Paragraphs>1771</Paragraphs>
  <Slides>76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Default Design</vt:lpstr>
      <vt:lpstr>1_Default Design</vt:lpstr>
      <vt:lpstr>2_Default Design</vt:lpstr>
      <vt:lpstr>PowerPoint Presentation</vt:lpstr>
      <vt:lpstr>PowerPoint Presentation</vt:lpstr>
      <vt:lpstr>Chapter 4: network layer</vt:lpstr>
      <vt:lpstr>Network layer</vt:lpstr>
      <vt:lpstr>Two key network-layer functions</vt:lpstr>
      <vt:lpstr>Network layer: data plane, control plane</vt:lpstr>
      <vt:lpstr>PowerPoint Presentation</vt:lpstr>
      <vt:lpstr>PowerPoint Presentation</vt:lpstr>
      <vt:lpstr>Network service model</vt:lpstr>
      <vt:lpstr>Network layer service models:</vt:lpstr>
      <vt:lpstr>PowerPoint Presentation</vt:lpstr>
      <vt:lpstr>Router architecture overview</vt:lpstr>
      <vt:lpstr>Input port functions</vt:lpstr>
      <vt:lpstr>Input port functions</vt:lpstr>
      <vt:lpstr>Destination-based forwarding</vt:lpstr>
      <vt:lpstr>Longest-prefix matching</vt:lpstr>
      <vt:lpstr>Longest-prefix matching</vt:lpstr>
      <vt:lpstr>Switching fabrics</vt:lpstr>
      <vt:lpstr>Switching via memory</vt:lpstr>
      <vt:lpstr>Switching via a bus</vt:lpstr>
      <vt:lpstr>Switching via interconnection network</vt:lpstr>
      <vt:lpstr>Input-port queuing</vt:lpstr>
      <vt:lpstr>Output ports</vt:lpstr>
      <vt:lpstr>Output-port queueing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PowerPoint Presentation</vt:lpstr>
      <vt:lpstr>The Internet network layer</vt:lpstr>
      <vt:lpstr>IP datagram format</vt:lpstr>
      <vt:lpstr>IP fragmentation, reassembly</vt:lpstr>
      <vt:lpstr>IP fragmentation, reassembly</vt:lpstr>
      <vt:lpstr>PowerPoint Presentation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network-address translation</vt:lpstr>
      <vt:lpstr>NAT: network-address translation</vt:lpstr>
      <vt:lpstr>NAT: network-address translation</vt:lpstr>
      <vt:lpstr>NAT: network-address translation</vt:lpstr>
      <vt:lpstr>NAT: network-address translation</vt:lpstr>
      <vt:lpstr>PowerPoint Presentation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OpenFlow data-plane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422</cp:revision>
  <dcterms:created xsi:type="dcterms:W3CDTF">1999-10-08T19:08:27Z</dcterms:created>
  <dcterms:modified xsi:type="dcterms:W3CDTF">2017-10-12T06:09:05Z</dcterms:modified>
</cp:coreProperties>
</file>