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98" r:id="rId30"/>
    <p:sldId id="801" r:id="rId31"/>
    <p:sldId id="780" r:id="rId32"/>
    <p:sldId id="821" r:id="rId33"/>
    <p:sldId id="822" r:id="rId34"/>
    <p:sldId id="823" r:id="rId35"/>
    <p:sldId id="824" r:id="rId36"/>
    <p:sldId id="845" r:id="rId37"/>
    <p:sldId id="817" r:id="rId38"/>
    <p:sldId id="818" r:id="rId39"/>
    <p:sldId id="819" r:id="rId40"/>
    <p:sldId id="820" r:id="rId41"/>
    <p:sldId id="810" r:id="rId42"/>
    <p:sldId id="826" r:id="rId43"/>
    <p:sldId id="846" r:id="rId44"/>
    <p:sldId id="827" r:id="rId45"/>
    <p:sldId id="829" r:id="rId46"/>
    <p:sldId id="848" r:id="rId47"/>
    <p:sldId id="850" r:id="rId48"/>
    <p:sldId id="831" r:id="rId49"/>
    <p:sldId id="851" r:id="rId50"/>
    <p:sldId id="852" r:id="rId51"/>
    <p:sldId id="853" r:id="rId52"/>
    <p:sldId id="854" r:id="rId53"/>
    <p:sldId id="855" r:id="rId54"/>
    <p:sldId id="842" r:id="rId55"/>
    <p:sldId id="844" r:id="rId56"/>
    <p:sldId id="825" r:id="rId57"/>
    <p:sldId id="857" r:id="rId58"/>
    <p:sldId id="870" r:id="rId59"/>
    <p:sldId id="871" r:id="rId60"/>
    <p:sldId id="869" r:id="rId61"/>
    <p:sldId id="872" r:id="rId62"/>
    <p:sldId id="867" r:id="rId63"/>
    <p:sldId id="868" r:id="rId64"/>
    <p:sldId id="863" r:id="rId65"/>
    <p:sldId id="858" r:id="rId66"/>
    <p:sldId id="859" r:id="rId67"/>
    <p:sldId id="860" r:id="rId68"/>
    <p:sldId id="861" r:id="rId69"/>
    <p:sldId id="873" r:id="rId70"/>
    <p:sldId id="874" r:id="rId71"/>
    <p:sldId id="875" r:id="rId72"/>
    <p:sldId id="878" r:id="rId73"/>
    <p:sldId id="879" r:id="rId74"/>
    <p:sldId id="880" r:id="rId75"/>
    <p:sldId id="881" r:id="rId76"/>
    <p:sldId id="876" r:id="rId77"/>
    <p:sldId id="862" r:id="rId78"/>
    <p:sldId id="345" r:id="rId79"/>
    <p:sldId id="694" r:id="rId80"/>
    <p:sldId id="882" r:id="rId81"/>
    <p:sldId id="883" r:id="rId82"/>
    <p:sldId id="884" r:id="rId83"/>
    <p:sldId id="894" r:id="rId84"/>
    <p:sldId id="895" r:id="rId85"/>
    <p:sldId id="896" r:id="rId86"/>
    <p:sldId id="897" r:id="rId8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61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</a:t>
            </a:r>
            <a:r>
              <a:rPr lang="en-US" sz="2800" i="1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770084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5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Control Plane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l"/>
            <a:r>
              <a:rPr lang="en-US" altLang="en-US" sz="1800" dirty="0"/>
              <a:t>A note on </a:t>
            </a:r>
            <a:r>
              <a:rPr lang="en-US" altLang="en-US" sz="1800" dirty="0" smtClean="0"/>
              <a:t>these slides</a:t>
            </a:r>
            <a:r>
              <a:rPr lang="en-US" altLang="en-US" sz="1800" dirty="0"/>
              <a:t>:</a:t>
            </a:r>
          </a:p>
          <a:p>
            <a:pPr algn="l"/>
            <a:r>
              <a:rPr lang="en-US" altLang="en-US" sz="1200" dirty="0" smtClean="0"/>
              <a:t>The slides used in this class were derived from ones provided by Jim Kurose and Keith Ross, authors of the textbook for the course.</a:t>
            </a:r>
          </a:p>
          <a:p>
            <a:pPr algn="l"/>
            <a:endParaRPr lang="en-US" altLang="ja-JP" sz="1200" dirty="0"/>
          </a:p>
          <a:p>
            <a:pPr algn="l"/>
            <a:r>
              <a:rPr lang="en-US" altLang="ja-JP" sz="1200" dirty="0" smtClean="0"/>
              <a:t>I would like to thank the authors for making the slides available.  They retain copyright in all of the original material.</a:t>
            </a:r>
          </a:p>
          <a:p>
            <a:pPr algn="l">
              <a:lnSpc>
                <a:spcPct val="85000"/>
              </a:lnSpc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sz="1800"/>
              <a:t>      e.g., c(w,z) = 5</a:t>
            </a:r>
          </a:p>
          <a:p>
            <a:endParaRPr lang="en-US" sz="1800"/>
          </a:p>
          <a:p>
            <a:r>
              <a:rPr lang="en-US" sz="1800">
                <a:latin typeface="Gill Sans MT" charset="0"/>
              </a:rPr>
              <a:t>cost could always be 1, or </a:t>
            </a:r>
          </a:p>
          <a:p>
            <a:r>
              <a:rPr lang="en-US" sz="1800">
                <a:latin typeface="Gill Sans MT" charset="0"/>
              </a:rPr>
              <a:t>inversely related to bandwidth,</a:t>
            </a:r>
          </a:p>
          <a:p>
            <a:r>
              <a:rPr lang="en-US" sz="1800">
                <a:latin typeface="Gill Sans MT" charset="0"/>
              </a:rPr>
              <a:t>or inversely related to </a:t>
            </a:r>
          </a:p>
          <a:p>
            <a:r>
              <a:rPr lang="en-US" sz="180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?</a:t>
            </a: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static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</a:t>
            </a:r>
            <a:r>
              <a:rPr lang="en-US" sz="4000" dirty="0" smtClean="0">
                <a:latin typeface="Gill Sans MT" charset="0"/>
              </a:rPr>
              <a:t>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>
                <a:latin typeface="Gill Sans MT" charset="0"/>
              </a:rPr>
              <a:t>accomplished via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link state broadcast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all nodes have same info</a:t>
            </a:r>
          </a:p>
          <a:p>
            <a:r>
              <a:rPr lang="en-US" sz="2400">
                <a:latin typeface="Gill Sans MT" charset="0"/>
              </a:rPr>
              <a:t>computes least cost paths from one node (</a:t>
            </a:r>
            <a:r>
              <a:rPr lang="ja-JP" altLang="en-US" sz="2400">
                <a:latin typeface="Gill Sans MT" charset="0"/>
              </a:rPr>
              <a:t>‘</a:t>
            </a:r>
            <a:r>
              <a:rPr lang="en-US" altLang="ja-JP" sz="2400">
                <a:latin typeface="Gill Sans MT" charset="0"/>
              </a:rPr>
              <a:t>source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to all other nodes</a:t>
            </a:r>
          </a:p>
          <a:p>
            <a:pPr lvl="1"/>
            <a:r>
              <a:rPr lang="en-US" sz="2000">
                <a:latin typeface="Gill Sans MT" charset="0"/>
              </a:rPr>
              <a:t>gives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>
                <a:latin typeface="Gill Sans MT" charset="0"/>
              </a:rPr>
              <a:t> for that node</a:t>
            </a:r>
          </a:p>
          <a:p>
            <a:r>
              <a:rPr lang="en-US" sz="2400">
                <a:latin typeface="Gill Sans MT" charset="0"/>
              </a:rPr>
              <a:t>iterative: after k iterations, know least cost path to k dest.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</a:t>
            </a:r>
            <a:endParaRPr lang="en-US" sz="240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c(x,y):</a:t>
            </a:r>
            <a:r>
              <a:rPr lang="en-US" sz="240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>
                <a:latin typeface="Gill Sans MT" charset="0"/>
              </a:rPr>
              <a:t> current value of cost of path from source to dest.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</a:t>
            </a:r>
            <a:r>
              <a:rPr lang="en-US" altLang="ja-JP" sz="4000" dirty="0" smtClean="0">
                <a:latin typeface="Gill Sans MT" charset="0"/>
              </a:rPr>
              <a:t>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 </a:t>
            </a:r>
            <a:r>
              <a:rPr lang="en-US" sz="2000" b="1" i="1"/>
              <a:t>Initialization:</a:t>
            </a:r>
            <a:r>
              <a:rPr lang="en-US" sz="2000"/>
              <a:t> </a:t>
            </a:r>
          </a:p>
          <a:p>
            <a:r>
              <a:rPr lang="en-US" sz="2000"/>
              <a:t>2   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= {u} </a:t>
            </a:r>
          </a:p>
          <a:p>
            <a:r>
              <a:rPr lang="en-US" sz="2000"/>
              <a:t>3    for all nodes v </a:t>
            </a:r>
          </a:p>
          <a:p>
            <a:r>
              <a:rPr lang="en-US" sz="2000"/>
              <a:t>4      if v adjacent to u </a:t>
            </a:r>
          </a:p>
          <a:p>
            <a:r>
              <a:rPr lang="en-US" sz="2000"/>
              <a:t>5          then D(v) = c(u,v) </a:t>
            </a:r>
          </a:p>
          <a:p>
            <a:r>
              <a:rPr lang="en-US" sz="2000"/>
              <a:t>6      else D(v) = </a:t>
            </a:r>
            <a:r>
              <a:rPr lang="en-US" sz="2000">
                <a:cs typeface="Arial" charset="0"/>
              </a:rPr>
              <a:t>∞</a:t>
            </a:r>
            <a:r>
              <a:rPr lang="en-US" sz="2000"/>
              <a:t> </a:t>
            </a:r>
          </a:p>
          <a:p>
            <a:r>
              <a:rPr lang="en-US" sz="2000"/>
              <a:t>7 </a:t>
            </a:r>
          </a:p>
          <a:p>
            <a:r>
              <a:rPr lang="en-US" sz="2000"/>
              <a:t>8   </a:t>
            </a:r>
            <a:r>
              <a:rPr lang="en-US" sz="2000" b="1" i="1"/>
              <a:t>Loop</a:t>
            </a:r>
            <a:r>
              <a:rPr lang="en-US" sz="2000" i="1"/>
              <a:t> </a:t>
            </a:r>
            <a:endParaRPr lang="en-US" sz="2000"/>
          </a:p>
          <a:p>
            <a:r>
              <a:rPr lang="en-US" sz="2000"/>
              <a:t>9     find w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such that D(w) is a minimum </a:t>
            </a:r>
          </a:p>
          <a:p>
            <a:r>
              <a:rPr lang="en-US" sz="2000"/>
              <a:t>10    add w to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</a:t>
            </a:r>
          </a:p>
          <a:p>
            <a:r>
              <a:rPr lang="en-US" sz="2000"/>
              <a:t>11    update D(v) for all v adjacent to w and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: </a:t>
            </a:r>
          </a:p>
          <a:p>
            <a:r>
              <a:rPr lang="en-US" sz="2000"/>
              <a:t>12       </a:t>
            </a:r>
            <a:r>
              <a:rPr lang="en-US" sz="2000" b="1">
                <a:solidFill>
                  <a:srgbClr val="CC0000"/>
                </a:solidFill>
              </a:rPr>
              <a:t>D(v) = min( D(v), D(w) + c(w,v) ) </a:t>
            </a:r>
          </a:p>
          <a:p>
            <a:r>
              <a:rPr lang="en-US" sz="2000"/>
              <a:t>13    /* new cost to v is either old cost to v or known </a:t>
            </a:r>
          </a:p>
          <a:p>
            <a:r>
              <a:rPr lang="en-US" sz="2000"/>
              <a:t>14     shortest path cost to w plus cost from w to v */ </a:t>
            </a:r>
          </a:p>
          <a:p>
            <a:r>
              <a:rPr lang="en-US" sz="2000"/>
              <a:t>15  </a:t>
            </a:r>
            <a:r>
              <a:rPr lang="en-US" sz="2000" b="1" i="1"/>
              <a:t>until all nodes in N</a:t>
            </a:r>
            <a:r>
              <a:rPr lang="en-US" sz="2000" b="1" i="1">
                <a:cs typeface="Arial" charset="0"/>
              </a:rPr>
              <a:t>'</a:t>
            </a:r>
            <a:r>
              <a:rPr lang="en-US" sz="200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n(n+1)/2 comparisons: O(n</a:t>
            </a:r>
            <a:r>
              <a:rPr lang="en-US" sz="2400" baseline="30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>
                <a:cs typeface="+mj-cs"/>
              </a:rPr>
              <a:t>network </a:t>
            </a:r>
            <a:r>
              <a:rPr lang="en-US" sz="3600" dirty="0" smtClean="0">
                <a:cs typeface="+mj-cs"/>
              </a:rPr>
              <a:t>layer control plane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behind network </a:t>
            </a:r>
            <a:r>
              <a:rPr lang="en-US" dirty="0" smtClean="0">
                <a:cs typeface="+mn-cs"/>
              </a:rPr>
              <a:t>control plane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</a:t>
            </a:r>
            <a:r>
              <a:rPr lang="en-US" dirty="0" err="1" smtClean="0">
                <a:cs typeface="+mn-cs"/>
              </a:rPr>
              <a:t>controlllers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and their instantiation</a:t>
            </a:r>
            <a:r>
              <a:rPr lang="en-US" dirty="0">
                <a:cs typeface="+mn-cs"/>
              </a:rPr>
              <a:t>, implementation in the </a:t>
            </a:r>
            <a:r>
              <a:rPr lang="en-US" dirty="0" smtClean="0">
                <a:cs typeface="+mn-cs"/>
              </a:rPr>
              <a:t>Internet: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OSPF, BGP, OpenFlow, ODL and ONOS controllers, ICMP, SNMP</a:t>
            </a: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let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   d</a:t>
            </a:r>
            <a:r>
              <a:rPr lang="en-US" baseline="-25000">
                <a:latin typeface="Gill Sans MT" charset="0"/>
              </a:rPr>
              <a:t>x</a:t>
            </a:r>
            <a:r>
              <a:rPr lang="en-US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 {c(x,v) + 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clearly, d</a:t>
            </a:r>
            <a:r>
              <a:rPr lang="en-US" baseline="-25000"/>
              <a:t>v</a:t>
            </a:r>
            <a:r>
              <a:rPr lang="en-US"/>
              <a:t>(z) = 5, d</a:t>
            </a:r>
            <a:r>
              <a:rPr lang="en-US" baseline="-25000"/>
              <a:t>x</a:t>
            </a:r>
            <a:r>
              <a:rPr lang="en-US"/>
              <a:t>(z) = 3, d</a:t>
            </a:r>
            <a:r>
              <a:rPr lang="en-US" baseline="-25000"/>
              <a:t>w</a:t>
            </a:r>
            <a:r>
              <a:rPr lang="en-US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765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hop in shortest path, 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B-F equation 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>
                <a:latin typeface="Gill Sans MT" charset="0"/>
              </a:rPr>
              <a:t>node x:</a:t>
            </a:r>
          </a:p>
          <a:p>
            <a:pPr lvl="1"/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/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 distance vectors. For each neighbor v, x maintains </a:t>
            </a:r>
            <a:br>
              <a:rPr lang="en-US" altLang="ja-JP" sz="2800">
                <a:latin typeface="Gill Sans MT" charset="0"/>
              </a:rPr>
            </a:br>
            <a:r>
              <a:rPr lang="en-US" altLang="ja-JP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cs typeface="+mn-cs"/>
              </a:rPr>
              <a:t>from </a:t>
            </a:r>
            <a:r>
              <a:rPr lang="en-US" dirty="0" smtClean="0">
                <a:cs typeface="+mn-cs"/>
              </a:rPr>
              <a:t>time to time</a:t>
            </a:r>
            <a:r>
              <a:rPr lang="en-US" dirty="0">
                <a:cs typeface="+mn-cs"/>
              </a:rPr>
              <a:t>, each node sends its own distance vector estimate to neighbors</a:t>
            </a:r>
          </a:p>
          <a:p>
            <a:pPr>
              <a:defRPr/>
            </a:pPr>
            <a:r>
              <a:rPr lang="en-US" dirty="0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dirty="0">
                <a:latin typeface="Gill Sans MT" charset="0"/>
              </a:rPr>
              <a:t>under minor, natural conditions, the estimate </a:t>
            </a:r>
            <a:r>
              <a:rPr lang="en-US" sz="2800" i="1" dirty="0" err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 dirty="0" err="1">
                <a:latin typeface="Gill Sans MT" charset="0"/>
                <a:cs typeface="Times New Roman" charset="0"/>
              </a:rPr>
              <a:t>x</a:t>
            </a:r>
            <a:r>
              <a:rPr lang="en-US" sz="2800" i="1" dirty="0">
                <a:latin typeface="Gill Sans MT" charset="0"/>
                <a:cs typeface="Times New Roman" charset="0"/>
              </a:rPr>
              <a:t>(y) </a:t>
            </a:r>
            <a:r>
              <a:rPr lang="en-US" sz="2800" i="1" dirty="0" smtClean="0">
                <a:latin typeface="Gill Sans MT" charset="0"/>
                <a:cs typeface="Times New Roman" charset="0"/>
              </a:rPr>
              <a:t>converges </a:t>
            </a:r>
            <a:r>
              <a:rPr lang="en-US" sz="2800" i="1" dirty="0">
                <a:latin typeface="Gill Sans MT" charset="0"/>
                <a:cs typeface="Times New Roman" charset="0"/>
              </a:rPr>
              <a:t>to the actual least cost </a:t>
            </a: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-25000" dirty="0">
                <a:latin typeface="Gill Sans MT" charset="0"/>
              </a:rPr>
              <a:t>x</a:t>
            </a:r>
            <a:r>
              <a:rPr lang="en-US" sz="2800" dirty="0">
                <a:latin typeface="Gill Sans MT" charset="0"/>
              </a:rPr>
              <a:t>(y)</a:t>
            </a:r>
            <a:r>
              <a:rPr lang="en-US" sz="2400" dirty="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/>
              <a:t> estimates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/>
              <a:t> neighbors </a:t>
            </a:r>
            <a:endParaRPr lang="en-US"/>
          </a:p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2  </a:t>
            </a:r>
            <a:r>
              <a:rPr lang="en-US" sz="1800" dirty="0" smtClean="0"/>
              <a:t>0   </a:t>
            </a:r>
            <a:r>
              <a:rPr lang="en-US" sz="1800" dirty="0"/>
              <a:t>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50095" y="4664075"/>
            <a:ext cx="1604962" cy="1565275"/>
            <a:chOff x="4872038" y="4664075"/>
            <a:chExt cx="1604962" cy="1565275"/>
          </a:xfrm>
        </p:grpSpPr>
        <p:sp>
          <p:nvSpPr>
            <p:cNvPr id="138270" name="Line 68"/>
            <p:cNvSpPr>
              <a:spLocks noChangeShapeType="1"/>
            </p:cNvSpPr>
            <p:nvPr/>
          </p:nvSpPr>
          <p:spPr bwMode="auto">
            <a:xfrm>
              <a:off x="5410200" y="49530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872038" y="4664075"/>
              <a:ext cx="1604962" cy="1565275"/>
              <a:chOff x="4872038" y="4664075"/>
              <a:chExt cx="1604962" cy="1565275"/>
            </a:xfrm>
          </p:grpSpPr>
          <p:sp>
            <p:nvSpPr>
              <p:cNvPr id="138271" name="Line 69"/>
              <p:cNvSpPr>
                <a:spLocks noChangeShapeType="1"/>
              </p:cNvSpPr>
              <p:nvPr/>
            </p:nvSpPr>
            <p:spPr bwMode="auto">
              <a:xfrm>
                <a:off x="5105400" y="5181600"/>
                <a:ext cx="1371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872038" y="4664075"/>
                <a:ext cx="1446212" cy="1565275"/>
                <a:chOff x="4872038" y="4664075"/>
                <a:chExt cx="1446212" cy="1565275"/>
              </a:xfrm>
            </p:grpSpPr>
            <p:sp>
              <p:nvSpPr>
                <p:cNvPr id="13827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5410200" y="4795838"/>
                  <a:ext cx="9080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x   y   z</a:t>
                  </a:r>
                </a:p>
              </p:txBody>
            </p:sp>
            <p:sp>
              <p:nvSpPr>
                <p:cNvPr id="13827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105400" y="5176838"/>
                  <a:ext cx="2984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x</a:t>
                  </a:r>
                </a:p>
              </p:txBody>
            </p:sp>
            <p:sp>
              <p:nvSpPr>
                <p:cNvPr id="138274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5105400" y="5481638"/>
                  <a:ext cx="2984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y</a:t>
                  </a:r>
                </a:p>
              </p:txBody>
            </p:sp>
            <p:sp>
              <p:nvSpPr>
                <p:cNvPr id="13827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5105400" y="5786438"/>
                  <a:ext cx="2984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z</a:t>
                  </a:r>
                </a:p>
              </p:txBody>
            </p:sp>
            <p:sp>
              <p:nvSpPr>
                <p:cNvPr id="13827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5410200" y="5176838"/>
                  <a:ext cx="8826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/>
                    <a:t>0  2   3</a:t>
                  </a:r>
                </a:p>
              </p:txBody>
            </p:sp>
            <p:sp>
              <p:nvSpPr>
                <p:cNvPr id="138277" name="Text Box 7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755357" y="5563394"/>
                  <a:ext cx="538162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i="1"/>
                    <a:t>from</a:t>
                  </a:r>
                </a:p>
              </p:txBody>
            </p:sp>
            <p:sp>
              <p:nvSpPr>
                <p:cNvPr id="138278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5521325" y="4664075"/>
                  <a:ext cx="706438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400" i="1"/>
                    <a:t>cost to</a:t>
                  </a:r>
                </a:p>
              </p:txBody>
            </p:sp>
            <p:sp>
              <p:nvSpPr>
                <p:cNvPr id="138295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5410200" y="5862638"/>
                  <a:ext cx="8826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3  1   0</a:t>
                  </a:r>
                </a:p>
              </p:txBody>
            </p:sp>
            <p:sp>
              <p:nvSpPr>
                <p:cNvPr id="138296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5410200" y="5481638"/>
                  <a:ext cx="882650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/>
                    <a:t>2  0   1</a:t>
                  </a:r>
                </a:p>
              </p:txBody>
            </p:sp>
          </p:grpSp>
        </p:grpSp>
      </p:grp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2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receives </a:t>
            </a:r>
            <a:r>
              <a:rPr lang="en-US" i="1"/>
              <a:t>z</a:t>
            </a:r>
            <a:r>
              <a:rPr lang="ja-JP" altLang="en-US"/>
              <a:t>’</a:t>
            </a:r>
            <a:r>
              <a:rPr lang="en-US" altLang="ja-JP"/>
              <a:t>s update, updates its distance table.  </a:t>
            </a:r>
            <a:r>
              <a:rPr lang="en-US" altLang="ja-JP" i="1"/>
              <a:t>y</a:t>
            </a:r>
            <a:r>
              <a:rPr lang="ja-JP" altLang="en-US"/>
              <a:t>’</a:t>
            </a:r>
            <a:r>
              <a:rPr lang="en-US" altLang="ja-JP"/>
              <a:t>s least costs do </a:t>
            </a:r>
            <a:r>
              <a:rPr lang="en-US" altLang="ja-JP" i="1"/>
              <a:t>not</a:t>
            </a:r>
            <a:r>
              <a:rPr lang="en-US" altLang="ja-JP"/>
              <a:t> change, so </a:t>
            </a:r>
            <a:r>
              <a:rPr lang="en-US" altLang="ja-JP" i="1"/>
              <a:t>y</a:t>
            </a:r>
            <a:r>
              <a:rPr lang="en-US" altLang="ja-JP"/>
              <a:t>  does </a:t>
            </a:r>
            <a:r>
              <a:rPr lang="en-US" altLang="ja-JP" i="1"/>
              <a:t>not</a:t>
            </a:r>
            <a:r>
              <a:rPr lang="en-US" altLang="ja-JP"/>
              <a:t> send a message to </a:t>
            </a:r>
            <a:r>
              <a:rPr lang="en-US" altLang="ja-JP" i="1"/>
              <a:t>z</a:t>
            </a:r>
            <a:r>
              <a:rPr lang="en-US" altLang="ja-JP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bad news travels 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</a:rPr>
              <a:t>slowly</a:t>
            </a:r>
            <a:r>
              <a:rPr lang="en-US" sz="2400" dirty="0" smtClean="0">
                <a:latin typeface="Gill Sans MT" charset="0"/>
              </a:rPr>
              <a:t>—</a:t>
            </a:r>
            <a:r>
              <a:rPr lang="ja-JP" altLang="en-US" sz="2400" dirty="0" smtClean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count to infinity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problem</a:t>
            </a:r>
            <a:r>
              <a:rPr lang="en-US" altLang="ja-JP" sz="2400" dirty="0" smtClean="0">
                <a:latin typeface="Gill Sans MT" charset="0"/>
              </a:rPr>
              <a:t>!</a:t>
            </a:r>
            <a:endParaRPr lang="en-US" altLang="ja-JP" sz="2400" dirty="0">
              <a:latin typeface="Gill Sans MT" charset="0"/>
            </a:endParaRP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 dirty="0">
                <a:latin typeface="Gill Sans MT" charset="0"/>
              </a:rPr>
              <a:t>Distance vector: </a:t>
            </a:r>
            <a:r>
              <a:rPr lang="en-US" sz="3600" dirty="0" smtClean="0">
                <a:latin typeface="Gill Sans MT" charset="0"/>
              </a:rPr>
              <a:t>counting to infinity</a:t>
            </a:r>
            <a:endParaRPr lang="en-US" dirty="0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altLang="ja-JP" sz="2400" dirty="0" smtClean="0">
                <a:latin typeface="Gill Sans MT" charset="0"/>
              </a:rPr>
              <a:t>reroute through neighbor who is currently routing through you</a:t>
            </a:r>
            <a:endParaRPr lang="en-US" altLang="ja-JP" sz="24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>
                <a:latin typeface="Gill Sans MT" charset="0"/>
              </a:rPr>
              <a:t>44 iterations before algorithm stabilizes: </a:t>
            </a:r>
            <a:r>
              <a:rPr lang="en-US" sz="2400" dirty="0" smtClean="0">
                <a:latin typeface="Gill Sans MT" charset="0"/>
              </a:rPr>
              <a:t> see </a:t>
            </a:r>
            <a:r>
              <a:rPr lang="en-US" sz="2400" dirty="0">
                <a:latin typeface="Gill Sans MT" charset="0"/>
              </a:rPr>
              <a:t>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 dirty="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Z tells Y its (Z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s) distance to X is infinite (so Y won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dirty="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Rectangular Callout 1"/>
          <p:cNvSpPr/>
          <p:nvPr/>
        </p:nvSpPr>
        <p:spPr bwMode="auto">
          <a:xfrm>
            <a:off x="6740255" y="3142035"/>
            <a:ext cx="1431925" cy="780408"/>
          </a:xfrm>
          <a:prstGeom prst="wedgeRectCallout">
            <a:avLst>
              <a:gd name="adj1" fmla="val 17195"/>
              <a:gd name="adj2" fmla="val -113912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have a route to x of length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ular Callout 45"/>
          <p:cNvSpPr/>
          <p:nvPr/>
        </p:nvSpPr>
        <p:spPr bwMode="auto">
          <a:xfrm>
            <a:off x="7473867" y="1008114"/>
            <a:ext cx="1431925" cy="780408"/>
          </a:xfrm>
          <a:prstGeom prst="wedgeRectCallout">
            <a:avLst>
              <a:gd name="adj1" fmla="val -86126"/>
              <a:gd name="adj2" fmla="val 704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can route to x via z, cost =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910211" y="2266380"/>
            <a:ext cx="1077285" cy="422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LOOP!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6740255" y="3142035"/>
            <a:ext cx="1431925" cy="780408"/>
          </a:xfrm>
          <a:prstGeom prst="wedgeRectCallout">
            <a:avLst>
              <a:gd name="adj1" fmla="val 17195"/>
              <a:gd name="adj2" fmla="val -113912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have a route to x of length 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7473867" y="1008114"/>
            <a:ext cx="1431925" cy="780408"/>
          </a:xfrm>
          <a:prstGeom prst="wedgeRectCallout">
            <a:avLst>
              <a:gd name="adj1" fmla="val -86126"/>
              <a:gd name="adj2" fmla="val 704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can route to x via z, cost = 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/>
      <p:bldP spid="2" grpId="0" animBg="1"/>
      <p:bldP spid="46" grpId="0" animBg="1"/>
      <p:bldP spid="3" grpId="0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5.1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with n nodes, E links, O(nE) msgs sent  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O(n</a:t>
            </a:r>
            <a:r>
              <a:rPr lang="en-US" sz="2000" b="1" baseline="30000">
                <a:latin typeface="Gill Sans MT" charset="0"/>
              </a:rPr>
              <a:t>2</a:t>
            </a:r>
            <a:r>
              <a:rPr lang="en-US" sz="2000">
                <a:latin typeface="Gill Sans MT" charset="0"/>
              </a:rPr>
              <a:t>) algorithm requires O(nE) msgs</a:t>
            </a:r>
          </a:p>
          <a:p>
            <a:pPr lvl="1"/>
            <a:r>
              <a:rPr lang="en-US" sz="2000">
                <a:latin typeface="Gill Sans MT" charset="0"/>
              </a:rPr>
              <a:t>may have oscillations</a:t>
            </a:r>
            <a:endParaRPr lang="en-US" sz="1800">
              <a:latin typeface="Gill Sans MT" charset="0"/>
            </a:endParaRP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>
                <a:latin typeface="Gill Sans MT" charset="0"/>
              </a:rPr>
              <a:t>may be routing loops</a:t>
            </a:r>
          </a:p>
          <a:p>
            <a:pPr lvl="1"/>
            <a:r>
              <a:rPr lang="en-US" sz="2000">
                <a:latin typeface="Gill Sans MT" charset="0"/>
              </a:rPr>
              <a:t>count-to-infinity problem</a:t>
            </a:r>
            <a:endParaRPr lang="en-US" sz="180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 dirty="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lvl="1"/>
            <a:r>
              <a:rPr lang="en-US" sz="2000" dirty="0">
                <a:latin typeface="Gill Sans MT" charset="0"/>
              </a:rPr>
              <a:t>node can advertise incorrect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 dirty="0">
                <a:latin typeface="Gill Sans MT" charset="0"/>
              </a:rPr>
              <a:t> cost</a:t>
            </a:r>
          </a:p>
          <a:p>
            <a:pPr lvl="1"/>
            <a:r>
              <a:rPr lang="en-US" sz="2000" dirty="0">
                <a:latin typeface="Gill Sans MT" charset="0"/>
              </a:rPr>
              <a:t>each node computes only its </a:t>
            </a:r>
            <a:r>
              <a:rPr lang="en-US" sz="2000" i="1" dirty="0">
                <a:latin typeface="Gill Sans MT" charset="0"/>
              </a:rPr>
              <a:t>own</a:t>
            </a:r>
            <a:r>
              <a:rPr lang="en-US" sz="2000" dirty="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 dirty="0">
                <a:latin typeface="Gill Sans MT" charset="0"/>
              </a:rPr>
              <a:t>DV node can advertise incorrect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 dirty="0">
                <a:latin typeface="Gill Sans MT" charset="0"/>
              </a:rPr>
              <a:t> cost</a:t>
            </a:r>
          </a:p>
          <a:p>
            <a:pPr lvl="1"/>
            <a:r>
              <a:rPr lang="en-US" sz="2000" dirty="0">
                <a:latin typeface="Gill Sans MT" charset="0"/>
              </a:rPr>
              <a:t>each node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altLang="ja-JP" sz="2000" dirty="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 dirty="0" smtClean="0">
                <a:latin typeface="Comic Sans MS" charset="0"/>
              </a:rPr>
              <a:t>errors </a:t>
            </a:r>
            <a:r>
              <a:rPr lang="en-US" sz="1800" dirty="0">
                <a:latin typeface="Comic Sans MS" charset="0"/>
              </a:rPr>
              <a:t>propagate thru 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5.3 intra</a:t>
            </a:r>
            <a:r>
              <a:rPr lang="en-US" sz="2400" dirty="0">
                <a:solidFill>
                  <a:srgbClr val="CC0000"/>
                </a:solidFill>
              </a:rPr>
              <a:t>-AS </a:t>
            </a:r>
            <a:r>
              <a:rPr lang="en-US" sz="2400" dirty="0" smtClean="0">
                <a:solidFill>
                  <a:srgbClr val="CC0000"/>
                </a:solidFill>
              </a:rPr>
              <a:t>routing </a:t>
            </a:r>
            <a:r>
              <a:rPr lang="en-US" sz="2400" dirty="0">
                <a:solidFill>
                  <a:srgbClr val="CC0000"/>
                </a:solidFill>
              </a:rPr>
              <a:t>in the Internet: </a:t>
            </a:r>
            <a:r>
              <a:rPr lang="en-US" sz="2400" dirty="0" smtClean="0">
                <a:solidFill>
                  <a:srgbClr val="CC0000"/>
                </a:solidFill>
              </a:rPr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</a:t>
            </a:r>
            <a:r>
              <a:rPr lang="en-US" dirty="0" smtClean="0">
                <a:latin typeface="Gill Sans MT" charset="0"/>
              </a:rPr>
              <a:t>billions of destinations</a:t>
            </a:r>
            <a:r>
              <a:rPr lang="en-US" dirty="0">
                <a:latin typeface="Gill Sans MT" charset="0"/>
              </a:rPr>
              <a:t>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</a:t>
            </a:r>
            <a:r>
              <a:rPr lang="en-US" altLang="ja-JP" sz="2400" dirty="0" smtClean="0">
                <a:latin typeface="Gill Sans MT" charset="0"/>
              </a:rPr>
              <a:t>destinations in </a:t>
            </a:r>
            <a:r>
              <a:rPr lang="en-US" altLang="ja-JP" sz="2400" dirty="0">
                <a:latin typeface="Gill Sans MT" charset="0"/>
              </a:rPr>
              <a:t>routing tables!</a:t>
            </a:r>
          </a:p>
          <a:p>
            <a:r>
              <a:rPr lang="en-US" sz="2400" dirty="0" smtClean="0">
                <a:latin typeface="Gill Sans MT" charset="0"/>
              </a:rPr>
              <a:t>routing-table </a:t>
            </a:r>
            <a:r>
              <a:rPr lang="en-US" sz="2400" dirty="0">
                <a:latin typeface="Gill Sans MT" charset="0"/>
              </a:rPr>
              <a:t>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each network admin may want to control routing in </a:t>
            </a:r>
            <a:r>
              <a:rPr lang="en-US" sz="2400" dirty="0" smtClean="0">
                <a:cs typeface="+mn-cs"/>
              </a:rPr>
              <a:t>their </a:t>
            </a:r>
            <a:r>
              <a:rPr lang="en-US" sz="2400" dirty="0">
                <a:cs typeface="+mn-cs"/>
              </a:rPr>
              <a:t>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70245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</a:t>
            </a:r>
            <a:r>
              <a:rPr lang="en-US" sz="2800" dirty="0" smtClean="0">
                <a:latin typeface="Gill Sans MT" charset="0"/>
              </a:rPr>
              <a:t>has been idealized </a:t>
            </a:r>
            <a:endParaRPr lang="en-US" sz="2800" dirty="0">
              <a:latin typeface="Gill Sans MT" charset="0"/>
            </a:endParaRP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</a:t>
            </a:r>
            <a:r>
              <a:rPr lang="en-US" dirty="0" smtClean="0">
                <a:latin typeface="Gill Sans MT"/>
                <a:cs typeface="Gill Sans MT"/>
              </a:rPr>
              <a:t>regions known as</a:t>
            </a:r>
            <a:r>
              <a:rPr lang="en-US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</a:t>
            </a:r>
            <a:r>
              <a:rPr lang="en-US" altLang="ja-JP" dirty="0" smtClean="0">
                <a:solidFill>
                  <a:srgbClr val="CC0000"/>
                </a:solidFill>
                <a:latin typeface="Gill Sans MT"/>
                <a:cs typeface="Gill Sans MT"/>
              </a:rPr>
              <a:t>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 smtClean="0">
                <a:latin typeface="Gill Sans MT" charset="0"/>
              </a:rPr>
              <a:t>routing among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 smtClean="0">
              <a:latin typeface="Gill Sans MT" charset="0"/>
            </a:endParaRPr>
          </a:p>
          <a:p>
            <a:r>
              <a:rPr lang="en-US" sz="2400" dirty="0" smtClean="0">
                <a:latin typeface="Gill Sans MT" charset="0"/>
              </a:rPr>
              <a:t>gateways perform inter-domain routing (as well as intra-domain routing)</a:t>
            </a:r>
            <a:endParaRPr lang="en-US" sz="2400" dirty="0">
              <a:latin typeface="Gill Sans MT" charset="0"/>
            </a:endParaRP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approach to scalable </a:t>
            </a:r>
            <a:r>
              <a:rPr lang="en-US" sz="4000" dirty="0">
                <a:cs typeface="+mj-cs"/>
              </a:rPr>
              <a:t>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all routers in AS must run </a:t>
            </a:r>
            <a:r>
              <a:rPr lang="en-US" altLang="ja-JP" sz="2400" i="1" dirty="0" smtClean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 smtClean="0">
                <a:latin typeface="Gill Sans MT" charset="0"/>
              </a:rPr>
              <a:t> intra-domain protocol</a:t>
            </a:r>
            <a:endParaRPr lang="en-US" altLang="ja-JP" sz="24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routers in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AS can run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intra-domain routing protocols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</a:t>
            </a:r>
            <a:r>
              <a:rPr lang="en-US" dirty="0" smtClean="0"/>
              <a:t>routing determines entries </a:t>
            </a:r>
            <a:r>
              <a:rPr lang="en-US" dirty="0"/>
              <a:t>for </a:t>
            </a:r>
            <a:r>
              <a:rPr lang="en-US" dirty="0" smtClean="0"/>
              <a:t>destinations within AS</a:t>
            </a:r>
            <a:endParaRPr lang="en-US" dirty="0"/>
          </a:p>
          <a:p>
            <a:pPr lvl="1">
              <a:defRPr/>
            </a:pPr>
            <a:r>
              <a:rPr lang="en-US" dirty="0"/>
              <a:t>inter-AS &amp; intra-AS </a:t>
            </a:r>
            <a:r>
              <a:rPr lang="en-US" dirty="0" smtClean="0"/>
              <a:t>determine </a:t>
            </a:r>
            <a:r>
              <a:rPr lang="en-US" dirty="0"/>
              <a:t>entries for external </a:t>
            </a:r>
            <a:r>
              <a:rPr lang="en-US" dirty="0" smtClean="0"/>
              <a:t>destinations</a:t>
            </a:r>
            <a:endParaRPr lang="en-US" dirty="0"/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smtClean="0">
                <a:cs typeface="+mn-cs"/>
              </a:rPr>
              <a:t>destinations </a:t>
            </a:r>
            <a:r>
              <a:rPr lang="en-US" sz="2400" dirty="0">
                <a:cs typeface="+mn-cs"/>
              </a:rPr>
              <a:t>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</a:t>
            </a:r>
            <a:r>
              <a:rPr lang="en-US" sz="2400" dirty="0" smtClean="0">
                <a:cs typeface="+mn-cs"/>
              </a:rPr>
              <a:t>information </a:t>
            </a:r>
            <a:r>
              <a:rPr lang="en-US" sz="2400" dirty="0">
                <a:cs typeface="+mn-cs"/>
              </a:rPr>
              <a:t>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that’s the job 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</a:t>
            </a:r>
            <a:r>
              <a:rPr lang="en-US" sz="2800" dirty="0" smtClean="0"/>
              <a:t>First (related IS-IS protocol essentially same as OSPF)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IGRP: Interior Gateway Routing Protocol (Cisco </a:t>
            </a:r>
            <a:r>
              <a:rPr lang="en-US" sz="2800" dirty="0" smtClean="0"/>
              <a:t>proprietary </a:t>
            </a:r>
            <a:r>
              <a:rPr lang="en-US" sz="2000" dirty="0" smtClean="0"/>
              <a:t>for decades, until 2016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</a:t>
            </a:r>
            <a:r>
              <a:rPr lang="en-US" dirty="0" smtClean="0">
                <a:latin typeface="Gill Sans MT" charset="0"/>
              </a:rPr>
              <a:t>link-state </a:t>
            </a:r>
            <a:r>
              <a:rPr lang="en-US" dirty="0">
                <a:latin typeface="Gill Sans MT" charset="0"/>
              </a:rPr>
              <a:t>algorithm </a:t>
            </a:r>
          </a:p>
          <a:p>
            <a:pPr lvl="1"/>
            <a:r>
              <a:rPr lang="en-US" dirty="0" smtClean="0">
                <a:latin typeface="Gill Sans MT" charset="0"/>
              </a:rPr>
              <a:t>link-state </a:t>
            </a:r>
            <a:r>
              <a:rPr lang="en-US" dirty="0">
                <a:latin typeface="Gill Sans MT" charset="0"/>
              </a:rPr>
              <a:t>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 smtClean="0">
                <a:latin typeface="Gill Sans MT" charset="0"/>
              </a:rPr>
              <a:t>router floods OSPF link-state advertisements to all other routers in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</a:t>
            </a:r>
            <a:r>
              <a:rPr lang="en-US" dirty="0" smtClean="0">
                <a:latin typeface="Gill Sans MT" charset="0"/>
              </a:rPr>
              <a:t>UDP</a:t>
            </a:r>
          </a:p>
          <a:p>
            <a:pPr lvl="1"/>
            <a:r>
              <a:rPr lang="en-US" dirty="0" smtClean="0">
                <a:latin typeface="Gill Sans MT" charset="0"/>
              </a:rPr>
              <a:t>link state: for each attached link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</a:t>
            </a:r>
            <a:r>
              <a:rPr lang="en-US" dirty="0" smtClean="0">
                <a:latin typeface="Gill Sans MT" charset="0"/>
              </a:rPr>
              <a:t>(“Intermediate System”) nearly </a:t>
            </a:r>
            <a:r>
              <a:rPr lang="en-US" dirty="0">
                <a:latin typeface="Gill Sans MT" charset="0"/>
              </a:rPr>
              <a:t>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</a:t>
            </a:r>
            <a:r>
              <a:rPr lang="en-US" altLang="ja-JP" sz="3600" dirty="0" smtClean="0">
                <a:latin typeface="Gill Sans MT" charset="0"/>
              </a:rPr>
              <a:t>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 err="1" smtClean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 smtClean="0">
                <a:latin typeface="Gill Sans MT" charset="0"/>
              </a:rPr>
              <a:t>low </a:t>
            </a:r>
            <a:r>
              <a:rPr lang="en-US" altLang="ja-JP" dirty="0">
                <a:latin typeface="Gill Sans MT" charset="0"/>
              </a:rPr>
              <a:t>for </a:t>
            </a:r>
            <a:r>
              <a:rPr lang="en-US" altLang="ja-JP" dirty="0" smtClean="0">
                <a:latin typeface="Gill Sans MT" charset="0"/>
              </a:rPr>
              <a:t>best-effort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</a:t>
            </a:r>
            <a:r>
              <a:rPr lang="en-US" altLang="ja-JP" dirty="0" smtClean="0">
                <a:latin typeface="Gill Sans MT" charset="0"/>
              </a:rPr>
              <a:t>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solidFill>
                  <a:srgbClr val="FF0000"/>
                </a:solidFill>
                <a:latin typeface="Gill Sans MT" charset="0"/>
              </a:rPr>
              <a:t>uni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-</a:t>
            </a:r>
            <a:r>
              <a:rPr lang="en-US" dirty="0">
                <a:latin typeface="Gill Sans MT" charset="0"/>
              </a:rPr>
              <a:t> and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</a:t>
            </a:r>
            <a:r>
              <a:rPr lang="en-US" dirty="0" smtClean="0">
                <a:latin typeface="Gill Sans MT" charset="0"/>
              </a:rPr>
              <a:t>domains</a:t>
            </a:r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</a:t>
            </a:r>
            <a:r>
              <a:rPr lang="en-US" dirty="0" smtClean="0">
                <a:cs typeface="+mj-cs"/>
              </a:rPr>
              <a:t>etwork</a:t>
            </a:r>
            <a:r>
              <a:rPr lang="en-US" dirty="0">
                <a:cs typeface="+mj-cs"/>
              </a:rPr>
              <a:t>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</a:t>
            </a:r>
            <a:r>
              <a:rPr lang="en-US" altLang="ja-JP" sz="2400" dirty="0" smtClean="0">
                <a:latin typeface="Gill Sans MT" charset="0"/>
              </a:rPr>
              <a:t>output</a:t>
            </a:r>
            <a:endParaRPr lang="en-US" altLang="ja-JP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 smtClean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logically centralized control (software defined networking)</a:t>
            </a: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 smtClean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 smtClean="0">
                <a:latin typeface="Gill Sans MT" charset="0"/>
              </a:rPr>
              <a:t>’</a:t>
            </a:r>
            <a:r>
              <a:rPr lang="en-US" altLang="ja-JP" dirty="0" err="1" smtClean="0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5.4 routing among </a:t>
            </a:r>
            <a:r>
              <a:rPr lang="en-US" sz="2400" dirty="0">
                <a:solidFill>
                  <a:srgbClr val="CC0000"/>
                </a:solidFill>
              </a:rPr>
              <a:t>the ISPs: B</a:t>
            </a:r>
            <a:r>
              <a:rPr lang="en-US" sz="2400" dirty="0" smtClean="0">
                <a:solidFill>
                  <a:srgbClr val="CC0000"/>
                </a:solidFill>
              </a:rPr>
              <a:t>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</a:t>
            </a:r>
            <a:r>
              <a:rPr lang="en-US" dirty="0" smtClean="0">
                <a:latin typeface="Gill Sans MT" charset="0"/>
              </a:rPr>
              <a:t>routers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 smtClean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eBGP, iBGP connections</a:t>
            </a:r>
            <a:endParaRPr lang="en-US" dirty="0"/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eBGP connectivity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iBGP connectivity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1b</a:t>
                </a:r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1d</a:t>
                </a:r>
                <a:endParaRPr lang="en-US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1c</a:t>
                </a:r>
                <a:endParaRPr lang="en-US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1a</a:t>
                </a:r>
                <a:endParaRPr lang="en-US" dirty="0"/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gateway routers run both eBGP and iBGP </a:t>
              </a:r>
              <a:r>
                <a:rPr lang="en-US" dirty="0" err="1" smtClean="0"/>
                <a:t>protools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</a:t>
            </a:r>
            <a:r>
              <a:rPr lang="en-US" sz="2400" dirty="0" smtClean="0">
                <a:latin typeface="Gill Sans MT" charset="0"/>
              </a:rPr>
              <a:t>gateway router 3a advertises path </a:t>
            </a:r>
            <a:r>
              <a:rPr lang="en-US" sz="22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</a:t>
            </a:r>
            <a:r>
              <a:rPr lang="en-US" sz="2400" dirty="0" smtClean="0">
                <a:latin typeface="Gill Sans MT" charset="0"/>
              </a:rPr>
              <a:t>AS2 gateway router 2c:</a:t>
            </a:r>
            <a:endParaRPr lang="en-US" sz="2400" dirty="0">
              <a:latin typeface="Gill Sans MT" charset="0"/>
            </a:endParaRP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to AS2 it </a:t>
            </a:r>
            <a:r>
              <a:rPr lang="en-US" dirty="0">
                <a:latin typeface="Gill Sans MT" charset="0"/>
              </a:rPr>
              <a:t>will forward datagrams </a:t>
            </a:r>
            <a:r>
              <a:rPr lang="en-US" dirty="0" smtClean="0">
                <a:latin typeface="Gill Sans MT" charset="0"/>
              </a:rPr>
              <a:t>towards X</a:t>
            </a:r>
            <a:endParaRPr lang="en-US" dirty="0">
              <a:latin typeface="Gill Sans MT" charset="0"/>
            </a:endParaRP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</a:t>
            </a:r>
            <a:r>
              <a:rPr lang="en-US" altLang="ja-JP" sz="2400" dirty="0" smtClean="0">
                <a:latin typeface="Gill Sans MT" charset="0"/>
              </a:rPr>
              <a:t>messages over semi-permanent TCP connection:</a:t>
            </a:r>
            <a:endParaRPr lang="en-US" altLang="ja-JP" sz="2400" dirty="0">
              <a:latin typeface="Gill Sans MT" charset="0"/>
            </a:endParaRP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</a:t>
            </a:r>
            <a:r>
              <a:rPr lang="en-US" sz="2400" dirty="0" smtClean="0">
                <a:latin typeface="Gill Sans MT"/>
                <a:cs typeface="Gill Sans MT"/>
              </a:rPr>
              <a:t>network prefixes (BGP  is a </a:t>
            </a:r>
            <a:r>
              <a:rPr lang="ja-JP" altLang="en-US" sz="2400" dirty="0" smtClean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</a:t>
            </a:r>
            <a:r>
              <a:rPr lang="en-US" altLang="ja-JP" sz="2400" dirty="0" smtClean="0">
                <a:latin typeface="Gill Sans MT"/>
                <a:cs typeface="Gill Sans MT"/>
              </a:rPr>
              <a:t>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</a:t>
              </a:r>
              <a:r>
                <a:rPr lang="en-US" sz="1600" i="1" dirty="0" smtClean="0">
                  <a:solidFill>
                    <a:srgbClr val="CC0000"/>
                  </a:solidFill>
                </a:rPr>
                <a:t>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 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 smtClean="0">
                <a:latin typeface="Gill Sans MT" charset="0"/>
              </a:rPr>
              <a:t>list of </a:t>
            </a:r>
            <a:r>
              <a:rPr lang="en-US" dirty="0" err="1" smtClean="0">
                <a:latin typeface="Gill Sans MT" charset="0"/>
              </a:rPr>
              <a:t>ASes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through which prefix advertisement has </a:t>
            </a:r>
            <a:r>
              <a:rPr lang="en-US" dirty="0" smtClean="0">
                <a:latin typeface="Gill Sans MT" charset="0"/>
              </a:rPr>
              <a:t>passed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</a:t>
            </a:r>
            <a:r>
              <a:rPr lang="en-US" dirty="0" smtClean="0">
                <a:latin typeface="Gill Sans MT" charset="0"/>
              </a:rPr>
              <a:t>AS-internal </a:t>
            </a:r>
            <a:r>
              <a:rPr lang="en-US" dirty="0">
                <a:latin typeface="Gill Sans MT" charset="0"/>
              </a:rPr>
              <a:t>router to next-hop </a:t>
            </a:r>
            <a:r>
              <a:rPr lang="en-US" dirty="0" smtClean="0">
                <a:latin typeface="Gill Sans MT" charset="0"/>
              </a:rPr>
              <a:t>AS</a:t>
            </a:r>
            <a:endParaRPr lang="en-US" dirty="0">
              <a:latin typeface="Gill Sans MT" charset="0"/>
            </a:endParaRPr>
          </a:p>
          <a:p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 smtClean="0">
                <a:latin typeface="Gill Sans MT" charset="0"/>
              </a:rPr>
              <a:t>gateway receiving </a:t>
            </a:r>
            <a:r>
              <a:rPr lang="en-US" dirty="0">
                <a:latin typeface="Gill Sans MT" charset="0"/>
              </a:rPr>
              <a:t>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</a:t>
            </a:r>
            <a:r>
              <a:rPr lang="en-US" dirty="0" smtClean="0">
                <a:latin typeface="Gill Sans MT" charset="0"/>
              </a:rPr>
              <a:t>decline path (e.g., never route through AS Y).</a:t>
            </a:r>
          </a:p>
          <a:p>
            <a:pPr lvl="1"/>
            <a:r>
              <a:rPr lang="en-US" dirty="0" smtClean="0">
                <a:latin typeface="Gill Sans MT" charset="0"/>
              </a:rPr>
              <a:t>AS policy also determines whether to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 smtClean="0">
                <a:latin typeface="Gill Sans MT" charset="0"/>
              </a:rPr>
              <a:t> path to other other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AS2 router 2c receives path advertisement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 AS2 router 2a advertises (via eBGP)  path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 smtClean="0">
                <a:latin typeface="Gill Sans MT" charset="0"/>
              </a:rPr>
              <a:t> to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router 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 smtClean="0">
                <a:latin typeface="Gill Sans MT" charset="0"/>
              </a:rPr>
              <a:t>from 2a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 smtClean="0">
                <a:latin typeface="Gill Sans MT" charset="0"/>
              </a:rPr>
              <a:t>gateway router may learn about </a:t>
            </a:r>
            <a:r>
              <a:rPr lang="en-US" sz="2400" dirty="0" smtClean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 smtClean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from 3a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 smtClean="0">
                <a:latin typeface="Gill Sans MT" charset="0"/>
              </a:rPr>
              <a:t>Based on policy,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chooses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 smtClean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 smtClean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</a:t>
            </a:r>
            <a:r>
              <a:rPr lang="en-US" dirty="0" smtClean="0">
                <a:latin typeface="Gill Sans MT" charset="0"/>
              </a:rPr>
              <a:t>remote BGP peer </a:t>
            </a:r>
            <a:r>
              <a:rPr lang="en-US" dirty="0">
                <a:latin typeface="Gill Sans MT" charset="0"/>
              </a:rPr>
              <a:t>and authenticates </a:t>
            </a:r>
            <a:r>
              <a:rPr lang="en-US" dirty="0" smtClean="0">
                <a:latin typeface="Gill Sans MT" charset="0"/>
              </a:rPr>
              <a:t>sending BGP peer</a:t>
            </a:r>
            <a:endParaRPr lang="en-US" dirty="0">
              <a:latin typeface="Gill Sans MT" charset="0"/>
            </a:endParaRP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a,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b,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c: “path to X goes through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C0000"/>
                </a:solidFill>
              </a:rPr>
              <a:t>AS3,X</a:t>
            </a:r>
            <a:endParaRPr lang="en-US" sz="1600" i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1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physical link</a:t>
            </a:r>
            <a:endParaRPr lang="en-US" sz="16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at 1a, 1d</a:t>
            </a:r>
            <a:endParaRPr lang="en-US" sz="1600" dirty="0"/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1a, 1b, 1c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1c: “path to X goes through 1c”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2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a: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</a:t>
            </a:r>
            <a:r>
              <a:rPr lang="en-US" dirty="0" smtClean="0">
                <a:cs typeface="+mn-cs"/>
              </a:rPr>
              <a:t>than one </a:t>
            </a:r>
            <a:r>
              <a:rPr lang="en-US" dirty="0">
                <a:cs typeface="+mn-cs"/>
              </a:rPr>
              <a:t>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000090"/>
                </a:solidFill>
              </a:rPr>
              <a:t>hot potato routing: </a:t>
            </a:r>
            <a:r>
              <a:rPr lang="en-US" sz="2400" dirty="0" smtClean="0"/>
              <a:t>choose local gateway that has least intra-domain cost (e.g., 2d chooses 2a, even though more AS hops to </a:t>
            </a:r>
            <a:r>
              <a:rPr lang="en-US" sz="2400" i="1" dirty="0" smtClean="0"/>
              <a:t>X</a:t>
            </a:r>
            <a:r>
              <a:rPr lang="en-US" sz="2400" dirty="0" smtClean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AS1,AS3,X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advertises </a:t>
            </a:r>
            <a:r>
              <a:rPr lang="en-US" sz="2400" dirty="0" smtClean="0">
                <a:latin typeface="+mn-lt"/>
              </a:rPr>
              <a:t>path Aw to B and to C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B </a:t>
            </a:r>
            <a:r>
              <a:rPr lang="en-US" sz="2400" i="1" dirty="0" smtClean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 smtClean="0">
                <a:latin typeface="+mn-lt"/>
              </a:rPr>
              <a:t>BAw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C: 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, </a:t>
            </a:r>
            <a:r>
              <a:rPr lang="en-US" altLang="ja-JP" sz="2000" dirty="0">
                <a:latin typeface="+mn-lt"/>
              </a:rPr>
              <a:t>since </a:t>
            </a:r>
            <a:r>
              <a:rPr lang="en-US" altLang="ja-JP" sz="2000" dirty="0" smtClean="0">
                <a:latin typeface="+mn-lt"/>
              </a:rPr>
              <a:t>none of  C, A, w are </a:t>
            </a:r>
            <a:r>
              <a:rPr lang="en-US" altLang="ja-JP" sz="2000" dirty="0">
                <a:latin typeface="+mn-lt"/>
              </a:rPr>
              <a:t>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</a:t>
            </a:r>
            <a:r>
              <a:rPr lang="en-US" altLang="ja-JP" sz="2000" dirty="0" smtClean="0">
                <a:latin typeface="+mn-lt"/>
              </a:rPr>
              <a:t>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 smtClean="0">
                <a:latin typeface="+mn-lt"/>
              </a:rPr>
              <a:t>C does not learn about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 path</a:t>
            </a:r>
            <a:endParaRPr lang="en-US" altLang="ja-JP" sz="20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C will route </a:t>
            </a:r>
            <a:r>
              <a:rPr lang="en-US" sz="2400" dirty="0" err="1" smtClean="0">
                <a:latin typeface="+mn-lt"/>
              </a:rPr>
              <a:t>CAw</a:t>
            </a:r>
            <a:r>
              <a:rPr lang="en-US" sz="2400" dirty="0" smtClean="0">
                <a:latin typeface="+mn-lt"/>
              </a:rPr>
              <a:t> (not using B) to get to w</a:t>
            </a:r>
            <a:endParaRPr lang="en-US" sz="2400" dirty="0">
              <a:latin typeface="+mn-lt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 smtClean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 smtClean="0">
                <a:latin typeface="Gill Sans MT" charset="0"/>
              </a:rPr>
              <a:t>X </a:t>
            </a:r>
            <a:r>
              <a:rPr lang="en-US" sz="2400" dirty="0">
                <a:latin typeface="Gill Sans MT" charset="0"/>
              </a:rPr>
              <a:t>does not want to route from B </a:t>
            </a:r>
            <a:r>
              <a:rPr lang="en-US" sz="2400" dirty="0" smtClean="0">
                <a:latin typeface="Gill Sans MT" charset="0"/>
              </a:rPr>
              <a:t>to C via </a:t>
            </a:r>
            <a:r>
              <a:rPr lang="en-US" sz="2400" dirty="0">
                <a:latin typeface="Gill Sans MT" charset="0"/>
              </a:rPr>
              <a:t>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5.5 The SDN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ontrol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p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…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plane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per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logically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</a:t>
            </a:r>
            <a:r>
              <a:rPr lang="en-US" i="1" dirty="0" smtClean="0">
                <a:solidFill>
                  <a:srgbClr val="CC0000"/>
                </a:solidFill>
              </a:rPr>
              <a:t>hy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logically centralized </a:t>
            </a:r>
            <a:r>
              <a:rPr lang="en-US" dirty="0" smtClean="0">
                <a:solidFill>
                  <a:srgbClr val="000000"/>
                </a:solidFill>
              </a:rPr>
              <a:t>control plane?</a:t>
            </a:r>
            <a:endParaRPr lang="en-US" dirty="0">
              <a:solidFill>
                <a:srgbClr val="000000"/>
              </a:solidFill>
            </a:endParaRPr>
          </a:p>
          <a:p>
            <a:pPr marL="635000" indent="-400050"/>
            <a:r>
              <a:rPr lang="en-US" dirty="0" smtClean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 smtClean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 smtClean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 smtClean="0"/>
              <a:t>distributed “programming”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 smtClean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Slide  courtesy: N. McKeown</a:t>
            </a:r>
            <a:endParaRPr lang="en-US" sz="120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to split  u-to-z traffic along </a:t>
            </a:r>
            <a:r>
              <a:rPr lang="en-US" sz="2400" dirty="0" err="1" smtClean="0"/>
              <a:t>uvwz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uxyz</a:t>
            </a:r>
            <a:r>
              <a:rPr lang="en-US" sz="2400" dirty="0" smtClean="0"/>
              <a:t> (load balancing)?</a:t>
            </a:r>
          </a:p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(or need a new routing algorithm)</a:t>
            </a:r>
            <a:endParaRPr lang="en-US" sz="2400" dirty="0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</a:t>
                  </a:r>
                  <a:endParaRPr lang="en-US" sz="2400" dirty="0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w</a:t>
                  </a:r>
                  <a:endParaRPr lang="en-US" sz="2400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u</a:t>
                  </a:r>
                  <a:endParaRPr lang="en-US" sz="2400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z</a:t>
                  </a:r>
                  <a:endParaRPr lang="en-US" sz="2400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y</a:t>
                  </a:r>
                  <a:endParaRPr lang="en-US" sz="2400" dirty="0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x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w wants to route blue and red traffic differently?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(with destination based forwarding, and LS, DV routing)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Networking 401</a:t>
            </a:r>
            <a:endParaRPr lang="en-US" sz="2000" dirty="0"/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Link weights are only control “knobs”: wrong!</a:t>
            </a:r>
            <a:endParaRPr lang="en-US" sz="2400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1: </a:t>
              </a:r>
              <a:r>
                <a:rPr lang="en-US" i="1" dirty="0" smtClean="0"/>
                <a:t>generalized“ flow-based” forwarding (e.g., OpenFlow)</a:t>
              </a:r>
              <a:endParaRPr lang="en-US" i="1" dirty="0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2. </a:t>
              </a:r>
              <a:r>
                <a:rPr lang="en-US" i="1" dirty="0" smtClean="0"/>
                <a:t>control, data plane separation</a:t>
              </a:r>
              <a:endParaRPr lang="en-US" i="1" dirty="0"/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 smtClean="0">
                <a:solidFill>
                  <a:srgbClr val="000090"/>
                </a:solidFill>
              </a:rPr>
              <a:t>. </a:t>
            </a:r>
            <a:r>
              <a:rPr lang="en-US" i="1" dirty="0" smtClean="0"/>
              <a:t>control plane functions are external to data-plane switches</a:t>
            </a:r>
            <a:endParaRPr lang="en-US" i="1" dirty="0"/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4. </a:t>
              </a:r>
              <a:r>
                <a:rPr lang="en-US" i="1" dirty="0" smtClean="0"/>
                <a:t>programmable control applications</a:t>
              </a:r>
              <a:endParaRPr lang="en-US" i="1" dirty="0"/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</a:t>
            </a:r>
            <a:endParaRPr lang="en-US" sz="1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access control</a:t>
            </a:r>
            <a:endParaRPr lang="en-US" sz="1200" dirty="0"/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data-plane switches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Data-plane switches</a:t>
            </a:r>
          </a:p>
          <a:p>
            <a:r>
              <a:rPr lang="en-US" sz="2400" dirty="0" smtClean="0"/>
              <a:t>fast, simple, commodity switches implementing generalized data-plane forwarding (Section 4.4) in hardware</a:t>
            </a:r>
          </a:p>
          <a:p>
            <a:r>
              <a:rPr lang="en-US" sz="2400" dirty="0" smtClean="0"/>
              <a:t>switch flow table computed, installed by controller</a:t>
            </a:r>
          </a:p>
          <a:p>
            <a:r>
              <a:rPr lang="en-US" sz="2400" dirty="0" smtClean="0"/>
              <a:t>API for table-based switch control (e.g., OpenFlow)</a:t>
            </a:r>
          </a:p>
          <a:p>
            <a:pPr lvl="1"/>
            <a:r>
              <a:rPr lang="en-US" sz="2000" dirty="0" smtClean="0"/>
              <a:t>defines what is controllable and what is not</a:t>
            </a:r>
          </a:p>
          <a:p>
            <a:r>
              <a:rPr lang="en-US" sz="2400" dirty="0" smtClean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SDN Controller</a:t>
                </a:r>
              </a:p>
              <a:p>
                <a:pPr algn="ctr"/>
                <a:r>
                  <a:rPr lang="en-US" sz="1600" dirty="0" smtClean="0"/>
                  <a:t>(network operating system)</a:t>
                </a:r>
                <a:endParaRPr lang="en-US" sz="1600" dirty="0"/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control</a:t>
                </a:r>
                <a:endParaRPr lang="en-US" dirty="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balance</a:t>
                </a:r>
                <a:endParaRPr lang="en-US" dirty="0"/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southbound API</a:t>
              </a:r>
              <a:endParaRPr lang="en-US" sz="1400" i="1" dirty="0"/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northbound API</a:t>
              </a:r>
              <a:endParaRPr lang="en-US" sz="1400" i="1" dirty="0"/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SDN-controlled switches</a:t>
              </a:r>
              <a:endParaRPr lang="en-US" sz="1400" i="1" dirty="0"/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network-control applications</a:t>
              </a:r>
              <a:endParaRPr lang="en-US" sz="1400" i="1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 smtClean="0"/>
              <a:t>maintain network state information</a:t>
            </a:r>
          </a:p>
          <a:p>
            <a:r>
              <a:rPr lang="en-US" sz="2400" dirty="0" smtClean="0"/>
              <a:t>interacts with network control applications “above” via northbound API</a:t>
            </a:r>
          </a:p>
          <a:p>
            <a:r>
              <a:rPr lang="en-US" sz="2400" dirty="0" smtClean="0"/>
              <a:t>interacts with network switches “below” via southbound API</a:t>
            </a:r>
          </a:p>
          <a:p>
            <a:r>
              <a:rPr lang="en-US" sz="2400" dirty="0" smtClean="0"/>
              <a:t>implemented as distributed system for performance, scalability, fault-tolerance, robustness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network-control applications:</a:t>
            </a:r>
          </a:p>
          <a:p>
            <a:r>
              <a:rPr lang="en-US" sz="2400" dirty="0" smtClean="0"/>
              <a:t>“brains” of control:  implement control functions using lower-level services, API provided by </a:t>
            </a:r>
            <a:r>
              <a:rPr lang="en-US" sz="2400" dirty="0" err="1" smtClean="0"/>
              <a:t>SDN</a:t>
            </a:r>
            <a:r>
              <a:rPr lang="en-US" sz="2400" dirty="0" smtClean="0"/>
              <a:t> controller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unbundled: </a:t>
            </a:r>
            <a:r>
              <a:rPr lang="en-US" sz="2400" dirty="0" smtClean="0"/>
              <a:t>can be provided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distinct from routing vendor or SDN controller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SDN</a:t>
            </a:r>
          </a:p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 smtClean="0">
                <a:latin typeface="+mn-lt"/>
              </a:rPr>
              <a:t>: communicate between SDN controller and controlled switches</a:t>
            </a:r>
            <a:endParaRPr lang="en-US" dirty="0">
              <a:latin typeface="+mn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etwork-wide state-management layer</a:t>
            </a:r>
            <a:r>
              <a:rPr lang="en-US" dirty="0" smtClean="0">
                <a:latin typeface="+mn-lt"/>
              </a:rPr>
              <a:t>: state of networks links, switches, services: a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distributed database</a:t>
            </a:r>
            <a:endParaRPr lang="en-US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  <a:latin typeface="+mn-lt"/>
              </a:rPr>
              <a:t>Interface layer to network control applications:  </a:t>
            </a:r>
            <a:r>
              <a:rPr lang="en-US" dirty="0" smtClean="0">
                <a:latin typeface="+mn-lt"/>
              </a:rPr>
              <a:t>abstraction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 smtClean="0"/>
              <a:t>operates between controller, switch</a:t>
            </a:r>
          </a:p>
          <a:p>
            <a:r>
              <a:rPr lang="en-US" dirty="0" smtClean="0"/>
              <a:t>TCP used to exchange messages</a:t>
            </a:r>
          </a:p>
          <a:p>
            <a:pPr lvl="1"/>
            <a:r>
              <a:rPr lang="en-US" dirty="0" smtClean="0"/>
              <a:t>optional encryption</a:t>
            </a:r>
          </a:p>
          <a:p>
            <a:r>
              <a:rPr lang="en-US" dirty="0" smtClean="0"/>
              <a:t>three classes of  OpenFlow messages:</a:t>
            </a:r>
          </a:p>
          <a:p>
            <a:pPr lvl="1"/>
            <a:r>
              <a:rPr lang="en-US" dirty="0" smtClean="0"/>
              <a:t>controller-to-switch</a:t>
            </a:r>
          </a:p>
          <a:p>
            <a:pPr lvl="1"/>
            <a:r>
              <a:rPr lang="en-US" dirty="0" smtClean="0"/>
              <a:t>asynchronous (switch-to-controller)</a:t>
            </a:r>
          </a:p>
          <a:p>
            <a:pPr lvl="1"/>
            <a:r>
              <a:rPr lang="en-US" dirty="0" smtClean="0"/>
              <a:t>symmetric (miscellaneous)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C0000"/>
                  </a:solidFill>
                </a:rPr>
                <a:t>OpenFlow Controller</a:t>
              </a:r>
              <a:endParaRPr lang="en-US" sz="2000" dirty="0">
                <a:solidFill>
                  <a:srgbClr val="CC0000"/>
                </a:solidFill>
              </a:endParaRP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controller-to-switch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features: </a:t>
            </a:r>
            <a:r>
              <a:rPr lang="en-US" dirty="0" smtClean="0"/>
              <a:t>controller queries switch features, switch replies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</a:t>
            </a:r>
            <a:r>
              <a:rPr lang="en-US" dirty="0" smtClean="0"/>
              <a:t>queries and sets </a:t>
            </a:r>
            <a:r>
              <a:rPr lang="en-US" dirty="0"/>
              <a:t>switch </a:t>
            </a:r>
            <a:r>
              <a:rPr lang="en-US" dirty="0" smtClean="0"/>
              <a:t>configuration parameters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</a:t>
            </a:r>
            <a:r>
              <a:rPr lang="en-US" dirty="0" smtClean="0"/>
              <a:t>delete, modify flow entries </a:t>
            </a:r>
            <a:r>
              <a:rPr lang="en-US" dirty="0"/>
              <a:t>in the </a:t>
            </a:r>
            <a:r>
              <a:rPr lang="en-US" dirty="0" smtClean="0"/>
              <a:t>OpenFlow tables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packet-out: </a:t>
            </a:r>
            <a:r>
              <a:rPr lang="en-US" dirty="0" smtClean="0"/>
              <a:t>please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switch-to-controller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packet-in: </a:t>
            </a:r>
            <a:r>
              <a:rPr lang="en-US" dirty="0" smtClean="0"/>
              <a:t>transfer packet (and its control) to controller.  See packet-out message from controller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flow-removed: </a:t>
            </a:r>
            <a:r>
              <a:rPr lang="en-US" dirty="0" smtClean="0"/>
              <a:t>flow-table entry has been deleted at switch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port status: </a:t>
            </a:r>
            <a:r>
              <a:rPr lang="en-US" dirty="0" smtClean="0"/>
              <a:t>inform controller of a change on a port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Fortunately, network operators don’t “program” switches by creating and sending OpenFlow messages directly.  Instead they use higher-level abstraction at controller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S1, experiencing link failure, uses </a:t>
              </a:r>
              <a:r>
                <a:rPr lang="en-US" dirty="0" err="1" smtClean="0">
                  <a:solidFill>
                    <a:srgbClr val="000000"/>
                  </a:solidFill>
                  <a:latin typeface="+mn-lt"/>
                </a:rPr>
                <a:t>OpenFlow</a:t>
              </a: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 port-status message to notify controller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1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SDN controller receives OpenFlow message, updates link-status information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2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“Dijkstra’s routing algorithm” application has previously registered to be called whenever link status changes.  It is called.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3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352732"/>
            <a:chOff x="5313965" y="1301119"/>
            <a:chExt cx="3388878" cy="1352732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accesses network graph information and link state information in controller,  computes new routes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4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602031"/>
            <a:chOff x="5313965" y="1301119"/>
            <a:chExt cx="3388878" cy="160203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link-state routing application interacts with flow-table-computation component in SDN controller, which computes new flow tables needed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5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6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  <a:endParaRPr lang="en-US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endParaRPr lang="en-US" sz="3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Service Abstraction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Layer (SAL)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</a:t>
              </a:r>
              <a:r>
                <a:rPr lang="en-US" sz="1400" dirty="0" smtClean="0">
                  <a:latin typeface="Arial"/>
                  <a:cs typeface="Arial"/>
                </a:rPr>
                <a:t>ontrol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Engineering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OpenDaylight (ODL) controller</a:t>
            </a:r>
            <a:endParaRPr lang="en-US" sz="4000" dirty="0"/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network applications may be contained within, or be external to SDN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Service Abstraction Layer: interconnects internal, external applications and services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Network </a:t>
            </a:r>
          </a:p>
          <a:p>
            <a:r>
              <a:rPr lang="en-US" sz="1600" dirty="0" smtClean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ONOS controller</a:t>
            </a:r>
            <a:endParaRPr lang="en-US" sz="4000" dirty="0"/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control applications are separate from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intent framework: high-level specification of service: what rather than how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 smtClean="0">
                <a:latin typeface="Gill Sans MT" charset="0"/>
              </a:rPr>
              <a:t>SDN:  selected challenges</a:t>
            </a:r>
            <a:endParaRPr lang="en-US" dirty="0">
              <a:latin typeface="Gill Sans MT" charset="0"/>
            </a:endParaRP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robustness to failures: leverage strong theory of reliable distributed systems for control plane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</a:t>
            </a:r>
            <a:r>
              <a:rPr lang="en-US" dirty="0" smtClean="0"/>
              <a:t>mission-</a:t>
            </a:r>
            <a:r>
              <a:rPr lang="en-US" dirty="0"/>
              <a:t>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e.g., real</a:t>
            </a:r>
            <a:r>
              <a:rPr lang="en-US" dirty="0"/>
              <a:t>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Whole-Internet scaling 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5.6 </a:t>
            </a:r>
            <a:r>
              <a:rPr lang="en-US" sz="2400" dirty="0">
                <a:solidFill>
                  <a:srgbClr val="CC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 dirty="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 dirty="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 dirty="0">
                <a:latin typeface="Gill Sans MT" charset="0"/>
              </a:rPr>
              <a:t>echo </a:t>
            </a:r>
            <a:r>
              <a:rPr lang="en-US" sz="2000" dirty="0" smtClean="0">
                <a:latin typeface="Gill Sans MT" charset="0"/>
              </a:rPr>
              <a:t>request &amp; reply </a:t>
            </a:r>
            <a:r>
              <a:rPr lang="en-US" sz="2000" dirty="0">
                <a:latin typeface="Gill Sans MT" charset="0"/>
              </a:rPr>
              <a:t>(used by ping)</a:t>
            </a:r>
          </a:p>
          <a:p>
            <a:r>
              <a:rPr lang="en-US" sz="2400" dirty="0" smtClean="0">
                <a:latin typeface="Gill Sans MT" charset="0"/>
              </a:rPr>
              <a:t>network-layer but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above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IP:</a:t>
            </a:r>
          </a:p>
          <a:p>
            <a:pPr lvl="1"/>
            <a:r>
              <a:rPr lang="en-US" sz="2000" dirty="0" err="1">
                <a:latin typeface="Gill Sans MT" charset="0"/>
              </a:rPr>
              <a:t>ICMP</a:t>
            </a:r>
            <a:r>
              <a:rPr lang="en-US" sz="2000" dirty="0">
                <a:latin typeface="Gill Sans MT" charset="0"/>
              </a:rPr>
              <a:t> </a:t>
            </a:r>
            <a:r>
              <a:rPr lang="en-US" sz="2000" dirty="0" err="1">
                <a:latin typeface="Gill Sans MT" charset="0"/>
              </a:rPr>
              <a:t>msgs</a:t>
            </a:r>
            <a:r>
              <a:rPr lang="en-US" sz="2000" dirty="0">
                <a:latin typeface="Gill Sans MT" charset="0"/>
              </a:rPr>
              <a:t> carried in IP datagrams</a:t>
            </a:r>
          </a:p>
          <a:p>
            <a:r>
              <a:rPr lang="en-US" sz="2400" dirty="0" err="1">
                <a:solidFill>
                  <a:srgbClr val="000099"/>
                </a:solidFill>
                <a:latin typeface="Gill Sans MT" charset="0"/>
              </a:rPr>
              <a:t>ICMP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message:</a:t>
            </a:r>
            <a:r>
              <a:rPr lang="en-US" sz="2400" dirty="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 dirty="0"/>
              <a:t>Type</a:t>
            </a:r>
            <a:r>
              <a:rPr lang="en-US" sz="1800" dirty="0"/>
              <a:t>  </a:t>
            </a:r>
            <a:r>
              <a:rPr lang="en-US" sz="1800" u="sng" dirty="0"/>
              <a:t>Code</a:t>
            </a:r>
            <a:r>
              <a:rPr lang="en-US" sz="1800" dirty="0"/>
              <a:t>  </a:t>
            </a:r>
            <a:r>
              <a:rPr lang="en-US" sz="1800" u="sng" dirty="0"/>
              <a:t>description</a:t>
            </a:r>
            <a:endParaRPr lang="en-US" sz="1800" dirty="0"/>
          </a:p>
          <a:p>
            <a:r>
              <a:rPr lang="en-US" sz="1800" dirty="0"/>
              <a:t>0        0         echo reply (ping)</a:t>
            </a:r>
          </a:p>
          <a:p>
            <a:r>
              <a:rPr lang="en-US" sz="1800" dirty="0"/>
              <a:t>3        0         </a:t>
            </a:r>
            <a:r>
              <a:rPr lang="en-US" sz="1800" dirty="0" err="1"/>
              <a:t>dest</a:t>
            </a:r>
            <a:r>
              <a:rPr lang="en-US" sz="1800" dirty="0"/>
              <a:t>. network unreachable</a:t>
            </a:r>
          </a:p>
          <a:p>
            <a:r>
              <a:rPr lang="en-US" sz="1800" dirty="0"/>
              <a:t>3        1         </a:t>
            </a:r>
            <a:r>
              <a:rPr lang="en-US" sz="1800" dirty="0" err="1"/>
              <a:t>dest</a:t>
            </a:r>
            <a:r>
              <a:rPr lang="en-US" sz="1800" dirty="0"/>
              <a:t> host unreachable</a:t>
            </a:r>
          </a:p>
          <a:p>
            <a:r>
              <a:rPr lang="en-US" sz="1800" dirty="0"/>
              <a:t>3        2         </a:t>
            </a:r>
            <a:r>
              <a:rPr lang="en-US" sz="1800" dirty="0" err="1"/>
              <a:t>dest</a:t>
            </a:r>
            <a:r>
              <a:rPr lang="en-US" sz="1800" dirty="0"/>
              <a:t> protocol unreachable</a:t>
            </a:r>
          </a:p>
          <a:p>
            <a:r>
              <a:rPr lang="en-US" sz="1800" dirty="0"/>
              <a:t>3        3         </a:t>
            </a:r>
            <a:r>
              <a:rPr lang="en-US" sz="1800" dirty="0" err="1"/>
              <a:t>dest</a:t>
            </a:r>
            <a:r>
              <a:rPr lang="en-US" sz="1800" dirty="0"/>
              <a:t> port unreachable</a:t>
            </a:r>
          </a:p>
          <a:p>
            <a:r>
              <a:rPr lang="en-US" sz="1800" dirty="0"/>
              <a:t>3        6         </a:t>
            </a:r>
            <a:r>
              <a:rPr lang="en-US" sz="1800" dirty="0" err="1"/>
              <a:t>dest</a:t>
            </a:r>
            <a:r>
              <a:rPr lang="en-US" sz="1800" dirty="0"/>
              <a:t> network unknown</a:t>
            </a:r>
          </a:p>
          <a:p>
            <a:r>
              <a:rPr lang="en-US" sz="1800" dirty="0"/>
              <a:t>3        7         </a:t>
            </a:r>
            <a:r>
              <a:rPr lang="en-US" sz="1800" dirty="0" err="1"/>
              <a:t>dest</a:t>
            </a:r>
            <a:r>
              <a:rPr lang="en-US" sz="1800" dirty="0"/>
              <a:t> host unknown</a:t>
            </a:r>
          </a:p>
          <a:p>
            <a:r>
              <a:rPr lang="en-US" sz="1800" dirty="0"/>
              <a:t>4        0         source quench (congestion</a:t>
            </a:r>
          </a:p>
          <a:p>
            <a:r>
              <a:rPr lang="en-US" sz="1800" dirty="0"/>
              <a:t>                     </a:t>
            </a:r>
            <a:r>
              <a:rPr lang="en-US" sz="1800" dirty="0" err="1" smtClean="0"/>
              <a:t>contro</a:t>
            </a:r>
            <a:r>
              <a:rPr lang="en-US" sz="1800" dirty="0" smtClean="0"/>
              <a:t>—not </a:t>
            </a:r>
            <a:r>
              <a:rPr lang="en-US" sz="1800" dirty="0"/>
              <a:t>used)</a:t>
            </a:r>
          </a:p>
          <a:p>
            <a:r>
              <a:rPr lang="en-US" sz="1800" dirty="0"/>
              <a:t>8        0         echo request (ping)</a:t>
            </a:r>
          </a:p>
          <a:p>
            <a:r>
              <a:rPr lang="en-US" sz="1800" dirty="0"/>
              <a:t>9        0         route advertisement</a:t>
            </a:r>
          </a:p>
          <a:p>
            <a:r>
              <a:rPr lang="en-US" sz="1800" dirty="0"/>
              <a:t>10      0         router discovery</a:t>
            </a:r>
          </a:p>
          <a:p>
            <a:r>
              <a:rPr lang="en-US" sz="1800" dirty="0"/>
              <a:t>11      0         </a:t>
            </a:r>
            <a:r>
              <a:rPr lang="en-US" sz="1800" dirty="0" err="1"/>
              <a:t>TTL</a:t>
            </a:r>
            <a:r>
              <a:rPr lang="en-US" sz="1800" dirty="0"/>
              <a:t> expired</a:t>
            </a:r>
          </a:p>
          <a:p>
            <a:r>
              <a:rPr lang="en-US" sz="1800" dirty="0"/>
              <a:t>12      0         bad IP header</a:t>
            </a:r>
          </a:p>
          <a:p>
            <a:endParaRPr lang="en-US" sz="1800" dirty="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</a:t>
            </a:r>
            <a:r>
              <a:rPr lang="en-US" sz="2400" dirty="0" smtClean="0">
                <a:cs typeface="+mn-cs"/>
              </a:rPr>
              <a:t>destination</a:t>
            </a:r>
            <a:endParaRPr lang="en-US" sz="2400" dirty="0">
              <a:cs typeface="+mn-cs"/>
            </a:endParaRP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</a:t>
            </a:r>
            <a:r>
              <a:rPr lang="en-US" sz="2400" dirty="0" smtClean="0">
                <a:cs typeface="+mn-cs"/>
              </a:rPr>
              <a:t>datagram in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th </a:t>
            </a:r>
            <a:r>
              <a:rPr lang="en-US" sz="2400" dirty="0">
                <a:cs typeface="+mn-cs"/>
              </a:rPr>
              <a:t>set </a:t>
            </a:r>
            <a:r>
              <a:rPr lang="en-US" sz="2400" dirty="0" smtClean="0">
                <a:cs typeface="+mn-cs"/>
              </a:rPr>
              <a:t>arrives </a:t>
            </a:r>
            <a:r>
              <a:rPr lang="en-US" sz="2400" dirty="0">
                <a:cs typeface="+mn-cs"/>
              </a:rPr>
              <a:t>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</a:t>
            </a:r>
            <a:r>
              <a:rPr lang="en-US" sz="2000" dirty="0" smtClean="0"/>
              <a:t>datagram and sends </a:t>
            </a:r>
            <a:r>
              <a:rPr lang="en-US" sz="2000" dirty="0"/>
              <a:t>source ICMP </a:t>
            </a:r>
            <a:r>
              <a:rPr lang="en-US" sz="2000" dirty="0" smtClean="0"/>
              <a:t>message </a:t>
            </a:r>
            <a:r>
              <a:rPr lang="en-US" sz="2000" dirty="0"/>
              <a:t>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</a:t>
            </a:r>
            <a:r>
              <a:rPr lang="en-US" sz="2000" dirty="0" smtClean="0"/>
              <a:t>message includes IP address of router</a:t>
            </a:r>
            <a:endParaRPr lang="en-US" sz="2000" dirty="0"/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</a:t>
            </a:r>
            <a:r>
              <a:rPr lang="en-US" sz="2400" dirty="0" smtClean="0">
                <a:cs typeface="+mn-cs"/>
              </a:rPr>
              <a:t>message </a:t>
            </a:r>
            <a:r>
              <a:rPr lang="en-US" sz="2400" dirty="0">
                <a:cs typeface="+mn-cs"/>
              </a:rPr>
              <a:t>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Routing</a:t>
            </a:r>
            <a:r>
              <a:rPr lang="en-US" altLang="ja-JP" sz="4000" dirty="0" smtClean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Routing </a:t>
            </a:r>
            <a:r>
              <a:rPr lang="en-US" sz="3200" i="1" dirty="0">
                <a:solidFill>
                  <a:srgbClr val="CC0000"/>
                </a:solidFill>
                <a:cs typeface="+mn-cs"/>
              </a:rPr>
              <a:t>p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rotocol goal:</a:t>
            </a:r>
            <a:r>
              <a:rPr lang="en-US" sz="3200" dirty="0"/>
              <a:t> </a:t>
            </a:r>
            <a:r>
              <a:rPr lang="en-US" dirty="0"/>
              <a:t>determine </a:t>
            </a:r>
            <a:r>
              <a:rPr lang="en-US" dirty="0" smtClean="0"/>
              <a:t>“good” paths </a:t>
            </a:r>
            <a:r>
              <a:rPr lang="en-US" dirty="0"/>
              <a:t>(equivalently, routes), from </a:t>
            </a:r>
            <a:r>
              <a:rPr lang="en-US" dirty="0" smtClean="0"/>
              <a:t>sending hosts </a:t>
            </a:r>
            <a:r>
              <a:rPr lang="en-US" dirty="0"/>
              <a:t>to </a:t>
            </a:r>
            <a:r>
              <a:rPr lang="en-US" dirty="0" smtClean="0"/>
              <a:t>receiving host, </a:t>
            </a:r>
            <a:r>
              <a:rPr lang="en-US" dirty="0"/>
              <a:t>through </a:t>
            </a:r>
            <a:r>
              <a:rPr lang="en-US" dirty="0" smtClean="0"/>
              <a:t>network of routers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cs typeface="+mn-cs"/>
              </a:rPr>
              <a:t>path: sequence of routers packets will traverse in going from given initial source host to given final destination host</a:t>
            </a:r>
            <a:endParaRPr lang="en-US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“good”: least “cost”, “fastest”, “least congested”</a:t>
            </a:r>
            <a:endParaRPr lang="en-US" sz="2400" dirty="0" smtClean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</a:t>
            </a:r>
            <a:r>
              <a:rPr lang="en-US" sz="2400" dirty="0" smtClean="0">
                <a:solidFill>
                  <a:srgbClr val="CC0000"/>
                </a:solidFill>
              </a:rPr>
              <a:t>management </a:t>
            </a:r>
            <a:r>
              <a:rPr lang="en-US" sz="2400" dirty="0">
                <a:solidFill>
                  <a:srgbClr val="CC0000"/>
                </a:solidFill>
              </a:rPr>
              <a:t>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4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632"/>
            <a:ext cx="8191500" cy="30670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autonomous systems (aka 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CC0000"/>
                </a:solidFill>
              </a:rPr>
              <a:t>network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”</a:t>
            </a:r>
            <a:r>
              <a:rPr lang="en-US" sz="2400" dirty="0" smtClean="0">
                <a:solidFill>
                  <a:srgbClr val="CC0000"/>
                </a:solidFill>
              </a:rPr>
              <a:t>): </a:t>
            </a:r>
            <a:r>
              <a:rPr lang="en-US" sz="2400" dirty="0" smtClean="0"/>
              <a:t>1000s of interacting hardware/software components</a:t>
            </a:r>
          </a:p>
          <a:p>
            <a:pPr>
              <a:defRPr/>
            </a:pPr>
            <a:r>
              <a:rPr lang="en-US" sz="2400" dirty="0" smtClean="0"/>
              <a:t>other complex systems requiring monitoring, control:</a:t>
            </a:r>
          </a:p>
          <a:p>
            <a:pPr lvl="1">
              <a:defRPr/>
            </a:pPr>
            <a:r>
              <a:rPr lang="en-US" dirty="0" smtClean="0"/>
              <a:t>jet airplane</a:t>
            </a:r>
          </a:p>
          <a:p>
            <a:pPr lvl="1">
              <a:defRPr/>
            </a:pPr>
            <a:r>
              <a:rPr lang="en-US" dirty="0" smtClean="0"/>
              <a:t>nuclear power plant</a:t>
            </a:r>
          </a:p>
          <a:p>
            <a:pPr lvl="1">
              <a:defRPr/>
            </a:pPr>
            <a:r>
              <a:rPr lang="en-US" dirty="0" smtClean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2413" y="3845193"/>
            <a:ext cx="6962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427163" y="3815030"/>
            <a:ext cx="7148512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87433"/>
              </p:ext>
            </p:extLst>
          </p:nvPr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5" imgW="2870200" imgH="4089400" progId="MS_ClipArt_Gallery.2">
                  <p:embed/>
                </p:oleObj>
              </mc:Choice>
              <mc:Fallback>
                <p:oleObj name="Clip" r:id="rId5" imgW="2870200" imgH="4089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251820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31238" cy="94773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308350" y="2808288"/>
            <a:ext cx="338138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641725" y="3762375"/>
            <a:ext cx="18732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541713" y="4252913"/>
            <a:ext cx="37306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5996822" y="2283242"/>
            <a:ext cx="2973388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devices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contain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objects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whose </a:t>
            </a:r>
            <a:r>
              <a:rPr lang="en-US" sz="2400" dirty="0" smtClean="0">
                <a:latin typeface="Gill Sans"/>
                <a:cs typeface="Gill Sans"/>
              </a:rPr>
              <a:t>data </a:t>
            </a:r>
            <a:r>
              <a:rPr lang="en-US" sz="2400" dirty="0">
                <a:latin typeface="Gill Sans"/>
                <a:cs typeface="Gill Sans"/>
              </a:rPr>
              <a:t>is gathered into </a:t>
            </a:r>
            <a:r>
              <a:rPr lang="en-US" sz="2400" dirty="0" smtClean="0">
                <a:latin typeface="Gill Sans"/>
                <a:cs typeface="Gill Sans"/>
              </a:rPr>
              <a:t>a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Management Information Base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733675" y="3303588"/>
            <a:ext cx="371475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2947988" y="4241800"/>
            <a:ext cx="309562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856038" y="1949450"/>
            <a:ext cx="1293812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58963" y="3810000"/>
            <a:ext cx="1293812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235611" y="2469756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011196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246938" y="271303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7567613" y="359251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8388350" y="357663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061200" y="514350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175375" y="5138738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364413" y="398303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7707395" y="4551854"/>
            <a:ext cx="354740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6689725" y="317023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6897688" y="397510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033713" y="273208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354388" y="361156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175125" y="359568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2847975" y="516255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055726" y="5171156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151188" y="400208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494170" y="4570904"/>
            <a:ext cx="354740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476500" y="318928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684463" y="399415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2888"/>
            <a:ext cx="4827588" cy="9017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067" y="1156453"/>
            <a:ext cx="77724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/>
              <a:t>Two ways to convey </a:t>
            </a:r>
            <a:r>
              <a:rPr lang="en-US" sz="2400" dirty="0" err="1" smtClean="0"/>
              <a:t>MIB</a:t>
            </a:r>
            <a:r>
              <a:rPr lang="en-US" sz="2400" dirty="0" smtClean="0"/>
              <a:t> information and commands:</a:t>
            </a:r>
            <a:endParaRPr lang="en-US" dirty="0" smtClean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6363" y="2870200"/>
            <a:ext cx="2352941" cy="1538288"/>
            <a:chOff x="5186363" y="2870200"/>
            <a:chExt cx="235294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281879" y="3466849"/>
              <a:ext cx="22574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</a:t>
              </a:r>
              <a:r>
                <a:rPr lang="en-US" dirty="0" smtClean="0">
                  <a:solidFill>
                    <a:srgbClr val="CC0000"/>
                  </a:solidFill>
                  <a:latin typeface="Arial"/>
                  <a:cs typeface="Arial"/>
                </a:rPr>
                <a:t>message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get me data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(data instance, next data in </a:t>
            </a:r>
            <a:r>
              <a:rPr lang="en-US" dirty="0">
                <a:latin typeface="Arial"/>
                <a:cs typeface="Arial"/>
              </a:rPr>
              <a:t>list, </a:t>
            </a:r>
            <a:r>
              <a:rPr lang="en-US" dirty="0" smtClean="0">
                <a:latin typeface="Arial"/>
                <a:cs typeface="Arial"/>
              </a:rPr>
              <a:t>block of data)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330325" y="30813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537785" y="3240088"/>
            <a:ext cx="4938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manager-to-manager: </a:t>
            </a:r>
            <a:r>
              <a:rPr lang="en-US" dirty="0" smtClean="0">
                <a:latin typeface="Arial"/>
                <a:cs typeface="Arial"/>
              </a:rPr>
              <a:t>here are my </a:t>
            </a:r>
            <a:r>
              <a:rPr lang="en-US" dirty="0" err="1" smtClean="0">
                <a:latin typeface="Arial"/>
                <a:cs typeface="Arial"/>
              </a:rPr>
              <a:t>MIB</a:t>
            </a:r>
            <a:r>
              <a:rPr lang="en-US" dirty="0" smtClean="0">
                <a:latin typeface="Arial"/>
                <a:cs typeface="Arial"/>
              </a:rPr>
              <a:t> values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363663" y="3797300"/>
            <a:ext cx="537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set </a:t>
            </a:r>
            <a:r>
              <a:rPr lang="en-US" dirty="0" err="1">
                <a:latin typeface="Arial"/>
                <a:cs typeface="Arial"/>
              </a:rPr>
              <a:t>MIB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values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327150" y="44910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</a:t>
            </a:r>
            <a:r>
              <a:rPr lang="en-US" dirty="0" smtClean="0">
                <a:latin typeface="Arial"/>
                <a:cs typeface="Arial"/>
              </a:rPr>
              <a:t>manager: values, </a:t>
            </a:r>
            <a:r>
              <a:rPr lang="en-US" dirty="0">
                <a:latin typeface="Arial"/>
                <a:cs typeface="Arial"/>
              </a:rPr>
              <a:t>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387475" y="5407025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279775" y="1352550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</a:t>
            </a:r>
            <a:r>
              <a:rPr lang="en-US" dirty="0" smtClean="0">
                <a:latin typeface="Arial"/>
                <a:cs typeface="Arial"/>
              </a:rPr>
              <a:t>-manager: </a:t>
            </a:r>
            <a:r>
              <a:rPr lang="en-US" dirty="0">
                <a:latin typeface="Arial"/>
                <a:cs typeface="Arial"/>
              </a:rPr>
              <a:t>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9075"/>
            <a:ext cx="7772400" cy="83502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856967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750729" y="1743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644492" y="1735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546192" y="17581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255804" y="1750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5978117" y="1742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6681379" y="1734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7403692" y="17613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820454" y="3274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714217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433354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327117" y="3267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179604" y="3266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013042" y="3258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6722654" y="32440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373529" y="32726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836329" y="4482692"/>
            <a:ext cx="41703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016217" y="4479517"/>
            <a:ext cx="1817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831567" y="1537463"/>
            <a:ext cx="27098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533492" y="1553338"/>
            <a:ext cx="33099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401479" y="1345375"/>
            <a:ext cx="1711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104992" y="1342200"/>
            <a:ext cx="21574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246029" y="4290604"/>
            <a:ext cx="1433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282917" y="4279492"/>
            <a:ext cx="10874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13992" y="5083938"/>
            <a:ext cx="69326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641317" y="4896613"/>
            <a:ext cx="1398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More on network management: </a:t>
            </a:r>
            <a:r>
              <a:rPr lang="en-US" dirty="0" smtClean="0"/>
              <a:t>see earlier editions of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 smtClean="0">
                <a:cs typeface="+mj-cs"/>
              </a:rPr>
              <a:t>summary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</a:t>
            </a:r>
            <a:r>
              <a:rPr lang="en-US" dirty="0" smtClean="0">
                <a:cs typeface="Gill Sans MT"/>
              </a:rPr>
              <a:t>)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controllers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</a:rPr>
              <a:t>next stop:  link layer!</a:t>
            </a:r>
            <a:endParaRPr 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graph: G = (N,E)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 = set of routers = { u, v, w, x, y, z }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Graph abstraction of the network</a:t>
            </a:r>
            <a:endParaRPr lang="en-US" sz="4000" dirty="0">
              <a:cs typeface="+mj-cs"/>
            </a:endParaRP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/>
              <a:t>N</a:t>
            </a:r>
            <a:r>
              <a:rPr lang="en-US" sz="1800" dirty="0"/>
              <a:t> 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19351</TotalTime>
  <Words>6760</Words>
  <Application>Microsoft Office PowerPoint</Application>
  <PresentationFormat>On-screen Show (4:3)</PresentationFormat>
  <Paragraphs>1866</Paragraphs>
  <Slides>86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Default Design</vt:lpstr>
      <vt:lpstr>Clip</vt:lpstr>
      <vt:lpstr>PowerPoint Presentation</vt:lpstr>
      <vt:lpstr>Chapter 5: network layer control plane</vt:lpstr>
      <vt:lpstr>PowerPoint Presentation</vt:lpstr>
      <vt:lpstr>Network-layer functions</vt:lpstr>
      <vt:lpstr>PowerPoint Presentation</vt:lpstr>
      <vt:lpstr>PowerPoint Presentation</vt:lpstr>
      <vt:lpstr>PowerPoint Presentation</vt:lpstr>
      <vt:lpstr>Routing protocols</vt:lpstr>
      <vt:lpstr>Graph abstraction of the network</vt:lpstr>
      <vt:lpstr>Graph abstraction: costs</vt:lpstr>
      <vt:lpstr>Routing algorithm classification</vt:lpstr>
      <vt:lpstr>PowerPoint Presentation</vt:lpstr>
      <vt:lpstr>A link-state routing algorithm</vt:lpstr>
      <vt:lpstr>Dijsktra’s algorithm</vt:lpstr>
      <vt:lpstr>PowerPoint Presentation</vt:lpstr>
      <vt:lpstr>Dijkstra’s algorithm: another example</vt:lpstr>
      <vt:lpstr>Dijkstra’s algorithm: example (2) </vt:lpstr>
      <vt:lpstr>Dijkstra’s algorithm, discussion</vt:lpstr>
      <vt:lpstr>PowerPoint Presentation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PowerPoint Presentation</vt:lpstr>
      <vt:lpstr>PowerPoint Presentation</vt:lpstr>
      <vt:lpstr>Distance vector: link cost changes</vt:lpstr>
      <vt:lpstr>Distance vector: link cost changes</vt:lpstr>
      <vt:lpstr>Distance vector: counting to infinity</vt:lpstr>
      <vt:lpstr>Comparison of LS and DV algorithms</vt:lpstr>
      <vt:lpstr>PowerPoint Presentation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OSPF “advanced” features</vt:lpstr>
      <vt:lpstr>Hierarchical OSPF</vt:lpstr>
      <vt:lpstr>Hierarchical OSPF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BGP: achieving policy via advertisements</vt:lpstr>
      <vt:lpstr>BGP: achieving policy via advertisements</vt:lpstr>
      <vt:lpstr>Why different Intra-, Inter-AS routing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  <vt:lpstr>Traffic engineering: difficult</vt:lpstr>
      <vt:lpstr>Traffic engineering: difficult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OpenFlow protocol</vt:lpstr>
      <vt:lpstr>OpenFlow: controller-to-switch messages</vt:lpstr>
      <vt:lpstr>OpenFlow: switch-to-controller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ICMP: internet control message protocol</vt:lpstr>
      <vt:lpstr>Traceroute and ICMP</vt:lpstr>
      <vt:lpstr>PowerPoint Presentation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  <vt:lpstr>Chapter 5: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Geoff Kuenning</cp:lastModifiedBy>
  <cp:revision>513</cp:revision>
  <dcterms:created xsi:type="dcterms:W3CDTF">1999-10-08T19:08:27Z</dcterms:created>
  <dcterms:modified xsi:type="dcterms:W3CDTF">2017-10-23T23:48:33Z</dcterms:modified>
</cp:coreProperties>
</file>