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4032"/>
            <a:ext cx="5123546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8064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08064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 charset="0"/>
                <a:cs typeface="+mn-cs"/>
              </a:rPr>
              <a:t>HFC</a:t>
            </a:r>
            <a:r>
              <a:rPr lang="en-US" dirty="0" smtClean="0">
                <a:latin typeface="Times New Roman" charset="0"/>
                <a:cs typeface="+mn-cs"/>
              </a:rPr>
              <a:t> = hybrid fiber-coaxial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When a packet is forwarded, the label is rewritten to the “out label”.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16.png"/><Relationship Id="rId4" Type="http://schemas.openxmlformats.org/officeDocument/2006/relationships/image" Target="../media/image44.gif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3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10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9.png"/><Relationship Id="rId4" Type="http://schemas.openxmlformats.org/officeDocument/2006/relationships/image" Target="../media/image10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9063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</a:t>
            </a:r>
            <a:r>
              <a:rPr lang="en-US" altLang="en-US" sz="1200" dirty="0" smtClean="0"/>
              <a:t>opyright </a:t>
            </a:r>
            <a:r>
              <a:rPr lang="en-US" altLang="en-US" sz="1200" dirty="0"/>
              <a:t>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 (but rarely)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detect single-bit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single-bit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</a:rPr>
              <a:t>NO—error </a:t>
            </a:r>
            <a:r>
              <a:rPr lang="en-US" dirty="0">
                <a:latin typeface="Gill Sans MT" charset="0"/>
              </a:rPr>
              <a:t>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</a:rPr>
              <a:t>YES—no </a:t>
            </a:r>
            <a:r>
              <a:rPr lang="en-US" dirty="0">
                <a:latin typeface="Gill Sans MT" charset="0"/>
              </a:rPr>
              <a:t>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 dirty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 dirty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multiple-access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Multiple-access </a:t>
            </a:r>
            <a:r>
              <a:rPr lang="en-US" dirty="0">
                <a:latin typeface="Gill Sans MT" charset="0"/>
                <a:cs typeface="+mj-cs"/>
              </a:rPr>
              <a:t>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multiple-access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</a:t>
            </a:r>
            <a:r>
              <a:rPr lang="en-US" sz="4000" dirty="0" smtClean="0">
                <a:latin typeface="Gill Sans MT" charset="0"/>
                <a:cs typeface="+mj-cs"/>
              </a:rPr>
              <a:t>multiple-access </a:t>
            </a:r>
            <a:r>
              <a:rPr lang="en-US" sz="4000" dirty="0">
                <a:latin typeface="Gill Sans MT" charset="0"/>
                <a:cs typeface="+mj-cs"/>
              </a:rPr>
              <a:t>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time-division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</a:t>
            </a:r>
            <a:r>
              <a:rPr lang="en-US" dirty="0" smtClean="0">
                <a:latin typeface="Gill Sans MT" charset="0"/>
                <a:cs typeface="+mn-cs"/>
              </a:rPr>
              <a:t>LAN. </a:t>
            </a:r>
            <a:r>
              <a:rPr lang="en-US" dirty="0">
                <a:latin typeface="Gill Sans MT" charset="0"/>
                <a:cs typeface="+mn-cs"/>
              </a:rPr>
              <a:t>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frequency-division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</a:t>
            </a:r>
            <a:r>
              <a:rPr lang="en-US" sz="2400" dirty="0" smtClean="0">
                <a:latin typeface="Gill Sans MT" charset="0"/>
                <a:cs typeface="+mn-cs"/>
              </a:rPr>
              <a:t>goes </a:t>
            </a:r>
            <a:r>
              <a:rPr lang="en-US" sz="2400" dirty="0">
                <a:latin typeface="Gill Sans MT" charset="0"/>
                <a:cs typeface="+mn-cs"/>
              </a:rPr>
              <a:t>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Random-access </a:t>
            </a:r>
            <a:r>
              <a:rPr lang="en-US" dirty="0">
                <a:latin typeface="Gill Sans MT" charset="0"/>
                <a:cs typeface="+mj-cs"/>
              </a:rPr>
              <a:t>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random-access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</a:t>
            </a:r>
            <a:r>
              <a:rPr lang="en-US" dirty="0" smtClean="0">
                <a:latin typeface="Gill Sans MT" charset="0"/>
                <a:cs typeface="+mn-cs"/>
              </a:rPr>
              <a:t>random-access </a:t>
            </a:r>
            <a:r>
              <a:rPr lang="en-US" dirty="0">
                <a:latin typeface="Gill Sans MT" charset="0"/>
                <a:cs typeface="+mn-cs"/>
              </a:rPr>
              <a:t>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</a:t>
            </a:r>
            <a:r>
              <a:rPr lang="en-US" sz="2400" dirty="0" smtClean="0">
                <a:latin typeface="Gill Sans MT" charset="0"/>
                <a:cs typeface="+mn-cs"/>
              </a:rPr>
              <a:t>equal-size </a:t>
            </a:r>
            <a:r>
              <a:rPr lang="en-US" sz="2400" dirty="0">
                <a:latin typeface="Gill Sans MT" charset="0"/>
                <a:cs typeface="+mn-cs"/>
              </a:rPr>
              <a:t>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</a:t>
            </a:r>
            <a:r>
              <a:rPr lang="en-US" sz="2400" dirty="0" smtClean="0">
                <a:latin typeface="Gill Sans MT" charset="0"/>
                <a:cs typeface="+mn-cs"/>
              </a:rPr>
              <a:t>at slot </a:t>
            </a:r>
            <a:r>
              <a:rPr lang="en-US" sz="2400" dirty="0">
                <a:latin typeface="Gill Sans MT" charset="0"/>
                <a:cs typeface="+mn-cs"/>
              </a:rPr>
              <a:t>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</a:t>
            </a:r>
            <a:r>
              <a:rPr lang="en-US" dirty="0" smtClean="0">
                <a:latin typeface="Gill Sans MT" charset="0"/>
              </a:rPr>
              <a:t>slot, </a:t>
            </a:r>
            <a:r>
              <a:rPr lang="en-US" dirty="0">
                <a:latin typeface="Gill Sans MT" charset="0"/>
              </a:rPr>
              <a:t>with </a:t>
            </a:r>
            <a:r>
              <a:rPr lang="en-US" dirty="0" smtClean="0">
                <a:latin typeface="Gill Sans MT" charset="0"/>
              </a:rPr>
              <a:t>probability p, </a:t>
            </a:r>
            <a:r>
              <a:rPr lang="en-US" dirty="0">
                <a:latin typeface="Gill Sans MT" charset="0"/>
              </a:rPr>
              <a:t>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probability </a:t>
            </a:r>
            <a:r>
              <a:rPr lang="en-US" sz="2400" dirty="0">
                <a:latin typeface="Gill Sans MT" charset="0"/>
                <a:cs typeface="+mn-cs"/>
              </a:rPr>
              <a:t>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maximum </a:t>
            </a:r>
            <a:r>
              <a:rPr lang="en-US" sz="2400" dirty="0">
                <a:latin typeface="Gill Sans MT" charset="0"/>
                <a:cs typeface="+mn-cs"/>
              </a:rPr>
              <a:t>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</a:t>
            </a:r>
            <a:r>
              <a:rPr lang="en-US" sz="2400" dirty="0" smtClean="0">
                <a:latin typeface="Gill Sans MT" charset="0"/>
                <a:cs typeface="+mn-cs"/>
              </a:rPr>
              <a:t>which gives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</a:t>
            </a:r>
            <a:r>
              <a:rPr lang="en-US" sz="2400" dirty="0" smtClean="0">
                <a:latin typeface="Gill Sans MT" charset="0"/>
                <a:cs typeface="+mn-cs"/>
              </a:rPr>
              <a:t>arrives, </a:t>
            </a:r>
            <a:r>
              <a:rPr lang="en-US" sz="2400" dirty="0" smtClean="0">
                <a:latin typeface="Gill Sans MT" charset="0"/>
              </a:rPr>
              <a:t>transmit </a:t>
            </a:r>
            <a:r>
              <a:rPr lang="en-US" sz="2400" dirty="0">
                <a:latin typeface="Gill Sans MT" charset="0"/>
              </a:rPr>
              <a:t>immediately</a:t>
            </a:r>
            <a:r>
              <a:rPr lang="en-US" dirty="0">
                <a:latin typeface="Gill Sans MT" charset="0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</a:t>
            </a:r>
            <a:r>
              <a:rPr lang="en-US" sz="2400" i="1" dirty="0" smtClean="0">
                <a:latin typeface="Gill Sans MT" charset="0"/>
                <a:cs typeface="+mn-cs"/>
              </a:rPr>
              <a:t>=</a:t>
            </a:r>
            <a:r>
              <a:rPr lang="en-US" sz="2400" b="1" i="1" dirty="0" smtClean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 smtClean="0">
                <a:latin typeface="Gill Sans MT" charset="0"/>
                <a:cs typeface="+mn-cs"/>
              </a:rPr>
              <a:t>n </a:t>
            </a:r>
            <a:r>
              <a:rPr lang="en-US" baseline="16000" dirty="0" smtClean="0">
                <a:latin typeface="Gill Sans MT" charset="0"/>
                <a:cs typeface="+mn-cs"/>
                <a:sym typeface="Symbol"/>
              </a:rPr>
              <a:t></a:t>
            </a:r>
            <a:r>
              <a:rPr lang="en-US" baseline="16000" dirty="0" smtClean="0">
                <a:latin typeface="Gill Sans MT" charset="0"/>
                <a:cs typeface="+mn-cs"/>
              </a:rPr>
              <a:t> </a:t>
            </a: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</a:t>
            </a:r>
            <a:r>
              <a:rPr lang="en-US" sz="2400" i="1" dirty="0" smtClean="0">
                <a:latin typeface="Gill Sans MT" charset="0"/>
                <a:cs typeface="+mn-cs"/>
              </a:rPr>
              <a:t>0.18</a:t>
            </a:r>
            <a:r>
              <a:rPr lang="en-US" i="1" baseline="16000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4796" y="1613044"/>
            <a:ext cx="47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1694" y="1282566"/>
            <a:ext cx="47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08788" y="3595955"/>
            <a:ext cx="83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sym typeface="Symbol"/>
              </a:rPr>
              <a:t>∞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</a:t>
            </a:r>
            <a:r>
              <a:rPr lang="en-US" sz="2600" dirty="0" smtClean="0">
                <a:latin typeface="Gill Sans MT" charset="0"/>
                <a:cs typeface="+mn-cs"/>
              </a:rPr>
              <a:t>frame!</a:t>
            </a: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</a:t>
            </a:r>
            <a:r>
              <a:rPr lang="en-US" sz="2600" dirty="0" smtClean="0">
                <a:latin typeface="Gill Sans MT" charset="0"/>
                <a:cs typeface="+mn-cs"/>
              </a:rPr>
              <a:t>aborts </a:t>
            </a:r>
            <a:r>
              <a:rPr lang="en-US" sz="2600" dirty="0">
                <a:latin typeface="Gill Sans MT" charset="0"/>
                <a:cs typeface="+mn-cs"/>
              </a:rPr>
              <a:t>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</a:t>
            </a:r>
            <a:r>
              <a:rPr lang="en-US" dirty="0" smtClean="0">
                <a:latin typeface="Gill Sans MT" charset="0"/>
              </a:rPr>
              <a:t>K</a:t>
            </a:r>
            <a:r>
              <a:rPr lang="el-GR" dirty="0" smtClean="0">
                <a:latin typeface="Gill Sans MT" charset="0"/>
              </a:rPr>
              <a:t>×</a:t>
            </a:r>
            <a:r>
              <a:rPr lang="en-US" dirty="0" smtClean="0">
                <a:latin typeface="Gill Sans MT" charset="0"/>
              </a:rPr>
              <a:t>512 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8936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</a:t>
            </a:r>
            <a:r>
              <a:rPr lang="en-US" sz="2400" dirty="0" smtClean="0">
                <a:latin typeface="Gill Sans MT" charset="0"/>
                <a:cs typeface="+mn-cs"/>
              </a:rPr>
              <a:t>maximum propagation </a:t>
            </a:r>
            <a:r>
              <a:rPr lang="en-US" sz="2400" dirty="0">
                <a:latin typeface="Gill Sans MT" charset="0"/>
                <a:cs typeface="+mn-cs"/>
              </a:rPr>
              <a:t>delay between 2 nodes in LAN</a:t>
            </a:r>
          </a:p>
          <a:p>
            <a:pPr marL="238125" indent="-238125">
              <a:defRPr/>
            </a:pPr>
            <a:r>
              <a:rPr lang="en-US" sz="2400" dirty="0" err="1">
                <a:latin typeface="Gill Sans MT" charset="0"/>
                <a:cs typeface="+mn-cs"/>
              </a:rPr>
              <a:t>t</a:t>
            </a:r>
            <a:r>
              <a:rPr lang="en-US" sz="2400" baseline="-25000" dirty="0" err="1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 = </a:t>
            </a:r>
            <a:r>
              <a:rPr lang="en-US" sz="2400" dirty="0">
                <a:latin typeface="Gill Sans MT" charset="0"/>
                <a:cs typeface="+mn-cs"/>
              </a:rPr>
              <a:t>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</a:t>
            </a:r>
            <a:r>
              <a:rPr lang="en-US" sz="2400" dirty="0" smtClean="0">
                <a:latin typeface="Gill Sans MT" charset="0"/>
                <a:cs typeface="+mn-cs"/>
              </a:rPr>
              <a:t>ALOHA—and </a:t>
            </a:r>
            <a:r>
              <a:rPr lang="en-US" sz="2400" dirty="0">
                <a:latin typeface="Gill Sans MT" charset="0"/>
                <a:cs typeface="+mn-cs"/>
              </a:rPr>
              <a:t>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37408"/>
              </p:ext>
            </p:extLst>
          </p:nvPr>
        </p:nvGraphicFramePr>
        <p:xfrm>
          <a:off x="2795588" y="2571416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571416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</a:t>
            </a:r>
            <a:r>
              <a:rPr lang="en-US" dirty="0" smtClean="0">
                <a:latin typeface="Gill Sans MT" charset="0"/>
              </a:rPr>
              <a:t>access; </a:t>
            </a:r>
            <a:r>
              <a:rPr lang="en-US" dirty="0">
                <a:latin typeface="Gill Sans MT" charset="0"/>
              </a:rPr>
              <a:t>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leader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follower nodes </a:t>
            </a:r>
            <a:r>
              <a:rPr lang="en-US" sz="2400" dirty="0">
                <a:latin typeface="Gill Sans MT" charset="0"/>
                <a:cs typeface="+mn-cs"/>
              </a:rPr>
              <a:t>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follower devices</a:t>
            </a:r>
            <a:endParaRPr lang="en-US" sz="2400" dirty="0"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leader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followers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</a:t>
            </a:r>
            <a:r>
              <a:rPr lang="en-US" sz="2400" i="0" dirty="0" smtClean="0">
                <a:latin typeface="Gill Sans MT" charset="0"/>
                <a:cs typeface="+mn-cs"/>
              </a:rPr>
              <a:t>is in message</a:t>
            </a:r>
            <a:endParaRPr lang="en-US" sz="2400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</a:t>
            </a:r>
            <a:r>
              <a:rPr lang="en-US" sz="2400" i="0" dirty="0" smtClean="0">
                <a:latin typeface="Gill Sans MT" charset="0"/>
                <a:cs typeface="+mn-cs"/>
              </a:rPr>
              <a:t>token owner)</a:t>
            </a:r>
            <a:endParaRPr lang="en-US" sz="2400" i="0" dirty="0">
              <a:latin typeface="Gill Sans MT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head end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multiple-access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</a:t>
            </a:r>
            <a:r>
              <a:rPr lang="en-US" sz="2400" i="0" dirty="0" smtClean="0">
                <a:solidFill>
                  <a:srgbClr val="000000"/>
                </a:solidFill>
                <a:latin typeface="Gill Sans MT" charset="0"/>
              </a:rPr>
              <a:t>assigned to individuals)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 smtClean="0">
                <a:solidFill>
                  <a:srgbClr val="000099"/>
                </a:solidFill>
                <a:latin typeface="Gill Sans MT" charset="0"/>
              </a:rPr>
              <a:t>Cable-access </a:t>
            </a:r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810472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</a:t>
            </a:r>
            <a:r>
              <a:rPr lang="en-US" sz="2800" i="0" dirty="0" smtClean="0">
                <a:latin typeface="Gill Sans MT" charset="0"/>
                <a:cs typeface="+mn-cs"/>
              </a:rPr>
              <a:t>specification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</a:t>
              </a: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</a:rPr>
                <a:t>head end</a:t>
              </a:r>
              <a:endParaRPr lang="en-US" sz="16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 smtClean="0">
                <a:solidFill>
                  <a:srgbClr val="000099"/>
                </a:solidFill>
                <a:latin typeface="Gill Sans MT" charset="0"/>
              </a:rPr>
              <a:t>Cable-access </a:t>
            </a:r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</a:t>
            </a:r>
            <a:r>
              <a:rPr lang="en-US" sz="2000" dirty="0" smtClean="0">
                <a:latin typeface="Gill Sans MT" charset="0"/>
              </a:rPr>
              <a:t>ime </a:t>
            </a:r>
            <a:r>
              <a:rPr lang="en-US" sz="2000" dirty="0">
                <a:latin typeface="Gill Sans MT" charset="0"/>
              </a:rPr>
              <a:t>d</a:t>
            </a:r>
            <a:r>
              <a:rPr lang="en-US" sz="2000" dirty="0" smtClean="0">
                <a:latin typeface="Gill Sans MT" charset="0"/>
              </a:rPr>
              <a:t>ivision</a:t>
            </a:r>
            <a:r>
              <a:rPr lang="en-US" sz="2000" dirty="0">
                <a:latin typeface="Gill Sans MT" charset="0"/>
              </a:rPr>
              <a:t>, </a:t>
            </a:r>
            <a:r>
              <a:rPr lang="en-US" sz="2000" dirty="0" smtClean="0">
                <a:latin typeface="Gill Sans MT" charset="0"/>
              </a:rPr>
              <a:t>frequency </a:t>
            </a:r>
            <a:r>
              <a:rPr lang="en-US" sz="2000" dirty="0">
                <a:latin typeface="Gill Sans MT" charset="0"/>
              </a:rPr>
              <a:t>d</a:t>
            </a:r>
            <a:r>
              <a:rPr lang="en-US" sz="2000" dirty="0" smtClean="0">
                <a:latin typeface="Gill Sans MT" charset="0"/>
              </a:rPr>
              <a:t>ivision</a:t>
            </a:r>
            <a:endParaRPr lang="en-US" sz="2000" dirty="0">
              <a:latin typeface="Gill Sans MT" charset="0"/>
            </a:endParaRP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</a:t>
            </a:r>
            <a:r>
              <a:rPr lang="en-US" sz="2400" dirty="0" smtClean="0">
                <a:latin typeface="Gill Sans MT" charset="0"/>
                <a:cs typeface="+mn-cs"/>
              </a:rPr>
              <a:t>)</a:t>
            </a:r>
            <a:endParaRPr lang="en-US" sz="2400" dirty="0">
              <a:latin typeface="Gill Sans MT" charset="0"/>
              <a:cs typeface="+mn-cs"/>
            </a:endParaRP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token </a:t>
            </a:r>
            <a:r>
              <a:rPr lang="en-US" dirty="0">
                <a:latin typeface="Gill Sans MT" charset="0"/>
              </a:rPr>
              <a:t>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layer-3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</a:t>
            </a:r>
            <a:r>
              <a:rPr lang="en-US" dirty="0" smtClean="0">
                <a:latin typeface="Gill Sans MT" charset="0"/>
              </a:rPr>
              <a:t>1A-2F-BB-76-09-AD (or 1A:2F:BB:76:09:AD)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</a:t>
            </a:r>
            <a:r>
              <a:rPr lang="en-US" dirty="0" smtClean="0">
                <a:latin typeface="Gill Sans MT" charset="0"/>
                <a:cs typeface="+mn-cs"/>
              </a:rPr>
              <a:t>address space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 </a:t>
            </a:r>
            <a:r>
              <a:rPr lang="en-US" dirty="0">
                <a:latin typeface="Gill Sans MT" charset="0"/>
              </a:rPr>
              <a:t>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</a:t>
            </a:r>
            <a:r>
              <a:rPr lang="en-US" dirty="0" smtClean="0">
                <a:latin typeface="Gill Sans MT" charset="0"/>
              </a:rPr>
              <a:t>minutes)</a:t>
            </a:r>
            <a:endParaRPr lang="en-US" dirty="0">
              <a:latin typeface="Gill Sans MT" charset="0"/>
            </a:endParaRP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addressing—at IP </a:t>
            </a:r>
            <a:r>
              <a:rPr lang="en-US" dirty="0"/>
              <a:t>(datagram) and </a:t>
            </a:r>
            <a:r>
              <a:rPr lang="en-US" dirty="0" smtClean="0"/>
              <a:t>MAC (frame) layers</a:t>
            </a:r>
            <a:endParaRPr lang="en-US" dirty="0"/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</a:t>
            </a:r>
            <a:r>
              <a:rPr lang="en-US" dirty="0" smtClean="0"/>
              <a:t>first-hop </a:t>
            </a:r>
            <a:r>
              <a:rPr lang="en-US" dirty="0"/>
              <a:t>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address; frame </a:t>
            </a:r>
            <a:r>
              <a:rPr lang="en-US" sz="2000" i="0" dirty="0">
                <a:latin typeface="Gill Sans MT" charset="0"/>
                <a:cs typeface="+mn-cs"/>
              </a:rPr>
              <a:t>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</a:t>
            </a:r>
            <a:r>
              <a:rPr lang="en-US" sz="2400" dirty="0" smtClean="0">
                <a:latin typeface="Gill Sans MT" charset="0"/>
                <a:cs typeface="+mn-cs"/>
              </a:rPr>
              <a:t>link </a:t>
            </a:r>
            <a:r>
              <a:rPr lang="en-US" sz="2400" dirty="0">
                <a:latin typeface="Gill Sans MT" charset="0"/>
                <a:cs typeface="+mn-cs"/>
              </a:rPr>
              <a:t>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</a:t>
            </a:r>
            <a:r>
              <a:rPr lang="en-US" dirty="0" smtClean="0">
                <a:latin typeface="Gill Sans MT" charset="0"/>
              </a:rPr>
              <a:t>reliable data transport </a:t>
            </a:r>
            <a:r>
              <a:rPr lang="en-US" dirty="0">
                <a:latin typeface="Gill Sans MT" charset="0"/>
              </a:rPr>
              <a:t>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altLang="ja-JP" sz="2400" dirty="0" smtClean="0">
                <a:latin typeface="Gill Sans MT" charset="0"/>
                <a:cs typeface="+mn-cs"/>
              </a:rPr>
              <a:t>D</a:t>
            </a:r>
            <a:r>
              <a:rPr lang="en-US" sz="2400" dirty="0" smtClean="0">
                <a:latin typeface="Gill Sans MT" charset="0"/>
                <a:cs typeface="+mn-cs"/>
              </a:rPr>
              <a:t>ominant wired-LAN </a:t>
            </a:r>
            <a:r>
              <a:rPr lang="en-US" sz="2400" dirty="0">
                <a:latin typeface="Gill Sans MT" charset="0"/>
                <a:cs typeface="+mn-cs"/>
              </a:rPr>
              <a:t>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simple, 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</a:t>
            </a:r>
            <a:r>
              <a:rPr lang="en-US" dirty="0" smtClean="0">
                <a:latin typeface="Gill Sans MT" charset="0"/>
                <a:cs typeface="+mn-cs"/>
              </a:rPr>
              <a:t>mid-90s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 smtClean="0">
                <a:latin typeface="Gill Sans MT" charset="0"/>
                <a:cs typeface="+mn-cs"/>
              </a:rPr>
              <a:t>6-byte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</a:t>
            </a:r>
            <a:r>
              <a:rPr lang="en-US" dirty="0" smtClean="0">
                <a:latin typeface="Gill Sans MT" charset="0"/>
              </a:rPr>
              <a:t>network-layer </a:t>
            </a:r>
            <a:r>
              <a:rPr lang="en-US" dirty="0">
                <a:latin typeface="Gill Sans MT" charset="0"/>
              </a:rPr>
              <a:t>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</a:t>
            </a:r>
            <a:r>
              <a:rPr lang="en-US" dirty="0" smtClean="0">
                <a:latin typeface="Gill Sans MT" charset="0"/>
                <a:cs typeface="+mn-cs"/>
              </a:rPr>
              <a:t>higher-layer </a:t>
            </a:r>
            <a:r>
              <a:rPr lang="en-US" dirty="0">
                <a:latin typeface="Gill Sans MT" charset="0"/>
                <a:cs typeface="+mn-cs"/>
              </a:rPr>
              <a:t>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if error detected,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</a:t>
            </a:r>
            <a:r>
              <a:rPr lang="en-US" dirty="0" err="1" smtClean="0">
                <a:latin typeface="Gill Sans MT" charset="0"/>
                <a:cs typeface="+mn-cs"/>
              </a:rPr>
              <a:t>naks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reliable data transport (e.g., TCP);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(twisted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</a:t>
            </a:r>
            <a:r>
              <a:rPr lang="en-US" dirty="0" smtClean="0">
                <a:latin typeface="Gill Sans MT" charset="0"/>
              </a:rPr>
              <a:t>links </a:t>
            </a:r>
            <a:r>
              <a:rPr lang="en-US" dirty="0">
                <a:latin typeface="Gill Sans MT" charset="0"/>
              </a:rPr>
              <a:t>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 smtClean="0">
                <a:latin typeface="Gill Sans MT" charset="0"/>
              </a:rPr>
              <a:t>stores and forwards </a:t>
            </a:r>
            <a:r>
              <a:rPr lang="en-US" sz="2800" dirty="0">
                <a:latin typeface="Gill Sans MT" charset="0"/>
              </a:rPr>
              <a:t>Ethernet frames</a:t>
            </a:r>
          </a:p>
          <a:p>
            <a:pPr lvl="1">
              <a:defRPr/>
            </a:pPr>
            <a:r>
              <a:rPr lang="en-US" sz="2800" dirty="0" smtClean="0">
                <a:latin typeface="Gill Sans MT" charset="0"/>
              </a:rPr>
              <a:t>examines </a:t>
            </a:r>
            <a:r>
              <a:rPr lang="en-US" sz="2800" dirty="0">
                <a:latin typeface="Gill Sans MT" charset="0"/>
              </a:rPr>
              <a:t>incoming frame</a:t>
            </a:r>
            <a:r>
              <a:rPr lang="ja-JP" altLang="en-US" sz="2800" dirty="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</a:t>
            </a:r>
            <a:r>
              <a:rPr lang="en-US" sz="2800" dirty="0" smtClean="0">
                <a:latin typeface="Gill Sans MT" charset="0"/>
              </a:rPr>
              <a:t>address;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sz="2800" dirty="0" smtClean="0">
                <a:latin typeface="Gill Sans MT" charset="0"/>
              </a:rPr>
              <a:t>forwards </a:t>
            </a:r>
            <a:r>
              <a:rPr lang="en-US" sz="2800" dirty="0">
                <a:latin typeface="Gill Sans MT" charset="0"/>
              </a:rPr>
              <a:t>frame to </a:t>
            </a:r>
            <a:r>
              <a:rPr lang="en-US" sz="2800" dirty="0" smtClean="0">
                <a:latin typeface="Gill Sans MT" charset="0"/>
              </a:rPr>
              <a:t>one or more </a:t>
            </a:r>
            <a:r>
              <a:rPr lang="en-US" sz="2800" dirty="0">
                <a:latin typeface="Gill Sans MT" charset="0"/>
              </a:rPr>
              <a:t>outgoing links when frame is to be forwarded on </a:t>
            </a:r>
            <a:r>
              <a:rPr lang="en-US" sz="2800" dirty="0" smtClean="0">
                <a:latin typeface="Gill Sans MT" charset="0"/>
              </a:rPr>
              <a:t>segment; </a:t>
            </a:r>
            <a:r>
              <a:rPr lang="en-US" sz="2800" dirty="0">
                <a:latin typeface="Gill Sans MT" charset="0"/>
              </a:rPr>
              <a:t>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</a:t>
            </a:r>
            <a:r>
              <a:rPr lang="en-US" sz="2400" dirty="0" smtClean="0">
                <a:latin typeface="Gill Sans MT" charset="0"/>
                <a:cs typeface="+mn-cs"/>
              </a:rPr>
              <a:t>full-duplex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</a:t>
            </a:r>
            <a:r>
              <a:rPr lang="en-US" dirty="0" smtClean="0">
                <a:latin typeface="Gill Sans MT" charset="0"/>
              </a:rPr>
              <a:t>;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 smtClean="0">
                <a:latin typeface="Gill Sans MT" charset="0"/>
              </a:rPr>
              <a:t>”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b="1" dirty="0" smtClean="0">
                <a:solidFill>
                  <a:srgbClr val="000099"/>
                </a:solidFill>
                <a:latin typeface="Gill Sans MT" charset="0"/>
              </a:rPr>
              <a:t>		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 smtClean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dest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 smtClean="0">
                <a:latin typeface="Gill Sans MT" charset="0"/>
              </a:rPr>
              <a:t>	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 smtClean="0">
                <a:latin typeface="Gill Sans MT" charset="0"/>
              </a:rPr>
              <a:t>	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forward </a:t>
            </a:r>
            <a:r>
              <a:rPr lang="en-US" dirty="0" smtClean="0">
                <a:latin typeface="Gill Sans MT" charset="0"/>
              </a:rPr>
              <a:t>on </a:t>
            </a:r>
            <a:r>
              <a:rPr lang="en-US" dirty="0">
                <a:latin typeface="Gill Sans MT" charset="0"/>
              </a:rPr>
              <a:t>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G—how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</a:t>
            </a:r>
            <a:r>
              <a:rPr lang="en-US" sz="2000" dirty="0" smtClean="0">
                <a:latin typeface="Gill Sans MT" charset="0"/>
              </a:rPr>
              <a:t>noise</a:t>
            </a:r>
            <a:endParaRPr lang="en-US" sz="2000" dirty="0">
              <a:latin typeface="Gill Sans MT" charset="0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</a:t>
            </a:r>
            <a:r>
              <a:rPr lang="en-US" sz="2400" dirty="0" smtClean="0">
                <a:latin typeface="Gill Sans MT" charset="0"/>
                <a:cs typeface="+mn-cs"/>
              </a:rPr>
              <a:t>to Parsons (Engineering), </a:t>
            </a:r>
            <a:r>
              <a:rPr lang="en-US" sz="2400" dirty="0">
                <a:latin typeface="Gill Sans MT" charset="0"/>
                <a:cs typeface="+mn-cs"/>
              </a:rPr>
              <a:t>but wants </a:t>
            </a:r>
            <a:r>
              <a:rPr lang="en-US" sz="2400" dirty="0" smtClean="0">
                <a:latin typeface="Gill Sans MT" charset="0"/>
                <a:cs typeface="+mn-cs"/>
              </a:rPr>
              <a:t>connection </a:t>
            </a:r>
            <a:r>
              <a:rPr lang="en-US" sz="2400" dirty="0">
                <a:latin typeface="Gill Sans MT" charset="0"/>
                <a:cs typeface="+mn-cs"/>
              </a:rPr>
              <a:t>to CS </a:t>
            </a:r>
            <a:r>
              <a:rPr lang="en-US" sz="2400" dirty="0" smtClean="0">
                <a:latin typeface="Gill Sans MT" charset="0"/>
                <a:cs typeface="+mn-cs"/>
              </a:rPr>
              <a:t>switch</a:t>
            </a:r>
            <a:endParaRPr lang="en-US" sz="2400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security, privacy</a:t>
            </a:r>
            <a:r>
              <a:rPr lang="en-US" dirty="0">
                <a:latin typeface="Gill Sans MT" charset="0"/>
              </a:rPr>
              <a:t>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0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Math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</a:t>
            </a:r>
            <a:r>
              <a:rPr lang="en-US" sz="2400" dirty="0" smtClean="0">
                <a:latin typeface="Gill Sans MT" charset="0"/>
                <a:cs typeface="+mn-cs"/>
              </a:rPr>
              <a:t>switch…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849537" y="3132138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Engineering</a:t>
            </a:r>
            <a:endParaRPr lang="en-US" sz="1200" i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8440"/>
            <a:chOff x="3902075" y="3695700"/>
            <a:chExt cx="5334289" cy="2598440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511363" y="5832475"/>
              <a:ext cx="13372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Engineering</a:t>
              </a:r>
              <a:endParaRPr lang="en-US" sz="1200" i="0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 smtClean="0">
                  <a:solidFill>
                    <a:srgbClr val="000000"/>
                  </a:solidFill>
                  <a:latin typeface="Gill Sans MT" charset="0"/>
                  <a:cs typeface="+mn-cs"/>
                </a:rPr>
                <a:t>…operates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5036862" y="4090988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Engineering</a:t>
            </a:r>
            <a:endParaRPr lang="en-US" sz="1200" i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</a:t>
              </a:r>
              <a:r>
                <a:rPr lang="en-US" sz="2000" i="0" dirty="0" smtClean="0">
                  <a:solidFill>
                    <a:srgbClr val="000000"/>
                  </a:solidFill>
                  <a:latin typeface="Gill Sans MT" charset="0"/>
                  <a:cs typeface="+mn-cs"/>
                </a:rPr>
                <a:t>practice, </a:t>
              </a: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vendors sell </a:t>
              </a:r>
              <a:r>
                <a:rPr lang="en-US" sz="2000" i="0" dirty="0" smtClean="0">
                  <a:solidFill>
                    <a:srgbClr val="000000"/>
                  </a:solidFill>
                  <a:latin typeface="Gill Sans MT" charset="0"/>
                  <a:cs typeface="+mn-cs"/>
                </a:rPr>
                <a:t>devices that are switches </a:t>
              </a:r>
              <a:r>
                <a:rPr lang="en-US" sz="2000" i="1" dirty="0" smtClean="0">
                  <a:solidFill>
                    <a:srgbClr val="000000"/>
                  </a:solidFill>
                  <a:latin typeface="Gill Sans MT" charset="0"/>
                  <a:cs typeface="+mn-cs"/>
                </a:rPr>
                <a:t>cum </a:t>
              </a:r>
              <a:r>
                <a:rPr lang="en-US" sz="2000" dirty="0" smtClean="0">
                  <a:solidFill>
                    <a:srgbClr val="000000"/>
                  </a:solidFill>
                  <a:latin typeface="Gill Sans MT" charset="0"/>
                  <a:cs typeface="+mn-cs"/>
                </a:rPr>
                <a:t>routers</a:t>
              </a:r>
              <a:endParaRPr lang="en-US" sz="200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</a:t>
            </a:r>
            <a:r>
              <a:rPr lang="en-US" sz="2000" dirty="0" smtClean="0">
                <a:latin typeface="Gill Sans MT" charset="0"/>
              </a:rPr>
              <a:t>adds additional </a:t>
            </a:r>
            <a:r>
              <a:rPr lang="en-US" sz="2000" dirty="0">
                <a:latin typeface="Gill Sans MT" charset="0"/>
              </a:rPr>
              <a:t>header fields for frames forwarded between trunk </a:t>
            </a:r>
            <a:r>
              <a:rPr lang="en-US" sz="2000" dirty="0" smtClean="0">
                <a:latin typeface="Gill Sans MT" charset="0"/>
              </a:rPr>
              <a:t>ports (&amp; removes a few others)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720450" y="3130550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Engineering</a:t>
            </a:r>
            <a:endParaRPr lang="en-US" sz="1200" i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</a:t>
            </a:r>
            <a:r>
              <a:rPr lang="en-US" sz="1200" i="0" dirty="0" err="1" smtClean="0">
                <a:solidFill>
                  <a:srgbClr val="000000"/>
                </a:solidFill>
                <a:latin typeface="Arial" charset="0"/>
              </a:rPr>
              <a:t>Eng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 smtClean="0">
                <a:solidFill>
                  <a:srgbClr val="000099"/>
                </a:solidFill>
                <a:latin typeface="Gill Sans MT" charset="0"/>
                <a:cs typeface="+mn-cs"/>
              </a:rPr>
              <a:t>802.1q  </a:t>
            </a:r>
            <a:r>
              <a:rPr lang="en-US" sz="4000" i="0" dirty="0" err="1" smtClean="0">
                <a:solidFill>
                  <a:srgbClr val="000099"/>
                </a:solidFill>
                <a:latin typeface="Gill Sans MT" charset="0"/>
                <a:cs typeface="+mn-cs"/>
              </a:rPr>
              <a:t>VLAN</a:t>
            </a:r>
            <a:r>
              <a:rPr lang="en-US" sz="4000" i="0" dirty="0" smtClean="0">
                <a:solidFill>
                  <a:srgbClr val="000099"/>
                </a:solidFill>
                <a:latin typeface="Gill Sans MT" charset="0"/>
                <a:cs typeface="+mn-cs"/>
              </a:rPr>
              <a:t> </a:t>
            </a: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69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</a:t>
            </a:r>
            <a:r>
              <a:rPr lang="en-US" dirty="0" smtClean="0">
                <a:latin typeface="Gill Sans MT" charset="0"/>
                <a:cs typeface="+mn-cs"/>
              </a:rPr>
              <a:t>fixed-length </a:t>
            </a:r>
            <a:r>
              <a:rPr lang="en-US" dirty="0">
                <a:latin typeface="Gill Sans MT" charset="0"/>
                <a:cs typeface="+mn-cs"/>
              </a:rPr>
              <a:t>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</a:t>
            </a:r>
            <a:r>
              <a:rPr lang="en-US" dirty="0" smtClean="0">
                <a:latin typeface="Gill Sans MT" charset="0"/>
              </a:rPr>
              <a:t>fixed-length </a:t>
            </a:r>
            <a:r>
              <a:rPr lang="en-US" dirty="0">
                <a:latin typeface="Gill Sans MT" charset="0"/>
              </a:rPr>
              <a:t>identifier (rather than </a:t>
            </a:r>
            <a:r>
              <a:rPr lang="en-US" dirty="0" smtClean="0">
                <a:latin typeface="Gill Sans MT" charset="0"/>
              </a:rPr>
              <a:t>shortest-prefix </a:t>
            </a:r>
            <a:r>
              <a:rPr lang="en-US" dirty="0">
                <a:latin typeface="Gill Sans MT" charset="0"/>
              </a:rPr>
              <a:t>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</a:t>
            </a:r>
            <a:r>
              <a:rPr lang="en-US" dirty="0" smtClean="0">
                <a:latin typeface="Gill Sans MT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note similarity to </a:t>
            </a:r>
            <a:r>
              <a:rPr lang="en-US" dirty="0" err="1" smtClean="0">
                <a:latin typeface="Gill Sans MT" charset="0"/>
              </a:rPr>
              <a:t>SDN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81" name="Text Box 84"/>
          <p:cNvSpPr txBox="1">
            <a:spLocks noChangeArrowheads="1"/>
          </p:cNvSpPr>
          <p:nvPr/>
        </p:nvSpPr>
        <p:spPr bwMode="auto">
          <a:xfrm>
            <a:off x="5949140" y="3656639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  <a:endParaRPr lang="en-US" i="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data-center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Data-center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10,000s to 100,000s of hosts, often closely coupled, and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 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 smtClean="0">
                <a:latin typeface="Gill Sans MT" charset="0"/>
                <a:cs typeface="+mn-cs"/>
              </a:rPr>
              <a:t>managing and balancing load, avoiding bottlenecks in processing, networking, and data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 smtClean="0">
                <a:solidFill>
                  <a:srgbClr val="000099"/>
                </a:solidFill>
                <a:latin typeface="Gill Sans MT" charset="0"/>
              </a:rPr>
              <a:t>Data-center </a:t>
            </a:r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</a:t>
            </a:r>
            <a:r>
              <a:rPr lang="en-US" sz="2000" i="0" dirty="0" smtClean="0">
                <a:latin typeface="Gill Sans MT"/>
                <a:cs typeface="Gill Sans MT"/>
              </a:rPr>
              <a:t>data-center </a:t>
            </a:r>
            <a:r>
              <a:rPr lang="en-US" sz="2000" i="0" dirty="0">
                <a:latin typeface="Gill Sans MT"/>
                <a:cs typeface="Gill Sans MT"/>
              </a:rPr>
              <a:t>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 smtClean="0">
                <a:solidFill>
                  <a:srgbClr val="000099"/>
                </a:solidFill>
                <a:latin typeface="Gill Sans MT" charset="0"/>
              </a:rPr>
              <a:t>Data-center </a:t>
            </a:r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</a:t>
            </a:r>
            <a:r>
              <a:rPr lang="en-US" i="0" dirty="0" smtClean="0">
                <a:latin typeface="Gill Sans MT" charset="0"/>
              </a:rPr>
              <a:t>switches and </a:t>
            </a:r>
            <a:r>
              <a:rPr lang="en-US" i="0" dirty="0">
                <a:latin typeface="Gill Sans MT" charset="0"/>
              </a:rPr>
              <a:t>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multiple-access </a:t>
            </a:r>
            <a:r>
              <a:rPr lang="en-US" dirty="0">
                <a:latin typeface="Gill Sans MT" charset="0"/>
                <a:cs typeface="+mn-cs"/>
              </a:rPr>
              <a:t>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data-center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Web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</a:t>
            </a:r>
            <a:r>
              <a:rPr lang="en-US" sz="3200" dirty="0" smtClean="0">
                <a:latin typeface="Gill Sans MT" charset="0"/>
                <a:cs typeface="+mj-cs"/>
              </a:rPr>
              <a:t>Web </a:t>
            </a:r>
            <a:r>
              <a:rPr lang="en-US" sz="3200" dirty="0">
                <a:latin typeface="Gill Sans MT" charset="0"/>
                <a:cs typeface="+mj-cs"/>
              </a:rPr>
              <a:t>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our journey </a:t>
            </a:r>
            <a:r>
              <a:rPr lang="en-US" dirty="0">
                <a:latin typeface="Gill Sans MT" charset="0"/>
                <a:cs typeface="+mn-cs"/>
              </a:rPr>
              <a:t>down protocol stack </a:t>
            </a:r>
            <a:r>
              <a:rPr lang="en-US" dirty="0" smtClean="0">
                <a:latin typeface="Gill Sans MT" charset="0"/>
                <a:cs typeface="+mn-cs"/>
              </a:rPr>
              <a:t>is complete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putting it all together</a:t>
            </a:r>
            <a:r>
              <a:rPr lang="en-US" dirty="0">
                <a:latin typeface="Gill Sans MT" charset="0"/>
                <a:cs typeface="+mn-cs"/>
              </a:rPr>
              <a:t>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</a:t>
            </a:r>
            <a:r>
              <a:rPr lang="en-US" dirty="0" smtClean="0">
                <a:latin typeface="Gill Sans MT" charset="0"/>
              </a:rPr>
              <a:t>a seemingly </a:t>
            </a:r>
            <a:r>
              <a:rPr lang="en-US" dirty="0">
                <a:latin typeface="Gill Sans MT" charset="0"/>
              </a:rPr>
              <a:t>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</a:t>
            </a:r>
            <a:r>
              <a:rPr lang="en-US" dirty="0" smtClean="0">
                <a:latin typeface="Gill Sans MT" charset="0"/>
              </a:rPr>
              <a:t>a laptop </a:t>
            </a:r>
            <a:r>
              <a:rPr lang="en-US" dirty="0">
                <a:latin typeface="Gill Sans MT" charset="0"/>
              </a:rPr>
              <a:t>to campus network, </a:t>
            </a:r>
            <a:r>
              <a:rPr lang="en-US" dirty="0" smtClean="0">
                <a:latin typeface="Gill Sans MT" charset="0"/>
              </a:rPr>
              <a:t>the requests and receives </a:t>
            </a:r>
            <a:r>
              <a:rPr lang="en-US" dirty="0">
                <a:latin typeface="Gill Sans MT" charset="0"/>
              </a:rPr>
              <a:t>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</a:t>
            </a:r>
            <a:r>
              <a:rPr lang="en-US" sz="2200" dirty="0" smtClean="0">
                <a:latin typeface="Gill Sans MT" charset="0"/>
                <a:cs typeface="+mn-cs"/>
              </a:rPr>
              <a:t>address </a:t>
            </a:r>
            <a:r>
              <a:rPr lang="en-US" sz="2200" dirty="0">
                <a:latin typeface="Gill Sans MT" charset="0"/>
                <a:cs typeface="+mn-cs"/>
              </a:rPr>
              <a:t>of first-hop router, </a:t>
            </a:r>
            <a:r>
              <a:rPr lang="en-US" sz="2200" dirty="0" smtClean="0">
                <a:latin typeface="Gill Sans MT" charset="0"/>
                <a:cs typeface="+mn-cs"/>
              </a:rPr>
              <a:t>address </a:t>
            </a:r>
            <a:r>
              <a:rPr lang="en-US" sz="2200" dirty="0">
                <a:latin typeface="Gill Sans MT" charset="0"/>
                <a:cs typeface="+mn-cs"/>
              </a:rPr>
              <a:t>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Ethernet. 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frame to router, need MAC address of router interface: 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  <a:endParaRPr lang="en-US" sz="22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broadcast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</a:t>
            </a:r>
            <a:r>
              <a:rPr lang="en-US" sz="22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first-hop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</a:t>
            </a:r>
            <a:r>
              <a:rPr lang="en-US" sz="2200" dirty="0" smtClean="0">
                <a:latin typeface="+mn-lt"/>
                <a:ea typeface="+mn-ea"/>
                <a:cs typeface="+mn-cs"/>
              </a:rPr>
              <a:t>first-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hop 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</a:t>
            </a:r>
            <a:r>
              <a:rPr lang="en-US" sz="2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IS-IS,</a:t>
            </a:r>
            <a:r>
              <a:rPr lang="en-US" sz="2200" i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Web 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Web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Web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</a:t>
            </a:r>
            <a:r>
              <a:rPr lang="en-US" dirty="0" smtClean="0">
                <a:latin typeface="Gill Sans MT" charset="0"/>
                <a:cs typeface="+mn-cs"/>
              </a:rPr>
              <a:t>data-link-layer </a:t>
            </a:r>
            <a:r>
              <a:rPr lang="en-US" dirty="0">
                <a:latin typeface="Gill Sans MT" charset="0"/>
                <a:cs typeface="+mn-cs"/>
              </a:rPr>
              <a:t>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</a:t>
            </a:r>
            <a:r>
              <a:rPr lang="en-US" dirty="0" smtClean="0">
                <a:latin typeface="Gill Sans MT" charset="0"/>
                <a:cs typeface="+mn-cs"/>
              </a:rPr>
              <a:t>Web </a:t>
            </a:r>
            <a:r>
              <a:rPr lang="en-US" dirty="0">
                <a:latin typeface="Gill Sans MT" charset="0"/>
                <a:cs typeface="+mn-cs"/>
              </a:rPr>
              <a:t>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our journey </a:t>
            </a:r>
            <a:r>
              <a:rPr lang="en-US" dirty="0">
                <a:latin typeface="Gill Sans MT" charset="0"/>
                <a:cs typeface="+mn-cs"/>
              </a:rPr>
              <a:t>down </a:t>
            </a:r>
            <a:r>
              <a:rPr lang="en-US" dirty="0" smtClean="0">
                <a:latin typeface="Gill Sans MT" charset="0"/>
                <a:cs typeface="+mn-cs"/>
              </a:rPr>
              <a:t>the protocol stack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</a:t>
            </a:r>
            <a:r>
              <a:rPr lang="en-US" dirty="0" smtClean="0">
                <a:latin typeface="Gill Sans MT" charset="0"/>
                <a:cs typeface="+mn-cs"/>
              </a:rPr>
              <a:t>the physical layer…)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</a:t>
            </a:r>
            <a:r>
              <a:rPr lang="en-US" dirty="0" smtClean="0">
                <a:latin typeface="Gill Sans MT" charset="0"/>
                <a:cs typeface="+mn-cs"/>
              </a:rPr>
              <a:t>principles and practice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we </a:t>
            </a:r>
            <a:r>
              <a:rPr lang="en-US" dirty="0">
                <a:latin typeface="Gill Sans MT" charset="0"/>
                <a:cs typeface="+mn-cs"/>
              </a:rPr>
              <a:t>could stop </a:t>
            </a:r>
            <a:r>
              <a:rPr lang="en-US" dirty="0" smtClean="0">
                <a:latin typeface="Gill Sans MT" charset="0"/>
                <a:cs typeface="+mn-cs"/>
              </a:rPr>
              <a:t>here…but there are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24794</TotalTime>
  <Words>6815</Words>
  <Application>Microsoft Office PowerPoint</Application>
  <PresentationFormat>On-screen Show (4:3)</PresentationFormat>
  <Paragraphs>1789</Paragraphs>
  <Slides>97</Slides>
  <Notes>79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Multiple-access protocols</vt:lpstr>
      <vt:lpstr>An ideal multiple-access protocol</vt:lpstr>
      <vt:lpstr>MAC protocols: taxonomy</vt:lpstr>
      <vt:lpstr>Channel partitioning MAC protocols: TDMA</vt:lpstr>
      <vt:lpstr>Channel partitioning MAC protocols: FDMA</vt:lpstr>
      <vt:lpstr>Random-access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Data-center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530</cp:revision>
  <cp:lastPrinted>2017-10-23T06:43:16Z</cp:lastPrinted>
  <dcterms:created xsi:type="dcterms:W3CDTF">1999-10-08T19:08:27Z</dcterms:created>
  <dcterms:modified xsi:type="dcterms:W3CDTF">2017-10-31T04:32:40Z</dcterms:modified>
</cp:coreProperties>
</file>