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78" r:id="rId2"/>
    <p:sldId id="779" r:id="rId3"/>
    <p:sldId id="780" r:id="rId4"/>
    <p:sldId id="782" r:id="rId5"/>
    <p:sldId id="783" r:id="rId6"/>
    <p:sldId id="784" r:id="rId7"/>
    <p:sldId id="785" r:id="rId8"/>
    <p:sldId id="786" r:id="rId9"/>
    <p:sldId id="787" r:id="rId10"/>
    <p:sldId id="788" r:id="rId11"/>
    <p:sldId id="789" r:id="rId12"/>
    <p:sldId id="790" r:id="rId13"/>
    <p:sldId id="791" r:id="rId14"/>
    <p:sldId id="792" r:id="rId15"/>
    <p:sldId id="793" r:id="rId16"/>
    <p:sldId id="794" r:id="rId17"/>
    <p:sldId id="795" r:id="rId18"/>
    <p:sldId id="796" r:id="rId19"/>
    <p:sldId id="797" r:id="rId20"/>
    <p:sldId id="798" r:id="rId21"/>
    <p:sldId id="799" r:id="rId22"/>
    <p:sldId id="800" r:id="rId23"/>
    <p:sldId id="801" r:id="rId24"/>
    <p:sldId id="802" r:id="rId25"/>
    <p:sldId id="803" r:id="rId26"/>
    <p:sldId id="804" r:id="rId27"/>
    <p:sldId id="805" r:id="rId28"/>
    <p:sldId id="806" r:id="rId29"/>
    <p:sldId id="807" r:id="rId30"/>
    <p:sldId id="808" r:id="rId31"/>
    <p:sldId id="809" r:id="rId32"/>
    <p:sldId id="810" r:id="rId33"/>
    <p:sldId id="811" r:id="rId34"/>
    <p:sldId id="812" r:id="rId35"/>
    <p:sldId id="813" r:id="rId36"/>
    <p:sldId id="814" r:id="rId37"/>
    <p:sldId id="815" r:id="rId38"/>
    <p:sldId id="816" r:id="rId39"/>
    <p:sldId id="817" r:id="rId40"/>
    <p:sldId id="847" r:id="rId41"/>
    <p:sldId id="848" r:id="rId42"/>
    <p:sldId id="849" r:id="rId43"/>
    <p:sldId id="855" r:id="rId44"/>
    <p:sldId id="850" r:id="rId45"/>
    <p:sldId id="852" r:id="rId46"/>
    <p:sldId id="818" r:id="rId47"/>
    <p:sldId id="819" r:id="rId48"/>
    <p:sldId id="820" r:id="rId49"/>
    <p:sldId id="821" r:id="rId50"/>
    <p:sldId id="822" r:id="rId51"/>
    <p:sldId id="823" r:id="rId52"/>
    <p:sldId id="854" r:id="rId53"/>
    <p:sldId id="825" r:id="rId54"/>
    <p:sldId id="826" r:id="rId55"/>
    <p:sldId id="827" r:id="rId56"/>
    <p:sldId id="828" r:id="rId57"/>
    <p:sldId id="829" r:id="rId58"/>
    <p:sldId id="830" r:id="rId59"/>
    <p:sldId id="831" r:id="rId60"/>
    <p:sldId id="832" r:id="rId61"/>
    <p:sldId id="833" r:id="rId62"/>
    <p:sldId id="834" r:id="rId63"/>
    <p:sldId id="835" r:id="rId64"/>
    <p:sldId id="836" r:id="rId65"/>
    <p:sldId id="837" r:id="rId66"/>
    <p:sldId id="838" r:id="rId67"/>
    <p:sldId id="839" r:id="rId68"/>
    <p:sldId id="840" r:id="rId69"/>
    <p:sldId id="841" r:id="rId70"/>
    <p:sldId id="842" r:id="rId71"/>
    <p:sldId id="843" r:id="rId72"/>
    <p:sldId id="853" r:id="rId73"/>
    <p:sldId id="844" r:id="rId74"/>
    <p:sldId id="845" r:id="rId75"/>
    <p:sldId id="846" r:id="rId76"/>
  </p:sldIdLst>
  <p:sldSz cx="9144000" cy="6858000" type="screen4x3"/>
  <p:notesSz cx="7315200" cy="96012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75"/>
        <p:sld r:id="rId76"/>
      </p:sldLst>
    </p:custShow>
    <p:custShow name="For printing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75"/>
        <p:sld r:id="rId76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M is number of bits in code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Codes are orthogonal: dot product</a:t>
            </a:r>
            <a:r>
              <a:rPr lang="en-US" baseline="0" dirty="0" smtClean="0">
                <a:latin typeface="Times New Roman" charset="0"/>
                <a:cs typeface="+mn-cs"/>
              </a:rPr>
              <a:t> is zero.  (Dot product: multiply corresponding elements and then sum result.)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MME</a:t>
            </a:r>
            <a:r>
              <a:rPr lang="en-US" dirty="0" smtClean="0"/>
              <a:t> = Mobility Management Entity</a:t>
            </a:r>
          </a:p>
          <a:p>
            <a:r>
              <a:rPr lang="en-US" dirty="0" smtClean="0"/>
              <a:t>HSS</a:t>
            </a:r>
            <a:r>
              <a:rPr lang="en-US" baseline="0" dirty="0" smtClean="0"/>
              <a:t> = Home Subscriber Server</a:t>
            </a:r>
          </a:p>
          <a:p>
            <a:r>
              <a:rPr lang="en-US" baseline="0" dirty="0" smtClean="0"/>
              <a:t>S-</a:t>
            </a:r>
            <a:r>
              <a:rPr lang="en-US" baseline="0" dirty="0" err="1" smtClean="0"/>
              <a:t>GW</a:t>
            </a:r>
            <a:r>
              <a:rPr lang="en-US" baseline="0" dirty="0" smtClean="0"/>
              <a:t>: Serving Gateway</a:t>
            </a:r>
          </a:p>
          <a:p>
            <a:r>
              <a:rPr lang="en-US" baseline="0" dirty="0" smtClean="0"/>
              <a:t>P-</a:t>
            </a:r>
            <a:r>
              <a:rPr lang="en-US" baseline="0" dirty="0" err="1" smtClean="0"/>
              <a:t>GW</a:t>
            </a:r>
            <a:r>
              <a:rPr lang="en-US" baseline="0" dirty="0" smtClean="0"/>
              <a:t>: Packet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34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HLR</a:t>
            </a:r>
            <a:r>
              <a:rPr lang="en-US" dirty="0" smtClean="0"/>
              <a:t> = Home Location Register; </a:t>
            </a:r>
            <a:r>
              <a:rPr lang="en-US" dirty="0" err="1" smtClean="0"/>
              <a:t>VLR</a:t>
            </a:r>
            <a:r>
              <a:rPr lang="en-US" dirty="0" smtClean="0"/>
              <a:t> = Visitor </a:t>
            </a:r>
            <a:r>
              <a:rPr lang="en-US" dirty="0" err="1" smtClean="0"/>
              <a:t>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9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73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61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5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4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0.xml"/><Relationship Id="rId19" Type="http://schemas.openxmlformats.org/officeDocument/2006/relationships/image" Target="../media/image7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4.png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2.wmf"/><Relationship Id="rId4" Type="http://schemas.openxmlformats.org/officeDocument/2006/relationships/image" Target="../media/image6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4.png"/><Relationship Id="rId4" Type="http://schemas.openxmlformats.org/officeDocument/2006/relationships/image" Target="../media/image112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4.wmf"/><Relationship Id="rId4" Type="http://schemas.openxmlformats.org/officeDocument/2006/relationships/image" Target="../media/image112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87282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</a:t>
            </a:r>
            <a:r>
              <a:rPr lang="en-US" altLang="en-US" sz="1800" dirty="0" smtClean="0"/>
              <a:t>these slides</a:t>
            </a:r>
            <a:r>
              <a:rPr lang="en-US" altLang="en-US" sz="1800" dirty="0"/>
              <a:t>:</a:t>
            </a:r>
          </a:p>
          <a:p>
            <a:pPr algn="l"/>
            <a:r>
              <a:rPr lang="en-US" altLang="en-US" sz="1200" dirty="0" smtClean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 smtClean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 dirty="0">
              <a:latin typeface="Gill Sans MT" pitchFamily="34" charset="0"/>
            </a:endParaRPr>
          </a:p>
          <a:p>
            <a:pPr>
              <a:lnSpc>
                <a:spcPct val="85000"/>
              </a:lnSpc>
            </a:pPr>
            <a:endParaRPr lang="en-US" altLang="en-US" sz="1200" dirty="0"/>
          </a:p>
          <a:p>
            <a:r>
              <a:rPr lang="en-US" altLang="en-US" sz="1200" dirty="0"/>
              <a:t>     C</a:t>
            </a:r>
            <a:r>
              <a:rPr lang="en-US" altLang="en-US" sz="1200" dirty="0" smtClean="0"/>
              <a:t>opyright </a:t>
            </a:r>
            <a:r>
              <a:rPr lang="en-US" altLang="en-US" sz="1200" dirty="0"/>
              <a:t>1996-2016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ad-hoc </a:t>
            </a:r>
            <a:r>
              <a:rPr lang="en-US" dirty="0" smtClean="0">
                <a:latin typeface="Gill Sans MT" charset="0"/>
                <a:cs typeface="+mn-cs"/>
              </a:rPr>
              <a:t>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Internet: </a:t>
            </a:r>
            <a:r>
              <a:rPr lang="en-US" i="1" dirty="0" smtClean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to </a:t>
            </a:r>
            <a:r>
              <a:rPr lang="en-US" dirty="0" smtClean="0">
                <a:latin typeface="Gill Sans MT" charset="0"/>
                <a:cs typeface="+mn-cs"/>
              </a:rPr>
              <a:t>reach</a:t>
            </a:r>
            <a:endParaRPr lang="en-US" dirty="0" smtClean="0">
              <a:latin typeface="Gill Sans MT" charset="0"/>
              <a:cs typeface="+mn-cs"/>
            </a:endParaRP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MANET, VANET</a:t>
            </a:r>
            <a:endParaRPr lang="en-US" i="1" dirty="0" smtClean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7.2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</a:t>
            </a:r>
            <a:r>
              <a:rPr lang="en-US" sz="2000" dirty="0" smtClean="0">
                <a:latin typeface="Gill Sans MT" charset="0"/>
              </a:rPr>
              <a:t>3G</a:t>
            </a:r>
            <a:r>
              <a:rPr lang="en-US" sz="2000" dirty="0">
                <a:latin typeface="Gill Sans MT" charset="0"/>
              </a:rPr>
              <a:t>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</a:t>
            </a:r>
            <a:r>
              <a:rPr lang="en-US" dirty="0" smtClean="0">
                <a:latin typeface="Gill Sans MT" charset="0"/>
                <a:cs typeface="+mn-cs"/>
              </a:rPr>
              <a:t>link…</a:t>
            </a: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</a:t>
            </a:r>
            <a:r>
              <a:rPr lang="en-US" sz="2600" dirty="0" smtClean="0">
                <a:latin typeface="Gill Sans MT" charset="0"/>
              </a:rPr>
              <a:t>non-communicating devices (e.g., motors</a:t>
            </a:r>
            <a:r>
              <a:rPr lang="en-US" sz="2600" dirty="0">
                <a:latin typeface="Gill Sans MT" charset="0"/>
              </a:rPr>
              <a:t>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</a:t>
            </a:r>
            <a:r>
              <a:rPr lang="en-US" sz="2600" dirty="0" smtClean="0">
                <a:latin typeface="Gill Sans MT" charset="0"/>
              </a:rPr>
              <a:t>around</a:t>
            </a:r>
            <a:r>
              <a:rPr lang="en-US" sz="2600" dirty="0">
                <a:latin typeface="Gill Sans MT" charset="0"/>
              </a:rPr>
              <a:t>, arriving </a:t>
            </a:r>
            <a:r>
              <a:rPr lang="en-US" sz="2600" dirty="0" smtClean="0">
                <a:latin typeface="Gill Sans MT" charset="0"/>
              </a:rPr>
              <a:t>at </a:t>
            </a:r>
            <a:r>
              <a:rPr lang="en-US" sz="2600" dirty="0">
                <a:latin typeface="Gill Sans MT" charset="0"/>
              </a:rPr>
              <a:t>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 smtClean="0">
                <a:latin typeface="Gill Sans MT" charset="0"/>
                <a:cs typeface="+mn-cs"/>
              </a:rPr>
              <a:t>…all make </a:t>
            </a:r>
            <a:r>
              <a:rPr lang="en-US" sz="2600" dirty="0">
                <a:latin typeface="Gill Sans MT" charset="0"/>
                <a:cs typeface="+mn-cs"/>
              </a:rPr>
              <a:t>communication across (even a </a:t>
            </a:r>
            <a:r>
              <a:rPr lang="en-US" sz="2600" dirty="0" smtClean="0">
                <a:latin typeface="Gill Sans MT" charset="0"/>
                <a:cs typeface="+mn-cs"/>
              </a:rPr>
              <a:t>point-to-point</a:t>
            </a:r>
            <a:r>
              <a:rPr lang="en-US" sz="2600" dirty="0">
                <a:latin typeface="Gill Sans MT" charset="0"/>
                <a:cs typeface="+mn-cs"/>
              </a:rPr>
              <a:t>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</a:t>
            </a:r>
            <a:r>
              <a:rPr lang="en-US" sz="2200" dirty="0" smtClean="0">
                <a:latin typeface="Gill Sans MT" charset="0"/>
              </a:rPr>
              <a:t>SNR—easier </a:t>
            </a:r>
            <a:r>
              <a:rPr lang="en-US" sz="2200" dirty="0">
                <a:latin typeface="Gill Sans MT" charset="0"/>
              </a:rPr>
              <a:t>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</a:t>
            </a:r>
            <a:r>
              <a:rPr lang="en-US" sz="2000" dirty="0" smtClean="0">
                <a:latin typeface="Gill Sans MT" charset="0"/>
                <a:sym typeface="Symbol"/>
              </a:rPr>
              <a:t></a:t>
            </a:r>
            <a:r>
              <a:rPr lang="en-US" sz="2000" dirty="0" smtClean="0"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increase </a:t>
            </a:r>
            <a:r>
              <a:rPr lang="en-US" sz="2000" dirty="0" smtClean="0">
                <a:latin typeface="Gill Sans MT" charset="0"/>
              </a:rPr>
              <a:t>SNR </a:t>
            </a:r>
            <a:r>
              <a:rPr lang="en-US" sz="2000" dirty="0" smtClean="0">
                <a:latin typeface="Gill Sans MT" charset="0"/>
                <a:sym typeface="Symbol"/>
              </a:rPr>
              <a:t> </a:t>
            </a:r>
            <a:r>
              <a:rPr lang="en-US" sz="2000" dirty="0" smtClean="0">
                <a:latin typeface="Gill Sans MT" charset="0"/>
              </a:rPr>
              <a:t>decrease </a:t>
            </a:r>
            <a:r>
              <a:rPr lang="en-US" sz="2000" dirty="0">
                <a:latin typeface="Gill Sans MT" charset="0"/>
              </a:rPr>
              <a:t>BER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</a:t>
            </a:r>
            <a:r>
              <a:rPr lang="en-US" sz="2000" dirty="0" smtClean="0">
                <a:latin typeface="Gill Sans MT" charset="0"/>
              </a:rPr>
              <a:t>throughput</a:t>
            </a:r>
            <a:endParaRPr lang="en-US" sz="2000" dirty="0">
              <a:latin typeface="Gill Sans MT" charset="0"/>
            </a:endParaRP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Hidden-terminal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</a:t>
            </a:r>
            <a:r>
              <a:rPr lang="en-US" sz="2200" dirty="0" smtClean="0">
                <a:latin typeface="Gill Sans MT" charset="0"/>
                <a:cs typeface="+mn-cs"/>
              </a:rPr>
              <a:t>other—means </a:t>
            </a:r>
            <a:r>
              <a:rPr lang="en-US" sz="2200" dirty="0">
                <a:latin typeface="Gill Sans MT" charset="0"/>
                <a:cs typeface="+mn-cs"/>
              </a:rPr>
              <a:t>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 smtClean="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 dirty="0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 dirty="0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inner product </a:t>
            </a:r>
            <a:r>
              <a:rPr lang="en-US" dirty="0">
                <a:latin typeface="Gill Sans MT" charset="0"/>
                <a:cs typeface="+mn-cs"/>
              </a:rPr>
              <a:t>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Z</a:t>
            </a:r>
            <a:r>
              <a:rPr lang="en-US" baseline="-25000" dirty="0" smtClean="0">
                <a:latin typeface="Arial" charset="0"/>
                <a:cs typeface="Arial" charset="0"/>
              </a:rPr>
              <a:t>i,m</a:t>
            </a:r>
            <a:r>
              <a:rPr lang="en-US" dirty="0" smtClean="0">
                <a:latin typeface="Arial" charset="0"/>
                <a:cs typeface="Arial" charset="0"/>
              </a:rPr>
              <a:t>= d</a:t>
            </a:r>
            <a:r>
              <a:rPr lang="en-US" baseline="-25000" dirty="0" smtClean="0">
                <a:latin typeface="Arial" charset="0"/>
                <a:cs typeface="Arial" charset="0"/>
              </a:rPr>
              <a:t>i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.</a:t>
            </a:r>
            <a:r>
              <a:rPr lang="en-US" dirty="0" smtClean="0">
                <a:latin typeface="Arial" charset="0"/>
                <a:cs typeface="Arial" charset="0"/>
              </a:rPr>
              <a:t>c</a:t>
            </a:r>
            <a:r>
              <a:rPr lang="en-US" baseline="-25000" dirty="0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 </a:t>
              </a:r>
              <a:r>
                <a:rPr lang="en-US" dirty="0" smtClean="0">
                  <a:latin typeface="Arial" charset="0"/>
                  <a:cs typeface="Arial" charset="0"/>
                </a:rPr>
                <a:t>= </a:t>
              </a:r>
              <a:r>
                <a:rPr lang="en-US" sz="2800" dirty="0" smtClean="0">
                  <a:latin typeface="Symbol" charset="0"/>
                  <a:cs typeface="Arial" charset="0"/>
                </a:rPr>
                <a:t>S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Z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 smtClean="0">
                  <a:latin typeface="Arial" charset="0"/>
                  <a:cs typeface="Arial" charset="0"/>
                </a:rPr>
                <a:t>.</a:t>
              </a:r>
              <a:r>
                <a:rPr lang="en-US" dirty="0" smtClean="0">
                  <a:latin typeface="Arial" charset="0"/>
                  <a:cs typeface="Arial" charset="0"/>
                </a:rPr>
                <a:t>c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”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 smtClean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Number of </a:t>
            </a:r>
            <a:r>
              <a:rPr lang="en-US" sz="2400" dirty="0">
                <a:latin typeface="Gill Sans MT" charset="0"/>
                <a:cs typeface="+mn-cs"/>
              </a:rPr>
              <a:t>wireless (mobile) phone subscribers now exceeds </a:t>
            </a:r>
            <a:r>
              <a:rPr lang="en-US" sz="2400" dirty="0" smtClean="0">
                <a:latin typeface="Gill Sans MT" charset="0"/>
                <a:cs typeface="+mn-cs"/>
              </a:rPr>
              <a:t>count of </a:t>
            </a:r>
            <a:r>
              <a:rPr lang="en-US" sz="2400" dirty="0">
                <a:latin typeface="Gill Sans MT" charset="0"/>
                <a:cs typeface="+mn-cs"/>
              </a:rPr>
              <a:t>wired </a:t>
            </a:r>
            <a:r>
              <a:rPr lang="en-US" sz="2400" dirty="0" smtClean="0">
                <a:latin typeface="Gill Sans MT" charset="0"/>
                <a:cs typeface="+mn-cs"/>
              </a:rPr>
              <a:t>subscribers </a:t>
            </a:r>
            <a:r>
              <a:rPr lang="en-US" sz="2400" dirty="0" smtClean="0">
                <a:latin typeface="Gill Sans MT" charset="0"/>
                <a:cs typeface="+mn-cs"/>
              </a:rPr>
              <a:t>(</a:t>
            </a:r>
            <a:r>
              <a:rPr lang="en-US" sz="2400" dirty="0" smtClean="0">
                <a:latin typeface="Gill Sans MT" charset="0"/>
                <a:cs typeface="+mn-cs"/>
              </a:rPr>
              <a:t>5 to 1</a:t>
            </a:r>
            <a:r>
              <a:rPr lang="en-US" sz="2400" dirty="0" smtClean="0">
                <a:latin typeface="Gill Sans MT" charset="0"/>
                <a:cs typeface="+mn-cs"/>
              </a:rPr>
              <a:t>)!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Number of </a:t>
            </a:r>
            <a:r>
              <a:rPr lang="en-US" sz="2400" dirty="0">
                <a:latin typeface="Gill Sans MT" charset="0"/>
                <a:cs typeface="+mn-cs"/>
              </a:rPr>
              <a:t>wireless Internet-connected devices </a:t>
            </a:r>
            <a:r>
              <a:rPr lang="en-US" sz="2400" dirty="0" smtClean="0">
                <a:latin typeface="Gill Sans MT" charset="0"/>
                <a:cs typeface="+mn-cs"/>
              </a:rPr>
              <a:t>equals </a:t>
            </a:r>
            <a:r>
              <a:rPr lang="en-US" sz="2400" dirty="0" smtClean="0">
                <a:latin typeface="Gill Sans MT" charset="0"/>
                <a:cs typeface="+mn-cs"/>
              </a:rPr>
              <a:t>wireline ones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</a:t>
            </a:r>
            <a:r>
              <a:rPr lang="en-US" sz="2000" dirty="0" smtClean="0">
                <a:latin typeface="Gill Sans MT" charset="0"/>
              </a:rPr>
              <a:t>“any time” </a:t>
            </a:r>
            <a:r>
              <a:rPr lang="en-US" sz="2000" dirty="0">
                <a:latin typeface="Gill Sans MT" charset="0"/>
              </a:rPr>
              <a:t>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</a:t>
            </a:r>
            <a:r>
              <a:rPr lang="en-US" sz="2000" dirty="0" smtClean="0">
                <a:latin typeface="Gill Sans MT" charset="0"/>
              </a:rPr>
              <a:t>link(s)</a:t>
            </a:r>
            <a:endParaRPr lang="en-US" sz="2000" dirty="0">
              <a:latin typeface="Gill Sans MT" charset="0"/>
            </a:endParaRP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</a:t>
            </a:r>
            <a:r>
              <a:rPr lang="en-US" sz="2400" dirty="0" smtClean="0">
                <a:latin typeface="Gill Sans MT" charset="0"/>
                <a:cs typeface="+mn-cs"/>
              </a:rPr>
              <a:t>2.4GHz–2.485GHz </a:t>
            </a:r>
            <a:r>
              <a:rPr lang="en-US" sz="2400" dirty="0">
                <a:latin typeface="Gill Sans MT" charset="0"/>
                <a:cs typeface="+mn-cs"/>
              </a:rPr>
              <a:t>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Beacon </a:t>
            </a:r>
            <a:r>
              <a:rPr lang="en-US" dirty="0" smtClean="0">
                <a:latin typeface="Gill Sans MT" charset="0"/>
                <a:cs typeface="+mn-cs"/>
              </a:rPr>
              <a:t>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</a:t>
            </a:r>
            <a:r>
              <a:rPr lang="en-US" dirty="0" smtClean="0">
                <a:latin typeface="Gill Sans MT" charset="0"/>
                <a:cs typeface="+mn-cs"/>
              </a:rPr>
              <a:t>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</a:t>
            </a:r>
            <a:r>
              <a:rPr lang="en-US" dirty="0" smtClean="0">
                <a:latin typeface="Gill Sans MT" charset="0"/>
                <a:cs typeface="+mn-cs"/>
              </a:rPr>
              <a:t>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</a:t>
            </a:r>
            <a:r>
              <a:rPr lang="en-US" sz="2400" dirty="0" err="1" smtClean="0">
                <a:latin typeface="Gill Sans MT" charset="0"/>
                <a:cs typeface="+mn-cs"/>
                <a:sym typeface="Symbol" charset="0"/>
              </a:rPr>
              <a:t>CSMA</a:t>
            </a:r>
            <a:r>
              <a:rPr lang="en-US" sz="2400" dirty="0" smtClean="0">
                <a:latin typeface="Gill Sans MT" charset="0"/>
                <a:cs typeface="+mn-cs"/>
                <a:sym typeface="Symbol" charset="0"/>
              </a:rPr>
              <a:t>—sense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</a:t>
            </a:r>
            <a:r>
              <a:rPr lang="en-US" sz="2000" dirty="0" smtClean="0">
                <a:latin typeface="Gill Sans MT" charset="0"/>
              </a:rPr>
              <a:t>terminals, </a:t>
            </a:r>
            <a:r>
              <a:rPr lang="en-US" sz="2000" dirty="0">
                <a:latin typeface="Gill Sans MT" charset="0"/>
              </a:rPr>
              <a:t>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dirty="0" smtClean="0">
                <a:latin typeface="Arial" charset="0"/>
                <a:cs typeface="Arial" charset="0"/>
              </a:rPr>
              <a:t>Distributed Inter-Frame Space (</a:t>
            </a:r>
            <a:r>
              <a:rPr lang="en-US" sz="2000" dirty="0" err="1" smtClean="0">
                <a:latin typeface="Arial" charset="0"/>
                <a:cs typeface="Arial" charset="0"/>
              </a:rPr>
              <a:t>DIFS</a:t>
            </a:r>
            <a:r>
              <a:rPr lang="en-US" sz="2000" dirty="0" smtClean="0">
                <a:latin typeface="Arial" charset="0"/>
                <a:cs typeface="Arial" charset="0"/>
              </a:rPr>
              <a:t>)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</a:t>
            </a:r>
            <a:r>
              <a:rPr lang="en-US" sz="2000" dirty="0" smtClean="0">
                <a:latin typeface="Arial" charset="0"/>
                <a:cs typeface="Arial" charset="0"/>
              </a:rPr>
              <a:t>Short Inter-Frame Space (</a:t>
            </a:r>
            <a:r>
              <a:rPr lang="en-US" sz="2000" dirty="0" err="1" smtClean="0">
                <a:latin typeface="Arial" charset="0"/>
                <a:cs typeface="Arial" charset="0"/>
              </a:rPr>
              <a:t>SIFS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(ACK needed due to </a:t>
            </a:r>
            <a:r>
              <a:rPr lang="en-US" sz="2000" dirty="0" smtClean="0">
                <a:latin typeface="Arial" charset="0"/>
                <a:cs typeface="Arial" charset="0"/>
              </a:rPr>
              <a:t>hidden-terminal </a:t>
            </a:r>
            <a:r>
              <a:rPr lang="en-US" sz="2000" dirty="0">
                <a:latin typeface="Arial" charset="0"/>
                <a:cs typeface="Arial" charset="0"/>
              </a:rPr>
              <a:t>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</a:t>
            </a:r>
            <a:r>
              <a:rPr lang="en-US" sz="2400" dirty="0" smtClean="0">
                <a:latin typeface="Gill Sans MT" charset="0"/>
                <a:cs typeface="+mn-cs"/>
              </a:rPr>
              <a:t>randomly send </a:t>
            </a:r>
            <a:r>
              <a:rPr lang="en-US" sz="2400" dirty="0">
                <a:latin typeface="Gill Sans MT" charset="0"/>
                <a:cs typeface="+mn-cs"/>
              </a:rPr>
              <a:t>data frames: avoid </a:t>
            </a:r>
            <a:r>
              <a:rPr lang="en-US" sz="2400" dirty="0" smtClean="0">
                <a:latin typeface="Gill Sans MT" charset="0"/>
                <a:cs typeface="+mn-cs"/>
              </a:rPr>
              <a:t>collisions </a:t>
            </a:r>
            <a:r>
              <a:rPr lang="en-US" sz="2400" dirty="0">
                <a:latin typeface="Gill Sans MT" charset="0"/>
                <a:cs typeface="+mn-cs"/>
              </a:rPr>
              <a:t>of long </a:t>
            </a:r>
            <a:r>
              <a:rPr lang="en-US" sz="2400" dirty="0" smtClean="0">
                <a:latin typeface="Gill Sans MT" charset="0"/>
                <a:cs typeface="+mn-cs"/>
              </a:rPr>
              <a:t>data </a:t>
            </a:r>
            <a:r>
              <a:rPr lang="en-US" sz="2400" dirty="0">
                <a:latin typeface="Gill Sans MT" charset="0"/>
                <a:cs typeface="+mn-cs"/>
              </a:rPr>
              <a:t>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</a:t>
            </a:r>
            <a:r>
              <a:rPr lang="en-US" sz="2400" dirty="0" smtClean="0">
                <a:latin typeface="Gill Sans MT" charset="0"/>
                <a:cs typeface="+mn-cs"/>
              </a:rPr>
              <a:t>nodes, names particular sender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794577" y="5203825"/>
            <a:ext cx="54818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avoids data-frame </a:t>
            </a: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collisions completely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by using </a:t>
            </a: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 smtClean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 smtClean="0">
                <a:latin typeface="Gill Sans MT" charset="0"/>
                <a:cs typeface="+mn-cs"/>
              </a:rPr>
              <a:t>used only in </a:t>
            </a:r>
            <a:r>
              <a:rPr lang="en-US" sz="2000" dirty="0" smtClean="0">
                <a:latin typeface="Gill Sans MT" charset="0"/>
                <a:cs typeface="+mn-cs"/>
              </a:rPr>
              <a:t>ad-hoc </a:t>
            </a:r>
            <a:r>
              <a:rPr lang="en-US" sz="2000" dirty="0" smtClean="0">
                <a:latin typeface="Gill Sans MT" charset="0"/>
                <a:cs typeface="+mn-cs"/>
              </a:rPr>
              <a:t>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AP MAC addr  H1 MAC </a:t>
              </a:r>
              <a:r>
                <a:rPr lang="en-US" dirty="0" err="1" smtClean="0">
                  <a:latin typeface="Arial" charset="0"/>
                  <a:cs typeface="Arial" charset="0"/>
                </a:rPr>
                <a:t>addr</a:t>
              </a:r>
              <a:r>
                <a:rPr lang="en-US" dirty="0" smtClean="0"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 R1 </a:t>
              </a:r>
              <a:r>
                <a:rPr lang="en-US" dirty="0" smtClean="0">
                  <a:latin typeface="Arial" charset="0"/>
                  <a:cs typeface="Arial" charset="0"/>
                </a:rPr>
                <a:t>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3G, LTE)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5): switch will see frame from H1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1. SNR decreases, </a:t>
            </a:r>
            <a:r>
              <a:rPr lang="en-US" dirty="0" err="1" smtClean="0">
                <a:latin typeface="Arial" charset="0"/>
                <a:cs typeface="Arial" charset="0"/>
              </a:rPr>
              <a:t>BER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increases </a:t>
            </a:r>
            <a:r>
              <a:rPr lang="en-US" dirty="0" smtClean="0">
                <a:latin typeface="Arial" charset="0"/>
                <a:cs typeface="Arial" charset="0"/>
              </a:rPr>
              <a:t>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</a:t>
            </a:r>
            <a:r>
              <a:rPr lang="en-US" sz="2400" dirty="0" smtClean="0">
                <a:latin typeface="Gill Sans MT" charset="0"/>
                <a:cs typeface="+mn-cs"/>
              </a:rPr>
              <a:t>beacon</a:t>
            </a:r>
            <a:endParaRPr lang="en-US" sz="2400" dirty="0">
              <a:latin typeface="Gill Sans MT" charset="0"/>
              <a:cs typeface="+mn-cs"/>
            </a:endParaRP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</a:t>
            </a:r>
            <a:r>
              <a:rPr lang="en-US" sz="2400" dirty="0" smtClean="0">
                <a:latin typeface="Gill Sans MT" charset="0"/>
                <a:cs typeface="+mn-cs"/>
              </a:rPr>
              <a:t>received; </a:t>
            </a:r>
            <a:r>
              <a:rPr lang="en-US" sz="2400" dirty="0">
                <a:latin typeface="Gill Sans MT" charset="0"/>
                <a:cs typeface="+mn-cs"/>
              </a:rPr>
              <a:t>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L</a:t>
              </a:r>
              <a:endParaRPr lang="en-US" sz="1600" b="1" dirty="0" smtClean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F</a:t>
              </a:r>
              <a:endParaRPr lang="en-US" sz="1600" b="1" dirty="0" smtClean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F</a:t>
              </a:r>
              <a:endParaRPr lang="en-US" sz="1600" b="1" dirty="0" smtClean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F</a:t>
              </a:r>
              <a:endParaRPr lang="en-US" sz="1600" b="1" dirty="0" smtClean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L</a:t>
                </a:r>
                <a:endPara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F</a:t>
                </a:r>
                <a:endPara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Leader device</a:t>
              </a:r>
              <a:endParaRPr lang="en-US" dirty="0" smtClean="0">
                <a:latin typeface="Arial" charset="0"/>
                <a:cs typeface="+mn-cs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Follower device</a:t>
              </a:r>
              <a:endParaRPr lang="en-US" dirty="0" smtClean="0">
                <a:latin typeface="Arial" charset="0"/>
                <a:cs typeface="+mn-cs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personal-area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</a:t>
            </a:r>
            <a:r>
              <a:rPr lang="en-US" sz="2400" dirty="0" smtClean="0">
                <a:latin typeface="Gill Sans MT" charset="0"/>
                <a:cs typeface="+mn-cs"/>
              </a:rPr>
              <a:t>10m </a:t>
            </a:r>
            <a:r>
              <a:rPr lang="en-US" sz="2400" dirty="0">
                <a:latin typeface="Gill Sans MT" charset="0"/>
                <a:cs typeface="+mn-cs"/>
              </a:rPr>
              <a:t>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ad-hoc</a:t>
            </a:r>
            <a:r>
              <a:rPr lang="en-US" sz="2400" dirty="0">
                <a:latin typeface="Gill Sans MT" charset="0"/>
                <a:cs typeface="+mn-cs"/>
              </a:rPr>
              <a:t>: no infrastructure</a:t>
            </a:r>
          </a:p>
          <a:p>
            <a:pPr marL="238125" indent="-238125"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leader/followers</a:t>
            </a:r>
            <a:r>
              <a:rPr lang="en-US" sz="2400" dirty="0" smtClean="0">
                <a:latin typeface="Gill Sans MT" charset="0"/>
                <a:cs typeface="+mn-cs"/>
              </a:rPr>
              <a:t>: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ts val="2100"/>
              </a:lnSpc>
              <a:defRPr/>
            </a:pPr>
            <a:r>
              <a:rPr lang="en-US" dirty="0" smtClean="0">
                <a:latin typeface="Gill Sans MT" charset="0"/>
              </a:rPr>
              <a:t>followers request </a:t>
            </a:r>
            <a:r>
              <a:rPr lang="en-US" dirty="0">
                <a:latin typeface="Gill Sans MT" charset="0"/>
              </a:rPr>
              <a:t>permission to send (to </a:t>
            </a:r>
            <a:r>
              <a:rPr lang="en-US" dirty="0" smtClean="0">
                <a:latin typeface="Gill Sans MT" charset="0"/>
              </a:rPr>
              <a:t>leader)</a:t>
            </a:r>
            <a:endParaRPr lang="en-US" dirty="0">
              <a:latin typeface="Gill Sans MT" charset="0"/>
            </a:endParaRPr>
          </a:p>
          <a:p>
            <a:pPr lvl="1">
              <a:lnSpc>
                <a:spcPts val="2100"/>
              </a:lnSpc>
              <a:defRPr/>
            </a:pPr>
            <a:r>
              <a:rPr lang="en-US" dirty="0" smtClean="0">
                <a:latin typeface="Gill Sans MT" charset="0"/>
              </a:rPr>
              <a:t>leader grants </a:t>
            </a:r>
            <a:r>
              <a:rPr lang="en-US" dirty="0">
                <a:latin typeface="Gill Sans MT" charset="0"/>
              </a:rPr>
              <a:t>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 smtClean="0">
                <a:latin typeface="Gill Sans MT" charset="0"/>
                <a:cs typeface="+mn-cs"/>
              </a:rPr>
              <a:t>Introduction 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Cellular Internet a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ccess</a:t>
            </a:r>
            <a:endParaRPr lang="en-US" sz="2400" dirty="0">
              <a:solidFill>
                <a:srgbClr val="C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Principles: addressing and routing </a:t>
            </a:r>
            <a:r>
              <a:rPr lang="en-US" sz="2400" dirty="0">
                <a:latin typeface="Gill Sans MT" charset="0"/>
                <a:cs typeface="+mn-cs"/>
              </a:rPr>
              <a:t>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latin typeface="Gill Sans MT" charset="0"/>
                <a:cs typeface="+mn-cs"/>
              </a:rPr>
              <a:t>protocols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81463" cy="1981200"/>
            <a:chOff x="2380" y="634"/>
            <a:chExt cx="2571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49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connects cells to wired </a:t>
              </a:r>
              <a:r>
                <a:rPr lang="en-US" sz="2000" dirty="0" smtClean="0">
                  <a:latin typeface="Gill Sans MT" charset="0"/>
                  <a:cs typeface="+mn-cs"/>
                </a:rPr>
                <a:t>phone</a:t>
              </a:r>
              <a:r>
                <a:rPr lang="en-US" sz="2000" dirty="0" smtClean="0">
                  <a:latin typeface="Gill Sans MT" charset="0"/>
                  <a:cs typeface="+mn-cs"/>
                </a:rPr>
                <a:t> net</a:t>
              </a:r>
              <a:endParaRPr lang="en-US" sz="2000" dirty="0" smtClean="0">
                <a:latin typeface="Gill Sans MT" charset="0"/>
                <a:cs typeface="+mn-cs"/>
              </a:endParaRP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air interface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: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1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7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 smtClean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 smtClean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 smtClean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0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versus 4G LTE network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</a:t>
            </a:r>
            <a:r>
              <a:rPr lang="en-US" sz="4400" dirty="0" smtClean="0">
                <a:solidFill>
                  <a:srgbClr val="000090"/>
                </a:solidFill>
              </a:rPr>
              <a:t>G</a:t>
            </a: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90"/>
                </a:solidFill>
              </a:rPr>
              <a:t>4G-LTE</a:t>
            </a:r>
            <a:endParaRPr lang="en-US" sz="4400" dirty="0">
              <a:solidFill>
                <a:srgbClr val="000090"/>
              </a:solidFill>
            </a:endParaRP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1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  <a:endParaRPr lang="en-US" sz="40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 smtClean="0"/>
              <a:t>all-IP </a:t>
            </a:r>
            <a:r>
              <a:rPr lang="en-US" sz="2400" dirty="0" smtClean="0"/>
              <a:t>core: IP packets tunneled (through core IP network) from base station to gateway</a:t>
            </a:r>
          </a:p>
          <a:p>
            <a:pPr marL="238125" indent="-238125"/>
            <a:r>
              <a:rPr lang="en-US" sz="2400" dirty="0" smtClean="0"/>
              <a:t>no separation between voice and </a:t>
            </a:r>
            <a:r>
              <a:rPr lang="en-US" sz="2400" dirty="0" smtClean="0"/>
              <a:t>data—all </a:t>
            </a:r>
            <a:r>
              <a:rPr lang="en-US" sz="2400" dirty="0" smtClean="0"/>
              <a:t>traffic carried over IP core to gateway</a:t>
            </a:r>
            <a:endParaRPr lang="en-US" sz="2400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(user element)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(base station)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  <a:endParaRPr lang="en-US" dirty="0" smtClean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data</a:t>
            </a: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Entity </a:t>
              </a:r>
              <a:r>
                <a:rPr lang="en-US" dirty="0">
                  <a:solidFill>
                    <a:srgbClr val="000090"/>
                  </a:solidFill>
                </a:rPr>
                <a:t>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control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Home </a:t>
              </a:r>
              <a:r>
                <a:rPr lang="en-US" dirty="0">
                  <a:solidFill>
                    <a:srgbClr val="000090"/>
                  </a:solidFill>
                </a:rPr>
                <a:t>Subscriber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 (like HLR+VLR)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23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QoS enforcement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sets up eNodeB-PGW tunnel (aka bearer) 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65" y="930834"/>
            <a:ext cx="1057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1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91567" y="1139920"/>
            <a:ext cx="1099845" cy="1099845"/>
            <a:chOff x="2928" y="1051"/>
            <a:chExt cx="840" cy="957"/>
          </a:xfrm>
        </p:grpSpPr>
        <p:sp>
          <p:nvSpPr>
            <p:cNvPr id="94" name="Freeform 17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5" name="Oval 1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6" name="Oval 1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7" name="Oval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8" name="Oval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9" name="Oval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0" name="Oval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1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2" name="AutoShape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3" name="Freeform 2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4" name="Freeform 2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5" name="Freeform 2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6" name="Freeform 2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5976235" y="1139920"/>
            <a:ext cx="1842399" cy="1035487"/>
          </a:xfrm>
          <a:prstGeom prst="wedgeRoundRectCallout">
            <a:avLst>
              <a:gd name="adj1" fmla="val -70464"/>
              <a:gd name="adj2" fmla="val -49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give up!  </a:t>
            </a:r>
            <a:r>
              <a:rPr lang="en-US" dirty="0" err="1" smtClean="0">
                <a:solidFill>
                  <a:schemeClr val="tx1"/>
                </a:solidFill>
              </a:rPr>
              <a:t>WAAAY</a:t>
            </a:r>
            <a:r>
              <a:rPr lang="en-US" dirty="0" smtClean="0">
                <a:solidFill>
                  <a:schemeClr val="tx1"/>
                </a:solidFill>
              </a:rPr>
              <a:t> too many acronyms!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QoS enforcement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sets up eNodeB-PGW tunnel (aka bearer) 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87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86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Radio+Tunneling:  </a:t>
            </a:r>
            <a:r>
              <a:rPr lang="en-US" sz="3600" dirty="0" err="1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UE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—</a:t>
            </a:r>
            <a:r>
              <a:rPr lang="en-US" sz="3600" dirty="0" err="1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eNodeB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—</a:t>
            </a:r>
            <a:r>
              <a:rPr lang="en-US" sz="3600" dirty="0" err="1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PGW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9901"/>
            <a:ext cx="9144000" cy="36142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38646" y="4091635"/>
            <a:ext cx="2908873" cy="2212588"/>
          </a:xfrm>
          <a:custGeom>
            <a:avLst/>
            <a:gdLst>
              <a:gd name="connsiteX0" fmla="*/ 0 w 3011298"/>
              <a:gd name="connsiteY0" fmla="*/ 0 h 2233075"/>
              <a:gd name="connsiteX1" fmla="*/ 1700257 w 3011298"/>
              <a:gd name="connsiteY1" fmla="*/ 0 h 2233075"/>
              <a:gd name="connsiteX2" fmla="*/ 2990813 w 3011298"/>
              <a:gd name="connsiteY2" fmla="*/ 307304 h 2233075"/>
              <a:gd name="connsiteX3" fmla="*/ 3011298 w 3011298"/>
              <a:gd name="connsiteY3" fmla="*/ 2233075 h 2233075"/>
              <a:gd name="connsiteX4" fmla="*/ 102425 w 3011298"/>
              <a:gd name="connsiteY4" fmla="*/ 2212588 h 2233075"/>
              <a:gd name="connsiteX5" fmla="*/ 0 w 3011298"/>
              <a:gd name="connsiteY5" fmla="*/ 0 h 2233075"/>
              <a:gd name="connsiteX0" fmla="*/ 0 w 2908873"/>
              <a:gd name="connsiteY0" fmla="*/ 0 h 2233075"/>
              <a:gd name="connsiteX1" fmla="*/ 1597832 w 2908873"/>
              <a:gd name="connsiteY1" fmla="*/ 0 h 2233075"/>
              <a:gd name="connsiteX2" fmla="*/ 2888388 w 2908873"/>
              <a:gd name="connsiteY2" fmla="*/ 307304 h 2233075"/>
              <a:gd name="connsiteX3" fmla="*/ 2908873 w 2908873"/>
              <a:gd name="connsiteY3" fmla="*/ 2233075 h 2233075"/>
              <a:gd name="connsiteX4" fmla="*/ 0 w 2908873"/>
              <a:gd name="connsiteY4" fmla="*/ 2212588 h 2233075"/>
              <a:gd name="connsiteX5" fmla="*/ 0 w 2908873"/>
              <a:gd name="connsiteY5" fmla="*/ 0 h 2233075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212588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10154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92101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873" h="2212588">
                <a:moveTo>
                  <a:pt x="0" y="0"/>
                </a:moveTo>
                <a:lnTo>
                  <a:pt x="1597832" y="0"/>
                </a:lnTo>
                <a:lnTo>
                  <a:pt x="2888388" y="307304"/>
                </a:lnTo>
                <a:lnTo>
                  <a:pt x="2908873" y="2192101"/>
                </a:lnTo>
                <a:lnTo>
                  <a:pt x="0" y="2212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9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86343" y="4412292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695" y="5374896"/>
            <a:ext cx="10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</a:rPr>
              <a:t>tunnel</a:t>
            </a:r>
            <a:endParaRPr lang="en-US" sz="2800" i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353" y="5895217"/>
            <a:ext cx="286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 link-layer radio net</a:t>
            </a:r>
            <a:endParaRPr lang="en-US" sz="2400" i="1" dirty="0">
              <a:solidFill>
                <a:srgbClr val="000090"/>
              </a:solidFill>
            </a:endParaRPr>
          </a:p>
        </p:txBody>
      </p:sp>
      <p:grpSp>
        <p:nvGrpSpPr>
          <p:cNvPr id="14" name="Group 782"/>
          <p:cNvGrpSpPr>
            <a:grpSpLocks/>
          </p:cNvGrpSpPr>
          <p:nvPr/>
        </p:nvGrpSpPr>
        <p:grpSpPr bwMode="auto">
          <a:xfrm>
            <a:off x="2183059" y="2777035"/>
            <a:ext cx="666155" cy="874492"/>
            <a:chOff x="742" y="2409"/>
            <a:chExt cx="576" cy="881"/>
          </a:xfrm>
        </p:grpSpPr>
        <p:grpSp>
          <p:nvGrpSpPr>
            <p:cNvPr id="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587" y="2960350"/>
            <a:ext cx="49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UE</a:t>
            </a:r>
            <a:endParaRPr lang="en-US" dirty="0"/>
          </a:p>
        </p:txBody>
      </p:sp>
      <p:grpSp>
        <p:nvGrpSpPr>
          <p:cNvPr id="39" name="Group 808"/>
          <p:cNvGrpSpPr>
            <a:grpSpLocks/>
          </p:cNvGrpSpPr>
          <p:nvPr/>
        </p:nvGrpSpPr>
        <p:grpSpPr bwMode="auto">
          <a:xfrm>
            <a:off x="38882" y="2777032"/>
            <a:ext cx="802915" cy="612835"/>
            <a:chOff x="2751" y="1851"/>
            <a:chExt cx="462" cy="478"/>
          </a:xfrm>
        </p:grpSpPr>
        <p:pic>
          <p:nvPicPr>
            <p:cNvPr id="97" name="Picture 809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2751814" y="3196034"/>
            <a:ext cx="115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eNodeB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13658" y="2786344"/>
            <a:ext cx="1524133" cy="850814"/>
            <a:chOff x="6490355" y="4964768"/>
            <a:chExt cx="1524133" cy="850814"/>
          </a:xfrm>
        </p:grpSpPr>
        <p:grpSp>
          <p:nvGrpSpPr>
            <p:cNvPr id="102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03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4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10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1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-GW</a:t>
              </a:r>
            </a:p>
          </p:txBody>
        </p:sp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15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16" name="Oval 115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3" name="Straight Connector 122"/>
              <p:cNvCxnSpPr>
                <a:endCxn id="11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326970" y="2834637"/>
            <a:ext cx="1524133" cy="850814"/>
            <a:chOff x="6490355" y="4964768"/>
            <a:chExt cx="1524133" cy="850814"/>
          </a:xfrm>
        </p:grpSpPr>
        <p:grpSp>
          <p:nvGrpSpPr>
            <p:cNvPr id="126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39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40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46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47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1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7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P-GW</a:t>
              </a:r>
            </a:p>
          </p:txBody>
        </p:sp>
        <p:sp>
          <p:nvSpPr>
            <p:cNvPr id="128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29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30" name="Oval 12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>
                <a:endCxn id="13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 bwMode="auto">
          <a:xfrm>
            <a:off x="496860" y="6483218"/>
            <a:ext cx="915961" cy="374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2689355" y="6504039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402283" y="6462397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7615603" y="6358292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05" name="Group 41004"/>
          <p:cNvGrpSpPr/>
          <p:nvPr/>
        </p:nvGrpSpPr>
        <p:grpSpPr>
          <a:xfrm>
            <a:off x="3489001" y="4206086"/>
            <a:ext cx="1751694" cy="180815"/>
            <a:chOff x="3489001" y="4206086"/>
            <a:chExt cx="1751694" cy="180815"/>
          </a:xfrm>
        </p:grpSpPr>
        <p:sp>
          <p:nvSpPr>
            <p:cNvPr id="154" name="Oval 153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2" name="Oval 40991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439331" y="1262888"/>
            <a:ext cx="286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IP packet from UE encapsulated in GPRS Tunneling Protocol (GTP) message at ENodeB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318792" y="1290359"/>
            <a:ext cx="3404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GTP message encapsulated in UDP, then encapsulated in IP.  large IP packet addressed to SGW</a:t>
            </a:r>
          </a:p>
          <a:p>
            <a:endParaRPr lang="en-US" sz="2000" dirty="0"/>
          </a:p>
        </p:txBody>
      </p:sp>
      <p:cxnSp>
        <p:nvCxnSpPr>
          <p:cNvPr id="40999" name="Straight Connector 40998"/>
          <p:cNvCxnSpPr/>
          <p:nvPr/>
        </p:nvCxnSpPr>
        <p:spPr bwMode="auto">
          <a:xfrm flipH="1">
            <a:off x="3788749" y="2436086"/>
            <a:ext cx="728608" cy="2477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936009" y="2394443"/>
            <a:ext cx="1269856" cy="2040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Freeform 171"/>
          <p:cNvSpPr/>
          <p:nvPr/>
        </p:nvSpPr>
        <p:spPr>
          <a:xfrm>
            <a:off x="6257637" y="4460586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118660" y="4233558"/>
            <a:ext cx="1751694" cy="180815"/>
            <a:chOff x="3489001" y="4206086"/>
            <a:chExt cx="1751694" cy="180815"/>
          </a:xfrm>
        </p:grpSpPr>
        <p:sp>
          <p:nvSpPr>
            <p:cNvPr id="175" name="Oval 174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2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811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Quality of Service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91209"/>
            <a:ext cx="4820423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128276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36" y="2766970"/>
            <a:ext cx="8508964" cy="367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sz="2400" dirty="0" smtClean="0"/>
              <a:t>QoS from eNodeB to SGW: </a:t>
            </a:r>
            <a:r>
              <a:rPr lang="en-US" sz="2400" dirty="0" smtClean="0"/>
              <a:t>minimum </a:t>
            </a:r>
            <a:r>
              <a:rPr lang="en-US" sz="2400" dirty="0" smtClean="0"/>
              <a:t>and </a:t>
            </a:r>
            <a:r>
              <a:rPr lang="en-US" sz="2400" dirty="0" smtClean="0"/>
              <a:t>maximum </a:t>
            </a:r>
            <a:r>
              <a:rPr lang="en-US" sz="2400" dirty="0" smtClean="0"/>
              <a:t>guaranteed bit </a:t>
            </a:r>
            <a:r>
              <a:rPr lang="en-US" sz="2400" dirty="0" smtClean="0"/>
              <a:t>rates</a:t>
            </a:r>
            <a:endParaRPr lang="en-US" sz="2400" dirty="0" smtClean="0"/>
          </a:p>
          <a:p>
            <a:r>
              <a:rPr lang="en-US" sz="2400" dirty="0" smtClean="0"/>
              <a:t>QoS in radio access network: one of 12 QCI values</a:t>
            </a:r>
            <a:endParaRPr lang="en-US" sz="2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Wireless links, characteristics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.4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7.5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.7</a:t>
            </a:r>
            <a:r>
              <a:rPr lang="en-US" sz="2400" dirty="0" smtClean="0">
                <a:latin typeface="Gill Sans MT" charset="0"/>
                <a:cs typeface="+mn-cs"/>
              </a:rPr>
              <a:t> Handling mobility in cellular </a:t>
            </a:r>
            <a:r>
              <a:rPr lang="en-US" sz="2400" dirty="0">
                <a:latin typeface="Gill Sans MT" charset="0"/>
                <a:cs typeface="+mn-cs"/>
              </a:rPr>
              <a:t>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passing through multiple access </a:t>
            </a:r>
            <a:r>
              <a:rPr lang="en-US" sz="2000" dirty="0" smtClean="0">
                <a:latin typeface="Arial" charset="0"/>
                <a:cs typeface="Arial" charset="0"/>
              </a:rPr>
              <a:t>points while </a:t>
            </a:r>
            <a:r>
              <a:rPr lang="en-US" sz="2000" dirty="0" smtClean="0">
                <a:latin typeface="Arial" charset="0"/>
                <a:cs typeface="Arial" charset="0"/>
              </a:rPr>
              <a:t>maintaining ongoing connections (</a:t>
            </a:r>
            <a:r>
              <a:rPr lang="en-US" dirty="0" smtClean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connecting/ disconnecting from network using </a:t>
            </a:r>
            <a:r>
              <a:rPr lang="en-US" sz="2000" dirty="0" err="1" smtClean="0">
                <a:latin typeface="Arial" charset="0"/>
                <a:cs typeface="Arial" charset="0"/>
              </a:rPr>
              <a:t>DHCP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wide-area </a:t>
              </a: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permanent </a:t>
            </a:r>
            <a:r>
              <a:rPr lang="ja-JP" altLang="en-US" sz="2000" smtClean="0">
                <a:latin typeface="Arial" charset="0"/>
                <a:cs typeface="Arial" charset="0"/>
              </a:rPr>
              <a:t>“</a:t>
            </a: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  <a:r>
              <a:rPr lang="ja-JP" altLang="en-US" sz="2000" smtClean="0">
                <a:latin typeface="Arial" charset="0"/>
                <a:cs typeface="Arial" charset="0"/>
              </a:rPr>
              <a:t>”</a:t>
            </a:r>
            <a:r>
              <a:rPr lang="en-US" sz="2000" dirty="0" smtClean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 smtClean="0">
                <a:latin typeface="Arial" charset="0"/>
                <a:cs typeface="Arial" charset="0"/>
              </a:rPr>
              <a:t>can always</a:t>
            </a:r>
            <a:r>
              <a:rPr lang="en-US" sz="2000" dirty="0" smtClean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 smtClean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284132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084732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625695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3800320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wide-area 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2930370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32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2912907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265582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45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6953095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6721320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70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585882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465607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 smtClean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541307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remains constant (</a:t>
            </a:r>
            <a:r>
              <a:rPr lang="en-US" sz="1600" dirty="0" smtClean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253007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 smtClean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353857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 smtClean="0">
                <a:latin typeface="Arial" charset="0"/>
                <a:cs typeface="Arial" charset="0"/>
              </a:rPr>
              <a:t>wants to communicate with mobile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2816070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4743295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4797270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618257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6997545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relay—responsible </a:t>
            </a:r>
            <a:r>
              <a:rPr lang="en-US" sz="2000" dirty="0">
                <a:latin typeface="Gill Sans MT" charset="0"/>
                <a:cs typeface="+mn-cs"/>
              </a:rPr>
              <a:t>for sending packets between wired network and wireless host(s) in its </a:t>
            </a:r>
            <a:r>
              <a:rPr lang="ja-JP" altLang="en-US" sz="2000" dirty="0">
                <a:latin typeface="Gill Sans MT" charset="0"/>
                <a:cs typeface="+mn-cs"/>
              </a:rPr>
              <a:t>“</a:t>
            </a:r>
            <a:r>
              <a:rPr lang="en-US" sz="2000" dirty="0">
                <a:latin typeface="Gill Sans MT" charset="0"/>
                <a:cs typeface="+mn-cs"/>
              </a:rPr>
              <a:t>area</a:t>
            </a:r>
            <a:r>
              <a:rPr lang="ja-JP" altLang="en-US" sz="2000" dirty="0">
                <a:latin typeface="Gill Sans MT" charset="0"/>
                <a:cs typeface="+mn-cs"/>
              </a:rPr>
              <a:t>”</a:t>
            </a:r>
            <a:endParaRPr lang="en-US" sz="2000" dirty="0">
              <a:latin typeface="Gill Sans MT" charset="0"/>
              <a:cs typeface="+mn-cs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</a:t>
            </a:r>
            <a:r>
              <a:rPr lang="en-US" sz="2000" dirty="0" smtClean="0">
                <a:latin typeface="Gill Sans MT" charset="0"/>
                <a:cs typeface="+mn-cs"/>
              </a:rPr>
              <a:t>tower,  </a:t>
            </a:r>
            <a:r>
              <a:rPr lang="en-US" sz="2000" dirty="0">
                <a:latin typeface="Gill Sans MT" charset="0"/>
                <a:cs typeface="+mn-cs"/>
              </a:rPr>
              <a:t>802.11 access </a:t>
            </a:r>
            <a:r>
              <a:rPr lang="en-US" sz="2000" dirty="0" smtClean="0">
                <a:latin typeface="Gill Sans MT" charset="0"/>
                <a:cs typeface="+mn-cs"/>
              </a:rPr>
              <a:t>point </a:t>
            </a: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</a:t>
            </a:r>
            <a:r>
              <a:rPr lang="en-US" sz="4000" dirty="0" smtClean="0">
                <a:latin typeface="Gill Sans MT" charset="0"/>
                <a:cs typeface="+mj-cs"/>
              </a:rPr>
              <a:t>friend?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</a:t>
            </a:r>
            <a:r>
              <a:rPr lang="en-US" sz="2400" dirty="0" smtClean="0">
                <a:latin typeface="Gill Sans MT" charset="0"/>
                <a:cs typeface="+mn-cs"/>
              </a:rPr>
              <a:t>she </a:t>
            </a:r>
            <a:r>
              <a:rPr lang="en-US" sz="2400" dirty="0">
                <a:latin typeface="Gill Sans MT" charset="0"/>
                <a:cs typeface="+mn-cs"/>
              </a:rPr>
              <a:t>is</a:t>
            </a:r>
            <a:r>
              <a:rPr lang="en-US" sz="2400" dirty="0" smtClean="0">
                <a:latin typeface="Gill Sans MT" charset="0"/>
                <a:cs typeface="+mn-cs"/>
              </a:rPr>
              <a:t>?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Facebook!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 wonder where </a:t>
            </a:r>
            <a:r>
              <a:rPr lang="en-US" sz="2400" dirty="0" err="1" smtClean="0">
                <a:latin typeface="Arial" charset="0"/>
                <a:cs typeface="Arial" charset="0"/>
              </a:rPr>
              <a:t>Anisha</a:t>
            </a:r>
            <a:r>
              <a:rPr lang="en-US" sz="2400" dirty="0" smtClean="0">
                <a:latin typeface="Arial" charset="0"/>
                <a:cs typeface="Arial" charset="0"/>
              </a:rPr>
              <a:t> moved </a:t>
            </a:r>
            <a:r>
              <a:rPr lang="en-US" sz="2400" dirty="0" smtClean="0">
                <a:latin typeface="Arial" charset="0"/>
                <a:cs typeface="Arial" charset="0"/>
              </a:rPr>
              <a:t>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44" y="5465852"/>
            <a:ext cx="536042" cy="6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</a:t>
            </a:r>
            <a:r>
              <a:rPr lang="en-US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end systems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wide-area 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38100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foreign agent contacts home </a:t>
              </a:r>
              <a:r>
                <a:rPr lang="en-US" sz="2000" dirty="0" smtClean="0">
                  <a:latin typeface="Arial" charset="0"/>
                  <a:cs typeface="Arial" charset="0"/>
                </a:rPr>
                <a:t>agent: </a:t>
              </a:r>
              <a:r>
                <a:rPr lang="ja-JP" altLang="en-US" sz="2000" dirty="0" smtClean="0">
                  <a:latin typeface="Arial" charset="0"/>
                  <a:cs typeface="Arial" charset="0"/>
                </a:rPr>
                <a:t>“</a:t>
              </a:r>
              <a:r>
                <a:rPr lang="en-US" sz="2000" dirty="0" smtClean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 dirty="0" smtClean="0">
                  <a:latin typeface="Arial" charset="0"/>
                  <a:cs typeface="Arial" charset="0"/>
                </a:rPr>
                <a:t>”</a:t>
              </a:r>
              <a:endParaRPr lang="en-US" sz="20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wide-area 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010491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care-of address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correspondent–home network–mobile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</a:t>
            </a:r>
            <a:r>
              <a:rPr lang="en-US" sz="2800" dirty="0" smtClean="0">
                <a:latin typeface="Gill Sans MT" charset="0"/>
              </a:rPr>
              <a:t>updates care-of address </a:t>
            </a:r>
            <a:r>
              <a:rPr lang="en-US" sz="2800" dirty="0">
                <a:latin typeface="Gill Sans MT" charset="0"/>
              </a:rPr>
              <a:t>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</a:t>
            </a:r>
            <a:r>
              <a:rPr lang="en-US" sz="2800" dirty="0" smtClean="0">
                <a:latin typeface="Gill Sans MT" charset="0"/>
              </a:rPr>
              <a:t>care-of address</a:t>
            </a:r>
            <a:r>
              <a:rPr lang="en-US" sz="28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ongoing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113485" y="2575340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1640627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forwards </a:t>
            </a:r>
            <a:r>
              <a:rPr lang="en-US" dirty="0" smtClean="0">
                <a:latin typeface="Arial" charset="0"/>
                <a:cs typeface="Arial" charset="0"/>
              </a:rPr>
              <a:t>directly to </a:t>
            </a:r>
            <a:r>
              <a:rPr lang="en-US" dirty="0" smtClean="0">
                <a:latin typeface="Arial" charset="0"/>
                <a:cs typeface="Arial" charset="0"/>
              </a:rPr>
              <a:t>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overcomes </a:t>
            </a:r>
            <a:r>
              <a:rPr lang="en-US" dirty="0">
                <a:latin typeface="Gill Sans MT" charset="0"/>
                <a:cs typeface="+mn-cs"/>
              </a:rPr>
              <a:t>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</a:t>
            </a:r>
            <a:r>
              <a:rPr lang="en-US" dirty="0" smtClean="0">
                <a:latin typeface="Gill Sans MT" charset="0"/>
                <a:cs typeface="+mn-cs"/>
              </a:rPr>
              <a:t>care-of address </a:t>
            </a:r>
            <a:r>
              <a:rPr lang="en-US" dirty="0">
                <a:latin typeface="Gill Sans MT" charset="0"/>
                <a:cs typeface="+mn-cs"/>
              </a:rPr>
              <a:t>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wide-area 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4350028" y="3364327"/>
            <a:ext cx="9858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73779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956570" y="6194279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7008464" y="4873347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  <a:cs typeface="+mn-cs"/>
              </a:rPr>
              <a:t>anchor</a:t>
            </a:r>
            <a:r>
              <a:rPr lang="en-US" dirty="0">
                <a:latin typeface="Gill Sans MT" charset="0"/>
                <a:cs typeface="+mn-cs"/>
              </a:rPr>
              <a:t>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can also be used </a:t>
            </a:r>
            <a:r>
              <a:rPr lang="en-US" sz="2000" dirty="0">
                <a:latin typeface="Gill Sans MT" charset="0"/>
                <a:cs typeface="+mn-cs"/>
              </a:rPr>
              <a:t>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multiple-access </a:t>
            </a:r>
            <a:r>
              <a:rPr lang="en-US" sz="2000" dirty="0">
                <a:latin typeface="Gill Sans MT" charset="0"/>
                <a:cs typeface="+mn-cs"/>
              </a:rPr>
              <a:t>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5484812" y="4378325"/>
            <a:ext cx="828675" cy="9624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7.6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7.7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7.8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protocols</a:t>
            </a:r>
            <a:endParaRPr lang="en-US" sz="24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</a:t>
            </a:r>
            <a:r>
              <a:rPr lang="en-US" dirty="0" smtClean="0">
                <a:latin typeface="Gill Sans MT" charset="0"/>
                <a:cs typeface="+mn-cs"/>
              </a:rPr>
              <a:t>we’ve </a:t>
            </a:r>
            <a:r>
              <a:rPr lang="en-US" dirty="0">
                <a:latin typeface="Gill Sans MT" charset="0"/>
                <a:cs typeface="+mn-cs"/>
              </a:rPr>
              <a:t>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</a:t>
            </a:r>
            <a:r>
              <a:rPr lang="en-US" dirty="0" smtClean="0">
                <a:latin typeface="Gill Sans MT" charset="0"/>
              </a:rPr>
              <a:t>care-of addresses</a:t>
            </a:r>
            <a:r>
              <a:rPr lang="en-US" dirty="0">
                <a:latin typeface="Gill Sans MT" charset="0"/>
              </a:rPr>
              <a:t>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21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22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 smtClean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6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 smtClean="0">
                <a:latin typeface="Arial" charset="0"/>
                <a:cs typeface="Arial" charset="0"/>
              </a:rPr>
              <a:t>foreign and home </a:t>
            </a:r>
            <a:r>
              <a:rPr lang="en-US" sz="2400" dirty="0">
                <a:latin typeface="Arial" charset="0"/>
                <a:cs typeface="Arial" charset="0"/>
              </a:rPr>
              <a:t>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dirty="0" smtClean="0">
                <a:latin typeface="Arial" charset="0"/>
                <a:cs typeface="Arial" charset="0"/>
              </a:rPr>
              <a:t>type field </a:t>
            </a:r>
            <a:r>
              <a:rPr lang="en-US" sz="2000" dirty="0">
                <a:latin typeface="Arial" charset="0"/>
                <a:cs typeface="Arial" charset="0"/>
              </a:rPr>
              <a:t>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8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H,F bits: home </a:t>
            </a:r>
            <a:r>
              <a:rPr lang="en-US" dirty="0" smtClean="0">
                <a:latin typeface="Arial" charset="0"/>
                <a:cs typeface="Arial" charset="0"/>
              </a:rPr>
              <a:t>or </a:t>
            </a:r>
            <a:r>
              <a:rPr lang="en-US" dirty="0" smtClean="0">
                <a:latin typeface="Arial" charset="0"/>
                <a:cs typeface="Arial" charset="0"/>
              </a:rPr>
              <a:t>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160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review: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838325"/>
            <a:chOff x="172" y="1146"/>
            <a:chExt cx="1933" cy="1158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784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662" y="1373"/>
              <a:ext cx="229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 smtClean="0">
                  <a:latin typeface="Arial" charset="0"/>
                  <a:cs typeface="Arial" charset="0"/>
                </a:rPr>
                <a:t>nd</a:t>
              </a:r>
              <a:r>
                <a:rPr lang="en-US" dirty="0" smtClean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</a:t>
            </a:r>
            <a:r>
              <a:rPr lang="en-US" sz="2200" dirty="0" smtClean="0">
                <a:latin typeface="Gill Sans MT" charset="0"/>
              </a:rPr>
              <a:t>to or from </a:t>
            </a:r>
            <a:r>
              <a:rPr lang="en-US" sz="2200" dirty="0">
                <a:latin typeface="Gill Sans MT" charset="0"/>
              </a:rPr>
              <a:t>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</a:t>
            </a:r>
            <a:r>
              <a:rPr lang="en-US" sz="2200" dirty="0" smtClean="0">
                <a:latin typeface="Gill Sans MT" charset="0"/>
              </a:rPr>
              <a:t>doesn't </a:t>
            </a:r>
            <a:r>
              <a:rPr lang="en-US" sz="2200" dirty="0">
                <a:latin typeface="Gill Sans MT" charset="0"/>
              </a:rPr>
              <a:t>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6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 </a:t>
            </a:r>
            <a:r>
              <a:rPr lang="en-US" sz="2000" dirty="0" err="1" smtClean="0">
                <a:latin typeface="Arial" charset="0"/>
                <a:cs typeface="Arial" charset="0"/>
              </a:rPr>
              <a:t>MSC↔old</a:t>
            </a:r>
            <a:r>
              <a:rPr lang="en-US" sz="2000" dirty="0" smtClean="0">
                <a:latin typeface="Arial" charset="0"/>
                <a:cs typeface="Arial" charset="0"/>
              </a:rPr>
              <a:t> BSS </a:t>
            </a:r>
            <a:r>
              <a:rPr lang="en-US" sz="2000" dirty="0">
                <a:latin typeface="Arial" charset="0"/>
                <a:cs typeface="Arial" charset="0"/>
              </a:rPr>
              <a:t>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.056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.384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5-11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5258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4G: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LTE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450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1300</a:t>
            </a:r>
            <a:endParaRPr lang="en-US" dirty="0"/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802.11 ac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332" name="Rectangle 42"/>
          <p:cNvSpPr txBox="1">
            <a:spLocks noChangeArrowheads="1"/>
          </p:cNvSpPr>
          <p:nvPr/>
        </p:nvSpPr>
        <p:spPr>
          <a:xfrm>
            <a:off x="4668094" y="1596181"/>
            <a:ext cx="4078288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i="1" kern="0" smtClean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kern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kern="0" smtClean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kern="0" smtClean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kern="0" smtClean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kern="0" smtClean="0">
                <a:latin typeface="Gill Sans MT" charset="0"/>
                <a:cs typeface="+mn-cs"/>
              </a:rPr>
              <a:t>optional path minimization step to shorten multi-MSC chain</a:t>
            </a:r>
            <a:endParaRPr lang="en-US" sz="2400" kern="0" dirty="0"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9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82"/>
          <p:cNvGrpSpPr>
            <a:grpSpLocks/>
          </p:cNvGrpSpPr>
          <p:nvPr/>
        </p:nvGrpSpPr>
        <p:grpSpPr bwMode="auto">
          <a:xfrm>
            <a:off x="4843006" y="4851835"/>
            <a:ext cx="603702" cy="728336"/>
            <a:chOff x="742" y="2409"/>
            <a:chExt cx="576" cy="881"/>
          </a:xfrm>
        </p:grpSpPr>
        <p:grpSp>
          <p:nvGrpSpPr>
            <p:cNvPr id="11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0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726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Handling Mobility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48885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607159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dirty="0" smtClean="0"/>
              <a:t>Paging: idle UE may move from cell to cell: network does not know where the idle UE is resident</a:t>
            </a:r>
          </a:p>
          <a:p>
            <a:pPr lvl="1"/>
            <a:r>
              <a:rPr lang="en-US" dirty="0" smtClean="0"/>
              <a:t>paging message from </a:t>
            </a:r>
            <a:r>
              <a:rPr lang="en-US" dirty="0" err="1" smtClean="0"/>
              <a:t>MME</a:t>
            </a:r>
            <a:r>
              <a:rPr lang="en-US" dirty="0" smtClean="0"/>
              <a:t> </a:t>
            </a:r>
            <a:r>
              <a:rPr lang="en-US" dirty="0" smtClean="0"/>
              <a:t>is broadcast </a:t>
            </a:r>
            <a:r>
              <a:rPr lang="en-US" dirty="0" smtClean="0"/>
              <a:t>by all </a:t>
            </a:r>
            <a:r>
              <a:rPr lang="en-US" dirty="0" err="1" smtClean="0"/>
              <a:t>eNodeBs</a:t>
            </a:r>
            <a:r>
              <a:rPr lang="en-US" dirty="0" smtClean="0"/>
              <a:t> </a:t>
            </a:r>
            <a:r>
              <a:rPr lang="en-US" dirty="0" smtClean="0"/>
              <a:t>to locate UE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35036" y="2976894"/>
            <a:ext cx="3605363" cy="24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 smtClean="0"/>
          </a:p>
          <a:p>
            <a:pPr>
              <a:buSzPct val="100000"/>
              <a:buFont typeface="Wingdings" charset="2"/>
              <a:buChar char="§"/>
            </a:pPr>
            <a:r>
              <a:rPr lang="en-US" dirty="0" smtClean="0"/>
              <a:t>handoff: similar to 3G:</a:t>
            </a:r>
          </a:p>
          <a:p>
            <a:pPr lvl="1"/>
            <a:r>
              <a:rPr lang="en-US" sz="2000" dirty="0" smtClean="0"/>
              <a:t>preparation phase</a:t>
            </a:r>
          </a:p>
          <a:p>
            <a:pPr lvl="1"/>
            <a:r>
              <a:rPr lang="en-US" sz="2000" dirty="0" smtClean="0"/>
              <a:t>execution phase</a:t>
            </a:r>
          </a:p>
          <a:p>
            <a:pPr lvl="1"/>
            <a:r>
              <a:rPr lang="en-US" sz="2000" dirty="0" smtClean="0"/>
              <a:t>completion phase</a:t>
            </a:r>
            <a:endParaRPr lang="en-US" sz="2000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5131546" y="4089631"/>
            <a:ext cx="1344612" cy="1459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5690346" y="5766845"/>
            <a:ext cx="1441450" cy="346075"/>
            <a:chOff x="3072" y="739"/>
            <a:chExt cx="652" cy="146"/>
          </a:xfrm>
        </p:grpSpPr>
        <p:pic>
          <p:nvPicPr>
            <p:cNvPr id="42" name="Picture 36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6155483" y="3230141"/>
            <a:ext cx="987425" cy="676275"/>
            <a:chOff x="2197" y="1176"/>
            <a:chExt cx="622" cy="426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197" y="1295"/>
              <a:ext cx="6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P-GW</a:t>
              </a:r>
            </a:p>
          </p:txBody>
        </p:sp>
      </p:grpSp>
      <p:sp>
        <p:nvSpPr>
          <p:cNvPr id="88" name="Line 82"/>
          <p:cNvSpPr>
            <a:spLocks noChangeShapeType="1"/>
          </p:cNvSpPr>
          <p:nvPr/>
        </p:nvSpPr>
        <p:spPr bwMode="auto">
          <a:xfrm flipH="1" flipV="1">
            <a:off x="6741271" y="4089631"/>
            <a:ext cx="1408112" cy="1472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5301561" y="3435109"/>
            <a:ext cx="1328011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9749 w 9966"/>
              <a:gd name="connsiteY0" fmla="*/ 0 h 10000"/>
              <a:gd name="connsiteX1" fmla="*/ 9654 w 9966"/>
              <a:gd name="connsiteY1" fmla="*/ 4153 h 10000"/>
              <a:gd name="connsiteX2" fmla="*/ 9654 w 9966"/>
              <a:gd name="connsiteY2" fmla="*/ 5355 h 10000"/>
              <a:gd name="connsiteX3" fmla="*/ 5393 w 9966"/>
              <a:gd name="connsiteY3" fmla="*/ 5789 h 10000"/>
              <a:gd name="connsiteX4" fmla="*/ 0 w 9966"/>
              <a:gd name="connsiteY4" fmla="*/ 8962 h 10000"/>
              <a:gd name="connsiteX5" fmla="*/ 7551 w 9966"/>
              <a:gd name="connsiteY5" fmla="*/ 10000 h 10000"/>
              <a:gd name="connsiteX0" fmla="*/ 9782 w 10001"/>
              <a:gd name="connsiteY0" fmla="*/ 0 h 10000"/>
              <a:gd name="connsiteX1" fmla="*/ 9687 w 10001"/>
              <a:gd name="connsiteY1" fmla="*/ 3271 h 10000"/>
              <a:gd name="connsiteX2" fmla="*/ 9687 w 10001"/>
              <a:gd name="connsiteY2" fmla="*/ 5355 h 10000"/>
              <a:gd name="connsiteX3" fmla="*/ 5411 w 10001"/>
              <a:gd name="connsiteY3" fmla="*/ 5789 h 10000"/>
              <a:gd name="connsiteX4" fmla="*/ 0 w 10001"/>
              <a:gd name="connsiteY4" fmla="*/ 8962 h 10000"/>
              <a:gd name="connsiteX5" fmla="*/ 7577 w 10001"/>
              <a:gd name="connsiteY5" fmla="*/ 10000 h 10000"/>
              <a:gd name="connsiteX0" fmla="*/ 9782 w 9861"/>
              <a:gd name="connsiteY0" fmla="*/ 0 h 10000"/>
              <a:gd name="connsiteX1" fmla="*/ 9687 w 9861"/>
              <a:gd name="connsiteY1" fmla="*/ 3271 h 10000"/>
              <a:gd name="connsiteX2" fmla="*/ 7676 w 9861"/>
              <a:gd name="connsiteY2" fmla="*/ 4562 h 10000"/>
              <a:gd name="connsiteX3" fmla="*/ 5411 w 9861"/>
              <a:gd name="connsiteY3" fmla="*/ 5789 h 10000"/>
              <a:gd name="connsiteX4" fmla="*/ 0 w 9861"/>
              <a:gd name="connsiteY4" fmla="*/ 8962 h 10000"/>
              <a:gd name="connsiteX5" fmla="*/ 7577 w 9861"/>
              <a:gd name="connsiteY5" fmla="*/ 10000 h 10000"/>
              <a:gd name="connsiteX0" fmla="*/ 9920 w 10170"/>
              <a:gd name="connsiteY0" fmla="*/ 0 h 10000"/>
              <a:gd name="connsiteX1" fmla="*/ 9824 w 10170"/>
              <a:gd name="connsiteY1" fmla="*/ 3271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  <a:gd name="connsiteX0" fmla="*/ 9920 w 10170"/>
              <a:gd name="connsiteY0" fmla="*/ 0 h 10000"/>
              <a:gd name="connsiteX1" fmla="*/ 9824 w 10170"/>
              <a:gd name="connsiteY1" fmla="*/ 3007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" h="10000">
                <a:moveTo>
                  <a:pt x="9920" y="0"/>
                </a:moveTo>
                <a:cubicBezTo>
                  <a:pt x="9883" y="690"/>
                  <a:pt x="10563" y="2042"/>
                  <a:pt x="9824" y="3007"/>
                </a:cubicBezTo>
                <a:cubicBezTo>
                  <a:pt x="9085" y="3972"/>
                  <a:pt x="7124" y="4797"/>
                  <a:pt x="5487" y="5789"/>
                </a:cubicBezTo>
                <a:cubicBezTo>
                  <a:pt x="3850" y="6781"/>
                  <a:pt x="0" y="8333"/>
                  <a:pt x="0" y="8962"/>
                </a:cubicBezTo>
                <a:cubicBezTo>
                  <a:pt x="0" y="9590"/>
                  <a:pt x="6078" y="9781"/>
                  <a:pt x="7684" y="100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6606447" y="3909045"/>
            <a:ext cx="1303223" cy="1878438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160"/>
              <a:gd name="connsiteY0" fmla="*/ 0 h 17401"/>
              <a:gd name="connsiteX1" fmla="*/ 2338 w 10160"/>
              <a:gd name="connsiteY1" fmla="*/ 9283 h 17401"/>
              <a:gd name="connsiteX2" fmla="*/ 10160 w 10160"/>
              <a:gd name="connsiteY2" fmla="*/ 15166 h 17401"/>
              <a:gd name="connsiteX3" fmla="*/ 2338 w 10160"/>
              <a:gd name="connsiteY3" fmla="*/ 17401 h 17401"/>
              <a:gd name="connsiteX0" fmla="*/ 0 w 10160"/>
              <a:gd name="connsiteY0" fmla="*/ 0 h 17401"/>
              <a:gd name="connsiteX1" fmla="*/ 4893 w 10160"/>
              <a:gd name="connsiteY1" fmla="*/ 7955 h 17401"/>
              <a:gd name="connsiteX2" fmla="*/ 10160 w 10160"/>
              <a:gd name="connsiteY2" fmla="*/ 15166 h 17401"/>
              <a:gd name="connsiteX3" fmla="*/ 2338 w 10160"/>
              <a:gd name="connsiteY3" fmla="*/ 17401 h 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" h="17401">
                <a:moveTo>
                  <a:pt x="0" y="0"/>
                </a:moveTo>
                <a:cubicBezTo>
                  <a:pt x="359" y="309"/>
                  <a:pt x="3200" y="5427"/>
                  <a:pt x="4893" y="7955"/>
                </a:cubicBezTo>
                <a:cubicBezTo>
                  <a:pt x="6586" y="10483"/>
                  <a:pt x="10160" y="13813"/>
                  <a:pt x="10160" y="15166"/>
                </a:cubicBezTo>
                <a:cubicBezTo>
                  <a:pt x="10160" y="16519"/>
                  <a:pt x="3972" y="16930"/>
                  <a:pt x="2338" y="174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588047" y="5300354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5750671" y="51000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6741271" y="50873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890842" y="5314415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819662" y="3463574"/>
            <a:ext cx="723538" cy="1021443"/>
            <a:chOff x="4804140" y="4417639"/>
            <a:chExt cx="723538" cy="1564088"/>
          </a:xfrm>
        </p:grpSpPr>
        <p:grpSp>
          <p:nvGrpSpPr>
            <p:cNvPr id="97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99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8" name="Text Box 121"/>
            <p:cNvSpPr txBox="1">
              <a:spLocks noChangeArrowheads="1"/>
            </p:cNvSpPr>
            <p:nvPr/>
          </p:nvSpPr>
          <p:spPr bwMode="auto">
            <a:xfrm>
              <a:off x="4804140" y="4417639"/>
              <a:ext cx="723538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723167" y="3417886"/>
            <a:ext cx="646331" cy="1021443"/>
            <a:chOff x="4842744" y="4417639"/>
            <a:chExt cx="646331" cy="1564088"/>
          </a:xfrm>
        </p:grpSpPr>
        <p:grpSp>
          <p:nvGrpSpPr>
            <p:cNvPr id="10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7" name="Text Box 121"/>
            <p:cNvSpPr txBox="1">
              <a:spLocks noChangeArrowheads="1"/>
            </p:cNvSpPr>
            <p:nvPr/>
          </p:nvSpPr>
          <p:spPr bwMode="auto">
            <a:xfrm>
              <a:off x="4842744" y="4417639"/>
              <a:ext cx="646331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target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41054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7927887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1" idx="2"/>
          </p:cNvCxnSpPr>
          <p:nvPr/>
        </p:nvCxnSpPr>
        <p:spPr bwMode="auto">
          <a:xfrm flipV="1">
            <a:off x="5402127" y="4338776"/>
            <a:ext cx="2507543" cy="300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37" name="Group 782"/>
          <p:cNvGrpSpPr>
            <a:grpSpLocks/>
          </p:cNvGrpSpPr>
          <p:nvPr/>
        </p:nvGrpSpPr>
        <p:grpSpPr bwMode="auto">
          <a:xfrm>
            <a:off x="7731183" y="4865227"/>
            <a:ext cx="603702" cy="728336"/>
            <a:chOff x="742" y="2409"/>
            <a:chExt cx="576" cy="881"/>
          </a:xfrm>
        </p:grpSpPr>
        <p:grpSp>
          <p:nvGrpSpPr>
            <p:cNvPr id="13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39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1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</a:t>
            </a:r>
            <a:r>
              <a:rPr lang="en-US" dirty="0" smtClean="0">
                <a:latin typeface="Gill Sans MT" charset="0"/>
                <a:cs typeface="+mj-cs"/>
              </a:rPr>
              <a:t>cellular versus </a:t>
            </a: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09317"/>
              </p:ext>
            </p:extLst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/>
                <a:gridCol w="182563"/>
                <a:gridCol w="3871912"/>
                <a:gridCol w="349250"/>
                <a:gridCol w="1577975"/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currently resides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to and from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 address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</a:t>
            </a:r>
            <a:r>
              <a:rPr lang="en-US" dirty="0" smtClean="0">
                <a:latin typeface="Gill Sans MT" charset="0"/>
                <a:cs typeface="+mn-cs"/>
              </a:rPr>
              <a:t>minimal…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best-effort </a:t>
            </a:r>
            <a:r>
              <a:rPr lang="en-US" dirty="0">
                <a:latin typeface="Gill Sans MT" charset="0"/>
              </a:rPr>
              <a:t>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…but </a:t>
            </a:r>
            <a:r>
              <a:rPr lang="en-US" dirty="0">
                <a:latin typeface="Gill Sans MT" charset="0"/>
                <a:cs typeface="+mn-cs"/>
              </a:rPr>
              <a:t>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</a:t>
            </a:r>
            <a:r>
              <a:rPr lang="en-US" dirty="0" smtClean="0">
                <a:latin typeface="Gill Sans MT" charset="0"/>
              </a:rPr>
              <a:t>loss and delay </a:t>
            </a:r>
            <a:r>
              <a:rPr lang="en-US" dirty="0">
                <a:latin typeface="Gill Sans MT" charset="0"/>
              </a:rPr>
              <a:t>due to </a:t>
            </a:r>
            <a:r>
              <a:rPr lang="en-US" dirty="0" smtClean="0">
                <a:latin typeface="Gill Sans MT" charset="0"/>
              </a:rPr>
              <a:t>bit errors </a:t>
            </a:r>
            <a:r>
              <a:rPr lang="en-US" dirty="0">
                <a:latin typeface="Gill Sans MT" charset="0"/>
              </a:rPr>
              <a:t>(discarded packets, delays for link-layer retransmissions</a:t>
            </a:r>
            <a:r>
              <a:rPr lang="en-US" dirty="0" smtClean="0">
                <a:latin typeface="Gill Sans MT" charset="0"/>
              </a:rPr>
              <a:t>) </a:t>
            </a:r>
            <a:r>
              <a:rPr lang="en-US" dirty="0">
                <a:latin typeface="Gill Sans MT" charset="0"/>
              </a:rPr>
              <a:t>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</a:t>
            </a:r>
            <a:r>
              <a:rPr lang="en-US" dirty="0" smtClean="0">
                <a:latin typeface="Gill Sans MT" charset="0"/>
              </a:rPr>
              <a:t>unnecessarily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</a:t>
            </a:r>
            <a:r>
              <a:rPr lang="en-US" sz="2000" dirty="0">
                <a:latin typeface="Gill Sans MT" charset="0"/>
              </a:rPr>
              <a:t>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</a:t>
            </a:r>
            <a:r>
              <a:rPr lang="en-US" sz="2000" dirty="0" smtClean="0">
                <a:latin typeface="Gill Sans MT" charset="0"/>
              </a:rPr>
              <a:t>GSM, LTE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</a:t>
              </a:r>
              <a:r>
                <a:rPr lang="en-US" sz="2000" dirty="0" smtClean="0">
                  <a:latin typeface="Gill Sans MT" charset="0"/>
                  <a:cs typeface="+mn-cs"/>
                </a:rPr>
                <a:t>which base </a:t>
              </a:r>
              <a:r>
                <a:rPr lang="en-US" sz="2000" dirty="0">
                  <a:latin typeface="Gill Sans MT" charset="0"/>
                  <a:cs typeface="+mn-cs"/>
                </a:rPr>
                <a:t>station </a:t>
              </a:r>
              <a:r>
                <a:rPr lang="en-US" sz="2000" dirty="0" smtClean="0">
                  <a:latin typeface="Gill Sans MT" charset="0"/>
                  <a:cs typeface="+mn-cs"/>
                </a:rPr>
                <a:t>provides connection</a:t>
              </a:r>
              <a:endParaRPr lang="en-US" sz="2000" dirty="0">
                <a:latin typeface="Gill Sans MT" charset="0"/>
                <a:cs typeface="+mn-cs"/>
              </a:endParaRP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4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5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ad-hoc </a:t>
            </a:r>
            <a:r>
              <a:rPr lang="en-US" sz="2400" dirty="0">
                <a:latin typeface="Gill Sans MT" charset="0"/>
                <a:cs typeface="+mn-cs"/>
              </a:rPr>
              <a:t>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</a:t>
            </a:r>
            <a:r>
              <a:rPr lang="en-US" sz="2400" dirty="0" smtClean="0">
                <a:latin typeface="Gill Sans MT" charset="0"/>
                <a:cs typeface="+mn-cs"/>
              </a:rPr>
              <a:t>network, </a:t>
            </a:r>
            <a:r>
              <a:rPr lang="en-US" sz="2400" dirty="0">
                <a:latin typeface="Gill Sans MT" charset="0"/>
                <a:cs typeface="+mn-cs"/>
              </a:rPr>
              <a:t>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6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7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8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9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10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11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12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13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17643</TotalTime>
  <Words>5355</Words>
  <Application>Microsoft Office PowerPoint</Application>
  <PresentationFormat>On-screen Show (4:3)</PresentationFormat>
  <Paragraphs>1480</Paragraphs>
  <Slides>75</Slides>
  <Notes>66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  <vt:variant>
        <vt:lpstr>Custom Shows</vt:lpstr>
      </vt:variant>
      <vt:variant>
        <vt:i4>2</vt:i4>
      </vt:variant>
    </vt:vector>
  </HeadingPairs>
  <TitlesOfParts>
    <vt:vector size="80" baseType="lpstr">
      <vt:lpstr>Default Design</vt:lpstr>
      <vt:lpstr>Clip</vt:lpstr>
      <vt:lpstr>Picture</vt:lpstr>
      <vt:lpstr>PowerPoint Presentation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What is mobility?</vt:lpstr>
      <vt:lpstr>Mobility: vocabulary</vt:lpstr>
      <vt:lpstr>Mobility: more vocabulary</vt:lpstr>
      <vt:lpstr>How do you contact a mobile friend?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7 outline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Mobility: cellular versus Mobile IP</vt:lpstr>
      <vt:lpstr>Wireless, mobility: impact on higher layer protocols</vt:lpstr>
      <vt:lpstr>Chapter 7 summary</vt:lpstr>
      <vt:lpstr>For screen</vt:lpstr>
      <vt:lpstr>For printing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 Kuenning</cp:lastModifiedBy>
  <cp:revision>550</cp:revision>
  <dcterms:created xsi:type="dcterms:W3CDTF">1999-10-08T19:08:27Z</dcterms:created>
  <dcterms:modified xsi:type="dcterms:W3CDTF">2017-10-31T06:08:45Z</dcterms:modified>
</cp:coreProperties>
</file>